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1"/>
  </p:sldMasterIdLst>
  <p:notesMasterIdLst>
    <p:notesMasterId r:id="rId78"/>
  </p:notesMasterIdLst>
  <p:handoutMasterIdLst>
    <p:handoutMasterId r:id="rId79"/>
  </p:handoutMasterIdLst>
  <p:sldIdLst>
    <p:sldId id="256" r:id="rId2"/>
    <p:sldId id="322" r:id="rId3"/>
    <p:sldId id="323" r:id="rId4"/>
    <p:sldId id="324" r:id="rId5"/>
    <p:sldId id="365" r:id="rId6"/>
    <p:sldId id="364" r:id="rId7"/>
    <p:sldId id="325" r:id="rId8"/>
    <p:sldId id="326" r:id="rId9"/>
    <p:sldId id="327" r:id="rId10"/>
    <p:sldId id="362" r:id="rId11"/>
    <p:sldId id="330" r:id="rId12"/>
    <p:sldId id="331" r:id="rId13"/>
    <p:sldId id="332" r:id="rId14"/>
    <p:sldId id="333" r:id="rId15"/>
    <p:sldId id="366" r:id="rId16"/>
    <p:sldId id="328" r:id="rId17"/>
    <p:sldId id="257" r:id="rId18"/>
    <p:sldId id="259" r:id="rId19"/>
    <p:sldId id="260" r:id="rId20"/>
    <p:sldId id="261" r:id="rId21"/>
    <p:sldId id="262" r:id="rId22"/>
    <p:sldId id="263" r:id="rId23"/>
    <p:sldId id="334" r:id="rId24"/>
    <p:sldId id="335" r:id="rId25"/>
    <p:sldId id="336" r:id="rId26"/>
    <p:sldId id="338" r:id="rId27"/>
    <p:sldId id="337" r:id="rId28"/>
    <p:sldId id="339" r:id="rId29"/>
    <p:sldId id="340" r:id="rId30"/>
    <p:sldId id="341" r:id="rId31"/>
    <p:sldId id="342" r:id="rId32"/>
    <p:sldId id="343" r:id="rId33"/>
    <p:sldId id="272" r:id="rId34"/>
    <p:sldId id="344" r:id="rId35"/>
    <p:sldId id="383" r:id="rId36"/>
    <p:sldId id="367" r:id="rId37"/>
    <p:sldId id="345" r:id="rId38"/>
    <p:sldId id="346" r:id="rId39"/>
    <p:sldId id="347" r:id="rId40"/>
    <p:sldId id="348" r:id="rId41"/>
    <p:sldId id="273" r:id="rId42"/>
    <p:sldId id="274" r:id="rId43"/>
    <p:sldId id="275" r:id="rId44"/>
    <p:sldId id="276" r:id="rId45"/>
    <p:sldId id="353" r:id="rId46"/>
    <p:sldId id="369" r:id="rId47"/>
    <p:sldId id="370" r:id="rId48"/>
    <p:sldId id="374" r:id="rId49"/>
    <p:sldId id="375" r:id="rId50"/>
    <p:sldId id="376" r:id="rId51"/>
    <p:sldId id="372" r:id="rId52"/>
    <p:sldId id="277" r:id="rId53"/>
    <p:sldId id="278" r:id="rId54"/>
    <p:sldId id="368" r:id="rId55"/>
    <p:sldId id="371" r:id="rId56"/>
    <p:sldId id="373" r:id="rId57"/>
    <p:sldId id="377" r:id="rId58"/>
    <p:sldId id="379" r:id="rId59"/>
    <p:sldId id="380" r:id="rId60"/>
    <p:sldId id="384" r:id="rId61"/>
    <p:sldId id="382" r:id="rId62"/>
    <p:sldId id="349" r:id="rId63"/>
    <p:sldId id="350" r:id="rId64"/>
    <p:sldId id="351" r:id="rId65"/>
    <p:sldId id="354" r:id="rId66"/>
    <p:sldId id="281" r:id="rId67"/>
    <p:sldId id="355" r:id="rId68"/>
    <p:sldId id="356" r:id="rId69"/>
    <p:sldId id="285" r:id="rId70"/>
    <p:sldId id="286" r:id="rId71"/>
    <p:sldId id="287" r:id="rId72"/>
    <p:sldId id="357" r:id="rId73"/>
    <p:sldId id="358" r:id="rId74"/>
    <p:sldId id="359" r:id="rId75"/>
    <p:sldId id="363" r:id="rId76"/>
    <p:sldId id="378" r:id="rId7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9855" autoAdjust="0"/>
  </p:normalViewPr>
  <p:slideViewPr>
    <p:cSldViewPr snapToGrid="0" snapToObjects="1">
      <p:cViewPr>
        <p:scale>
          <a:sx n="100" d="100"/>
          <a:sy n="100" d="100"/>
        </p:scale>
        <p:origin x="-592" y="-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printerSettings" Target="printerSettings/printerSettings1.bin"/><Relationship Id="rId81" Type="http://schemas.openxmlformats.org/officeDocument/2006/relationships/presProps" Target="presProps.xml"/><Relationship Id="rId82" Type="http://schemas.openxmlformats.org/officeDocument/2006/relationships/viewProps" Target="viewProps.xml"/><Relationship Id="rId83" Type="http://schemas.openxmlformats.org/officeDocument/2006/relationships/theme" Target="theme/theme1.xml"/><Relationship Id="rId84" Type="http://schemas.openxmlformats.org/officeDocument/2006/relationships/tableStyles" Target="tableStyles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notesMaster" Target="notesMasters/notesMaster1.xml"/><Relationship Id="rId79" Type="http://schemas.openxmlformats.org/officeDocument/2006/relationships/handoutMaster" Target="handoutMasters/handoutMaster1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7FAAEC-E7A8-ED43-9DBA-57A522DEF96A}" type="datetimeFigureOut">
              <a:rPr lang="en-US" smtClean="0"/>
              <a:t>9/9/14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0B5C4D-E3A1-C446-8285-2770116F9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0505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5EC99-6999-284D-BD0E-39789108B07E}" type="datetimeFigureOut">
              <a:rPr lang="en-US" smtClean="0"/>
              <a:t>9/9/14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660287-B00A-574A-A89E-06DA7FFCB4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6069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73CF2-5EB6-3945-9AE4-2839F438408C}" type="datetime1">
              <a:rPr lang="en-US" smtClean="0"/>
              <a:t>9/9/14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268230"/>
            <a:ext cx="8229600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457200" y="6356350"/>
            <a:ext cx="8229600" cy="0"/>
          </a:xfrm>
          <a:prstGeom prst="line">
            <a:avLst/>
          </a:prstGeom>
          <a:ln w="15875"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9091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E3AD3-F13B-4544-83F4-D54F8E03DBB1}" type="datetime1">
              <a:rPr lang="en-US" smtClean="0"/>
              <a:t>9/9/14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469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32D07-FE5F-3E41-9A57-0A6D0DB5D9A6}" type="datetime1">
              <a:rPr lang="en-US" smtClean="0"/>
              <a:t>9/9/14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390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5230"/>
            <a:ext cx="8229600" cy="1143000"/>
          </a:xfrm>
        </p:spPr>
        <p:txBody>
          <a:bodyPr/>
          <a:lstStyle>
            <a:lvl1pPr algn="l">
              <a:defRPr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472136"/>
            <a:ext cx="8229600" cy="4802914"/>
          </a:xfrm>
        </p:spPr>
        <p:txBody>
          <a:bodyPr/>
          <a:lstStyle>
            <a:lvl1pPr marL="342900" indent="-342900">
              <a:buClr>
                <a:srgbClr val="800000"/>
              </a:buClr>
              <a:buFont typeface="Wingdings" charset="2"/>
              <a:buChar char="q"/>
              <a:defRPr sz="2800">
                <a:latin typeface="Times New Roman"/>
                <a:cs typeface="Times New Roman"/>
              </a:defRPr>
            </a:lvl1pPr>
            <a:lvl2pPr marL="742950" indent="-285750">
              <a:buClr>
                <a:srgbClr val="008000"/>
              </a:buClr>
              <a:buSzPct val="90000"/>
              <a:buFont typeface="Wingdings" charset="2"/>
              <a:buChar char="q"/>
              <a:defRPr sz="2600">
                <a:latin typeface="Times New Roman"/>
                <a:cs typeface="Times New Roman"/>
              </a:defRPr>
            </a:lvl2pPr>
            <a:lvl3pPr marL="1143000" indent="-228600">
              <a:buClr>
                <a:schemeClr val="accent4"/>
              </a:buClr>
              <a:buFont typeface="Wingdings" charset="2"/>
              <a:buChar char="v"/>
              <a:defRPr>
                <a:latin typeface="Times New Roman"/>
                <a:cs typeface="Times New Roman"/>
              </a:defRPr>
            </a:lvl3pPr>
            <a:lvl4pPr marL="1600200" indent="-228600">
              <a:buClr>
                <a:schemeClr val="accent3"/>
              </a:buClr>
              <a:buFont typeface="Wingdings" charset="2"/>
              <a:buChar char="v"/>
              <a:defRPr>
                <a:latin typeface="Times New Roman"/>
                <a:cs typeface="Times New Roman"/>
              </a:defRPr>
            </a:lvl4pPr>
            <a:lvl5pPr marL="2057400" indent="-228600">
              <a:buClr>
                <a:schemeClr val="accent2"/>
              </a:buClr>
              <a:buFont typeface="Courier New"/>
              <a:buChar char="o"/>
              <a:defRPr>
                <a:latin typeface="Times New Roman"/>
                <a:cs typeface="Times New Roman"/>
              </a:defRPr>
            </a:lvl5pPr>
          </a:lstStyle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 Second level</a:t>
            </a:r>
          </a:p>
          <a:p>
            <a:pPr lvl="2"/>
            <a:r>
              <a:rPr lang="en-US" dirty="0" smtClean="0"/>
              <a:t> Third level</a:t>
            </a:r>
          </a:p>
          <a:p>
            <a:pPr lvl="3"/>
            <a:r>
              <a:rPr lang="en-US" dirty="0" smtClean="0"/>
              <a:t> Fourth level</a:t>
            </a:r>
          </a:p>
          <a:p>
            <a:pPr lvl="4"/>
            <a:r>
              <a:rPr lang="en-US" dirty="0" smtClean="0"/>
              <a:t> 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489EA-BDD0-AB43-983B-D5C7D3D81C49}" type="datetime1">
              <a:rPr lang="en-US" smtClean="0"/>
              <a:t>9/9/14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57200" y="1268230"/>
            <a:ext cx="8229600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457200" y="6356350"/>
            <a:ext cx="8229600" cy="0"/>
          </a:xfrm>
          <a:prstGeom prst="line">
            <a:avLst/>
          </a:prstGeom>
          <a:ln w="15875"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0631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92B61-D75C-9746-83A0-CD2A038DEB38}" type="datetime1">
              <a:rPr lang="en-US" smtClean="0"/>
              <a:t>9/9/14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45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FB475-A01D-5A47-90F5-D1C878F622A6}" type="datetime1">
              <a:rPr lang="en-US" smtClean="0"/>
              <a:t>9/9/14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482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69A7B-FA2E-4E42-90FD-23CCE732F59B}" type="datetime1">
              <a:rPr lang="en-US" smtClean="0"/>
              <a:t>9/9/14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34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AB950-F4DB-D34C-8FDD-17A2E18F3220}" type="datetime1">
              <a:rPr lang="en-US" smtClean="0"/>
              <a:t>9/9/14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34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C71DC-06DB-E84D-AA7E-9A43503E0D02}" type="datetime1">
              <a:rPr lang="en-US" smtClean="0"/>
              <a:t>9/9/14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074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E677B-8A7C-3445-922D-4164B346BA61}" type="datetime1">
              <a:rPr lang="en-US" smtClean="0"/>
              <a:t>9/9/14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656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C1228-4763-5A4A-AB98-D741F573818C}" type="datetime1">
              <a:rPr lang="en-US" smtClean="0"/>
              <a:t>9/9/14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005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58434-2710-1F44-BA2C-8D7A5437A03C}" type="datetime1">
              <a:rPr lang="en-US" smtClean="0"/>
              <a:t>9/9/14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502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20.emf"/><Relationship Id="rId5" Type="http://schemas.openxmlformats.org/officeDocument/2006/relationships/image" Target="../media/image21.emf"/><Relationship Id="rId6" Type="http://schemas.openxmlformats.org/officeDocument/2006/relationships/image" Target="../media/image13.emf"/><Relationship Id="rId7" Type="http://schemas.openxmlformats.org/officeDocument/2006/relationships/image" Target="../media/image14.emf"/><Relationship Id="rId8" Type="http://schemas.openxmlformats.org/officeDocument/2006/relationships/image" Target="../media/image15.emf"/><Relationship Id="rId9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4" Type="http://schemas.openxmlformats.org/officeDocument/2006/relationships/image" Target="../media/image22.emf"/><Relationship Id="rId5" Type="http://schemas.openxmlformats.org/officeDocument/2006/relationships/image" Target="../media/image24.emf"/><Relationship Id="rId6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4" Type="http://schemas.openxmlformats.org/officeDocument/2006/relationships/image" Target="../media/image26.emf"/><Relationship Id="rId5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4" Type="http://schemas.openxmlformats.org/officeDocument/2006/relationships/image" Target="../media/image27.emf"/><Relationship Id="rId5" Type="http://schemas.openxmlformats.org/officeDocument/2006/relationships/image" Target="../media/image2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Relationship Id="rId3" Type="http://schemas.openxmlformats.org/officeDocument/2006/relationships/image" Target="../media/image32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Relationship Id="rId3" Type="http://schemas.openxmlformats.org/officeDocument/2006/relationships/image" Target="../media/image34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4" Type="http://schemas.openxmlformats.org/officeDocument/2006/relationships/image" Target="../media/image39.emf"/><Relationship Id="rId5" Type="http://schemas.openxmlformats.org/officeDocument/2006/relationships/image" Target="../media/image40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Relationship Id="rId3" Type="http://schemas.openxmlformats.org/officeDocument/2006/relationships/image" Target="../media/image44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4" Type="http://schemas.openxmlformats.org/officeDocument/2006/relationships/image" Target="../media/image50.emf"/><Relationship Id="rId5" Type="http://schemas.openxmlformats.org/officeDocument/2006/relationships/image" Target="../media/image51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4" Type="http://schemas.openxmlformats.org/officeDocument/2006/relationships/image" Target="../media/image55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4" Type="http://schemas.openxmlformats.org/officeDocument/2006/relationships/image" Target="../media/image58.emf"/><Relationship Id="rId5" Type="http://schemas.openxmlformats.org/officeDocument/2006/relationships/image" Target="../media/image5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4" Type="http://schemas.openxmlformats.org/officeDocument/2006/relationships/image" Target="../media/image62.emf"/><Relationship Id="rId5" Type="http://schemas.openxmlformats.org/officeDocument/2006/relationships/image" Target="../media/image6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emf"/></Relationships>
</file>

<file path=ppt/slides/_rels/slide3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2.emf"/><Relationship Id="rId12" Type="http://schemas.openxmlformats.org/officeDocument/2006/relationships/image" Target="../media/image73.emf"/><Relationship Id="rId13" Type="http://schemas.openxmlformats.org/officeDocument/2006/relationships/image" Target="../media/image74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emf"/><Relationship Id="rId3" Type="http://schemas.openxmlformats.org/officeDocument/2006/relationships/image" Target="../media/image64.emf"/><Relationship Id="rId4" Type="http://schemas.openxmlformats.org/officeDocument/2006/relationships/image" Target="../media/image65.emf"/><Relationship Id="rId5" Type="http://schemas.openxmlformats.org/officeDocument/2006/relationships/image" Target="../media/image66.emf"/><Relationship Id="rId6" Type="http://schemas.openxmlformats.org/officeDocument/2006/relationships/image" Target="../media/image67.emf"/><Relationship Id="rId7" Type="http://schemas.openxmlformats.org/officeDocument/2006/relationships/image" Target="../media/image68.emf"/><Relationship Id="rId8" Type="http://schemas.openxmlformats.org/officeDocument/2006/relationships/image" Target="../media/image69.emf"/><Relationship Id="rId9" Type="http://schemas.openxmlformats.org/officeDocument/2006/relationships/image" Target="../media/image70.emf"/><Relationship Id="rId10" Type="http://schemas.openxmlformats.org/officeDocument/2006/relationships/image" Target="../media/image71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emf"/><Relationship Id="rId4" Type="http://schemas.openxmlformats.org/officeDocument/2006/relationships/image" Target="../media/image7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emf"/><Relationship Id="rId3" Type="http://schemas.openxmlformats.org/officeDocument/2006/relationships/image" Target="../media/image78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emf"/><Relationship Id="rId4" Type="http://schemas.openxmlformats.org/officeDocument/2006/relationships/image" Target="../media/image77.emf"/><Relationship Id="rId5" Type="http://schemas.openxmlformats.org/officeDocument/2006/relationships/image" Target="../media/image81.emf"/><Relationship Id="rId6" Type="http://schemas.openxmlformats.org/officeDocument/2006/relationships/image" Target="../media/image82.emf"/><Relationship Id="rId7" Type="http://schemas.openxmlformats.org/officeDocument/2006/relationships/image" Target="../media/image8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emf"/><Relationship Id="rId4" Type="http://schemas.openxmlformats.org/officeDocument/2006/relationships/image" Target="../media/image86.emf"/><Relationship Id="rId5" Type="http://schemas.openxmlformats.org/officeDocument/2006/relationships/image" Target="../media/image87.emf"/><Relationship Id="rId6" Type="http://schemas.openxmlformats.org/officeDocument/2006/relationships/image" Target="../media/image88.emf"/><Relationship Id="rId7" Type="http://schemas.openxmlformats.org/officeDocument/2006/relationships/image" Target="../media/image89.emf"/><Relationship Id="rId8" Type="http://schemas.openxmlformats.org/officeDocument/2006/relationships/image" Target="../media/image90.emf"/><Relationship Id="rId9" Type="http://schemas.openxmlformats.org/officeDocument/2006/relationships/image" Target="../media/image91.emf"/><Relationship Id="rId10" Type="http://schemas.openxmlformats.org/officeDocument/2006/relationships/image" Target="../media/image92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7.emf"/><Relationship Id="rId5" Type="http://schemas.openxmlformats.org/officeDocument/2006/relationships/image" Target="../media/image8.emf"/><Relationship Id="rId6" Type="http://schemas.openxmlformats.org/officeDocument/2006/relationships/image" Target="../media/image9.emf"/><Relationship Id="rId7" Type="http://schemas.openxmlformats.org/officeDocument/2006/relationships/image" Target="../media/image10.emf"/><Relationship Id="rId8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4" Type="http://schemas.openxmlformats.org/officeDocument/2006/relationships/image" Target="../media/image94.png"/><Relationship Id="rId1" Type="http://schemas.openxmlformats.org/officeDocument/2006/relationships/tags" Target="../tags/tag3.xml"/><Relationship Id="rId2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9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emf"/><Relationship Id="rId4" Type="http://schemas.openxmlformats.org/officeDocument/2006/relationships/image" Target="../media/image9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6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4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emf"/><Relationship Id="rId4" Type="http://schemas.openxmlformats.org/officeDocument/2006/relationships/image" Target="../media/image10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1.em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png"/><Relationship Id="rId3" Type="http://schemas.openxmlformats.org/officeDocument/2006/relationships/image" Target="../media/image105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emf"/><Relationship Id="rId4" Type="http://schemas.openxmlformats.org/officeDocument/2006/relationships/image" Target="../media/image10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7.emf"/><Relationship Id="rId5" Type="http://schemas.openxmlformats.org/officeDocument/2006/relationships/image" Target="../media/image8.emf"/><Relationship Id="rId6" Type="http://schemas.openxmlformats.org/officeDocument/2006/relationships/image" Target="../media/image9.emf"/><Relationship Id="rId7" Type="http://schemas.openxmlformats.org/officeDocument/2006/relationships/image" Target="../media/image10.emf"/><Relationship Id="rId8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emf"/><Relationship Id="rId4" Type="http://schemas.openxmlformats.org/officeDocument/2006/relationships/image" Target="../media/image10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6.emf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emf"/><Relationship Id="rId4" Type="http://schemas.openxmlformats.org/officeDocument/2006/relationships/image" Target="../media/image112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4" Type="http://schemas.openxmlformats.org/officeDocument/2006/relationships/image" Target="../media/image115.emf"/><Relationship Id="rId5" Type="http://schemas.openxmlformats.org/officeDocument/2006/relationships/image" Target="../media/image116.emf"/><Relationship Id="rId6" Type="http://schemas.openxmlformats.org/officeDocument/2006/relationships/image" Target="../media/image11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3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8.png"/><Relationship Id="rId3" Type="http://schemas.openxmlformats.org/officeDocument/2006/relationships/image" Target="../media/image119.em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0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6.emf"/><Relationship Id="rId3" Type="http://schemas.openxmlformats.org/officeDocument/2006/relationships/image" Target="../media/image121.em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emf"/><Relationship Id="rId4" Type="http://schemas.openxmlformats.org/officeDocument/2006/relationships/image" Target="../media/image124.emf"/><Relationship Id="rId5" Type="http://schemas.openxmlformats.org/officeDocument/2006/relationships/image" Target="../media/image12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4" Type="http://schemas.openxmlformats.org/officeDocument/2006/relationships/image" Target="../media/image13.emf"/><Relationship Id="rId5" Type="http://schemas.openxmlformats.org/officeDocument/2006/relationships/image" Target="../media/image14.emf"/><Relationship Id="rId6" Type="http://schemas.openxmlformats.org/officeDocument/2006/relationships/image" Target="../media/image15.emf"/><Relationship Id="rId7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6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emf"/><Relationship Id="rId4" Type="http://schemas.openxmlformats.org/officeDocument/2006/relationships/image" Target="../media/image128.emf"/><Relationship Id="rId5" Type="http://schemas.openxmlformats.org/officeDocument/2006/relationships/image" Target="../media/image129.png"/><Relationship Id="rId6" Type="http://schemas.openxmlformats.org/officeDocument/2006/relationships/image" Target="../media/image13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6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4" Type="http://schemas.openxmlformats.org/officeDocument/2006/relationships/image" Target="../media/image133.emf"/><Relationship Id="rId5" Type="http://schemas.openxmlformats.org/officeDocument/2006/relationships/image" Target="../media/image134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emf"/><Relationship Id="rId4" Type="http://schemas.openxmlformats.org/officeDocument/2006/relationships/image" Target="../media/image137.emf"/><Relationship Id="rId5" Type="http://schemas.openxmlformats.org/officeDocument/2006/relationships/image" Target="../media/image13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5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emf"/><Relationship Id="rId4" Type="http://schemas.openxmlformats.org/officeDocument/2006/relationships/image" Target="../media/image141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9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emf"/><Relationship Id="rId4" Type="http://schemas.openxmlformats.org/officeDocument/2006/relationships/image" Target="../media/image144.emf"/><Relationship Id="rId5" Type="http://schemas.openxmlformats.org/officeDocument/2006/relationships/image" Target="../media/image145.emf"/><Relationship Id="rId6" Type="http://schemas.openxmlformats.org/officeDocument/2006/relationships/image" Target="../media/image14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2.emf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7.emf"/><Relationship Id="rId3" Type="http://schemas.openxmlformats.org/officeDocument/2006/relationships/image" Target="../media/image148.emf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9.png"/><Relationship Id="rId3" Type="http://schemas.openxmlformats.org/officeDocument/2006/relationships/image" Target="../media/image15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4" Type="http://schemas.openxmlformats.org/officeDocument/2006/relationships/image" Target="../media/image12.emf"/><Relationship Id="rId5" Type="http://schemas.openxmlformats.org/officeDocument/2006/relationships/image" Target="../media/image18.emf"/><Relationship Id="rId6" Type="http://schemas.openxmlformats.org/officeDocument/2006/relationships/image" Target="../media/image13.emf"/><Relationship Id="rId7" Type="http://schemas.openxmlformats.org/officeDocument/2006/relationships/image" Target="../media/image14.emf"/><Relationship Id="rId8" Type="http://schemas.openxmlformats.org/officeDocument/2006/relationships/image" Target="../media/image15.emf"/><Relationship Id="rId9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1.png"/><Relationship Id="rId3" Type="http://schemas.openxmlformats.org/officeDocument/2006/relationships/image" Target="../media/image152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3.png"/><Relationship Id="rId3" Type="http://schemas.openxmlformats.org/officeDocument/2006/relationships/image" Target="../media/image154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5.png"/><Relationship Id="rId3" Type="http://schemas.openxmlformats.org/officeDocument/2006/relationships/image" Target="../media/image156.emf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5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7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public.asu.edu/~jye02/Software/SLEP/index.htm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4" Type="http://schemas.openxmlformats.org/officeDocument/2006/relationships/image" Target="../media/image12.emf"/><Relationship Id="rId5" Type="http://schemas.openxmlformats.org/officeDocument/2006/relationships/image" Target="../media/image17.emf"/><Relationship Id="rId6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/>
          <a:lstStyle/>
          <a:p>
            <a:r>
              <a:rPr lang="en-US" dirty="0" smtClean="0">
                <a:latin typeface="Times New Roman"/>
                <a:cs typeface="Times New Roman"/>
              </a:rPr>
              <a:t>Linear Regression</a:t>
            </a: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12411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Fall 2014</a:t>
            </a:r>
          </a:p>
          <a:p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The University of Iowa</a:t>
            </a:r>
          </a:p>
          <a:p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r>
              <a:rPr lang="en-US" dirty="0" err="1" smtClean="0">
                <a:solidFill>
                  <a:schemeClr val="tx1"/>
                </a:solidFill>
                <a:latin typeface="Times New Roman"/>
                <a:cs typeface="Times New Roman"/>
              </a:rPr>
              <a:t>Tianbao</a:t>
            </a:r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 Yang</a:t>
            </a:r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4665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Supervised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Training examples:</a:t>
            </a:r>
          </a:p>
          <a:p>
            <a:pPr>
              <a:buFont typeface="Arial" pitchFamily="34" charset="0"/>
              <a:buChar char="•"/>
            </a:pPr>
            <a:endParaRPr lang="en-US" altLang="zh-CN" dirty="0" smtClean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en-US" altLang="zh-CN" dirty="0" smtClean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Identical independent distribution (</a:t>
            </a:r>
            <a:r>
              <a:rPr lang="en-US" altLang="zh-CN" dirty="0" err="1" smtClean="0">
                <a:latin typeface="Times New Roman" pitchFamily="18" charset="0"/>
                <a:ea typeface="宋体" charset="-122"/>
                <a:cs typeface="Times New Roman" pitchFamily="18" charset="0"/>
              </a:rPr>
              <a:t>i.i.d</a:t>
            </a:r>
            <a:r>
              <a:rPr lang="en-US" altLang="zh-CN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) assumption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A critical assumption for machine learning theory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grpSp>
        <p:nvGrpSpPr>
          <p:cNvPr id="81948" name="Group 28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2285984" y="2500306"/>
            <a:ext cx="4248723" cy="391068"/>
            <a:chOff x="1335" y="2017"/>
            <a:chExt cx="21794" cy="2006"/>
          </a:xfrm>
        </p:grpSpPr>
        <p:sp>
          <p:nvSpPr>
            <p:cNvPr id="81950" name="Freeform 30"/>
            <p:cNvSpPr>
              <a:spLocks noEditPoints="1"/>
            </p:cNvSpPr>
            <p:nvPr/>
          </p:nvSpPr>
          <p:spPr bwMode="auto">
            <a:xfrm>
              <a:off x="1335" y="2148"/>
              <a:ext cx="1416" cy="1374"/>
            </a:xfrm>
            <a:custGeom>
              <a:avLst/>
              <a:gdLst/>
              <a:ahLst/>
              <a:cxnLst>
                <a:cxn ang="0">
                  <a:pos x="481" y="1367"/>
                </a:cxn>
                <a:cxn ang="0">
                  <a:pos x="770" y="1287"/>
                </a:cxn>
                <a:cxn ang="0">
                  <a:pos x="1045" y="1127"/>
                </a:cxn>
                <a:cxn ang="0">
                  <a:pos x="1265" y="908"/>
                </a:cxn>
                <a:cxn ang="0">
                  <a:pos x="1395" y="625"/>
                </a:cxn>
                <a:cxn ang="0">
                  <a:pos x="1402" y="363"/>
                </a:cxn>
                <a:cxn ang="0">
                  <a:pos x="1333" y="203"/>
                </a:cxn>
                <a:cxn ang="0">
                  <a:pos x="1223" y="101"/>
                </a:cxn>
                <a:cxn ang="0">
                  <a:pos x="976" y="14"/>
                </a:cxn>
                <a:cxn ang="0">
                  <a:pos x="722" y="0"/>
                </a:cxn>
                <a:cxn ang="0">
                  <a:pos x="495" y="14"/>
                </a:cxn>
                <a:cxn ang="0">
                  <a:pos x="268" y="87"/>
                </a:cxn>
                <a:cxn ang="0">
                  <a:pos x="144" y="167"/>
                </a:cxn>
                <a:cxn ang="0">
                  <a:pos x="27" y="298"/>
                </a:cxn>
                <a:cxn ang="0">
                  <a:pos x="7" y="392"/>
                </a:cxn>
                <a:cxn ang="0">
                  <a:pos x="48" y="385"/>
                </a:cxn>
                <a:cxn ang="0">
                  <a:pos x="131" y="334"/>
                </a:cxn>
                <a:cxn ang="0">
                  <a:pos x="172" y="254"/>
                </a:cxn>
                <a:cxn ang="0">
                  <a:pos x="227" y="181"/>
                </a:cxn>
                <a:cxn ang="0">
                  <a:pos x="364" y="123"/>
                </a:cxn>
                <a:cxn ang="0">
                  <a:pos x="447" y="421"/>
                </a:cxn>
                <a:cxn ang="0">
                  <a:pos x="316" y="996"/>
                </a:cxn>
                <a:cxn ang="0">
                  <a:pos x="158" y="1301"/>
                </a:cxn>
                <a:cxn ang="0">
                  <a:pos x="110" y="1359"/>
                </a:cxn>
                <a:cxn ang="0">
                  <a:pos x="117" y="1374"/>
                </a:cxn>
                <a:cxn ang="0">
                  <a:pos x="350" y="1374"/>
                </a:cxn>
                <a:cxn ang="0">
                  <a:pos x="790" y="116"/>
                </a:cxn>
                <a:cxn ang="0">
                  <a:pos x="983" y="160"/>
                </a:cxn>
                <a:cxn ang="0">
                  <a:pos x="1141" y="269"/>
                </a:cxn>
                <a:cxn ang="0">
                  <a:pos x="1237" y="436"/>
                </a:cxn>
                <a:cxn ang="0">
                  <a:pos x="1230" y="719"/>
                </a:cxn>
                <a:cxn ang="0">
                  <a:pos x="1079" y="1003"/>
                </a:cxn>
                <a:cxn ang="0">
                  <a:pos x="811" y="1192"/>
                </a:cxn>
                <a:cxn ang="0">
                  <a:pos x="460" y="1265"/>
                </a:cxn>
                <a:cxn ang="0">
                  <a:pos x="433" y="1054"/>
                </a:cxn>
                <a:cxn ang="0">
                  <a:pos x="543" y="690"/>
                </a:cxn>
                <a:cxn ang="0">
                  <a:pos x="612" y="320"/>
                </a:cxn>
                <a:cxn ang="0">
                  <a:pos x="687" y="109"/>
                </a:cxn>
              </a:cxnLst>
              <a:rect l="0" t="0" r="r" b="b"/>
              <a:pathLst>
                <a:path w="1416" h="1374">
                  <a:moveTo>
                    <a:pt x="350" y="1374"/>
                  </a:moveTo>
                  <a:lnTo>
                    <a:pt x="481" y="1367"/>
                  </a:lnTo>
                  <a:lnTo>
                    <a:pt x="625" y="1330"/>
                  </a:lnTo>
                  <a:lnTo>
                    <a:pt x="770" y="1287"/>
                  </a:lnTo>
                  <a:lnTo>
                    <a:pt x="907" y="1214"/>
                  </a:lnTo>
                  <a:lnTo>
                    <a:pt x="1045" y="1127"/>
                  </a:lnTo>
                  <a:lnTo>
                    <a:pt x="1161" y="1025"/>
                  </a:lnTo>
                  <a:lnTo>
                    <a:pt x="1265" y="908"/>
                  </a:lnTo>
                  <a:lnTo>
                    <a:pt x="1347" y="778"/>
                  </a:lnTo>
                  <a:lnTo>
                    <a:pt x="1395" y="625"/>
                  </a:lnTo>
                  <a:lnTo>
                    <a:pt x="1416" y="465"/>
                  </a:lnTo>
                  <a:lnTo>
                    <a:pt x="1402" y="363"/>
                  </a:lnTo>
                  <a:lnTo>
                    <a:pt x="1374" y="276"/>
                  </a:lnTo>
                  <a:lnTo>
                    <a:pt x="1333" y="203"/>
                  </a:lnTo>
                  <a:lnTo>
                    <a:pt x="1285" y="145"/>
                  </a:lnTo>
                  <a:lnTo>
                    <a:pt x="1223" y="101"/>
                  </a:lnTo>
                  <a:lnTo>
                    <a:pt x="1100" y="43"/>
                  </a:lnTo>
                  <a:lnTo>
                    <a:pt x="976" y="14"/>
                  </a:lnTo>
                  <a:lnTo>
                    <a:pt x="852" y="7"/>
                  </a:lnTo>
                  <a:lnTo>
                    <a:pt x="722" y="0"/>
                  </a:lnTo>
                  <a:lnTo>
                    <a:pt x="605" y="0"/>
                  </a:lnTo>
                  <a:lnTo>
                    <a:pt x="495" y="14"/>
                  </a:lnTo>
                  <a:lnTo>
                    <a:pt x="385" y="36"/>
                  </a:lnTo>
                  <a:lnTo>
                    <a:pt x="268" y="87"/>
                  </a:lnTo>
                  <a:lnTo>
                    <a:pt x="206" y="116"/>
                  </a:lnTo>
                  <a:lnTo>
                    <a:pt x="144" y="167"/>
                  </a:lnTo>
                  <a:lnTo>
                    <a:pt x="82" y="225"/>
                  </a:lnTo>
                  <a:lnTo>
                    <a:pt x="27" y="298"/>
                  </a:lnTo>
                  <a:lnTo>
                    <a:pt x="0" y="385"/>
                  </a:lnTo>
                  <a:lnTo>
                    <a:pt x="7" y="392"/>
                  </a:lnTo>
                  <a:lnTo>
                    <a:pt x="14" y="392"/>
                  </a:lnTo>
                  <a:lnTo>
                    <a:pt x="48" y="385"/>
                  </a:lnTo>
                  <a:lnTo>
                    <a:pt x="89" y="363"/>
                  </a:lnTo>
                  <a:lnTo>
                    <a:pt x="131" y="334"/>
                  </a:lnTo>
                  <a:lnTo>
                    <a:pt x="158" y="290"/>
                  </a:lnTo>
                  <a:lnTo>
                    <a:pt x="172" y="254"/>
                  </a:lnTo>
                  <a:lnTo>
                    <a:pt x="192" y="218"/>
                  </a:lnTo>
                  <a:lnTo>
                    <a:pt x="227" y="181"/>
                  </a:lnTo>
                  <a:lnTo>
                    <a:pt x="282" y="145"/>
                  </a:lnTo>
                  <a:lnTo>
                    <a:pt x="364" y="123"/>
                  </a:lnTo>
                  <a:lnTo>
                    <a:pt x="481" y="109"/>
                  </a:lnTo>
                  <a:lnTo>
                    <a:pt x="447" y="421"/>
                  </a:lnTo>
                  <a:lnTo>
                    <a:pt x="392" y="712"/>
                  </a:lnTo>
                  <a:lnTo>
                    <a:pt x="316" y="996"/>
                  </a:lnTo>
                  <a:lnTo>
                    <a:pt x="220" y="1265"/>
                  </a:lnTo>
                  <a:lnTo>
                    <a:pt x="158" y="1301"/>
                  </a:lnTo>
                  <a:lnTo>
                    <a:pt x="117" y="1330"/>
                  </a:lnTo>
                  <a:lnTo>
                    <a:pt x="110" y="1359"/>
                  </a:lnTo>
                  <a:lnTo>
                    <a:pt x="110" y="1367"/>
                  </a:lnTo>
                  <a:lnTo>
                    <a:pt x="117" y="1374"/>
                  </a:lnTo>
                  <a:lnTo>
                    <a:pt x="144" y="1374"/>
                  </a:lnTo>
                  <a:lnTo>
                    <a:pt x="350" y="1374"/>
                  </a:lnTo>
                  <a:close/>
                  <a:moveTo>
                    <a:pt x="687" y="109"/>
                  </a:moveTo>
                  <a:lnTo>
                    <a:pt x="790" y="116"/>
                  </a:lnTo>
                  <a:lnTo>
                    <a:pt x="887" y="131"/>
                  </a:lnTo>
                  <a:lnTo>
                    <a:pt x="983" y="160"/>
                  </a:lnTo>
                  <a:lnTo>
                    <a:pt x="1065" y="203"/>
                  </a:lnTo>
                  <a:lnTo>
                    <a:pt x="1141" y="269"/>
                  </a:lnTo>
                  <a:lnTo>
                    <a:pt x="1203" y="341"/>
                  </a:lnTo>
                  <a:lnTo>
                    <a:pt x="1237" y="436"/>
                  </a:lnTo>
                  <a:lnTo>
                    <a:pt x="1251" y="552"/>
                  </a:lnTo>
                  <a:lnTo>
                    <a:pt x="1230" y="719"/>
                  </a:lnTo>
                  <a:lnTo>
                    <a:pt x="1175" y="872"/>
                  </a:lnTo>
                  <a:lnTo>
                    <a:pt x="1079" y="1003"/>
                  </a:lnTo>
                  <a:lnTo>
                    <a:pt x="962" y="1112"/>
                  </a:lnTo>
                  <a:lnTo>
                    <a:pt x="811" y="1192"/>
                  </a:lnTo>
                  <a:lnTo>
                    <a:pt x="646" y="1243"/>
                  </a:lnTo>
                  <a:lnTo>
                    <a:pt x="460" y="1265"/>
                  </a:lnTo>
                  <a:lnTo>
                    <a:pt x="357" y="1265"/>
                  </a:lnTo>
                  <a:lnTo>
                    <a:pt x="433" y="1054"/>
                  </a:lnTo>
                  <a:lnTo>
                    <a:pt x="495" y="872"/>
                  </a:lnTo>
                  <a:lnTo>
                    <a:pt x="543" y="690"/>
                  </a:lnTo>
                  <a:lnTo>
                    <a:pt x="577" y="509"/>
                  </a:lnTo>
                  <a:lnTo>
                    <a:pt x="612" y="320"/>
                  </a:lnTo>
                  <a:lnTo>
                    <a:pt x="639" y="109"/>
                  </a:lnTo>
                  <a:lnTo>
                    <a:pt x="687" y="10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51" name="Freeform 31"/>
            <p:cNvSpPr>
              <a:spLocks noEditPoints="1"/>
            </p:cNvSpPr>
            <p:nvPr/>
          </p:nvSpPr>
          <p:spPr bwMode="auto">
            <a:xfrm>
              <a:off x="3459" y="2787"/>
              <a:ext cx="1264" cy="466"/>
            </a:xfrm>
            <a:custGeom>
              <a:avLst/>
              <a:gdLst/>
              <a:ahLst/>
              <a:cxnLst>
                <a:cxn ang="0">
                  <a:pos x="1202" y="80"/>
                </a:cxn>
                <a:cxn ang="0">
                  <a:pos x="1230" y="80"/>
                </a:cxn>
                <a:cxn ang="0">
                  <a:pos x="1257" y="66"/>
                </a:cxn>
                <a:cxn ang="0">
                  <a:pos x="1264" y="51"/>
                </a:cxn>
                <a:cxn ang="0">
                  <a:pos x="1264" y="22"/>
                </a:cxn>
                <a:cxn ang="0">
                  <a:pos x="1257" y="8"/>
                </a:cxn>
                <a:cxn ang="0">
                  <a:pos x="1244" y="0"/>
                </a:cxn>
                <a:cxn ang="0">
                  <a:pos x="27" y="0"/>
                </a:cxn>
                <a:cxn ang="0">
                  <a:pos x="13" y="8"/>
                </a:cxn>
                <a:cxn ang="0">
                  <a:pos x="0" y="37"/>
                </a:cxn>
                <a:cxn ang="0">
                  <a:pos x="13" y="66"/>
                </a:cxn>
                <a:cxn ang="0">
                  <a:pos x="27" y="73"/>
                </a:cxn>
                <a:cxn ang="0">
                  <a:pos x="41" y="73"/>
                </a:cxn>
                <a:cxn ang="0">
                  <a:pos x="55" y="80"/>
                </a:cxn>
                <a:cxn ang="0">
                  <a:pos x="68" y="80"/>
                </a:cxn>
                <a:cxn ang="0">
                  <a:pos x="1202" y="80"/>
                </a:cxn>
                <a:cxn ang="0">
                  <a:pos x="1202" y="466"/>
                </a:cxn>
                <a:cxn ang="0">
                  <a:pos x="1244" y="466"/>
                </a:cxn>
                <a:cxn ang="0">
                  <a:pos x="1257" y="458"/>
                </a:cxn>
                <a:cxn ang="0">
                  <a:pos x="1264" y="444"/>
                </a:cxn>
                <a:cxn ang="0">
                  <a:pos x="1264" y="415"/>
                </a:cxn>
                <a:cxn ang="0">
                  <a:pos x="1257" y="400"/>
                </a:cxn>
                <a:cxn ang="0">
                  <a:pos x="1230" y="386"/>
                </a:cxn>
                <a:cxn ang="0">
                  <a:pos x="41" y="386"/>
                </a:cxn>
                <a:cxn ang="0">
                  <a:pos x="13" y="400"/>
                </a:cxn>
                <a:cxn ang="0">
                  <a:pos x="7" y="408"/>
                </a:cxn>
                <a:cxn ang="0">
                  <a:pos x="0" y="429"/>
                </a:cxn>
                <a:cxn ang="0">
                  <a:pos x="13" y="458"/>
                </a:cxn>
                <a:cxn ang="0">
                  <a:pos x="27" y="466"/>
                </a:cxn>
                <a:cxn ang="0">
                  <a:pos x="68" y="466"/>
                </a:cxn>
                <a:cxn ang="0">
                  <a:pos x="1202" y="466"/>
                </a:cxn>
              </a:cxnLst>
              <a:rect l="0" t="0" r="r" b="b"/>
              <a:pathLst>
                <a:path w="1264" h="466">
                  <a:moveTo>
                    <a:pt x="1202" y="80"/>
                  </a:moveTo>
                  <a:lnTo>
                    <a:pt x="1230" y="80"/>
                  </a:lnTo>
                  <a:lnTo>
                    <a:pt x="1257" y="66"/>
                  </a:lnTo>
                  <a:lnTo>
                    <a:pt x="1264" y="51"/>
                  </a:lnTo>
                  <a:lnTo>
                    <a:pt x="1264" y="22"/>
                  </a:lnTo>
                  <a:lnTo>
                    <a:pt x="1257" y="8"/>
                  </a:lnTo>
                  <a:lnTo>
                    <a:pt x="1244" y="0"/>
                  </a:lnTo>
                  <a:lnTo>
                    <a:pt x="27" y="0"/>
                  </a:lnTo>
                  <a:lnTo>
                    <a:pt x="13" y="8"/>
                  </a:lnTo>
                  <a:lnTo>
                    <a:pt x="0" y="37"/>
                  </a:lnTo>
                  <a:lnTo>
                    <a:pt x="13" y="66"/>
                  </a:lnTo>
                  <a:lnTo>
                    <a:pt x="27" y="73"/>
                  </a:lnTo>
                  <a:lnTo>
                    <a:pt x="41" y="73"/>
                  </a:lnTo>
                  <a:lnTo>
                    <a:pt x="55" y="80"/>
                  </a:lnTo>
                  <a:lnTo>
                    <a:pt x="68" y="80"/>
                  </a:lnTo>
                  <a:lnTo>
                    <a:pt x="1202" y="80"/>
                  </a:lnTo>
                  <a:close/>
                  <a:moveTo>
                    <a:pt x="1202" y="466"/>
                  </a:moveTo>
                  <a:lnTo>
                    <a:pt x="1244" y="466"/>
                  </a:lnTo>
                  <a:lnTo>
                    <a:pt x="1257" y="458"/>
                  </a:lnTo>
                  <a:lnTo>
                    <a:pt x="1264" y="444"/>
                  </a:lnTo>
                  <a:lnTo>
                    <a:pt x="1264" y="415"/>
                  </a:lnTo>
                  <a:lnTo>
                    <a:pt x="1257" y="400"/>
                  </a:lnTo>
                  <a:lnTo>
                    <a:pt x="1230" y="386"/>
                  </a:lnTo>
                  <a:lnTo>
                    <a:pt x="41" y="386"/>
                  </a:lnTo>
                  <a:lnTo>
                    <a:pt x="13" y="400"/>
                  </a:lnTo>
                  <a:lnTo>
                    <a:pt x="7" y="408"/>
                  </a:lnTo>
                  <a:lnTo>
                    <a:pt x="0" y="429"/>
                  </a:lnTo>
                  <a:lnTo>
                    <a:pt x="13" y="458"/>
                  </a:lnTo>
                  <a:lnTo>
                    <a:pt x="27" y="466"/>
                  </a:lnTo>
                  <a:lnTo>
                    <a:pt x="68" y="466"/>
                  </a:lnTo>
                  <a:lnTo>
                    <a:pt x="1202" y="4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52" name="Freeform 32"/>
            <p:cNvSpPr>
              <a:spLocks/>
            </p:cNvSpPr>
            <p:nvPr/>
          </p:nvSpPr>
          <p:spPr bwMode="auto">
            <a:xfrm>
              <a:off x="5472" y="2017"/>
              <a:ext cx="674" cy="2006"/>
            </a:xfrm>
            <a:custGeom>
              <a:avLst/>
              <a:gdLst/>
              <a:ahLst/>
              <a:cxnLst>
                <a:cxn ang="0">
                  <a:pos x="399" y="283"/>
                </a:cxn>
                <a:cxn ang="0">
                  <a:pos x="420" y="174"/>
                </a:cxn>
                <a:cxn ang="0">
                  <a:pos x="475" y="109"/>
                </a:cxn>
                <a:cxn ang="0">
                  <a:pos x="571" y="58"/>
                </a:cxn>
                <a:cxn ang="0">
                  <a:pos x="667" y="36"/>
                </a:cxn>
                <a:cxn ang="0">
                  <a:pos x="674" y="7"/>
                </a:cxn>
                <a:cxn ang="0">
                  <a:pos x="633" y="0"/>
                </a:cxn>
                <a:cxn ang="0">
                  <a:pos x="426" y="43"/>
                </a:cxn>
                <a:cxn ang="0">
                  <a:pos x="296" y="167"/>
                </a:cxn>
                <a:cxn ang="0">
                  <a:pos x="275" y="705"/>
                </a:cxn>
                <a:cxn ang="0">
                  <a:pos x="262" y="821"/>
                </a:cxn>
                <a:cxn ang="0">
                  <a:pos x="220" y="887"/>
                </a:cxn>
                <a:cxn ang="0">
                  <a:pos x="103" y="967"/>
                </a:cxn>
                <a:cxn ang="0">
                  <a:pos x="7" y="981"/>
                </a:cxn>
                <a:cxn ang="0">
                  <a:pos x="0" y="1018"/>
                </a:cxn>
                <a:cxn ang="0">
                  <a:pos x="14" y="1025"/>
                </a:cxn>
                <a:cxn ang="0">
                  <a:pos x="76" y="1032"/>
                </a:cxn>
                <a:cxn ang="0">
                  <a:pos x="179" y="1076"/>
                </a:cxn>
                <a:cxn ang="0">
                  <a:pos x="262" y="1185"/>
                </a:cxn>
                <a:cxn ang="0">
                  <a:pos x="275" y="1752"/>
                </a:cxn>
                <a:cxn ang="0">
                  <a:pos x="317" y="1876"/>
                </a:cxn>
                <a:cxn ang="0">
                  <a:pos x="461" y="1977"/>
                </a:cxn>
                <a:cxn ang="0">
                  <a:pos x="633" y="2006"/>
                </a:cxn>
                <a:cxn ang="0">
                  <a:pos x="674" y="1999"/>
                </a:cxn>
                <a:cxn ang="0">
                  <a:pos x="667" y="1970"/>
                </a:cxn>
                <a:cxn ang="0">
                  <a:pos x="646" y="1963"/>
                </a:cxn>
                <a:cxn ang="0">
                  <a:pos x="502" y="1919"/>
                </a:cxn>
                <a:cxn ang="0">
                  <a:pos x="420" y="1832"/>
                </a:cxn>
                <a:cxn ang="0">
                  <a:pos x="406" y="1781"/>
                </a:cxn>
                <a:cxn ang="0">
                  <a:pos x="399" y="1207"/>
                </a:cxn>
                <a:cxn ang="0">
                  <a:pos x="330" y="1083"/>
                </a:cxn>
                <a:cxn ang="0">
                  <a:pos x="227" y="1018"/>
                </a:cxn>
                <a:cxn ang="0">
                  <a:pos x="275" y="967"/>
                </a:cxn>
                <a:cxn ang="0">
                  <a:pos x="372" y="865"/>
                </a:cxn>
                <a:cxn ang="0">
                  <a:pos x="399" y="770"/>
                </a:cxn>
                <a:cxn ang="0">
                  <a:pos x="399" y="371"/>
                </a:cxn>
              </a:cxnLst>
              <a:rect l="0" t="0" r="r" b="b"/>
              <a:pathLst>
                <a:path w="674" h="2006">
                  <a:moveTo>
                    <a:pt x="399" y="371"/>
                  </a:moveTo>
                  <a:lnTo>
                    <a:pt x="399" y="283"/>
                  </a:lnTo>
                  <a:lnTo>
                    <a:pt x="406" y="218"/>
                  </a:lnTo>
                  <a:lnTo>
                    <a:pt x="420" y="174"/>
                  </a:lnTo>
                  <a:lnTo>
                    <a:pt x="447" y="138"/>
                  </a:lnTo>
                  <a:lnTo>
                    <a:pt x="475" y="109"/>
                  </a:lnTo>
                  <a:lnTo>
                    <a:pt x="516" y="80"/>
                  </a:lnTo>
                  <a:lnTo>
                    <a:pt x="571" y="58"/>
                  </a:lnTo>
                  <a:lnTo>
                    <a:pt x="653" y="43"/>
                  </a:lnTo>
                  <a:lnTo>
                    <a:pt x="667" y="36"/>
                  </a:lnTo>
                  <a:lnTo>
                    <a:pt x="674" y="29"/>
                  </a:lnTo>
                  <a:lnTo>
                    <a:pt x="674" y="7"/>
                  </a:lnTo>
                  <a:lnTo>
                    <a:pt x="667" y="0"/>
                  </a:lnTo>
                  <a:lnTo>
                    <a:pt x="633" y="0"/>
                  </a:lnTo>
                  <a:lnTo>
                    <a:pt x="523" y="14"/>
                  </a:lnTo>
                  <a:lnTo>
                    <a:pt x="426" y="43"/>
                  </a:lnTo>
                  <a:lnTo>
                    <a:pt x="351" y="94"/>
                  </a:lnTo>
                  <a:lnTo>
                    <a:pt x="296" y="167"/>
                  </a:lnTo>
                  <a:lnTo>
                    <a:pt x="275" y="247"/>
                  </a:lnTo>
                  <a:lnTo>
                    <a:pt x="275" y="705"/>
                  </a:lnTo>
                  <a:lnTo>
                    <a:pt x="268" y="778"/>
                  </a:lnTo>
                  <a:lnTo>
                    <a:pt x="262" y="821"/>
                  </a:lnTo>
                  <a:lnTo>
                    <a:pt x="248" y="858"/>
                  </a:lnTo>
                  <a:lnTo>
                    <a:pt x="220" y="887"/>
                  </a:lnTo>
                  <a:lnTo>
                    <a:pt x="200" y="916"/>
                  </a:lnTo>
                  <a:lnTo>
                    <a:pt x="103" y="967"/>
                  </a:lnTo>
                  <a:lnTo>
                    <a:pt x="28" y="981"/>
                  </a:lnTo>
                  <a:lnTo>
                    <a:pt x="7" y="981"/>
                  </a:lnTo>
                  <a:lnTo>
                    <a:pt x="0" y="989"/>
                  </a:lnTo>
                  <a:lnTo>
                    <a:pt x="0" y="1018"/>
                  </a:lnTo>
                  <a:lnTo>
                    <a:pt x="7" y="1018"/>
                  </a:lnTo>
                  <a:lnTo>
                    <a:pt x="14" y="1025"/>
                  </a:lnTo>
                  <a:lnTo>
                    <a:pt x="28" y="1025"/>
                  </a:lnTo>
                  <a:lnTo>
                    <a:pt x="76" y="1032"/>
                  </a:lnTo>
                  <a:lnTo>
                    <a:pt x="131" y="1047"/>
                  </a:lnTo>
                  <a:lnTo>
                    <a:pt x="179" y="1076"/>
                  </a:lnTo>
                  <a:lnTo>
                    <a:pt x="227" y="1119"/>
                  </a:lnTo>
                  <a:lnTo>
                    <a:pt x="262" y="1185"/>
                  </a:lnTo>
                  <a:lnTo>
                    <a:pt x="275" y="1272"/>
                  </a:lnTo>
                  <a:lnTo>
                    <a:pt x="275" y="1752"/>
                  </a:lnTo>
                  <a:lnTo>
                    <a:pt x="289" y="1817"/>
                  </a:lnTo>
                  <a:lnTo>
                    <a:pt x="317" y="1876"/>
                  </a:lnTo>
                  <a:lnTo>
                    <a:pt x="372" y="1934"/>
                  </a:lnTo>
                  <a:lnTo>
                    <a:pt x="461" y="1977"/>
                  </a:lnTo>
                  <a:lnTo>
                    <a:pt x="557" y="1999"/>
                  </a:lnTo>
                  <a:lnTo>
                    <a:pt x="633" y="2006"/>
                  </a:lnTo>
                  <a:lnTo>
                    <a:pt x="660" y="2006"/>
                  </a:lnTo>
                  <a:lnTo>
                    <a:pt x="674" y="1999"/>
                  </a:lnTo>
                  <a:lnTo>
                    <a:pt x="674" y="1970"/>
                  </a:lnTo>
                  <a:lnTo>
                    <a:pt x="667" y="1970"/>
                  </a:lnTo>
                  <a:lnTo>
                    <a:pt x="653" y="1963"/>
                  </a:lnTo>
                  <a:lnTo>
                    <a:pt x="646" y="1963"/>
                  </a:lnTo>
                  <a:lnTo>
                    <a:pt x="564" y="1948"/>
                  </a:lnTo>
                  <a:lnTo>
                    <a:pt x="502" y="1919"/>
                  </a:lnTo>
                  <a:lnTo>
                    <a:pt x="454" y="1876"/>
                  </a:lnTo>
                  <a:lnTo>
                    <a:pt x="420" y="1832"/>
                  </a:lnTo>
                  <a:lnTo>
                    <a:pt x="406" y="1788"/>
                  </a:lnTo>
                  <a:lnTo>
                    <a:pt x="406" y="1781"/>
                  </a:lnTo>
                  <a:lnTo>
                    <a:pt x="399" y="1774"/>
                  </a:lnTo>
                  <a:lnTo>
                    <a:pt x="399" y="1207"/>
                  </a:lnTo>
                  <a:lnTo>
                    <a:pt x="372" y="1141"/>
                  </a:lnTo>
                  <a:lnTo>
                    <a:pt x="330" y="1083"/>
                  </a:lnTo>
                  <a:lnTo>
                    <a:pt x="282" y="1047"/>
                  </a:lnTo>
                  <a:lnTo>
                    <a:pt x="227" y="1018"/>
                  </a:lnTo>
                  <a:lnTo>
                    <a:pt x="179" y="1003"/>
                  </a:lnTo>
                  <a:lnTo>
                    <a:pt x="275" y="967"/>
                  </a:lnTo>
                  <a:lnTo>
                    <a:pt x="337" y="916"/>
                  </a:lnTo>
                  <a:lnTo>
                    <a:pt x="372" y="865"/>
                  </a:lnTo>
                  <a:lnTo>
                    <a:pt x="392" y="814"/>
                  </a:lnTo>
                  <a:lnTo>
                    <a:pt x="399" y="770"/>
                  </a:lnTo>
                  <a:lnTo>
                    <a:pt x="399" y="734"/>
                  </a:lnTo>
                  <a:lnTo>
                    <a:pt x="399" y="37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53" name="Freeform 33"/>
            <p:cNvSpPr>
              <a:spLocks/>
            </p:cNvSpPr>
            <p:nvPr/>
          </p:nvSpPr>
          <p:spPr bwMode="auto">
            <a:xfrm>
              <a:off x="6469" y="2017"/>
              <a:ext cx="440" cy="2006"/>
            </a:xfrm>
            <a:custGeom>
              <a:avLst/>
              <a:gdLst/>
              <a:ahLst/>
              <a:cxnLst>
                <a:cxn ang="0">
                  <a:pos x="440" y="1985"/>
                </a:cxn>
                <a:cxn ang="0">
                  <a:pos x="440" y="1977"/>
                </a:cxn>
                <a:cxn ang="0">
                  <a:pos x="433" y="1970"/>
                </a:cxn>
                <a:cxn ang="0">
                  <a:pos x="426" y="1956"/>
                </a:cxn>
                <a:cxn ang="0">
                  <a:pos x="412" y="1941"/>
                </a:cxn>
                <a:cxn ang="0">
                  <a:pos x="309" y="1803"/>
                </a:cxn>
                <a:cxn ang="0">
                  <a:pos x="227" y="1657"/>
                </a:cxn>
                <a:cxn ang="0">
                  <a:pos x="172" y="1490"/>
                </a:cxn>
                <a:cxn ang="0">
                  <a:pos x="137" y="1323"/>
                </a:cxn>
                <a:cxn ang="0">
                  <a:pos x="117" y="1163"/>
                </a:cxn>
                <a:cxn ang="0">
                  <a:pos x="110" y="1003"/>
                </a:cxn>
                <a:cxn ang="0">
                  <a:pos x="117" y="829"/>
                </a:cxn>
                <a:cxn ang="0">
                  <a:pos x="137" y="654"/>
                </a:cxn>
                <a:cxn ang="0">
                  <a:pos x="179" y="494"/>
                </a:cxn>
                <a:cxn ang="0">
                  <a:pos x="234" y="334"/>
                </a:cxn>
                <a:cxn ang="0">
                  <a:pos x="316" y="189"/>
                </a:cxn>
                <a:cxn ang="0">
                  <a:pos x="419" y="51"/>
                </a:cxn>
                <a:cxn ang="0">
                  <a:pos x="440" y="29"/>
                </a:cxn>
                <a:cxn ang="0">
                  <a:pos x="440" y="7"/>
                </a:cxn>
                <a:cxn ang="0">
                  <a:pos x="433" y="0"/>
                </a:cxn>
                <a:cxn ang="0">
                  <a:pos x="426" y="0"/>
                </a:cxn>
                <a:cxn ang="0">
                  <a:pos x="405" y="7"/>
                </a:cxn>
                <a:cxn ang="0">
                  <a:pos x="364" y="43"/>
                </a:cxn>
                <a:cxn ang="0">
                  <a:pos x="309" y="102"/>
                </a:cxn>
                <a:cxn ang="0">
                  <a:pos x="247" y="174"/>
                </a:cxn>
                <a:cxn ang="0">
                  <a:pos x="179" y="269"/>
                </a:cxn>
                <a:cxn ang="0">
                  <a:pos x="124" y="392"/>
                </a:cxn>
                <a:cxn ang="0">
                  <a:pos x="48" y="610"/>
                </a:cxn>
                <a:cxn ang="0">
                  <a:pos x="14" y="821"/>
                </a:cxn>
                <a:cxn ang="0">
                  <a:pos x="0" y="1003"/>
                </a:cxn>
                <a:cxn ang="0">
                  <a:pos x="7" y="1134"/>
                </a:cxn>
                <a:cxn ang="0">
                  <a:pos x="27" y="1287"/>
                </a:cxn>
                <a:cxn ang="0">
                  <a:pos x="62" y="1461"/>
                </a:cxn>
                <a:cxn ang="0">
                  <a:pos x="131" y="1628"/>
                </a:cxn>
                <a:cxn ang="0">
                  <a:pos x="192" y="1745"/>
                </a:cxn>
                <a:cxn ang="0">
                  <a:pos x="254" y="1839"/>
                </a:cxn>
                <a:cxn ang="0">
                  <a:pos x="309" y="1912"/>
                </a:cxn>
                <a:cxn ang="0">
                  <a:pos x="364" y="1963"/>
                </a:cxn>
                <a:cxn ang="0">
                  <a:pos x="405" y="1999"/>
                </a:cxn>
                <a:cxn ang="0">
                  <a:pos x="426" y="2006"/>
                </a:cxn>
                <a:cxn ang="0">
                  <a:pos x="433" y="2006"/>
                </a:cxn>
                <a:cxn ang="0">
                  <a:pos x="440" y="1999"/>
                </a:cxn>
                <a:cxn ang="0">
                  <a:pos x="440" y="1985"/>
                </a:cxn>
              </a:cxnLst>
              <a:rect l="0" t="0" r="r" b="b"/>
              <a:pathLst>
                <a:path w="440" h="2006">
                  <a:moveTo>
                    <a:pt x="440" y="1985"/>
                  </a:moveTo>
                  <a:lnTo>
                    <a:pt x="440" y="1977"/>
                  </a:lnTo>
                  <a:lnTo>
                    <a:pt x="433" y="1970"/>
                  </a:lnTo>
                  <a:lnTo>
                    <a:pt x="426" y="1956"/>
                  </a:lnTo>
                  <a:lnTo>
                    <a:pt x="412" y="1941"/>
                  </a:lnTo>
                  <a:lnTo>
                    <a:pt x="309" y="1803"/>
                  </a:lnTo>
                  <a:lnTo>
                    <a:pt x="227" y="1657"/>
                  </a:lnTo>
                  <a:lnTo>
                    <a:pt x="172" y="1490"/>
                  </a:lnTo>
                  <a:lnTo>
                    <a:pt x="137" y="1323"/>
                  </a:lnTo>
                  <a:lnTo>
                    <a:pt x="117" y="1163"/>
                  </a:lnTo>
                  <a:lnTo>
                    <a:pt x="110" y="1003"/>
                  </a:lnTo>
                  <a:lnTo>
                    <a:pt x="117" y="829"/>
                  </a:lnTo>
                  <a:lnTo>
                    <a:pt x="137" y="654"/>
                  </a:lnTo>
                  <a:lnTo>
                    <a:pt x="179" y="494"/>
                  </a:lnTo>
                  <a:lnTo>
                    <a:pt x="234" y="334"/>
                  </a:lnTo>
                  <a:lnTo>
                    <a:pt x="316" y="189"/>
                  </a:lnTo>
                  <a:lnTo>
                    <a:pt x="419" y="51"/>
                  </a:lnTo>
                  <a:lnTo>
                    <a:pt x="440" y="29"/>
                  </a:lnTo>
                  <a:lnTo>
                    <a:pt x="440" y="7"/>
                  </a:lnTo>
                  <a:lnTo>
                    <a:pt x="433" y="0"/>
                  </a:lnTo>
                  <a:lnTo>
                    <a:pt x="426" y="0"/>
                  </a:lnTo>
                  <a:lnTo>
                    <a:pt x="405" y="7"/>
                  </a:lnTo>
                  <a:lnTo>
                    <a:pt x="364" y="43"/>
                  </a:lnTo>
                  <a:lnTo>
                    <a:pt x="309" y="102"/>
                  </a:lnTo>
                  <a:lnTo>
                    <a:pt x="247" y="174"/>
                  </a:lnTo>
                  <a:lnTo>
                    <a:pt x="179" y="269"/>
                  </a:lnTo>
                  <a:lnTo>
                    <a:pt x="124" y="392"/>
                  </a:lnTo>
                  <a:lnTo>
                    <a:pt x="48" y="610"/>
                  </a:lnTo>
                  <a:lnTo>
                    <a:pt x="14" y="821"/>
                  </a:lnTo>
                  <a:lnTo>
                    <a:pt x="0" y="1003"/>
                  </a:lnTo>
                  <a:lnTo>
                    <a:pt x="7" y="1134"/>
                  </a:lnTo>
                  <a:lnTo>
                    <a:pt x="27" y="1287"/>
                  </a:lnTo>
                  <a:lnTo>
                    <a:pt x="62" y="1461"/>
                  </a:lnTo>
                  <a:lnTo>
                    <a:pt x="131" y="1628"/>
                  </a:lnTo>
                  <a:lnTo>
                    <a:pt x="192" y="1745"/>
                  </a:lnTo>
                  <a:lnTo>
                    <a:pt x="254" y="1839"/>
                  </a:lnTo>
                  <a:lnTo>
                    <a:pt x="309" y="1912"/>
                  </a:lnTo>
                  <a:lnTo>
                    <a:pt x="364" y="1963"/>
                  </a:lnTo>
                  <a:lnTo>
                    <a:pt x="405" y="1999"/>
                  </a:lnTo>
                  <a:lnTo>
                    <a:pt x="426" y="2006"/>
                  </a:lnTo>
                  <a:lnTo>
                    <a:pt x="433" y="2006"/>
                  </a:lnTo>
                  <a:lnTo>
                    <a:pt x="440" y="1999"/>
                  </a:lnTo>
                  <a:lnTo>
                    <a:pt x="440" y="198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54" name="Freeform 34"/>
            <p:cNvSpPr>
              <a:spLocks/>
            </p:cNvSpPr>
            <p:nvPr/>
          </p:nvSpPr>
          <p:spPr bwMode="auto">
            <a:xfrm>
              <a:off x="7060" y="2627"/>
              <a:ext cx="1072" cy="895"/>
            </a:xfrm>
            <a:custGeom>
              <a:avLst/>
              <a:gdLst/>
              <a:ahLst/>
              <a:cxnLst>
                <a:cxn ang="0">
                  <a:pos x="619" y="400"/>
                </a:cxn>
                <a:cxn ang="0">
                  <a:pos x="838" y="139"/>
                </a:cxn>
                <a:cxn ang="0">
                  <a:pos x="852" y="124"/>
                </a:cxn>
                <a:cxn ang="0">
                  <a:pos x="873" y="110"/>
                </a:cxn>
                <a:cxn ang="0">
                  <a:pos x="900" y="102"/>
                </a:cxn>
                <a:cxn ang="0">
                  <a:pos x="955" y="102"/>
                </a:cxn>
                <a:cxn ang="0">
                  <a:pos x="1031" y="95"/>
                </a:cxn>
                <a:cxn ang="0">
                  <a:pos x="1031" y="0"/>
                </a:cxn>
                <a:cxn ang="0">
                  <a:pos x="976" y="8"/>
                </a:cxn>
                <a:cxn ang="0">
                  <a:pos x="729" y="8"/>
                </a:cxn>
                <a:cxn ang="0">
                  <a:pos x="660" y="0"/>
                </a:cxn>
                <a:cxn ang="0">
                  <a:pos x="660" y="95"/>
                </a:cxn>
                <a:cxn ang="0">
                  <a:pos x="687" y="95"/>
                </a:cxn>
                <a:cxn ang="0">
                  <a:pos x="708" y="102"/>
                </a:cxn>
                <a:cxn ang="0">
                  <a:pos x="735" y="117"/>
                </a:cxn>
                <a:cxn ang="0">
                  <a:pos x="722" y="131"/>
                </a:cxn>
                <a:cxn ang="0">
                  <a:pos x="722" y="139"/>
                </a:cxn>
                <a:cxn ang="0">
                  <a:pos x="557" y="328"/>
                </a:cxn>
                <a:cxn ang="0">
                  <a:pos x="371" y="95"/>
                </a:cxn>
                <a:cxn ang="0">
                  <a:pos x="447" y="95"/>
                </a:cxn>
                <a:cxn ang="0">
                  <a:pos x="447" y="0"/>
                </a:cxn>
                <a:cxn ang="0">
                  <a:pos x="378" y="8"/>
                </a:cxn>
                <a:cxn ang="0">
                  <a:pos x="117" y="8"/>
                </a:cxn>
                <a:cxn ang="0">
                  <a:pos x="7" y="0"/>
                </a:cxn>
                <a:cxn ang="0">
                  <a:pos x="7" y="95"/>
                </a:cxn>
                <a:cxn ang="0">
                  <a:pos x="144" y="95"/>
                </a:cxn>
                <a:cxn ang="0">
                  <a:pos x="440" y="466"/>
                </a:cxn>
                <a:cxn ang="0">
                  <a:pos x="192" y="764"/>
                </a:cxn>
                <a:cxn ang="0">
                  <a:pos x="151" y="793"/>
                </a:cxn>
                <a:cxn ang="0">
                  <a:pos x="82" y="800"/>
                </a:cxn>
                <a:cxn ang="0">
                  <a:pos x="0" y="800"/>
                </a:cxn>
                <a:cxn ang="0">
                  <a:pos x="0" y="895"/>
                </a:cxn>
                <a:cxn ang="0">
                  <a:pos x="55" y="895"/>
                </a:cxn>
                <a:cxn ang="0">
                  <a:pos x="110" y="888"/>
                </a:cxn>
                <a:cxn ang="0">
                  <a:pos x="241" y="888"/>
                </a:cxn>
                <a:cxn ang="0">
                  <a:pos x="316" y="895"/>
                </a:cxn>
                <a:cxn ang="0">
                  <a:pos x="371" y="895"/>
                </a:cxn>
                <a:cxn ang="0">
                  <a:pos x="371" y="800"/>
                </a:cxn>
                <a:cxn ang="0">
                  <a:pos x="351" y="800"/>
                </a:cxn>
                <a:cxn ang="0">
                  <a:pos x="330" y="793"/>
                </a:cxn>
                <a:cxn ang="0">
                  <a:pos x="316" y="793"/>
                </a:cxn>
                <a:cxn ang="0">
                  <a:pos x="302" y="786"/>
                </a:cxn>
                <a:cxn ang="0">
                  <a:pos x="302" y="771"/>
                </a:cxn>
                <a:cxn ang="0">
                  <a:pos x="309" y="771"/>
                </a:cxn>
                <a:cxn ang="0">
                  <a:pos x="316" y="757"/>
                </a:cxn>
                <a:cxn ang="0">
                  <a:pos x="495" y="539"/>
                </a:cxn>
                <a:cxn ang="0">
                  <a:pos x="708" y="800"/>
                </a:cxn>
                <a:cxn ang="0">
                  <a:pos x="632" y="800"/>
                </a:cxn>
                <a:cxn ang="0">
                  <a:pos x="632" y="895"/>
                </a:cxn>
                <a:cxn ang="0">
                  <a:pos x="701" y="895"/>
                </a:cxn>
                <a:cxn ang="0">
                  <a:pos x="784" y="888"/>
                </a:cxn>
                <a:cxn ang="0">
                  <a:pos x="962" y="888"/>
                </a:cxn>
                <a:cxn ang="0">
                  <a:pos x="1072" y="895"/>
                </a:cxn>
                <a:cxn ang="0">
                  <a:pos x="1072" y="800"/>
                </a:cxn>
                <a:cxn ang="0">
                  <a:pos x="935" y="800"/>
                </a:cxn>
                <a:cxn ang="0">
                  <a:pos x="619" y="400"/>
                </a:cxn>
              </a:cxnLst>
              <a:rect l="0" t="0" r="r" b="b"/>
              <a:pathLst>
                <a:path w="1072" h="895">
                  <a:moveTo>
                    <a:pt x="619" y="400"/>
                  </a:moveTo>
                  <a:lnTo>
                    <a:pt x="838" y="139"/>
                  </a:lnTo>
                  <a:lnTo>
                    <a:pt x="852" y="124"/>
                  </a:lnTo>
                  <a:lnTo>
                    <a:pt x="873" y="110"/>
                  </a:lnTo>
                  <a:lnTo>
                    <a:pt x="900" y="102"/>
                  </a:lnTo>
                  <a:lnTo>
                    <a:pt x="955" y="102"/>
                  </a:lnTo>
                  <a:lnTo>
                    <a:pt x="1031" y="95"/>
                  </a:lnTo>
                  <a:lnTo>
                    <a:pt x="1031" y="0"/>
                  </a:lnTo>
                  <a:lnTo>
                    <a:pt x="976" y="8"/>
                  </a:lnTo>
                  <a:lnTo>
                    <a:pt x="729" y="8"/>
                  </a:lnTo>
                  <a:lnTo>
                    <a:pt x="660" y="0"/>
                  </a:lnTo>
                  <a:lnTo>
                    <a:pt x="660" y="95"/>
                  </a:lnTo>
                  <a:lnTo>
                    <a:pt x="687" y="95"/>
                  </a:lnTo>
                  <a:lnTo>
                    <a:pt x="708" y="102"/>
                  </a:lnTo>
                  <a:lnTo>
                    <a:pt x="735" y="117"/>
                  </a:lnTo>
                  <a:lnTo>
                    <a:pt x="722" y="131"/>
                  </a:lnTo>
                  <a:lnTo>
                    <a:pt x="722" y="139"/>
                  </a:lnTo>
                  <a:lnTo>
                    <a:pt x="557" y="328"/>
                  </a:lnTo>
                  <a:lnTo>
                    <a:pt x="371" y="95"/>
                  </a:lnTo>
                  <a:lnTo>
                    <a:pt x="447" y="95"/>
                  </a:lnTo>
                  <a:lnTo>
                    <a:pt x="447" y="0"/>
                  </a:lnTo>
                  <a:lnTo>
                    <a:pt x="378" y="8"/>
                  </a:lnTo>
                  <a:lnTo>
                    <a:pt x="117" y="8"/>
                  </a:lnTo>
                  <a:lnTo>
                    <a:pt x="7" y="0"/>
                  </a:lnTo>
                  <a:lnTo>
                    <a:pt x="7" y="95"/>
                  </a:lnTo>
                  <a:lnTo>
                    <a:pt x="144" y="95"/>
                  </a:lnTo>
                  <a:lnTo>
                    <a:pt x="440" y="466"/>
                  </a:lnTo>
                  <a:lnTo>
                    <a:pt x="192" y="764"/>
                  </a:lnTo>
                  <a:lnTo>
                    <a:pt x="151" y="793"/>
                  </a:lnTo>
                  <a:lnTo>
                    <a:pt x="82" y="800"/>
                  </a:lnTo>
                  <a:lnTo>
                    <a:pt x="0" y="800"/>
                  </a:lnTo>
                  <a:lnTo>
                    <a:pt x="0" y="895"/>
                  </a:lnTo>
                  <a:lnTo>
                    <a:pt x="55" y="895"/>
                  </a:lnTo>
                  <a:lnTo>
                    <a:pt x="110" y="888"/>
                  </a:lnTo>
                  <a:lnTo>
                    <a:pt x="241" y="888"/>
                  </a:lnTo>
                  <a:lnTo>
                    <a:pt x="316" y="895"/>
                  </a:lnTo>
                  <a:lnTo>
                    <a:pt x="371" y="895"/>
                  </a:lnTo>
                  <a:lnTo>
                    <a:pt x="371" y="800"/>
                  </a:lnTo>
                  <a:lnTo>
                    <a:pt x="351" y="800"/>
                  </a:lnTo>
                  <a:lnTo>
                    <a:pt x="330" y="793"/>
                  </a:lnTo>
                  <a:lnTo>
                    <a:pt x="316" y="793"/>
                  </a:lnTo>
                  <a:lnTo>
                    <a:pt x="302" y="786"/>
                  </a:lnTo>
                  <a:lnTo>
                    <a:pt x="302" y="771"/>
                  </a:lnTo>
                  <a:lnTo>
                    <a:pt x="309" y="771"/>
                  </a:lnTo>
                  <a:lnTo>
                    <a:pt x="316" y="757"/>
                  </a:lnTo>
                  <a:lnTo>
                    <a:pt x="495" y="539"/>
                  </a:lnTo>
                  <a:lnTo>
                    <a:pt x="708" y="800"/>
                  </a:lnTo>
                  <a:lnTo>
                    <a:pt x="632" y="800"/>
                  </a:lnTo>
                  <a:lnTo>
                    <a:pt x="632" y="895"/>
                  </a:lnTo>
                  <a:lnTo>
                    <a:pt x="701" y="895"/>
                  </a:lnTo>
                  <a:lnTo>
                    <a:pt x="784" y="888"/>
                  </a:lnTo>
                  <a:lnTo>
                    <a:pt x="962" y="888"/>
                  </a:lnTo>
                  <a:lnTo>
                    <a:pt x="1072" y="895"/>
                  </a:lnTo>
                  <a:lnTo>
                    <a:pt x="1072" y="800"/>
                  </a:lnTo>
                  <a:lnTo>
                    <a:pt x="935" y="800"/>
                  </a:lnTo>
                  <a:lnTo>
                    <a:pt x="619" y="4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55" name="Freeform 35"/>
            <p:cNvSpPr>
              <a:spLocks noEditPoints="1"/>
            </p:cNvSpPr>
            <p:nvPr/>
          </p:nvSpPr>
          <p:spPr bwMode="auto">
            <a:xfrm>
              <a:off x="8242" y="2875"/>
              <a:ext cx="406" cy="945"/>
            </a:xfrm>
            <a:custGeom>
              <a:avLst/>
              <a:gdLst/>
              <a:ahLst/>
              <a:cxnLst>
                <a:cxn ang="0">
                  <a:pos x="371" y="36"/>
                </a:cxn>
                <a:cxn ang="0">
                  <a:pos x="351" y="7"/>
                </a:cxn>
                <a:cxn ang="0">
                  <a:pos x="296" y="0"/>
                </a:cxn>
                <a:cxn ang="0">
                  <a:pos x="241" y="72"/>
                </a:cxn>
                <a:cxn ang="0">
                  <a:pos x="248" y="101"/>
                </a:cxn>
                <a:cxn ang="0">
                  <a:pos x="275" y="123"/>
                </a:cxn>
                <a:cxn ang="0">
                  <a:pos x="337" y="116"/>
                </a:cxn>
                <a:cxn ang="0">
                  <a:pos x="371" y="51"/>
                </a:cxn>
                <a:cxn ang="0">
                  <a:pos x="89" y="785"/>
                </a:cxn>
                <a:cxn ang="0">
                  <a:pos x="83" y="821"/>
                </a:cxn>
                <a:cxn ang="0">
                  <a:pos x="144" y="930"/>
                </a:cxn>
                <a:cxn ang="0">
                  <a:pos x="275" y="930"/>
                </a:cxn>
                <a:cxn ang="0">
                  <a:pos x="358" y="843"/>
                </a:cxn>
                <a:cxn ang="0">
                  <a:pos x="399" y="756"/>
                </a:cxn>
                <a:cxn ang="0">
                  <a:pos x="392" y="712"/>
                </a:cxn>
                <a:cxn ang="0">
                  <a:pos x="358" y="727"/>
                </a:cxn>
                <a:cxn ang="0">
                  <a:pos x="316" y="829"/>
                </a:cxn>
                <a:cxn ang="0">
                  <a:pos x="213" y="909"/>
                </a:cxn>
                <a:cxn ang="0">
                  <a:pos x="186" y="829"/>
                </a:cxn>
                <a:cxn ang="0">
                  <a:pos x="206" y="763"/>
                </a:cxn>
                <a:cxn ang="0">
                  <a:pos x="248" y="654"/>
                </a:cxn>
                <a:cxn ang="0">
                  <a:pos x="323" y="429"/>
                </a:cxn>
                <a:cxn ang="0">
                  <a:pos x="261" y="327"/>
                </a:cxn>
                <a:cxn ang="0">
                  <a:pos x="131" y="327"/>
                </a:cxn>
                <a:cxn ang="0">
                  <a:pos x="48" y="407"/>
                </a:cxn>
                <a:cxn ang="0">
                  <a:pos x="0" y="523"/>
                </a:cxn>
                <a:cxn ang="0">
                  <a:pos x="14" y="545"/>
                </a:cxn>
                <a:cxn ang="0">
                  <a:pos x="41" y="538"/>
                </a:cxn>
                <a:cxn ang="0">
                  <a:pos x="48" y="523"/>
                </a:cxn>
                <a:cxn ang="0">
                  <a:pos x="110" y="392"/>
                </a:cxn>
                <a:cxn ang="0">
                  <a:pos x="193" y="349"/>
                </a:cxn>
                <a:cxn ang="0">
                  <a:pos x="213" y="356"/>
                </a:cxn>
                <a:cxn ang="0">
                  <a:pos x="220" y="421"/>
                </a:cxn>
                <a:cxn ang="0">
                  <a:pos x="199" y="487"/>
                </a:cxn>
                <a:cxn ang="0">
                  <a:pos x="96" y="763"/>
                </a:cxn>
              </a:cxnLst>
              <a:rect l="0" t="0" r="r" b="b"/>
              <a:pathLst>
                <a:path w="406" h="945">
                  <a:moveTo>
                    <a:pt x="371" y="51"/>
                  </a:moveTo>
                  <a:lnTo>
                    <a:pt x="371" y="36"/>
                  </a:lnTo>
                  <a:lnTo>
                    <a:pt x="364" y="22"/>
                  </a:lnTo>
                  <a:lnTo>
                    <a:pt x="351" y="7"/>
                  </a:lnTo>
                  <a:lnTo>
                    <a:pt x="337" y="0"/>
                  </a:lnTo>
                  <a:lnTo>
                    <a:pt x="296" y="0"/>
                  </a:lnTo>
                  <a:lnTo>
                    <a:pt x="254" y="29"/>
                  </a:lnTo>
                  <a:lnTo>
                    <a:pt x="241" y="72"/>
                  </a:lnTo>
                  <a:lnTo>
                    <a:pt x="241" y="87"/>
                  </a:lnTo>
                  <a:lnTo>
                    <a:pt x="248" y="101"/>
                  </a:lnTo>
                  <a:lnTo>
                    <a:pt x="261" y="116"/>
                  </a:lnTo>
                  <a:lnTo>
                    <a:pt x="275" y="123"/>
                  </a:lnTo>
                  <a:lnTo>
                    <a:pt x="296" y="131"/>
                  </a:lnTo>
                  <a:lnTo>
                    <a:pt x="337" y="116"/>
                  </a:lnTo>
                  <a:lnTo>
                    <a:pt x="364" y="72"/>
                  </a:lnTo>
                  <a:lnTo>
                    <a:pt x="371" y="51"/>
                  </a:lnTo>
                  <a:close/>
                  <a:moveTo>
                    <a:pt x="96" y="763"/>
                  </a:moveTo>
                  <a:lnTo>
                    <a:pt x="89" y="785"/>
                  </a:lnTo>
                  <a:lnTo>
                    <a:pt x="89" y="799"/>
                  </a:lnTo>
                  <a:lnTo>
                    <a:pt x="83" y="821"/>
                  </a:lnTo>
                  <a:lnTo>
                    <a:pt x="103" y="887"/>
                  </a:lnTo>
                  <a:lnTo>
                    <a:pt x="144" y="930"/>
                  </a:lnTo>
                  <a:lnTo>
                    <a:pt x="213" y="945"/>
                  </a:lnTo>
                  <a:lnTo>
                    <a:pt x="275" y="930"/>
                  </a:lnTo>
                  <a:lnTo>
                    <a:pt x="323" y="894"/>
                  </a:lnTo>
                  <a:lnTo>
                    <a:pt x="358" y="843"/>
                  </a:lnTo>
                  <a:lnTo>
                    <a:pt x="385" y="792"/>
                  </a:lnTo>
                  <a:lnTo>
                    <a:pt x="399" y="756"/>
                  </a:lnTo>
                  <a:lnTo>
                    <a:pt x="406" y="727"/>
                  </a:lnTo>
                  <a:lnTo>
                    <a:pt x="392" y="712"/>
                  </a:lnTo>
                  <a:lnTo>
                    <a:pt x="371" y="712"/>
                  </a:lnTo>
                  <a:lnTo>
                    <a:pt x="358" y="727"/>
                  </a:lnTo>
                  <a:lnTo>
                    <a:pt x="358" y="734"/>
                  </a:lnTo>
                  <a:lnTo>
                    <a:pt x="316" y="829"/>
                  </a:lnTo>
                  <a:lnTo>
                    <a:pt x="268" y="887"/>
                  </a:lnTo>
                  <a:lnTo>
                    <a:pt x="213" y="909"/>
                  </a:lnTo>
                  <a:lnTo>
                    <a:pt x="186" y="894"/>
                  </a:lnTo>
                  <a:lnTo>
                    <a:pt x="186" y="829"/>
                  </a:lnTo>
                  <a:lnTo>
                    <a:pt x="193" y="792"/>
                  </a:lnTo>
                  <a:lnTo>
                    <a:pt x="206" y="763"/>
                  </a:lnTo>
                  <a:lnTo>
                    <a:pt x="227" y="712"/>
                  </a:lnTo>
                  <a:lnTo>
                    <a:pt x="248" y="654"/>
                  </a:lnTo>
                  <a:lnTo>
                    <a:pt x="261" y="625"/>
                  </a:lnTo>
                  <a:lnTo>
                    <a:pt x="323" y="429"/>
                  </a:lnTo>
                  <a:lnTo>
                    <a:pt x="303" y="370"/>
                  </a:lnTo>
                  <a:lnTo>
                    <a:pt x="261" y="327"/>
                  </a:lnTo>
                  <a:lnTo>
                    <a:pt x="193" y="312"/>
                  </a:lnTo>
                  <a:lnTo>
                    <a:pt x="131" y="327"/>
                  </a:lnTo>
                  <a:lnTo>
                    <a:pt x="83" y="363"/>
                  </a:lnTo>
                  <a:lnTo>
                    <a:pt x="48" y="407"/>
                  </a:lnTo>
                  <a:lnTo>
                    <a:pt x="21" y="458"/>
                  </a:lnTo>
                  <a:lnTo>
                    <a:pt x="0" y="523"/>
                  </a:lnTo>
                  <a:lnTo>
                    <a:pt x="0" y="530"/>
                  </a:lnTo>
                  <a:lnTo>
                    <a:pt x="14" y="545"/>
                  </a:lnTo>
                  <a:lnTo>
                    <a:pt x="35" y="545"/>
                  </a:lnTo>
                  <a:lnTo>
                    <a:pt x="41" y="538"/>
                  </a:lnTo>
                  <a:lnTo>
                    <a:pt x="41" y="530"/>
                  </a:lnTo>
                  <a:lnTo>
                    <a:pt x="48" y="523"/>
                  </a:lnTo>
                  <a:lnTo>
                    <a:pt x="76" y="443"/>
                  </a:lnTo>
                  <a:lnTo>
                    <a:pt x="110" y="392"/>
                  </a:lnTo>
                  <a:lnTo>
                    <a:pt x="151" y="356"/>
                  </a:lnTo>
                  <a:lnTo>
                    <a:pt x="193" y="349"/>
                  </a:lnTo>
                  <a:lnTo>
                    <a:pt x="199" y="349"/>
                  </a:lnTo>
                  <a:lnTo>
                    <a:pt x="213" y="356"/>
                  </a:lnTo>
                  <a:lnTo>
                    <a:pt x="220" y="363"/>
                  </a:lnTo>
                  <a:lnTo>
                    <a:pt x="220" y="421"/>
                  </a:lnTo>
                  <a:lnTo>
                    <a:pt x="213" y="450"/>
                  </a:lnTo>
                  <a:lnTo>
                    <a:pt x="199" y="487"/>
                  </a:lnTo>
                  <a:lnTo>
                    <a:pt x="179" y="538"/>
                  </a:lnTo>
                  <a:lnTo>
                    <a:pt x="96" y="76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56" name="Freeform 36"/>
            <p:cNvSpPr>
              <a:spLocks/>
            </p:cNvSpPr>
            <p:nvPr/>
          </p:nvSpPr>
          <p:spPr bwMode="auto">
            <a:xfrm>
              <a:off x="8984" y="3311"/>
              <a:ext cx="220" cy="596"/>
            </a:xfrm>
            <a:custGeom>
              <a:avLst/>
              <a:gdLst/>
              <a:ahLst/>
              <a:cxnLst>
                <a:cxn ang="0">
                  <a:pos x="220" y="211"/>
                </a:cxn>
                <a:cxn ang="0">
                  <a:pos x="213" y="124"/>
                </a:cxn>
                <a:cxn ang="0">
                  <a:pos x="186" y="51"/>
                </a:cxn>
                <a:cxn ang="0">
                  <a:pos x="152" y="14"/>
                </a:cxn>
                <a:cxn ang="0">
                  <a:pos x="97" y="0"/>
                </a:cxn>
                <a:cxn ang="0">
                  <a:pos x="69" y="0"/>
                </a:cxn>
                <a:cxn ang="0">
                  <a:pos x="42" y="14"/>
                </a:cxn>
                <a:cxn ang="0">
                  <a:pos x="28" y="29"/>
                </a:cxn>
                <a:cxn ang="0">
                  <a:pos x="14" y="51"/>
                </a:cxn>
                <a:cxn ang="0">
                  <a:pos x="0" y="80"/>
                </a:cxn>
                <a:cxn ang="0">
                  <a:pos x="0" y="131"/>
                </a:cxn>
                <a:cxn ang="0">
                  <a:pos x="28" y="174"/>
                </a:cxn>
                <a:cxn ang="0">
                  <a:pos x="49" y="196"/>
                </a:cxn>
                <a:cxn ang="0">
                  <a:pos x="69" y="204"/>
                </a:cxn>
                <a:cxn ang="0">
                  <a:pos x="97" y="211"/>
                </a:cxn>
                <a:cxn ang="0">
                  <a:pos x="124" y="211"/>
                </a:cxn>
                <a:cxn ang="0">
                  <a:pos x="165" y="182"/>
                </a:cxn>
                <a:cxn ang="0">
                  <a:pos x="179" y="182"/>
                </a:cxn>
                <a:cxn ang="0">
                  <a:pos x="179" y="211"/>
                </a:cxn>
                <a:cxn ang="0">
                  <a:pos x="165" y="313"/>
                </a:cxn>
                <a:cxn ang="0">
                  <a:pos x="138" y="407"/>
                </a:cxn>
                <a:cxn ang="0">
                  <a:pos x="97" y="487"/>
                </a:cxn>
                <a:cxn ang="0">
                  <a:pos x="49" y="545"/>
                </a:cxn>
                <a:cxn ang="0">
                  <a:pos x="35" y="560"/>
                </a:cxn>
                <a:cxn ang="0">
                  <a:pos x="35" y="567"/>
                </a:cxn>
                <a:cxn ang="0">
                  <a:pos x="28" y="574"/>
                </a:cxn>
                <a:cxn ang="0">
                  <a:pos x="35" y="589"/>
                </a:cxn>
                <a:cxn ang="0">
                  <a:pos x="42" y="596"/>
                </a:cxn>
                <a:cxn ang="0">
                  <a:pos x="49" y="596"/>
                </a:cxn>
                <a:cxn ang="0">
                  <a:pos x="69" y="582"/>
                </a:cxn>
                <a:cxn ang="0">
                  <a:pos x="104" y="552"/>
                </a:cxn>
                <a:cxn ang="0">
                  <a:pos x="145" y="494"/>
                </a:cxn>
                <a:cxn ang="0">
                  <a:pos x="179" y="414"/>
                </a:cxn>
                <a:cxn ang="0">
                  <a:pos x="207" y="320"/>
                </a:cxn>
                <a:cxn ang="0">
                  <a:pos x="220" y="211"/>
                </a:cxn>
              </a:cxnLst>
              <a:rect l="0" t="0" r="r" b="b"/>
              <a:pathLst>
                <a:path w="220" h="596">
                  <a:moveTo>
                    <a:pt x="220" y="211"/>
                  </a:moveTo>
                  <a:lnTo>
                    <a:pt x="213" y="124"/>
                  </a:lnTo>
                  <a:lnTo>
                    <a:pt x="186" y="51"/>
                  </a:lnTo>
                  <a:lnTo>
                    <a:pt x="152" y="14"/>
                  </a:lnTo>
                  <a:lnTo>
                    <a:pt x="97" y="0"/>
                  </a:lnTo>
                  <a:lnTo>
                    <a:pt x="69" y="0"/>
                  </a:lnTo>
                  <a:lnTo>
                    <a:pt x="42" y="14"/>
                  </a:lnTo>
                  <a:lnTo>
                    <a:pt x="28" y="29"/>
                  </a:lnTo>
                  <a:lnTo>
                    <a:pt x="14" y="51"/>
                  </a:lnTo>
                  <a:lnTo>
                    <a:pt x="0" y="80"/>
                  </a:lnTo>
                  <a:lnTo>
                    <a:pt x="0" y="131"/>
                  </a:lnTo>
                  <a:lnTo>
                    <a:pt x="28" y="174"/>
                  </a:lnTo>
                  <a:lnTo>
                    <a:pt x="49" y="196"/>
                  </a:lnTo>
                  <a:lnTo>
                    <a:pt x="69" y="204"/>
                  </a:lnTo>
                  <a:lnTo>
                    <a:pt x="97" y="211"/>
                  </a:lnTo>
                  <a:lnTo>
                    <a:pt x="124" y="211"/>
                  </a:lnTo>
                  <a:lnTo>
                    <a:pt x="165" y="182"/>
                  </a:lnTo>
                  <a:lnTo>
                    <a:pt x="179" y="182"/>
                  </a:lnTo>
                  <a:lnTo>
                    <a:pt x="179" y="211"/>
                  </a:lnTo>
                  <a:lnTo>
                    <a:pt x="165" y="313"/>
                  </a:lnTo>
                  <a:lnTo>
                    <a:pt x="138" y="407"/>
                  </a:lnTo>
                  <a:lnTo>
                    <a:pt x="97" y="487"/>
                  </a:lnTo>
                  <a:lnTo>
                    <a:pt x="49" y="545"/>
                  </a:lnTo>
                  <a:lnTo>
                    <a:pt x="35" y="560"/>
                  </a:lnTo>
                  <a:lnTo>
                    <a:pt x="35" y="567"/>
                  </a:lnTo>
                  <a:lnTo>
                    <a:pt x="28" y="574"/>
                  </a:lnTo>
                  <a:lnTo>
                    <a:pt x="35" y="589"/>
                  </a:lnTo>
                  <a:lnTo>
                    <a:pt x="42" y="596"/>
                  </a:lnTo>
                  <a:lnTo>
                    <a:pt x="49" y="596"/>
                  </a:lnTo>
                  <a:lnTo>
                    <a:pt x="69" y="582"/>
                  </a:lnTo>
                  <a:lnTo>
                    <a:pt x="104" y="552"/>
                  </a:lnTo>
                  <a:lnTo>
                    <a:pt x="145" y="494"/>
                  </a:lnTo>
                  <a:lnTo>
                    <a:pt x="179" y="414"/>
                  </a:lnTo>
                  <a:lnTo>
                    <a:pt x="207" y="320"/>
                  </a:lnTo>
                  <a:lnTo>
                    <a:pt x="220" y="2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57" name="Freeform 37"/>
            <p:cNvSpPr>
              <a:spLocks/>
            </p:cNvSpPr>
            <p:nvPr/>
          </p:nvSpPr>
          <p:spPr bwMode="auto">
            <a:xfrm>
              <a:off x="9727" y="2635"/>
              <a:ext cx="873" cy="1301"/>
            </a:xfrm>
            <a:custGeom>
              <a:avLst/>
              <a:gdLst/>
              <a:ahLst/>
              <a:cxnLst>
                <a:cxn ang="0">
                  <a:pos x="873" y="102"/>
                </a:cxn>
                <a:cxn ang="0">
                  <a:pos x="866" y="43"/>
                </a:cxn>
                <a:cxn ang="0">
                  <a:pos x="838" y="22"/>
                </a:cxn>
                <a:cxn ang="0">
                  <a:pos x="783" y="29"/>
                </a:cxn>
                <a:cxn ang="0">
                  <a:pos x="756" y="65"/>
                </a:cxn>
                <a:cxn ang="0">
                  <a:pos x="749" y="87"/>
                </a:cxn>
                <a:cxn ang="0">
                  <a:pos x="728" y="174"/>
                </a:cxn>
                <a:cxn ang="0">
                  <a:pos x="604" y="690"/>
                </a:cxn>
                <a:cxn ang="0">
                  <a:pos x="563" y="763"/>
                </a:cxn>
                <a:cxn ang="0">
                  <a:pos x="460" y="850"/>
                </a:cxn>
                <a:cxn ang="0">
                  <a:pos x="343" y="858"/>
                </a:cxn>
                <a:cxn ang="0">
                  <a:pos x="288" y="792"/>
                </a:cxn>
                <a:cxn ang="0">
                  <a:pos x="275" y="705"/>
                </a:cxn>
                <a:cxn ang="0">
                  <a:pos x="316" y="465"/>
                </a:cxn>
                <a:cxn ang="0">
                  <a:pos x="391" y="240"/>
                </a:cxn>
                <a:cxn ang="0">
                  <a:pos x="405" y="167"/>
                </a:cxn>
                <a:cxn ang="0">
                  <a:pos x="364" y="51"/>
                </a:cxn>
                <a:cxn ang="0">
                  <a:pos x="247" y="0"/>
                </a:cxn>
                <a:cxn ang="0">
                  <a:pos x="123" y="58"/>
                </a:cxn>
                <a:cxn ang="0">
                  <a:pos x="41" y="182"/>
                </a:cxn>
                <a:cxn ang="0">
                  <a:pos x="0" y="305"/>
                </a:cxn>
                <a:cxn ang="0">
                  <a:pos x="13" y="320"/>
                </a:cxn>
                <a:cxn ang="0">
                  <a:pos x="34" y="320"/>
                </a:cxn>
                <a:cxn ang="0">
                  <a:pos x="48" y="312"/>
                </a:cxn>
                <a:cxn ang="0">
                  <a:pos x="96" y="174"/>
                </a:cxn>
                <a:cxn ang="0">
                  <a:pos x="192" y="58"/>
                </a:cxn>
                <a:cxn ang="0">
                  <a:pos x="261" y="43"/>
                </a:cxn>
                <a:cxn ang="0">
                  <a:pos x="281" y="58"/>
                </a:cxn>
                <a:cxn ang="0">
                  <a:pos x="288" y="87"/>
                </a:cxn>
                <a:cxn ang="0">
                  <a:pos x="281" y="182"/>
                </a:cxn>
                <a:cxn ang="0">
                  <a:pos x="213" y="392"/>
                </a:cxn>
                <a:cxn ang="0">
                  <a:pos x="158" y="596"/>
                </a:cxn>
                <a:cxn ang="0">
                  <a:pos x="158" y="749"/>
                </a:cxn>
                <a:cxn ang="0">
                  <a:pos x="226" y="858"/>
                </a:cxn>
                <a:cxn ang="0">
                  <a:pos x="323" y="901"/>
                </a:cxn>
                <a:cxn ang="0">
                  <a:pos x="453" y="901"/>
                </a:cxn>
                <a:cxn ang="0">
                  <a:pos x="570" y="821"/>
                </a:cxn>
                <a:cxn ang="0">
                  <a:pos x="508" y="1025"/>
                </a:cxn>
                <a:cxn ang="0">
                  <a:pos x="391" y="1192"/>
                </a:cxn>
                <a:cxn ang="0">
                  <a:pos x="240" y="1258"/>
                </a:cxn>
                <a:cxn ang="0">
                  <a:pos x="172" y="1243"/>
                </a:cxn>
                <a:cxn ang="0">
                  <a:pos x="96" y="1170"/>
                </a:cxn>
                <a:cxn ang="0">
                  <a:pos x="158" y="1163"/>
                </a:cxn>
                <a:cxn ang="0">
                  <a:pos x="192" y="1134"/>
                </a:cxn>
                <a:cxn ang="0">
                  <a:pos x="213" y="1090"/>
                </a:cxn>
                <a:cxn ang="0">
                  <a:pos x="213" y="1039"/>
                </a:cxn>
                <a:cxn ang="0">
                  <a:pos x="185" y="1003"/>
                </a:cxn>
                <a:cxn ang="0">
                  <a:pos x="144" y="996"/>
                </a:cxn>
                <a:cxn ang="0">
                  <a:pos x="75" y="1025"/>
                </a:cxn>
                <a:cxn ang="0">
                  <a:pos x="41" y="1127"/>
                </a:cxn>
                <a:cxn ang="0">
                  <a:pos x="96" y="1250"/>
                </a:cxn>
                <a:cxn ang="0">
                  <a:pos x="240" y="1301"/>
                </a:cxn>
                <a:cxn ang="0">
                  <a:pos x="467" y="1221"/>
                </a:cxn>
                <a:cxn ang="0">
                  <a:pos x="639" y="1018"/>
                </a:cxn>
                <a:cxn ang="0">
                  <a:pos x="866" y="123"/>
                </a:cxn>
              </a:cxnLst>
              <a:rect l="0" t="0" r="r" b="b"/>
              <a:pathLst>
                <a:path w="873" h="1301">
                  <a:moveTo>
                    <a:pt x="866" y="123"/>
                  </a:moveTo>
                  <a:lnTo>
                    <a:pt x="873" y="102"/>
                  </a:lnTo>
                  <a:lnTo>
                    <a:pt x="873" y="58"/>
                  </a:lnTo>
                  <a:lnTo>
                    <a:pt x="866" y="43"/>
                  </a:lnTo>
                  <a:lnTo>
                    <a:pt x="852" y="29"/>
                  </a:lnTo>
                  <a:lnTo>
                    <a:pt x="838" y="22"/>
                  </a:lnTo>
                  <a:lnTo>
                    <a:pt x="804" y="22"/>
                  </a:lnTo>
                  <a:lnTo>
                    <a:pt x="783" y="29"/>
                  </a:lnTo>
                  <a:lnTo>
                    <a:pt x="769" y="43"/>
                  </a:lnTo>
                  <a:lnTo>
                    <a:pt x="756" y="65"/>
                  </a:lnTo>
                  <a:lnTo>
                    <a:pt x="749" y="72"/>
                  </a:lnTo>
                  <a:lnTo>
                    <a:pt x="749" y="87"/>
                  </a:lnTo>
                  <a:lnTo>
                    <a:pt x="728" y="152"/>
                  </a:lnTo>
                  <a:lnTo>
                    <a:pt x="728" y="174"/>
                  </a:lnTo>
                  <a:lnTo>
                    <a:pt x="687" y="334"/>
                  </a:lnTo>
                  <a:lnTo>
                    <a:pt x="604" y="690"/>
                  </a:lnTo>
                  <a:lnTo>
                    <a:pt x="591" y="720"/>
                  </a:lnTo>
                  <a:lnTo>
                    <a:pt x="563" y="763"/>
                  </a:lnTo>
                  <a:lnTo>
                    <a:pt x="515" y="814"/>
                  </a:lnTo>
                  <a:lnTo>
                    <a:pt x="460" y="850"/>
                  </a:lnTo>
                  <a:lnTo>
                    <a:pt x="391" y="865"/>
                  </a:lnTo>
                  <a:lnTo>
                    <a:pt x="343" y="858"/>
                  </a:lnTo>
                  <a:lnTo>
                    <a:pt x="309" y="829"/>
                  </a:lnTo>
                  <a:lnTo>
                    <a:pt x="288" y="792"/>
                  </a:lnTo>
                  <a:lnTo>
                    <a:pt x="275" y="749"/>
                  </a:lnTo>
                  <a:lnTo>
                    <a:pt x="275" y="705"/>
                  </a:lnTo>
                  <a:lnTo>
                    <a:pt x="281" y="596"/>
                  </a:lnTo>
                  <a:lnTo>
                    <a:pt x="316" y="465"/>
                  </a:lnTo>
                  <a:lnTo>
                    <a:pt x="371" y="305"/>
                  </a:lnTo>
                  <a:lnTo>
                    <a:pt x="391" y="240"/>
                  </a:lnTo>
                  <a:lnTo>
                    <a:pt x="405" y="203"/>
                  </a:lnTo>
                  <a:lnTo>
                    <a:pt x="405" y="167"/>
                  </a:lnTo>
                  <a:lnTo>
                    <a:pt x="391" y="102"/>
                  </a:lnTo>
                  <a:lnTo>
                    <a:pt x="364" y="51"/>
                  </a:lnTo>
                  <a:lnTo>
                    <a:pt x="316" y="14"/>
                  </a:lnTo>
                  <a:lnTo>
                    <a:pt x="247" y="0"/>
                  </a:lnTo>
                  <a:lnTo>
                    <a:pt x="178" y="14"/>
                  </a:lnTo>
                  <a:lnTo>
                    <a:pt x="123" y="58"/>
                  </a:lnTo>
                  <a:lnTo>
                    <a:pt x="75" y="116"/>
                  </a:lnTo>
                  <a:lnTo>
                    <a:pt x="41" y="182"/>
                  </a:lnTo>
                  <a:lnTo>
                    <a:pt x="20" y="240"/>
                  </a:lnTo>
                  <a:lnTo>
                    <a:pt x="0" y="305"/>
                  </a:lnTo>
                  <a:lnTo>
                    <a:pt x="0" y="320"/>
                  </a:lnTo>
                  <a:lnTo>
                    <a:pt x="13" y="320"/>
                  </a:lnTo>
                  <a:lnTo>
                    <a:pt x="20" y="327"/>
                  </a:lnTo>
                  <a:lnTo>
                    <a:pt x="34" y="320"/>
                  </a:lnTo>
                  <a:lnTo>
                    <a:pt x="41" y="320"/>
                  </a:lnTo>
                  <a:lnTo>
                    <a:pt x="48" y="312"/>
                  </a:lnTo>
                  <a:lnTo>
                    <a:pt x="55" y="291"/>
                  </a:lnTo>
                  <a:lnTo>
                    <a:pt x="96" y="174"/>
                  </a:lnTo>
                  <a:lnTo>
                    <a:pt x="144" y="94"/>
                  </a:lnTo>
                  <a:lnTo>
                    <a:pt x="192" y="58"/>
                  </a:lnTo>
                  <a:lnTo>
                    <a:pt x="247" y="43"/>
                  </a:lnTo>
                  <a:lnTo>
                    <a:pt x="261" y="43"/>
                  </a:lnTo>
                  <a:lnTo>
                    <a:pt x="268" y="51"/>
                  </a:lnTo>
                  <a:lnTo>
                    <a:pt x="281" y="58"/>
                  </a:lnTo>
                  <a:lnTo>
                    <a:pt x="288" y="65"/>
                  </a:lnTo>
                  <a:lnTo>
                    <a:pt x="288" y="87"/>
                  </a:lnTo>
                  <a:lnTo>
                    <a:pt x="295" y="109"/>
                  </a:lnTo>
                  <a:lnTo>
                    <a:pt x="281" y="182"/>
                  </a:lnTo>
                  <a:lnTo>
                    <a:pt x="261" y="247"/>
                  </a:lnTo>
                  <a:lnTo>
                    <a:pt x="213" y="392"/>
                  </a:lnTo>
                  <a:lnTo>
                    <a:pt x="178" y="501"/>
                  </a:lnTo>
                  <a:lnTo>
                    <a:pt x="158" y="596"/>
                  </a:lnTo>
                  <a:lnTo>
                    <a:pt x="151" y="669"/>
                  </a:lnTo>
                  <a:lnTo>
                    <a:pt x="158" y="749"/>
                  </a:lnTo>
                  <a:lnTo>
                    <a:pt x="185" y="814"/>
                  </a:lnTo>
                  <a:lnTo>
                    <a:pt x="226" y="858"/>
                  </a:lnTo>
                  <a:lnTo>
                    <a:pt x="275" y="887"/>
                  </a:lnTo>
                  <a:lnTo>
                    <a:pt x="323" y="901"/>
                  </a:lnTo>
                  <a:lnTo>
                    <a:pt x="385" y="909"/>
                  </a:lnTo>
                  <a:lnTo>
                    <a:pt x="453" y="901"/>
                  </a:lnTo>
                  <a:lnTo>
                    <a:pt x="515" y="865"/>
                  </a:lnTo>
                  <a:lnTo>
                    <a:pt x="570" y="821"/>
                  </a:lnTo>
                  <a:lnTo>
                    <a:pt x="550" y="923"/>
                  </a:lnTo>
                  <a:lnTo>
                    <a:pt x="508" y="1025"/>
                  </a:lnTo>
                  <a:lnTo>
                    <a:pt x="446" y="1127"/>
                  </a:lnTo>
                  <a:lnTo>
                    <a:pt x="391" y="1192"/>
                  </a:lnTo>
                  <a:lnTo>
                    <a:pt x="323" y="1236"/>
                  </a:lnTo>
                  <a:lnTo>
                    <a:pt x="240" y="1258"/>
                  </a:lnTo>
                  <a:lnTo>
                    <a:pt x="213" y="1250"/>
                  </a:lnTo>
                  <a:lnTo>
                    <a:pt x="172" y="1243"/>
                  </a:lnTo>
                  <a:lnTo>
                    <a:pt x="130" y="1214"/>
                  </a:lnTo>
                  <a:lnTo>
                    <a:pt x="96" y="1170"/>
                  </a:lnTo>
                  <a:lnTo>
                    <a:pt x="137" y="1170"/>
                  </a:lnTo>
                  <a:lnTo>
                    <a:pt x="158" y="1163"/>
                  </a:lnTo>
                  <a:lnTo>
                    <a:pt x="178" y="1149"/>
                  </a:lnTo>
                  <a:lnTo>
                    <a:pt x="192" y="1134"/>
                  </a:lnTo>
                  <a:lnTo>
                    <a:pt x="206" y="1112"/>
                  </a:lnTo>
                  <a:lnTo>
                    <a:pt x="213" y="1090"/>
                  </a:lnTo>
                  <a:lnTo>
                    <a:pt x="220" y="1061"/>
                  </a:lnTo>
                  <a:lnTo>
                    <a:pt x="213" y="1039"/>
                  </a:lnTo>
                  <a:lnTo>
                    <a:pt x="206" y="1025"/>
                  </a:lnTo>
                  <a:lnTo>
                    <a:pt x="185" y="1003"/>
                  </a:lnTo>
                  <a:lnTo>
                    <a:pt x="172" y="996"/>
                  </a:lnTo>
                  <a:lnTo>
                    <a:pt x="144" y="996"/>
                  </a:lnTo>
                  <a:lnTo>
                    <a:pt x="110" y="1003"/>
                  </a:lnTo>
                  <a:lnTo>
                    <a:pt x="75" y="1025"/>
                  </a:lnTo>
                  <a:lnTo>
                    <a:pt x="48" y="1061"/>
                  </a:lnTo>
                  <a:lnTo>
                    <a:pt x="41" y="1127"/>
                  </a:lnTo>
                  <a:lnTo>
                    <a:pt x="55" y="1192"/>
                  </a:lnTo>
                  <a:lnTo>
                    <a:pt x="96" y="1250"/>
                  </a:lnTo>
                  <a:lnTo>
                    <a:pt x="158" y="1287"/>
                  </a:lnTo>
                  <a:lnTo>
                    <a:pt x="240" y="1301"/>
                  </a:lnTo>
                  <a:lnTo>
                    <a:pt x="357" y="1279"/>
                  </a:lnTo>
                  <a:lnTo>
                    <a:pt x="467" y="1221"/>
                  </a:lnTo>
                  <a:lnTo>
                    <a:pt x="563" y="1134"/>
                  </a:lnTo>
                  <a:lnTo>
                    <a:pt x="639" y="1018"/>
                  </a:lnTo>
                  <a:lnTo>
                    <a:pt x="687" y="887"/>
                  </a:lnTo>
                  <a:lnTo>
                    <a:pt x="866" y="12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58" name="Freeform 38"/>
            <p:cNvSpPr>
              <a:spLocks noEditPoints="1"/>
            </p:cNvSpPr>
            <p:nvPr/>
          </p:nvSpPr>
          <p:spPr bwMode="auto">
            <a:xfrm>
              <a:off x="10661" y="2875"/>
              <a:ext cx="406" cy="945"/>
            </a:xfrm>
            <a:custGeom>
              <a:avLst/>
              <a:gdLst/>
              <a:ahLst/>
              <a:cxnLst>
                <a:cxn ang="0">
                  <a:pos x="372" y="36"/>
                </a:cxn>
                <a:cxn ang="0">
                  <a:pos x="351" y="7"/>
                </a:cxn>
                <a:cxn ang="0">
                  <a:pos x="296" y="0"/>
                </a:cxn>
                <a:cxn ang="0">
                  <a:pos x="241" y="72"/>
                </a:cxn>
                <a:cxn ang="0">
                  <a:pos x="248" y="101"/>
                </a:cxn>
                <a:cxn ang="0">
                  <a:pos x="275" y="123"/>
                </a:cxn>
                <a:cxn ang="0">
                  <a:pos x="337" y="116"/>
                </a:cxn>
                <a:cxn ang="0">
                  <a:pos x="372" y="51"/>
                </a:cxn>
                <a:cxn ang="0">
                  <a:pos x="90" y="785"/>
                </a:cxn>
                <a:cxn ang="0">
                  <a:pos x="83" y="821"/>
                </a:cxn>
                <a:cxn ang="0">
                  <a:pos x="145" y="930"/>
                </a:cxn>
                <a:cxn ang="0">
                  <a:pos x="275" y="930"/>
                </a:cxn>
                <a:cxn ang="0">
                  <a:pos x="358" y="843"/>
                </a:cxn>
                <a:cxn ang="0">
                  <a:pos x="399" y="756"/>
                </a:cxn>
                <a:cxn ang="0">
                  <a:pos x="392" y="712"/>
                </a:cxn>
                <a:cxn ang="0">
                  <a:pos x="358" y="727"/>
                </a:cxn>
                <a:cxn ang="0">
                  <a:pos x="317" y="829"/>
                </a:cxn>
                <a:cxn ang="0">
                  <a:pos x="213" y="909"/>
                </a:cxn>
                <a:cxn ang="0">
                  <a:pos x="186" y="829"/>
                </a:cxn>
                <a:cxn ang="0">
                  <a:pos x="207" y="763"/>
                </a:cxn>
                <a:cxn ang="0">
                  <a:pos x="248" y="654"/>
                </a:cxn>
                <a:cxn ang="0">
                  <a:pos x="323" y="429"/>
                </a:cxn>
                <a:cxn ang="0">
                  <a:pos x="262" y="327"/>
                </a:cxn>
                <a:cxn ang="0">
                  <a:pos x="131" y="327"/>
                </a:cxn>
                <a:cxn ang="0">
                  <a:pos x="48" y="407"/>
                </a:cxn>
                <a:cxn ang="0">
                  <a:pos x="0" y="523"/>
                </a:cxn>
                <a:cxn ang="0">
                  <a:pos x="14" y="545"/>
                </a:cxn>
                <a:cxn ang="0">
                  <a:pos x="42" y="538"/>
                </a:cxn>
                <a:cxn ang="0">
                  <a:pos x="48" y="523"/>
                </a:cxn>
                <a:cxn ang="0">
                  <a:pos x="110" y="392"/>
                </a:cxn>
                <a:cxn ang="0">
                  <a:pos x="193" y="349"/>
                </a:cxn>
                <a:cxn ang="0">
                  <a:pos x="213" y="356"/>
                </a:cxn>
                <a:cxn ang="0">
                  <a:pos x="220" y="421"/>
                </a:cxn>
                <a:cxn ang="0">
                  <a:pos x="200" y="487"/>
                </a:cxn>
                <a:cxn ang="0">
                  <a:pos x="97" y="763"/>
                </a:cxn>
              </a:cxnLst>
              <a:rect l="0" t="0" r="r" b="b"/>
              <a:pathLst>
                <a:path w="406" h="945">
                  <a:moveTo>
                    <a:pt x="372" y="51"/>
                  </a:moveTo>
                  <a:lnTo>
                    <a:pt x="372" y="36"/>
                  </a:lnTo>
                  <a:lnTo>
                    <a:pt x="365" y="22"/>
                  </a:lnTo>
                  <a:lnTo>
                    <a:pt x="351" y="7"/>
                  </a:lnTo>
                  <a:lnTo>
                    <a:pt x="337" y="0"/>
                  </a:lnTo>
                  <a:lnTo>
                    <a:pt x="296" y="0"/>
                  </a:lnTo>
                  <a:lnTo>
                    <a:pt x="255" y="29"/>
                  </a:lnTo>
                  <a:lnTo>
                    <a:pt x="241" y="72"/>
                  </a:lnTo>
                  <a:lnTo>
                    <a:pt x="241" y="87"/>
                  </a:lnTo>
                  <a:lnTo>
                    <a:pt x="248" y="101"/>
                  </a:lnTo>
                  <a:lnTo>
                    <a:pt x="262" y="116"/>
                  </a:lnTo>
                  <a:lnTo>
                    <a:pt x="275" y="123"/>
                  </a:lnTo>
                  <a:lnTo>
                    <a:pt x="296" y="131"/>
                  </a:lnTo>
                  <a:lnTo>
                    <a:pt x="337" y="116"/>
                  </a:lnTo>
                  <a:lnTo>
                    <a:pt x="365" y="72"/>
                  </a:lnTo>
                  <a:lnTo>
                    <a:pt x="372" y="51"/>
                  </a:lnTo>
                  <a:close/>
                  <a:moveTo>
                    <a:pt x="97" y="763"/>
                  </a:moveTo>
                  <a:lnTo>
                    <a:pt x="90" y="785"/>
                  </a:lnTo>
                  <a:lnTo>
                    <a:pt x="90" y="799"/>
                  </a:lnTo>
                  <a:lnTo>
                    <a:pt x="83" y="821"/>
                  </a:lnTo>
                  <a:lnTo>
                    <a:pt x="103" y="887"/>
                  </a:lnTo>
                  <a:lnTo>
                    <a:pt x="145" y="930"/>
                  </a:lnTo>
                  <a:lnTo>
                    <a:pt x="213" y="945"/>
                  </a:lnTo>
                  <a:lnTo>
                    <a:pt x="275" y="930"/>
                  </a:lnTo>
                  <a:lnTo>
                    <a:pt x="323" y="894"/>
                  </a:lnTo>
                  <a:lnTo>
                    <a:pt x="358" y="843"/>
                  </a:lnTo>
                  <a:lnTo>
                    <a:pt x="385" y="792"/>
                  </a:lnTo>
                  <a:lnTo>
                    <a:pt x="399" y="756"/>
                  </a:lnTo>
                  <a:lnTo>
                    <a:pt x="406" y="727"/>
                  </a:lnTo>
                  <a:lnTo>
                    <a:pt x="392" y="712"/>
                  </a:lnTo>
                  <a:lnTo>
                    <a:pt x="372" y="712"/>
                  </a:lnTo>
                  <a:lnTo>
                    <a:pt x="358" y="727"/>
                  </a:lnTo>
                  <a:lnTo>
                    <a:pt x="358" y="734"/>
                  </a:lnTo>
                  <a:lnTo>
                    <a:pt x="317" y="829"/>
                  </a:lnTo>
                  <a:lnTo>
                    <a:pt x="268" y="887"/>
                  </a:lnTo>
                  <a:lnTo>
                    <a:pt x="213" y="909"/>
                  </a:lnTo>
                  <a:lnTo>
                    <a:pt x="186" y="894"/>
                  </a:lnTo>
                  <a:lnTo>
                    <a:pt x="186" y="829"/>
                  </a:lnTo>
                  <a:lnTo>
                    <a:pt x="193" y="792"/>
                  </a:lnTo>
                  <a:lnTo>
                    <a:pt x="207" y="763"/>
                  </a:lnTo>
                  <a:lnTo>
                    <a:pt x="227" y="712"/>
                  </a:lnTo>
                  <a:lnTo>
                    <a:pt x="248" y="654"/>
                  </a:lnTo>
                  <a:lnTo>
                    <a:pt x="262" y="625"/>
                  </a:lnTo>
                  <a:lnTo>
                    <a:pt x="323" y="429"/>
                  </a:lnTo>
                  <a:lnTo>
                    <a:pt x="303" y="370"/>
                  </a:lnTo>
                  <a:lnTo>
                    <a:pt x="262" y="327"/>
                  </a:lnTo>
                  <a:lnTo>
                    <a:pt x="193" y="312"/>
                  </a:lnTo>
                  <a:lnTo>
                    <a:pt x="131" y="327"/>
                  </a:lnTo>
                  <a:lnTo>
                    <a:pt x="83" y="363"/>
                  </a:lnTo>
                  <a:lnTo>
                    <a:pt x="48" y="407"/>
                  </a:lnTo>
                  <a:lnTo>
                    <a:pt x="21" y="458"/>
                  </a:lnTo>
                  <a:lnTo>
                    <a:pt x="0" y="523"/>
                  </a:lnTo>
                  <a:lnTo>
                    <a:pt x="0" y="530"/>
                  </a:lnTo>
                  <a:lnTo>
                    <a:pt x="14" y="545"/>
                  </a:lnTo>
                  <a:lnTo>
                    <a:pt x="35" y="545"/>
                  </a:lnTo>
                  <a:lnTo>
                    <a:pt x="42" y="538"/>
                  </a:lnTo>
                  <a:lnTo>
                    <a:pt x="42" y="530"/>
                  </a:lnTo>
                  <a:lnTo>
                    <a:pt x="48" y="523"/>
                  </a:lnTo>
                  <a:lnTo>
                    <a:pt x="76" y="443"/>
                  </a:lnTo>
                  <a:lnTo>
                    <a:pt x="110" y="392"/>
                  </a:lnTo>
                  <a:lnTo>
                    <a:pt x="152" y="356"/>
                  </a:lnTo>
                  <a:lnTo>
                    <a:pt x="193" y="349"/>
                  </a:lnTo>
                  <a:lnTo>
                    <a:pt x="200" y="349"/>
                  </a:lnTo>
                  <a:lnTo>
                    <a:pt x="213" y="356"/>
                  </a:lnTo>
                  <a:lnTo>
                    <a:pt x="220" y="363"/>
                  </a:lnTo>
                  <a:lnTo>
                    <a:pt x="220" y="421"/>
                  </a:lnTo>
                  <a:lnTo>
                    <a:pt x="213" y="450"/>
                  </a:lnTo>
                  <a:lnTo>
                    <a:pt x="200" y="487"/>
                  </a:lnTo>
                  <a:lnTo>
                    <a:pt x="179" y="538"/>
                  </a:lnTo>
                  <a:lnTo>
                    <a:pt x="97" y="76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59" name="Freeform 39"/>
            <p:cNvSpPr>
              <a:spLocks/>
            </p:cNvSpPr>
            <p:nvPr/>
          </p:nvSpPr>
          <p:spPr bwMode="auto">
            <a:xfrm>
              <a:off x="11328" y="2017"/>
              <a:ext cx="440" cy="2006"/>
            </a:xfrm>
            <a:custGeom>
              <a:avLst/>
              <a:gdLst/>
              <a:ahLst/>
              <a:cxnLst>
                <a:cxn ang="0">
                  <a:pos x="440" y="1003"/>
                </a:cxn>
                <a:cxn ang="0">
                  <a:pos x="433" y="872"/>
                </a:cxn>
                <a:cxn ang="0">
                  <a:pos x="412" y="712"/>
                </a:cxn>
                <a:cxn ang="0">
                  <a:pos x="378" y="545"/>
                </a:cxn>
                <a:cxn ang="0">
                  <a:pos x="316" y="378"/>
                </a:cxn>
                <a:cxn ang="0">
                  <a:pos x="254" y="262"/>
                </a:cxn>
                <a:cxn ang="0">
                  <a:pos x="192" y="167"/>
                </a:cxn>
                <a:cxn ang="0">
                  <a:pos x="131" y="94"/>
                </a:cxn>
                <a:cxn ang="0">
                  <a:pos x="76" y="43"/>
                </a:cxn>
                <a:cxn ang="0">
                  <a:pos x="41" y="7"/>
                </a:cxn>
                <a:cxn ang="0">
                  <a:pos x="21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0" y="29"/>
                </a:cxn>
                <a:cxn ang="0">
                  <a:pos x="34" y="65"/>
                </a:cxn>
                <a:cxn ang="0">
                  <a:pos x="138" y="196"/>
                </a:cxn>
                <a:cxn ang="0">
                  <a:pos x="220" y="363"/>
                </a:cxn>
                <a:cxn ang="0">
                  <a:pos x="282" y="545"/>
                </a:cxn>
                <a:cxn ang="0">
                  <a:pos x="316" y="763"/>
                </a:cxn>
                <a:cxn ang="0">
                  <a:pos x="330" y="1003"/>
                </a:cxn>
                <a:cxn ang="0">
                  <a:pos x="323" y="1178"/>
                </a:cxn>
                <a:cxn ang="0">
                  <a:pos x="302" y="1345"/>
                </a:cxn>
                <a:cxn ang="0">
                  <a:pos x="261" y="1512"/>
                </a:cxn>
                <a:cxn ang="0">
                  <a:pos x="206" y="1672"/>
                </a:cxn>
                <a:cxn ang="0">
                  <a:pos x="131" y="1817"/>
                </a:cxn>
                <a:cxn ang="0">
                  <a:pos x="21" y="1956"/>
                </a:cxn>
                <a:cxn ang="0">
                  <a:pos x="7" y="1963"/>
                </a:cxn>
                <a:cxn ang="0">
                  <a:pos x="0" y="1977"/>
                </a:cxn>
                <a:cxn ang="0">
                  <a:pos x="0" y="1999"/>
                </a:cxn>
                <a:cxn ang="0">
                  <a:pos x="7" y="2006"/>
                </a:cxn>
                <a:cxn ang="0">
                  <a:pos x="21" y="2006"/>
                </a:cxn>
                <a:cxn ang="0">
                  <a:pos x="83" y="1963"/>
                </a:cxn>
                <a:cxn ang="0">
                  <a:pos x="131" y="1905"/>
                </a:cxn>
                <a:cxn ang="0">
                  <a:pos x="192" y="1832"/>
                </a:cxn>
                <a:cxn ang="0">
                  <a:pos x="261" y="1730"/>
                </a:cxn>
                <a:cxn ang="0">
                  <a:pos x="316" y="1614"/>
                </a:cxn>
                <a:cxn ang="0">
                  <a:pos x="392" y="1396"/>
                </a:cxn>
                <a:cxn ang="0">
                  <a:pos x="426" y="1185"/>
                </a:cxn>
                <a:cxn ang="0">
                  <a:pos x="440" y="1003"/>
                </a:cxn>
              </a:cxnLst>
              <a:rect l="0" t="0" r="r" b="b"/>
              <a:pathLst>
                <a:path w="440" h="2006">
                  <a:moveTo>
                    <a:pt x="440" y="1003"/>
                  </a:moveTo>
                  <a:lnTo>
                    <a:pt x="433" y="872"/>
                  </a:lnTo>
                  <a:lnTo>
                    <a:pt x="412" y="712"/>
                  </a:lnTo>
                  <a:lnTo>
                    <a:pt x="378" y="545"/>
                  </a:lnTo>
                  <a:lnTo>
                    <a:pt x="316" y="378"/>
                  </a:lnTo>
                  <a:lnTo>
                    <a:pt x="254" y="262"/>
                  </a:lnTo>
                  <a:lnTo>
                    <a:pt x="192" y="167"/>
                  </a:lnTo>
                  <a:lnTo>
                    <a:pt x="131" y="94"/>
                  </a:lnTo>
                  <a:lnTo>
                    <a:pt x="76" y="43"/>
                  </a:lnTo>
                  <a:lnTo>
                    <a:pt x="41" y="7"/>
                  </a:lnTo>
                  <a:lnTo>
                    <a:pt x="21" y="0"/>
                  </a:lnTo>
                  <a:lnTo>
                    <a:pt x="7" y="0"/>
                  </a:lnTo>
                  <a:lnTo>
                    <a:pt x="0" y="7"/>
                  </a:lnTo>
                  <a:lnTo>
                    <a:pt x="0" y="29"/>
                  </a:lnTo>
                  <a:lnTo>
                    <a:pt x="34" y="65"/>
                  </a:lnTo>
                  <a:lnTo>
                    <a:pt x="138" y="196"/>
                  </a:lnTo>
                  <a:lnTo>
                    <a:pt x="220" y="363"/>
                  </a:lnTo>
                  <a:lnTo>
                    <a:pt x="282" y="545"/>
                  </a:lnTo>
                  <a:lnTo>
                    <a:pt x="316" y="763"/>
                  </a:lnTo>
                  <a:lnTo>
                    <a:pt x="330" y="1003"/>
                  </a:lnTo>
                  <a:lnTo>
                    <a:pt x="323" y="1178"/>
                  </a:lnTo>
                  <a:lnTo>
                    <a:pt x="302" y="1345"/>
                  </a:lnTo>
                  <a:lnTo>
                    <a:pt x="261" y="1512"/>
                  </a:lnTo>
                  <a:lnTo>
                    <a:pt x="206" y="1672"/>
                  </a:lnTo>
                  <a:lnTo>
                    <a:pt x="131" y="1817"/>
                  </a:lnTo>
                  <a:lnTo>
                    <a:pt x="21" y="1956"/>
                  </a:lnTo>
                  <a:lnTo>
                    <a:pt x="7" y="1963"/>
                  </a:lnTo>
                  <a:lnTo>
                    <a:pt x="0" y="1977"/>
                  </a:lnTo>
                  <a:lnTo>
                    <a:pt x="0" y="1999"/>
                  </a:lnTo>
                  <a:lnTo>
                    <a:pt x="7" y="2006"/>
                  </a:lnTo>
                  <a:lnTo>
                    <a:pt x="21" y="2006"/>
                  </a:lnTo>
                  <a:lnTo>
                    <a:pt x="83" y="1963"/>
                  </a:lnTo>
                  <a:lnTo>
                    <a:pt x="131" y="1905"/>
                  </a:lnTo>
                  <a:lnTo>
                    <a:pt x="192" y="1832"/>
                  </a:lnTo>
                  <a:lnTo>
                    <a:pt x="261" y="1730"/>
                  </a:lnTo>
                  <a:lnTo>
                    <a:pt x="316" y="1614"/>
                  </a:lnTo>
                  <a:lnTo>
                    <a:pt x="392" y="1396"/>
                  </a:lnTo>
                  <a:lnTo>
                    <a:pt x="426" y="1185"/>
                  </a:lnTo>
                  <a:lnTo>
                    <a:pt x="440" y="10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60" name="Freeform 40"/>
            <p:cNvSpPr>
              <a:spLocks/>
            </p:cNvSpPr>
            <p:nvPr/>
          </p:nvSpPr>
          <p:spPr bwMode="auto">
            <a:xfrm>
              <a:off x="12118" y="3311"/>
              <a:ext cx="220" cy="596"/>
            </a:xfrm>
            <a:custGeom>
              <a:avLst/>
              <a:gdLst/>
              <a:ahLst/>
              <a:cxnLst>
                <a:cxn ang="0">
                  <a:pos x="220" y="211"/>
                </a:cxn>
                <a:cxn ang="0">
                  <a:pos x="213" y="124"/>
                </a:cxn>
                <a:cxn ang="0">
                  <a:pos x="186" y="51"/>
                </a:cxn>
                <a:cxn ang="0">
                  <a:pos x="152" y="14"/>
                </a:cxn>
                <a:cxn ang="0">
                  <a:pos x="97" y="0"/>
                </a:cxn>
                <a:cxn ang="0">
                  <a:pos x="69" y="0"/>
                </a:cxn>
                <a:cxn ang="0">
                  <a:pos x="42" y="14"/>
                </a:cxn>
                <a:cxn ang="0">
                  <a:pos x="28" y="29"/>
                </a:cxn>
                <a:cxn ang="0">
                  <a:pos x="14" y="51"/>
                </a:cxn>
                <a:cxn ang="0">
                  <a:pos x="0" y="80"/>
                </a:cxn>
                <a:cxn ang="0">
                  <a:pos x="0" y="131"/>
                </a:cxn>
                <a:cxn ang="0">
                  <a:pos x="28" y="174"/>
                </a:cxn>
                <a:cxn ang="0">
                  <a:pos x="49" y="196"/>
                </a:cxn>
                <a:cxn ang="0">
                  <a:pos x="69" y="204"/>
                </a:cxn>
                <a:cxn ang="0">
                  <a:pos x="97" y="211"/>
                </a:cxn>
                <a:cxn ang="0">
                  <a:pos x="124" y="211"/>
                </a:cxn>
                <a:cxn ang="0">
                  <a:pos x="165" y="182"/>
                </a:cxn>
                <a:cxn ang="0">
                  <a:pos x="179" y="182"/>
                </a:cxn>
                <a:cxn ang="0">
                  <a:pos x="179" y="211"/>
                </a:cxn>
                <a:cxn ang="0">
                  <a:pos x="165" y="313"/>
                </a:cxn>
                <a:cxn ang="0">
                  <a:pos x="138" y="407"/>
                </a:cxn>
                <a:cxn ang="0">
                  <a:pos x="97" y="487"/>
                </a:cxn>
                <a:cxn ang="0">
                  <a:pos x="49" y="545"/>
                </a:cxn>
                <a:cxn ang="0">
                  <a:pos x="35" y="560"/>
                </a:cxn>
                <a:cxn ang="0">
                  <a:pos x="35" y="567"/>
                </a:cxn>
                <a:cxn ang="0">
                  <a:pos x="28" y="574"/>
                </a:cxn>
                <a:cxn ang="0">
                  <a:pos x="35" y="589"/>
                </a:cxn>
                <a:cxn ang="0">
                  <a:pos x="42" y="596"/>
                </a:cxn>
                <a:cxn ang="0">
                  <a:pos x="49" y="596"/>
                </a:cxn>
                <a:cxn ang="0">
                  <a:pos x="69" y="582"/>
                </a:cxn>
                <a:cxn ang="0">
                  <a:pos x="104" y="552"/>
                </a:cxn>
                <a:cxn ang="0">
                  <a:pos x="145" y="494"/>
                </a:cxn>
                <a:cxn ang="0">
                  <a:pos x="179" y="414"/>
                </a:cxn>
                <a:cxn ang="0">
                  <a:pos x="207" y="320"/>
                </a:cxn>
                <a:cxn ang="0">
                  <a:pos x="220" y="211"/>
                </a:cxn>
              </a:cxnLst>
              <a:rect l="0" t="0" r="r" b="b"/>
              <a:pathLst>
                <a:path w="220" h="596">
                  <a:moveTo>
                    <a:pt x="220" y="211"/>
                  </a:moveTo>
                  <a:lnTo>
                    <a:pt x="213" y="124"/>
                  </a:lnTo>
                  <a:lnTo>
                    <a:pt x="186" y="51"/>
                  </a:lnTo>
                  <a:lnTo>
                    <a:pt x="152" y="14"/>
                  </a:lnTo>
                  <a:lnTo>
                    <a:pt x="97" y="0"/>
                  </a:lnTo>
                  <a:lnTo>
                    <a:pt x="69" y="0"/>
                  </a:lnTo>
                  <a:lnTo>
                    <a:pt x="42" y="14"/>
                  </a:lnTo>
                  <a:lnTo>
                    <a:pt x="28" y="29"/>
                  </a:lnTo>
                  <a:lnTo>
                    <a:pt x="14" y="51"/>
                  </a:lnTo>
                  <a:lnTo>
                    <a:pt x="0" y="80"/>
                  </a:lnTo>
                  <a:lnTo>
                    <a:pt x="0" y="131"/>
                  </a:lnTo>
                  <a:lnTo>
                    <a:pt x="28" y="174"/>
                  </a:lnTo>
                  <a:lnTo>
                    <a:pt x="49" y="196"/>
                  </a:lnTo>
                  <a:lnTo>
                    <a:pt x="69" y="204"/>
                  </a:lnTo>
                  <a:lnTo>
                    <a:pt x="97" y="211"/>
                  </a:lnTo>
                  <a:lnTo>
                    <a:pt x="124" y="211"/>
                  </a:lnTo>
                  <a:lnTo>
                    <a:pt x="165" y="182"/>
                  </a:lnTo>
                  <a:lnTo>
                    <a:pt x="179" y="182"/>
                  </a:lnTo>
                  <a:lnTo>
                    <a:pt x="179" y="211"/>
                  </a:lnTo>
                  <a:lnTo>
                    <a:pt x="165" y="313"/>
                  </a:lnTo>
                  <a:lnTo>
                    <a:pt x="138" y="407"/>
                  </a:lnTo>
                  <a:lnTo>
                    <a:pt x="97" y="487"/>
                  </a:lnTo>
                  <a:lnTo>
                    <a:pt x="49" y="545"/>
                  </a:lnTo>
                  <a:lnTo>
                    <a:pt x="35" y="560"/>
                  </a:lnTo>
                  <a:lnTo>
                    <a:pt x="35" y="567"/>
                  </a:lnTo>
                  <a:lnTo>
                    <a:pt x="28" y="574"/>
                  </a:lnTo>
                  <a:lnTo>
                    <a:pt x="35" y="589"/>
                  </a:lnTo>
                  <a:lnTo>
                    <a:pt x="42" y="596"/>
                  </a:lnTo>
                  <a:lnTo>
                    <a:pt x="49" y="596"/>
                  </a:lnTo>
                  <a:lnTo>
                    <a:pt x="69" y="582"/>
                  </a:lnTo>
                  <a:lnTo>
                    <a:pt x="104" y="552"/>
                  </a:lnTo>
                  <a:lnTo>
                    <a:pt x="145" y="494"/>
                  </a:lnTo>
                  <a:lnTo>
                    <a:pt x="179" y="414"/>
                  </a:lnTo>
                  <a:lnTo>
                    <a:pt x="207" y="320"/>
                  </a:lnTo>
                  <a:lnTo>
                    <a:pt x="220" y="2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61" name="Freeform 41"/>
            <p:cNvSpPr>
              <a:spLocks noEditPoints="1"/>
            </p:cNvSpPr>
            <p:nvPr/>
          </p:nvSpPr>
          <p:spPr bwMode="auto">
            <a:xfrm>
              <a:off x="12861" y="2191"/>
              <a:ext cx="501" cy="1353"/>
            </a:xfrm>
            <a:custGeom>
              <a:avLst/>
              <a:gdLst/>
              <a:ahLst/>
              <a:cxnLst>
                <a:cxn ang="0">
                  <a:pos x="481" y="51"/>
                </a:cxn>
                <a:cxn ang="0">
                  <a:pos x="460" y="15"/>
                </a:cxn>
                <a:cxn ang="0">
                  <a:pos x="412" y="0"/>
                </a:cxn>
                <a:cxn ang="0">
                  <a:pos x="357" y="22"/>
                </a:cxn>
                <a:cxn ang="0">
                  <a:pos x="316" y="80"/>
                </a:cxn>
                <a:cxn ang="0">
                  <a:pos x="323" y="153"/>
                </a:cxn>
                <a:cxn ang="0">
                  <a:pos x="357" y="175"/>
                </a:cxn>
                <a:cxn ang="0">
                  <a:pos x="426" y="167"/>
                </a:cxn>
                <a:cxn ang="0">
                  <a:pos x="467" y="131"/>
                </a:cxn>
                <a:cxn ang="0">
                  <a:pos x="481" y="73"/>
                </a:cxn>
                <a:cxn ang="0">
                  <a:pos x="350" y="807"/>
                </a:cxn>
                <a:cxn ang="0">
                  <a:pos x="364" y="756"/>
                </a:cxn>
                <a:cxn ang="0">
                  <a:pos x="385" y="713"/>
                </a:cxn>
                <a:cxn ang="0">
                  <a:pos x="405" y="640"/>
                </a:cxn>
                <a:cxn ang="0">
                  <a:pos x="391" y="546"/>
                </a:cxn>
                <a:cxn ang="0">
                  <a:pos x="316" y="458"/>
                </a:cxn>
                <a:cxn ang="0">
                  <a:pos x="178" y="458"/>
                </a:cxn>
                <a:cxn ang="0">
                  <a:pos x="75" y="560"/>
                </a:cxn>
                <a:cxn ang="0">
                  <a:pos x="20" y="684"/>
                </a:cxn>
                <a:cxn ang="0">
                  <a:pos x="0" y="764"/>
                </a:cxn>
                <a:cxn ang="0">
                  <a:pos x="20" y="771"/>
                </a:cxn>
                <a:cxn ang="0">
                  <a:pos x="41" y="764"/>
                </a:cxn>
                <a:cxn ang="0">
                  <a:pos x="55" y="735"/>
                </a:cxn>
                <a:cxn ang="0">
                  <a:pos x="144" y="538"/>
                </a:cxn>
                <a:cxn ang="0">
                  <a:pos x="247" y="487"/>
                </a:cxn>
                <a:cxn ang="0">
                  <a:pos x="268" y="495"/>
                </a:cxn>
                <a:cxn ang="0">
                  <a:pos x="288" y="509"/>
                </a:cxn>
                <a:cxn ang="0">
                  <a:pos x="295" y="553"/>
                </a:cxn>
                <a:cxn ang="0">
                  <a:pos x="288" y="611"/>
                </a:cxn>
                <a:cxn ang="0">
                  <a:pos x="275" y="655"/>
                </a:cxn>
                <a:cxn ang="0">
                  <a:pos x="240" y="756"/>
                </a:cxn>
                <a:cxn ang="0">
                  <a:pos x="137" y="1025"/>
                </a:cxn>
                <a:cxn ang="0">
                  <a:pos x="103" y="1142"/>
                </a:cxn>
                <a:cxn ang="0">
                  <a:pos x="110" y="1251"/>
                </a:cxn>
                <a:cxn ang="0">
                  <a:pos x="192" y="1338"/>
                </a:cxn>
                <a:cxn ang="0">
                  <a:pos x="323" y="1338"/>
                </a:cxn>
                <a:cxn ang="0">
                  <a:pos x="426" y="1236"/>
                </a:cxn>
                <a:cxn ang="0">
                  <a:pos x="481" y="1113"/>
                </a:cxn>
                <a:cxn ang="0">
                  <a:pos x="501" y="1040"/>
                </a:cxn>
                <a:cxn ang="0">
                  <a:pos x="495" y="1025"/>
                </a:cxn>
                <a:cxn ang="0">
                  <a:pos x="453" y="1040"/>
                </a:cxn>
                <a:cxn ang="0">
                  <a:pos x="426" y="1134"/>
                </a:cxn>
                <a:cxn ang="0">
                  <a:pos x="357" y="1258"/>
                </a:cxn>
                <a:cxn ang="0">
                  <a:pos x="254" y="1309"/>
                </a:cxn>
                <a:cxn ang="0">
                  <a:pos x="227" y="1302"/>
                </a:cxn>
                <a:cxn ang="0">
                  <a:pos x="213" y="1265"/>
                </a:cxn>
                <a:cxn ang="0">
                  <a:pos x="220" y="1171"/>
                </a:cxn>
                <a:cxn ang="0">
                  <a:pos x="268" y="1040"/>
                </a:cxn>
              </a:cxnLst>
              <a:rect l="0" t="0" r="r" b="b"/>
              <a:pathLst>
                <a:path w="501" h="1353">
                  <a:moveTo>
                    <a:pt x="481" y="73"/>
                  </a:moveTo>
                  <a:lnTo>
                    <a:pt x="481" y="51"/>
                  </a:lnTo>
                  <a:lnTo>
                    <a:pt x="474" y="29"/>
                  </a:lnTo>
                  <a:lnTo>
                    <a:pt x="460" y="15"/>
                  </a:lnTo>
                  <a:lnTo>
                    <a:pt x="440" y="8"/>
                  </a:lnTo>
                  <a:lnTo>
                    <a:pt x="412" y="0"/>
                  </a:lnTo>
                  <a:lnTo>
                    <a:pt x="385" y="8"/>
                  </a:lnTo>
                  <a:lnTo>
                    <a:pt x="357" y="22"/>
                  </a:lnTo>
                  <a:lnTo>
                    <a:pt x="330" y="51"/>
                  </a:lnTo>
                  <a:lnTo>
                    <a:pt x="316" y="80"/>
                  </a:lnTo>
                  <a:lnTo>
                    <a:pt x="309" y="109"/>
                  </a:lnTo>
                  <a:lnTo>
                    <a:pt x="323" y="153"/>
                  </a:lnTo>
                  <a:lnTo>
                    <a:pt x="336" y="167"/>
                  </a:lnTo>
                  <a:lnTo>
                    <a:pt x="357" y="175"/>
                  </a:lnTo>
                  <a:lnTo>
                    <a:pt x="385" y="182"/>
                  </a:lnTo>
                  <a:lnTo>
                    <a:pt x="426" y="167"/>
                  </a:lnTo>
                  <a:lnTo>
                    <a:pt x="453" y="153"/>
                  </a:lnTo>
                  <a:lnTo>
                    <a:pt x="467" y="131"/>
                  </a:lnTo>
                  <a:lnTo>
                    <a:pt x="481" y="102"/>
                  </a:lnTo>
                  <a:lnTo>
                    <a:pt x="481" y="73"/>
                  </a:lnTo>
                  <a:close/>
                  <a:moveTo>
                    <a:pt x="336" y="829"/>
                  </a:moveTo>
                  <a:lnTo>
                    <a:pt x="350" y="807"/>
                  </a:lnTo>
                  <a:lnTo>
                    <a:pt x="364" y="764"/>
                  </a:lnTo>
                  <a:lnTo>
                    <a:pt x="364" y="756"/>
                  </a:lnTo>
                  <a:lnTo>
                    <a:pt x="371" y="735"/>
                  </a:lnTo>
                  <a:lnTo>
                    <a:pt x="385" y="713"/>
                  </a:lnTo>
                  <a:lnTo>
                    <a:pt x="398" y="676"/>
                  </a:lnTo>
                  <a:lnTo>
                    <a:pt x="405" y="640"/>
                  </a:lnTo>
                  <a:lnTo>
                    <a:pt x="405" y="611"/>
                  </a:lnTo>
                  <a:lnTo>
                    <a:pt x="391" y="546"/>
                  </a:lnTo>
                  <a:lnTo>
                    <a:pt x="364" y="495"/>
                  </a:lnTo>
                  <a:lnTo>
                    <a:pt x="316" y="458"/>
                  </a:lnTo>
                  <a:lnTo>
                    <a:pt x="247" y="444"/>
                  </a:lnTo>
                  <a:lnTo>
                    <a:pt x="178" y="458"/>
                  </a:lnTo>
                  <a:lnTo>
                    <a:pt x="123" y="502"/>
                  </a:lnTo>
                  <a:lnTo>
                    <a:pt x="75" y="560"/>
                  </a:lnTo>
                  <a:lnTo>
                    <a:pt x="41" y="626"/>
                  </a:lnTo>
                  <a:lnTo>
                    <a:pt x="20" y="684"/>
                  </a:lnTo>
                  <a:lnTo>
                    <a:pt x="0" y="749"/>
                  </a:lnTo>
                  <a:lnTo>
                    <a:pt x="0" y="764"/>
                  </a:lnTo>
                  <a:lnTo>
                    <a:pt x="13" y="764"/>
                  </a:lnTo>
                  <a:lnTo>
                    <a:pt x="20" y="771"/>
                  </a:lnTo>
                  <a:lnTo>
                    <a:pt x="34" y="764"/>
                  </a:lnTo>
                  <a:lnTo>
                    <a:pt x="41" y="764"/>
                  </a:lnTo>
                  <a:lnTo>
                    <a:pt x="48" y="756"/>
                  </a:lnTo>
                  <a:lnTo>
                    <a:pt x="55" y="735"/>
                  </a:lnTo>
                  <a:lnTo>
                    <a:pt x="96" y="618"/>
                  </a:lnTo>
                  <a:lnTo>
                    <a:pt x="144" y="538"/>
                  </a:lnTo>
                  <a:lnTo>
                    <a:pt x="192" y="502"/>
                  </a:lnTo>
                  <a:lnTo>
                    <a:pt x="247" y="487"/>
                  </a:lnTo>
                  <a:lnTo>
                    <a:pt x="261" y="487"/>
                  </a:lnTo>
                  <a:lnTo>
                    <a:pt x="268" y="495"/>
                  </a:lnTo>
                  <a:lnTo>
                    <a:pt x="281" y="502"/>
                  </a:lnTo>
                  <a:lnTo>
                    <a:pt x="288" y="509"/>
                  </a:lnTo>
                  <a:lnTo>
                    <a:pt x="288" y="531"/>
                  </a:lnTo>
                  <a:lnTo>
                    <a:pt x="295" y="553"/>
                  </a:lnTo>
                  <a:lnTo>
                    <a:pt x="288" y="582"/>
                  </a:lnTo>
                  <a:lnTo>
                    <a:pt x="288" y="611"/>
                  </a:lnTo>
                  <a:lnTo>
                    <a:pt x="275" y="640"/>
                  </a:lnTo>
                  <a:lnTo>
                    <a:pt x="275" y="655"/>
                  </a:lnTo>
                  <a:lnTo>
                    <a:pt x="261" y="698"/>
                  </a:lnTo>
                  <a:lnTo>
                    <a:pt x="240" y="756"/>
                  </a:lnTo>
                  <a:lnTo>
                    <a:pt x="158" y="975"/>
                  </a:lnTo>
                  <a:lnTo>
                    <a:pt x="137" y="1025"/>
                  </a:lnTo>
                  <a:lnTo>
                    <a:pt x="117" y="1084"/>
                  </a:lnTo>
                  <a:lnTo>
                    <a:pt x="103" y="1142"/>
                  </a:lnTo>
                  <a:lnTo>
                    <a:pt x="96" y="1185"/>
                  </a:lnTo>
                  <a:lnTo>
                    <a:pt x="110" y="1251"/>
                  </a:lnTo>
                  <a:lnTo>
                    <a:pt x="137" y="1309"/>
                  </a:lnTo>
                  <a:lnTo>
                    <a:pt x="192" y="1338"/>
                  </a:lnTo>
                  <a:lnTo>
                    <a:pt x="254" y="1353"/>
                  </a:lnTo>
                  <a:lnTo>
                    <a:pt x="323" y="1338"/>
                  </a:lnTo>
                  <a:lnTo>
                    <a:pt x="378" y="1294"/>
                  </a:lnTo>
                  <a:lnTo>
                    <a:pt x="426" y="1236"/>
                  </a:lnTo>
                  <a:lnTo>
                    <a:pt x="460" y="1171"/>
                  </a:lnTo>
                  <a:lnTo>
                    <a:pt x="481" y="1113"/>
                  </a:lnTo>
                  <a:lnTo>
                    <a:pt x="495" y="1069"/>
                  </a:lnTo>
                  <a:lnTo>
                    <a:pt x="501" y="1040"/>
                  </a:lnTo>
                  <a:lnTo>
                    <a:pt x="501" y="1033"/>
                  </a:lnTo>
                  <a:lnTo>
                    <a:pt x="495" y="1025"/>
                  </a:lnTo>
                  <a:lnTo>
                    <a:pt x="467" y="1025"/>
                  </a:lnTo>
                  <a:lnTo>
                    <a:pt x="453" y="1040"/>
                  </a:lnTo>
                  <a:lnTo>
                    <a:pt x="446" y="1062"/>
                  </a:lnTo>
                  <a:lnTo>
                    <a:pt x="426" y="1134"/>
                  </a:lnTo>
                  <a:lnTo>
                    <a:pt x="391" y="1200"/>
                  </a:lnTo>
                  <a:lnTo>
                    <a:pt x="357" y="1258"/>
                  </a:lnTo>
                  <a:lnTo>
                    <a:pt x="309" y="1294"/>
                  </a:lnTo>
                  <a:lnTo>
                    <a:pt x="254" y="1309"/>
                  </a:lnTo>
                  <a:lnTo>
                    <a:pt x="240" y="1309"/>
                  </a:lnTo>
                  <a:lnTo>
                    <a:pt x="227" y="1302"/>
                  </a:lnTo>
                  <a:lnTo>
                    <a:pt x="220" y="1287"/>
                  </a:lnTo>
                  <a:lnTo>
                    <a:pt x="213" y="1265"/>
                  </a:lnTo>
                  <a:lnTo>
                    <a:pt x="213" y="1207"/>
                  </a:lnTo>
                  <a:lnTo>
                    <a:pt x="220" y="1171"/>
                  </a:lnTo>
                  <a:lnTo>
                    <a:pt x="240" y="1120"/>
                  </a:lnTo>
                  <a:lnTo>
                    <a:pt x="268" y="1040"/>
                  </a:lnTo>
                  <a:lnTo>
                    <a:pt x="336" y="8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62" name="Freeform 42"/>
            <p:cNvSpPr>
              <a:spLocks noEditPoints="1"/>
            </p:cNvSpPr>
            <p:nvPr/>
          </p:nvSpPr>
          <p:spPr bwMode="auto">
            <a:xfrm>
              <a:off x="14091" y="2787"/>
              <a:ext cx="1265" cy="466"/>
            </a:xfrm>
            <a:custGeom>
              <a:avLst/>
              <a:gdLst/>
              <a:ahLst/>
              <a:cxnLst>
                <a:cxn ang="0">
                  <a:pos x="1203" y="80"/>
                </a:cxn>
                <a:cxn ang="0">
                  <a:pos x="1230" y="80"/>
                </a:cxn>
                <a:cxn ang="0">
                  <a:pos x="1258" y="66"/>
                </a:cxn>
                <a:cxn ang="0">
                  <a:pos x="1265" y="51"/>
                </a:cxn>
                <a:cxn ang="0">
                  <a:pos x="1265" y="22"/>
                </a:cxn>
                <a:cxn ang="0">
                  <a:pos x="1258" y="8"/>
                </a:cxn>
                <a:cxn ang="0">
                  <a:pos x="1244" y="0"/>
                </a:cxn>
                <a:cxn ang="0">
                  <a:pos x="27" y="0"/>
                </a:cxn>
                <a:cxn ang="0">
                  <a:pos x="14" y="8"/>
                </a:cxn>
                <a:cxn ang="0">
                  <a:pos x="0" y="37"/>
                </a:cxn>
                <a:cxn ang="0">
                  <a:pos x="14" y="66"/>
                </a:cxn>
                <a:cxn ang="0">
                  <a:pos x="27" y="73"/>
                </a:cxn>
                <a:cxn ang="0">
                  <a:pos x="41" y="73"/>
                </a:cxn>
                <a:cxn ang="0">
                  <a:pos x="55" y="80"/>
                </a:cxn>
                <a:cxn ang="0">
                  <a:pos x="69" y="80"/>
                </a:cxn>
                <a:cxn ang="0">
                  <a:pos x="1203" y="80"/>
                </a:cxn>
                <a:cxn ang="0">
                  <a:pos x="1203" y="466"/>
                </a:cxn>
                <a:cxn ang="0">
                  <a:pos x="1244" y="466"/>
                </a:cxn>
                <a:cxn ang="0">
                  <a:pos x="1258" y="458"/>
                </a:cxn>
                <a:cxn ang="0">
                  <a:pos x="1265" y="444"/>
                </a:cxn>
                <a:cxn ang="0">
                  <a:pos x="1265" y="415"/>
                </a:cxn>
                <a:cxn ang="0">
                  <a:pos x="1258" y="400"/>
                </a:cxn>
                <a:cxn ang="0">
                  <a:pos x="1230" y="386"/>
                </a:cxn>
                <a:cxn ang="0">
                  <a:pos x="41" y="386"/>
                </a:cxn>
                <a:cxn ang="0">
                  <a:pos x="14" y="400"/>
                </a:cxn>
                <a:cxn ang="0">
                  <a:pos x="7" y="408"/>
                </a:cxn>
                <a:cxn ang="0">
                  <a:pos x="0" y="429"/>
                </a:cxn>
                <a:cxn ang="0">
                  <a:pos x="14" y="458"/>
                </a:cxn>
                <a:cxn ang="0">
                  <a:pos x="27" y="466"/>
                </a:cxn>
                <a:cxn ang="0">
                  <a:pos x="69" y="466"/>
                </a:cxn>
                <a:cxn ang="0">
                  <a:pos x="1203" y="466"/>
                </a:cxn>
              </a:cxnLst>
              <a:rect l="0" t="0" r="r" b="b"/>
              <a:pathLst>
                <a:path w="1265" h="466">
                  <a:moveTo>
                    <a:pt x="1203" y="80"/>
                  </a:moveTo>
                  <a:lnTo>
                    <a:pt x="1230" y="80"/>
                  </a:lnTo>
                  <a:lnTo>
                    <a:pt x="1258" y="66"/>
                  </a:lnTo>
                  <a:lnTo>
                    <a:pt x="1265" y="51"/>
                  </a:lnTo>
                  <a:lnTo>
                    <a:pt x="1265" y="22"/>
                  </a:lnTo>
                  <a:lnTo>
                    <a:pt x="1258" y="8"/>
                  </a:lnTo>
                  <a:lnTo>
                    <a:pt x="1244" y="0"/>
                  </a:lnTo>
                  <a:lnTo>
                    <a:pt x="27" y="0"/>
                  </a:lnTo>
                  <a:lnTo>
                    <a:pt x="14" y="8"/>
                  </a:lnTo>
                  <a:lnTo>
                    <a:pt x="0" y="37"/>
                  </a:lnTo>
                  <a:lnTo>
                    <a:pt x="14" y="66"/>
                  </a:lnTo>
                  <a:lnTo>
                    <a:pt x="27" y="73"/>
                  </a:lnTo>
                  <a:lnTo>
                    <a:pt x="41" y="73"/>
                  </a:lnTo>
                  <a:lnTo>
                    <a:pt x="55" y="80"/>
                  </a:lnTo>
                  <a:lnTo>
                    <a:pt x="69" y="80"/>
                  </a:lnTo>
                  <a:lnTo>
                    <a:pt x="1203" y="80"/>
                  </a:lnTo>
                  <a:close/>
                  <a:moveTo>
                    <a:pt x="1203" y="466"/>
                  </a:moveTo>
                  <a:lnTo>
                    <a:pt x="1244" y="466"/>
                  </a:lnTo>
                  <a:lnTo>
                    <a:pt x="1258" y="458"/>
                  </a:lnTo>
                  <a:lnTo>
                    <a:pt x="1265" y="444"/>
                  </a:lnTo>
                  <a:lnTo>
                    <a:pt x="1265" y="415"/>
                  </a:lnTo>
                  <a:lnTo>
                    <a:pt x="1258" y="400"/>
                  </a:lnTo>
                  <a:lnTo>
                    <a:pt x="1230" y="386"/>
                  </a:lnTo>
                  <a:lnTo>
                    <a:pt x="41" y="386"/>
                  </a:lnTo>
                  <a:lnTo>
                    <a:pt x="14" y="400"/>
                  </a:lnTo>
                  <a:lnTo>
                    <a:pt x="7" y="408"/>
                  </a:lnTo>
                  <a:lnTo>
                    <a:pt x="0" y="429"/>
                  </a:lnTo>
                  <a:lnTo>
                    <a:pt x="14" y="458"/>
                  </a:lnTo>
                  <a:lnTo>
                    <a:pt x="27" y="466"/>
                  </a:lnTo>
                  <a:lnTo>
                    <a:pt x="69" y="466"/>
                  </a:lnTo>
                  <a:lnTo>
                    <a:pt x="1203" y="4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63" name="Freeform 43"/>
            <p:cNvSpPr>
              <a:spLocks/>
            </p:cNvSpPr>
            <p:nvPr/>
          </p:nvSpPr>
          <p:spPr bwMode="auto">
            <a:xfrm>
              <a:off x="16167" y="2184"/>
              <a:ext cx="625" cy="1338"/>
            </a:xfrm>
            <a:custGeom>
              <a:avLst/>
              <a:gdLst/>
              <a:ahLst/>
              <a:cxnLst>
                <a:cxn ang="0">
                  <a:pos x="384" y="51"/>
                </a:cxn>
                <a:cxn ang="0">
                  <a:pos x="384" y="15"/>
                </a:cxn>
                <a:cxn ang="0">
                  <a:pos x="378" y="7"/>
                </a:cxn>
                <a:cxn ang="0">
                  <a:pos x="364" y="0"/>
                </a:cxn>
                <a:cxn ang="0">
                  <a:pos x="343" y="0"/>
                </a:cxn>
                <a:cxn ang="0">
                  <a:pos x="268" y="65"/>
                </a:cxn>
                <a:cxn ang="0">
                  <a:pos x="185" y="102"/>
                </a:cxn>
                <a:cxn ang="0">
                  <a:pos x="110" y="124"/>
                </a:cxn>
                <a:cxn ang="0">
                  <a:pos x="48" y="131"/>
                </a:cxn>
                <a:cxn ang="0">
                  <a:pos x="0" y="131"/>
                </a:cxn>
                <a:cxn ang="0">
                  <a:pos x="0" y="189"/>
                </a:cxn>
                <a:cxn ang="0">
                  <a:pos x="55" y="189"/>
                </a:cxn>
                <a:cxn ang="0">
                  <a:pos x="144" y="174"/>
                </a:cxn>
                <a:cxn ang="0">
                  <a:pos x="247" y="138"/>
                </a:cxn>
                <a:cxn ang="0">
                  <a:pos x="247" y="1214"/>
                </a:cxn>
                <a:cxn ang="0">
                  <a:pos x="233" y="1243"/>
                </a:cxn>
                <a:cxn ang="0">
                  <a:pos x="206" y="1265"/>
                </a:cxn>
                <a:cxn ang="0">
                  <a:pos x="151" y="1272"/>
                </a:cxn>
                <a:cxn ang="0">
                  <a:pos x="6" y="1272"/>
                </a:cxn>
                <a:cxn ang="0">
                  <a:pos x="6" y="1338"/>
                </a:cxn>
                <a:cxn ang="0">
                  <a:pos x="75" y="1338"/>
                </a:cxn>
                <a:cxn ang="0">
                  <a:pos x="158" y="1331"/>
                </a:cxn>
                <a:cxn ang="0">
                  <a:pos x="474" y="1331"/>
                </a:cxn>
                <a:cxn ang="0">
                  <a:pos x="556" y="1338"/>
                </a:cxn>
                <a:cxn ang="0">
                  <a:pos x="625" y="1338"/>
                </a:cxn>
                <a:cxn ang="0">
                  <a:pos x="625" y="1272"/>
                </a:cxn>
                <a:cxn ang="0">
                  <a:pos x="481" y="1272"/>
                </a:cxn>
                <a:cxn ang="0">
                  <a:pos x="426" y="1265"/>
                </a:cxn>
                <a:cxn ang="0">
                  <a:pos x="398" y="1243"/>
                </a:cxn>
                <a:cxn ang="0">
                  <a:pos x="391" y="1214"/>
                </a:cxn>
                <a:cxn ang="0">
                  <a:pos x="384" y="1178"/>
                </a:cxn>
                <a:cxn ang="0">
                  <a:pos x="384" y="51"/>
                </a:cxn>
              </a:cxnLst>
              <a:rect l="0" t="0" r="r" b="b"/>
              <a:pathLst>
                <a:path w="625" h="1338">
                  <a:moveTo>
                    <a:pt x="384" y="51"/>
                  </a:moveTo>
                  <a:lnTo>
                    <a:pt x="384" y="15"/>
                  </a:lnTo>
                  <a:lnTo>
                    <a:pt x="378" y="7"/>
                  </a:lnTo>
                  <a:lnTo>
                    <a:pt x="364" y="0"/>
                  </a:lnTo>
                  <a:lnTo>
                    <a:pt x="343" y="0"/>
                  </a:lnTo>
                  <a:lnTo>
                    <a:pt x="268" y="65"/>
                  </a:lnTo>
                  <a:lnTo>
                    <a:pt x="185" y="102"/>
                  </a:lnTo>
                  <a:lnTo>
                    <a:pt x="110" y="124"/>
                  </a:lnTo>
                  <a:lnTo>
                    <a:pt x="48" y="131"/>
                  </a:lnTo>
                  <a:lnTo>
                    <a:pt x="0" y="131"/>
                  </a:lnTo>
                  <a:lnTo>
                    <a:pt x="0" y="189"/>
                  </a:lnTo>
                  <a:lnTo>
                    <a:pt x="55" y="189"/>
                  </a:lnTo>
                  <a:lnTo>
                    <a:pt x="144" y="174"/>
                  </a:lnTo>
                  <a:lnTo>
                    <a:pt x="247" y="138"/>
                  </a:lnTo>
                  <a:lnTo>
                    <a:pt x="247" y="1214"/>
                  </a:lnTo>
                  <a:lnTo>
                    <a:pt x="233" y="1243"/>
                  </a:lnTo>
                  <a:lnTo>
                    <a:pt x="206" y="1265"/>
                  </a:lnTo>
                  <a:lnTo>
                    <a:pt x="151" y="1272"/>
                  </a:lnTo>
                  <a:lnTo>
                    <a:pt x="6" y="1272"/>
                  </a:lnTo>
                  <a:lnTo>
                    <a:pt x="6" y="1338"/>
                  </a:lnTo>
                  <a:lnTo>
                    <a:pt x="75" y="1338"/>
                  </a:lnTo>
                  <a:lnTo>
                    <a:pt x="158" y="1331"/>
                  </a:lnTo>
                  <a:lnTo>
                    <a:pt x="474" y="1331"/>
                  </a:lnTo>
                  <a:lnTo>
                    <a:pt x="556" y="1338"/>
                  </a:lnTo>
                  <a:lnTo>
                    <a:pt x="625" y="1338"/>
                  </a:lnTo>
                  <a:lnTo>
                    <a:pt x="625" y="1272"/>
                  </a:lnTo>
                  <a:lnTo>
                    <a:pt x="481" y="1272"/>
                  </a:lnTo>
                  <a:lnTo>
                    <a:pt x="426" y="1265"/>
                  </a:lnTo>
                  <a:lnTo>
                    <a:pt x="398" y="1243"/>
                  </a:lnTo>
                  <a:lnTo>
                    <a:pt x="391" y="1214"/>
                  </a:lnTo>
                  <a:lnTo>
                    <a:pt x="384" y="1178"/>
                  </a:lnTo>
                  <a:lnTo>
                    <a:pt x="384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64" name="Freeform 44"/>
            <p:cNvSpPr>
              <a:spLocks/>
            </p:cNvSpPr>
            <p:nvPr/>
          </p:nvSpPr>
          <p:spPr bwMode="auto">
            <a:xfrm>
              <a:off x="17108" y="3311"/>
              <a:ext cx="220" cy="596"/>
            </a:xfrm>
            <a:custGeom>
              <a:avLst/>
              <a:gdLst/>
              <a:ahLst/>
              <a:cxnLst>
                <a:cxn ang="0">
                  <a:pos x="220" y="211"/>
                </a:cxn>
                <a:cxn ang="0">
                  <a:pos x="213" y="124"/>
                </a:cxn>
                <a:cxn ang="0">
                  <a:pos x="186" y="51"/>
                </a:cxn>
                <a:cxn ang="0">
                  <a:pos x="151" y="14"/>
                </a:cxn>
                <a:cxn ang="0">
                  <a:pos x="96" y="0"/>
                </a:cxn>
                <a:cxn ang="0">
                  <a:pos x="69" y="0"/>
                </a:cxn>
                <a:cxn ang="0">
                  <a:pos x="41" y="14"/>
                </a:cxn>
                <a:cxn ang="0">
                  <a:pos x="28" y="29"/>
                </a:cxn>
                <a:cxn ang="0">
                  <a:pos x="14" y="51"/>
                </a:cxn>
                <a:cxn ang="0">
                  <a:pos x="0" y="80"/>
                </a:cxn>
                <a:cxn ang="0">
                  <a:pos x="0" y="131"/>
                </a:cxn>
                <a:cxn ang="0">
                  <a:pos x="28" y="174"/>
                </a:cxn>
                <a:cxn ang="0">
                  <a:pos x="48" y="196"/>
                </a:cxn>
                <a:cxn ang="0">
                  <a:pos x="69" y="204"/>
                </a:cxn>
                <a:cxn ang="0">
                  <a:pos x="96" y="211"/>
                </a:cxn>
                <a:cxn ang="0">
                  <a:pos x="124" y="211"/>
                </a:cxn>
                <a:cxn ang="0">
                  <a:pos x="165" y="182"/>
                </a:cxn>
                <a:cxn ang="0">
                  <a:pos x="179" y="182"/>
                </a:cxn>
                <a:cxn ang="0">
                  <a:pos x="179" y="211"/>
                </a:cxn>
                <a:cxn ang="0">
                  <a:pos x="165" y="313"/>
                </a:cxn>
                <a:cxn ang="0">
                  <a:pos x="138" y="407"/>
                </a:cxn>
                <a:cxn ang="0">
                  <a:pos x="96" y="487"/>
                </a:cxn>
                <a:cxn ang="0">
                  <a:pos x="48" y="545"/>
                </a:cxn>
                <a:cxn ang="0">
                  <a:pos x="34" y="560"/>
                </a:cxn>
                <a:cxn ang="0">
                  <a:pos x="34" y="567"/>
                </a:cxn>
                <a:cxn ang="0">
                  <a:pos x="28" y="574"/>
                </a:cxn>
                <a:cxn ang="0">
                  <a:pos x="34" y="589"/>
                </a:cxn>
                <a:cxn ang="0">
                  <a:pos x="41" y="596"/>
                </a:cxn>
                <a:cxn ang="0">
                  <a:pos x="48" y="596"/>
                </a:cxn>
                <a:cxn ang="0">
                  <a:pos x="69" y="582"/>
                </a:cxn>
                <a:cxn ang="0">
                  <a:pos x="103" y="552"/>
                </a:cxn>
                <a:cxn ang="0">
                  <a:pos x="144" y="494"/>
                </a:cxn>
                <a:cxn ang="0">
                  <a:pos x="179" y="414"/>
                </a:cxn>
                <a:cxn ang="0">
                  <a:pos x="206" y="320"/>
                </a:cxn>
                <a:cxn ang="0">
                  <a:pos x="220" y="211"/>
                </a:cxn>
              </a:cxnLst>
              <a:rect l="0" t="0" r="r" b="b"/>
              <a:pathLst>
                <a:path w="220" h="596">
                  <a:moveTo>
                    <a:pt x="220" y="211"/>
                  </a:moveTo>
                  <a:lnTo>
                    <a:pt x="213" y="124"/>
                  </a:lnTo>
                  <a:lnTo>
                    <a:pt x="186" y="51"/>
                  </a:lnTo>
                  <a:lnTo>
                    <a:pt x="151" y="14"/>
                  </a:lnTo>
                  <a:lnTo>
                    <a:pt x="96" y="0"/>
                  </a:lnTo>
                  <a:lnTo>
                    <a:pt x="69" y="0"/>
                  </a:lnTo>
                  <a:lnTo>
                    <a:pt x="41" y="14"/>
                  </a:lnTo>
                  <a:lnTo>
                    <a:pt x="28" y="29"/>
                  </a:lnTo>
                  <a:lnTo>
                    <a:pt x="14" y="51"/>
                  </a:lnTo>
                  <a:lnTo>
                    <a:pt x="0" y="80"/>
                  </a:lnTo>
                  <a:lnTo>
                    <a:pt x="0" y="131"/>
                  </a:lnTo>
                  <a:lnTo>
                    <a:pt x="28" y="174"/>
                  </a:lnTo>
                  <a:lnTo>
                    <a:pt x="48" y="196"/>
                  </a:lnTo>
                  <a:lnTo>
                    <a:pt x="69" y="204"/>
                  </a:lnTo>
                  <a:lnTo>
                    <a:pt x="96" y="211"/>
                  </a:lnTo>
                  <a:lnTo>
                    <a:pt x="124" y="211"/>
                  </a:lnTo>
                  <a:lnTo>
                    <a:pt x="165" y="182"/>
                  </a:lnTo>
                  <a:lnTo>
                    <a:pt x="179" y="182"/>
                  </a:lnTo>
                  <a:lnTo>
                    <a:pt x="179" y="211"/>
                  </a:lnTo>
                  <a:lnTo>
                    <a:pt x="165" y="313"/>
                  </a:lnTo>
                  <a:lnTo>
                    <a:pt x="138" y="407"/>
                  </a:lnTo>
                  <a:lnTo>
                    <a:pt x="96" y="487"/>
                  </a:lnTo>
                  <a:lnTo>
                    <a:pt x="48" y="545"/>
                  </a:lnTo>
                  <a:lnTo>
                    <a:pt x="34" y="560"/>
                  </a:lnTo>
                  <a:lnTo>
                    <a:pt x="34" y="567"/>
                  </a:lnTo>
                  <a:lnTo>
                    <a:pt x="28" y="574"/>
                  </a:lnTo>
                  <a:lnTo>
                    <a:pt x="34" y="589"/>
                  </a:lnTo>
                  <a:lnTo>
                    <a:pt x="41" y="596"/>
                  </a:lnTo>
                  <a:lnTo>
                    <a:pt x="48" y="596"/>
                  </a:lnTo>
                  <a:lnTo>
                    <a:pt x="69" y="582"/>
                  </a:lnTo>
                  <a:lnTo>
                    <a:pt x="103" y="552"/>
                  </a:lnTo>
                  <a:lnTo>
                    <a:pt x="144" y="494"/>
                  </a:lnTo>
                  <a:lnTo>
                    <a:pt x="179" y="414"/>
                  </a:lnTo>
                  <a:lnTo>
                    <a:pt x="206" y="320"/>
                  </a:lnTo>
                  <a:lnTo>
                    <a:pt x="220" y="2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65" name="Freeform 45"/>
            <p:cNvSpPr>
              <a:spLocks/>
            </p:cNvSpPr>
            <p:nvPr/>
          </p:nvSpPr>
          <p:spPr bwMode="auto">
            <a:xfrm>
              <a:off x="17960" y="3311"/>
              <a:ext cx="200" cy="211"/>
            </a:xfrm>
            <a:custGeom>
              <a:avLst/>
              <a:gdLst/>
              <a:ahLst/>
              <a:cxnLst>
                <a:cxn ang="0">
                  <a:pos x="200" y="102"/>
                </a:cxn>
                <a:cxn ang="0">
                  <a:pos x="193" y="73"/>
                </a:cxn>
                <a:cxn ang="0">
                  <a:pos x="179" y="44"/>
                </a:cxn>
                <a:cxn ang="0">
                  <a:pos x="158" y="22"/>
                </a:cxn>
                <a:cxn ang="0">
                  <a:pos x="131" y="0"/>
                </a:cxn>
                <a:cxn ang="0">
                  <a:pos x="97" y="0"/>
                </a:cxn>
                <a:cxn ang="0">
                  <a:pos x="69" y="7"/>
                </a:cxn>
                <a:cxn ang="0">
                  <a:pos x="42" y="22"/>
                </a:cxn>
                <a:cxn ang="0">
                  <a:pos x="21" y="44"/>
                </a:cxn>
                <a:cxn ang="0">
                  <a:pos x="7" y="73"/>
                </a:cxn>
                <a:cxn ang="0">
                  <a:pos x="0" y="102"/>
                </a:cxn>
                <a:cxn ang="0">
                  <a:pos x="0" y="131"/>
                </a:cxn>
                <a:cxn ang="0">
                  <a:pos x="14" y="160"/>
                </a:cxn>
                <a:cxn ang="0">
                  <a:pos x="28" y="182"/>
                </a:cxn>
                <a:cxn ang="0">
                  <a:pos x="48" y="196"/>
                </a:cxn>
                <a:cxn ang="0">
                  <a:pos x="76" y="204"/>
                </a:cxn>
                <a:cxn ang="0">
                  <a:pos x="97" y="211"/>
                </a:cxn>
                <a:cxn ang="0">
                  <a:pos x="152" y="196"/>
                </a:cxn>
                <a:cxn ang="0">
                  <a:pos x="172" y="182"/>
                </a:cxn>
                <a:cxn ang="0">
                  <a:pos x="186" y="160"/>
                </a:cxn>
                <a:cxn ang="0">
                  <a:pos x="200" y="131"/>
                </a:cxn>
                <a:cxn ang="0">
                  <a:pos x="200" y="102"/>
                </a:cxn>
              </a:cxnLst>
              <a:rect l="0" t="0" r="r" b="b"/>
              <a:pathLst>
                <a:path w="200" h="211">
                  <a:moveTo>
                    <a:pt x="200" y="102"/>
                  </a:moveTo>
                  <a:lnTo>
                    <a:pt x="193" y="73"/>
                  </a:lnTo>
                  <a:lnTo>
                    <a:pt x="179" y="44"/>
                  </a:lnTo>
                  <a:lnTo>
                    <a:pt x="158" y="22"/>
                  </a:lnTo>
                  <a:lnTo>
                    <a:pt x="131" y="0"/>
                  </a:lnTo>
                  <a:lnTo>
                    <a:pt x="97" y="0"/>
                  </a:lnTo>
                  <a:lnTo>
                    <a:pt x="69" y="7"/>
                  </a:lnTo>
                  <a:lnTo>
                    <a:pt x="42" y="22"/>
                  </a:lnTo>
                  <a:lnTo>
                    <a:pt x="21" y="44"/>
                  </a:lnTo>
                  <a:lnTo>
                    <a:pt x="7" y="73"/>
                  </a:lnTo>
                  <a:lnTo>
                    <a:pt x="0" y="102"/>
                  </a:lnTo>
                  <a:lnTo>
                    <a:pt x="0" y="131"/>
                  </a:lnTo>
                  <a:lnTo>
                    <a:pt x="14" y="160"/>
                  </a:lnTo>
                  <a:lnTo>
                    <a:pt x="28" y="182"/>
                  </a:lnTo>
                  <a:lnTo>
                    <a:pt x="48" y="196"/>
                  </a:lnTo>
                  <a:lnTo>
                    <a:pt x="76" y="204"/>
                  </a:lnTo>
                  <a:lnTo>
                    <a:pt x="97" y="211"/>
                  </a:lnTo>
                  <a:lnTo>
                    <a:pt x="152" y="196"/>
                  </a:lnTo>
                  <a:lnTo>
                    <a:pt x="172" y="182"/>
                  </a:lnTo>
                  <a:lnTo>
                    <a:pt x="186" y="160"/>
                  </a:lnTo>
                  <a:lnTo>
                    <a:pt x="200" y="131"/>
                  </a:lnTo>
                  <a:lnTo>
                    <a:pt x="200" y="1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66" name="Freeform 46"/>
            <p:cNvSpPr>
              <a:spLocks/>
            </p:cNvSpPr>
            <p:nvPr/>
          </p:nvSpPr>
          <p:spPr bwMode="auto">
            <a:xfrm>
              <a:off x="18813" y="3311"/>
              <a:ext cx="199" cy="211"/>
            </a:xfrm>
            <a:custGeom>
              <a:avLst/>
              <a:gdLst/>
              <a:ahLst/>
              <a:cxnLst>
                <a:cxn ang="0">
                  <a:pos x="199" y="102"/>
                </a:cxn>
                <a:cxn ang="0">
                  <a:pos x="192" y="73"/>
                </a:cxn>
                <a:cxn ang="0">
                  <a:pos x="178" y="44"/>
                </a:cxn>
                <a:cxn ang="0">
                  <a:pos x="158" y="22"/>
                </a:cxn>
                <a:cxn ang="0">
                  <a:pos x="130" y="0"/>
                </a:cxn>
                <a:cxn ang="0">
                  <a:pos x="96" y="0"/>
                </a:cxn>
                <a:cxn ang="0">
                  <a:pos x="68" y="7"/>
                </a:cxn>
                <a:cxn ang="0">
                  <a:pos x="41" y="22"/>
                </a:cxn>
                <a:cxn ang="0">
                  <a:pos x="20" y="44"/>
                </a:cxn>
                <a:cxn ang="0">
                  <a:pos x="6" y="73"/>
                </a:cxn>
                <a:cxn ang="0">
                  <a:pos x="0" y="102"/>
                </a:cxn>
                <a:cxn ang="0">
                  <a:pos x="0" y="131"/>
                </a:cxn>
                <a:cxn ang="0">
                  <a:pos x="13" y="160"/>
                </a:cxn>
                <a:cxn ang="0">
                  <a:pos x="27" y="182"/>
                </a:cxn>
                <a:cxn ang="0">
                  <a:pos x="48" y="196"/>
                </a:cxn>
                <a:cxn ang="0">
                  <a:pos x="75" y="204"/>
                </a:cxn>
                <a:cxn ang="0">
                  <a:pos x="96" y="211"/>
                </a:cxn>
                <a:cxn ang="0">
                  <a:pos x="151" y="196"/>
                </a:cxn>
                <a:cxn ang="0">
                  <a:pos x="171" y="182"/>
                </a:cxn>
                <a:cxn ang="0">
                  <a:pos x="185" y="160"/>
                </a:cxn>
                <a:cxn ang="0">
                  <a:pos x="199" y="131"/>
                </a:cxn>
                <a:cxn ang="0">
                  <a:pos x="199" y="102"/>
                </a:cxn>
              </a:cxnLst>
              <a:rect l="0" t="0" r="r" b="b"/>
              <a:pathLst>
                <a:path w="199" h="211">
                  <a:moveTo>
                    <a:pt x="199" y="102"/>
                  </a:moveTo>
                  <a:lnTo>
                    <a:pt x="192" y="73"/>
                  </a:lnTo>
                  <a:lnTo>
                    <a:pt x="178" y="44"/>
                  </a:lnTo>
                  <a:lnTo>
                    <a:pt x="158" y="22"/>
                  </a:lnTo>
                  <a:lnTo>
                    <a:pt x="130" y="0"/>
                  </a:lnTo>
                  <a:lnTo>
                    <a:pt x="96" y="0"/>
                  </a:lnTo>
                  <a:lnTo>
                    <a:pt x="68" y="7"/>
                  </a:lnTo>
                  <a:lnTo>
                    <a:pt x="41" y="22"/>
                  </a:lnTo>
                  <a:lnTo>
                    <a:pt x="20" y="44"/>
                  </a:lnTo>
                  <a:lnTo>
                    <a:pt x="6" y="73"/>
                  </a:lnTo>
                  <a:lnTo>
                    <a:pt x="0" y="102"/>
                  </a:lnTo>
                  <a:lnTo>
                    <a:pt x="0" y="131"/>
                  </a:lnTo>
                  <a:lnTo>
                    <a:pt x="13" y="160"/>
                  </a:lnTo>
                  <a:lnTo>
                    <a:pt x="27" y="182"/>
                  </a:lnTo>
                  <a:lnTo>
                    <a:pt x="48" y="196"/>
                  </a:lnTo>
                  <a:lnTo>
                    <a:pt x="75" y="204"/>
                  </a:lnTo>
                  <a:lnTo>
                    <a:pt x="96" y="211"/>
                  </a:lnTo>
                  <a:lnTo>
                    <a:pt x="151" y="196"/>
                  </a:lnTo>
                  <a:lnTo>
                    <a:pt x="171" y="182"/>
                  </a:lnTo>
                  <a:lnTo>
                    <a:pt x="185" y="160"/>
                  </a:lnTo>
                  <a:lnTo>
                    <a:pt x="199" y="131"/>
                  </a:lnTo>
                  <a:lnTo>
                    <a:pt x="199" y="1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67" name="Freeform 47"/>
            <p:cNvSpPr>
              <a:spLocks/>
            </p:cNvSpPr>
            <p:nvPr/>
          </p:nvSpPr>
          <p:spPr bwMode="auto">
            <a:xfrm>
              <a:off x="19665" y="3311"/>
              <a:ext cx="199" cy="211"/>
            </a:xfrm>
            <a:custGeom>
              <a:avLst/>
              <a:gdLst/>
              <a:ahLst/>
              <a:cxnLst>
                <a:cxn ang="0">
                  <a:pos x="199" y="102"/>
                </a:cxn>
                <a:cxn ang="0">
                  <a:pos x="192" y="73"/>
                </a:cxn>
                <a:cxn ang="0">
                  <a:pos x="179" y="44"/>
                </a:cxn>
                <a:cxn ang="0">
                  <a:pos x="158" y="22"/>
                </a:cxn>
                <a:cxn ang="0">
                  <a:pos x="130" y="0"/>
                </a:cxn>
                <a:cxn ang="0">
                  <a:pos x="96" y="0"/>
                </a:cxn>
                <a:cxn ang="0">
                  <a:pos x="69" y="7"/>
                </a:cxn>
                <a:cxn ang="0">
                  <a:pos x="41" y="22"/>
                </a:cxn>
                <a:cxn ang="0">
                  <a:pos x="20" y="44"/>
                </a:cxn>
                <a:cxn ang="0">
                  <a:pos x="7" y="73"/>
                </a:cxn>
                <a:cxn ang="0">
                  <a:pos x="0" y="102"/>
                </a:cxn>
                <a:cxn ang="0">
                  <a:pos x="0" y="131"/>
                </a:cxn>
                <a:cxn ang="0">
                  <a:pos x="14" y="160"/>
                </a:cxn>
                <a:cxn ang="0">
                  <a:pos x="27" y="182"/>
                </a:cxn>
                <a:cxn ang="0">
                  <a:pos x="48" y="196"/>
                </a:cxn>
                <a:cxn ang="0">
                  <a:pos x="75" y="204"/>
                </a:cxn>
                <a:cxn ang="0">
                  <a:pos x="96" y="211"/>
                </a:cxn>
                <a:cxn ang="0">
                  <a:pos x="151" y="196"/>
                </a:cxn>
                <a:cxn ang="0">
                  <a:pos x="172" y="182"/>
                </a:cxn>
                <a:cxn ang="0">
                  <a:pos x="185" y="160"/>
                </a:cxn>
                <a:cxn ang="0">
                  <a:pos x="199" y="131"/>
                </a:cxn>
                <a:cxn ang="0">
                  <a:pos x="199" y="102"/>
                </a:cxn>
              </a:cxnLst>
              <a:rect l="0" t="0" r="r" b="b"/>
              <a:pathLst>
                <a:path w="199" h="211">
                  <a:moveTo>
                    <a:pt x="199" y="102"/>
                  </a:moveTo>
                  <a:lnTo>
                    <a:pt x="192" y="73"/>
                  </a:lnTo>
                  <a:lnTo>
                    <a:pt x="179" y="44"/>
                  </a:lnTo>
                  <a:lnTo>
                    <a:pt x="158" y="22"/>
                  </a:lnTo>
                  <a:lnTo>
                    <a:pt x="130" y="0"/>
                  </a:lnTo>
                  <a:lnTo>
                    <a:pt x="96" y="0"/>
                  </a:lnTo>
                  <a:lnTo>
                    <a:pt x="69" y="7"/>
                  </a:lnTo>
                  <a:lnTo>
                    <a:pt x="41" y="22"/>
                  </a:lnTo>
                  <a:lnTo>
                    <a:pt x="20" y="44"/>
                  </a:lnTo>
                  <a:lnTo>
                    <a:pt x="7" y="73"/>
                  </a:lnTo>
                  <a:lnTo>
                    <a:pt x="0" y="102"/>
                  </a:lnTo>
                  <a:lnTo>
                    <a:pt x="0" y="131"/>
                  </a:lnTo>
                  <a:lnTo>
                    <a:pt x="14" y="160"/>
                  </a:lnTo>
                  <a:lnTo>
                    <a:pt x="27" y="182"/>
                  </a:lnTo>
                  <a:lnTo>
                    <a:pt x="48" y="196"/>
                  </a:lnTo>
                  <a:lnTo>
                    <a:pt x="75" y="204"/>
                  </a:lnTo>
                  <a:lnTo>
                    <a:pt x="96" y="211"/>
                  </a:lnTo>
                  <a:lnTo>
                    <a:pt x="151" y="196"/>
                  </a:lnTo>
                  <a:lnTo>
                    <a:pt x="172" y="182"/>
                  </a:lnTo>
                  <a:lnTo>
                    <a:pt x="185" y="160"/>
                  </a:lnTo>
                  <a:lnTo>
                    <a:pt x="199" y="131"/>
                  </a:lnTo>
                  <a:lnTo>
                    <a:pt x="199" y="10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68" name="Freeform 48"/>
            <p:cNvSpPr>
              <a:spLocks/>
            </p:cNvSpPr>
            <p:nvPr/>
          </p:nvSpPr>
          <p:spPr bwMode="auto">
            <a:xfrm>
              <a:off x="20490" y="3311"/>
              <a:ext cx="220" cy="596"/>
            </a:xfrm>
            <a:custGeom>
              <a:avLst/>
              <a:gdLst/>
              <a:ahLst/>
              <a:cxnLst>
                <a:cxn ang="0">
                  <a:pos x="220" y="211"/>
                </a:cxn>
                <a:cxn ang="0">
                  <a:pos x="213" y="124"/>
                </a:cxn>
                <a:cxn ang="0">
                  <a:pos x="185" y="51"/>
                </a:cxn>
                <a:cxn ang="0">
                  <a:pos x="151" y="14"/>
                </a:cxn>
                <a:cxn ang="0">
                  <a:pos x="96" y="0"/>
                </a:cxn>
                <a:cxn ang="0">
                  <a:pos x="68" y="0"/>
                </a:cxn>
                <a:cxn ang="0">
                  <a:pos x="41" y="14"/>
                </a:cxn>
                <a:cxn ang="0">
                  <a:pos x="27" y="29"/>
                </a:cxn>
                <a:cxn ang="0">
                  <a:pos x="13" y="51"/>
                </a:cxn>
                <a:cxn ang="0">
                  <a:pos x="0" y="80"/>
                </a:cxn>
                <a:cxn ang="0">
                  <a:pos x="0" y="131"/>
                </a:cxn>
                <a:cxn ang="0">
                  <a:pos x="27" y="174"/>
                </a:cxn>
                <a:cxn ang="0">
                  <a:pos x="48" y="196"/>
                </a:cxn>
                <a:cxn ang="0">
                  <a:pos x="68" y="204"/>
                </a:cxn>
                <a:cxn ang="0">
                  <a:pos x="96" y="211"/>
                </a:cxn>
                <a:cxn ang="0">
                  <a:pos x="123" y="211"/>
                </a:cxn>
                <a:cxn ang="0">
                  <a:pos x="165" y="182"/>
                </a:cxn>
                <a:cxn ang="0">
                  <a:pos x="178" y="182"/>
                </a:cxn>
                <a:cxn ang="0">
                  <a:pos x="178" y="211"/>
                </a:cxn>
                <a:cxn ang="0">
                  <a:pos x="165" y="313"/>
                </a:cxn>
                <a:cxn ang="0">
                  <a:pos x="137" y="407"/>
                </a:cxn>
                <a:cxn ang="0">
                  <a:pos x="96" y="487"/>
                </a:cxn>
                <a:cxn ang="0">
                  <a:pos x="48" y="545"/>
                </a:cxn>
                <a:cxn ang="0">
                  <a:pos x="34" y="560"/>
                </a:cxn>
                <a:cxn ang="0">
                  <a:pos x="34" y="567"/>
                </a:cxn>
                <a:cxn ang="0">
                  <a:pos x="27" y="574"/>
                </a:cxn>
                <a:cxn ang="0">
                  <a:pos x="34" y="589"/>
                </a:cxn>
                <a:cxn ang="0">
                  <a:pos x="41" y="596"/>
                </a:cxn>
                <a:cxn ang="0">
                  <a:pos x="48" y="596"/>
                </a:cxn>
                <a:cxn ang="0">
                  <a:pos x="68" y="582"/>
                </a:cxn>
                <a:cxn ang="0">
                  <a:pos x="103" y="552"/>
                </a:cxn>
                <a:cxn ang="0">
                  <a:pos x="144" y="494"/>
                </a:cxn>
                <a:cxn ang="0">
                  <a:pos x="178" y="414"/>
                </a:cxn>
                <a:cxn ang="0">
                  <a:pos x="206" y="320"/>
                </a:cxn>
                <a:cxn ang="0">
                  <a:pos x="220" y="211"/>
                </a:cxn>
              </a:cxnLst>
              <a:rect l="0" t="0" r="r" b="b"/>
              <a:pathLst>
                <a:path w="220" h="596">
                  <a:moveTo>
                    <a:pt x="220" y="211"/>
                  </a:moveTo>
                  <a:lnTo>
                    <a:pt x="213" y="124"/>
                  </a:lnTo>
                  <a:lnTo>
                    <a:pt x="185" y="51"/>
                  </a:lnTo>
                  <a:lnTo>
                    <a:pt x="151" y="14"/>
                  </a:lnTo>
                  <a:lnTo>
                    <a:pt x="96" y="0"/>
                  </a:lnTo>
                  <a:lnTo>
                    <a:pt x="68" y="0"/>
                  </a:lnTo>
                  <a:lnTo>
                    <a:pt x="41" y="14"/>
                  </a:lnTo>
                  <a:lnTo>
                    <a:pt x="27" y="29"/>
                  </a:lnTo>
                  <a:lnTo>
                    <a:pt x="13" y="51"/>
                  </a:lnTo>
                  <a:lnTo>
                    <a:pt x="0" y="80"/>
                  </a:lnTo>
                  <a:lnTo>
                    <a:pt x="0" y="131"/>
                  </a:lnTo>
                  <a:lnTo>
                    <a:pt x="27" y="174"/>
                  </a:lnTo>
                  <a:lnTo>
                    <a:pt x="48" y="196"/>
                  </a:lnTo>
                  <a:lnTo>
                    <a:pt x="68" y="204"/>
                  </a:lnTo>
                  <a:lnTo>
                    <a:pt x="96" y="211"/>
                  </a:lnTo>
                  <a:lnTo>
                    <a:pt x="123" y="211"/>
                  </a:lnTo>
                  <a:lnTo>
                    <a:pt x="165" y="182"/>
                  </a:lnTo>
                  <a:lnTo>
                    <a:pt x="178" y="182"/>
                  </a:lnTo>
                  <a:lnTo>
                    <a:pt x="178" y="211"/>
                  </a:lnTo>
                  <a:lnTo>
                    <a:pt x="165" y="313"/>
                  </a:lnTo>
                  <a:lnTo>
                    <a:pt x="137" y="407"/>
                  </a:lnTo>
                  <a:lnTo>
                    <a:pt x="96" y="487"/>
                  </a:lnTo>
                  <a:lnTo>
                    <a:pt x="48" y="545"/>
                  </a:lnTo>
                  <a:lnTo>
                    <a:pt x="34" y="560"/>
                  </a:lnTo>
                  <a:lnTo>
                    <a:pt x="34" y="567"/>
                  </a:lnTo>
                  <a:lnTo>
                    <a:pt x="27" y="574"/>
                  </a:lnTo>
                  <a:lnTo>
                    <a:pt x="34" y="589"/>
                  </a:lnTo>
                  <a:lnTo>
                    <a:pt x="41" y="596"/>
                  </a:lnTo>
                  <a:lnTo>
                    <a:pt x="48" y="596"/>
                  </a:lnTo>
                  <a:lnTo>
                    <a:pt x="68" y="582"/>
                  </a:lnTo>
                  <a:lnTo>
                    <a:pt x="103" y="552"/>
                  </a:lnTo>
                  <a:lnTo>
                    <a:pt x="144" y="494"/>
                  </a:lnTo>
                  <a:lnTo>
                    <a:pt x="178" y="414"/>
                  </a:lnTo>
                  <a:lnTo>
                    <a:pt x="206" y="320"/>
                  </a:lnTo>
                  <a:lnTo>
                    <a:pt x="220" y="2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69" name="Freeform 49"/>
            <p:cNvSpPr>
              <a:spLocks/>
            </p:cNvSpPr>
            <p:nvPr/>
          </p:nvSpPr>
          <p:spPr bwMode="auto">
            <a:xfrm>
              <a:off x="21232" y="2635"/>
              <a:ext cx="1031" cy="909"/>
            </a:xfrm>
            <a:custGeom>
              <a:avLst/>
              <a:gdLst/>
              <a:ahLst/>
              <a:cxnLst>
                <a:cxn ang="0">
                  <a:pos x="110" y="792"/>
                </a:cxn>
                <a:cxn ang="0">
                  <a:pos x="96" y="829"/>
                </a:cxn>
                <a:cxn ang="0">
                  <a:pos x="103" y="887"/>
                </a:cxn>
                <a:cxn ang="0">
                  <a:pos x="130" y="909"/>
                </a:cxn>
                <a:cxn ang="0">
                  <a:pos x="179" y="901"/>
                </a:cxn>
                <a:cxn ang="0">
                  <a:pos x="213" y="872"/>
                </a:cxn>
                <a:cxn ang="0">
                  <a:pos x="227" y="836"/>
                </a:cxn>
                <a:cxn ang="0">
                  <a:pos x="247" y="749"/>
                </a:cxn>
                <a:cxn ang="0">
                  <a:pos x="295" y="523"/>
                </a:cxn>
                <a:cxn ang="0">
                  <a:pos x="337" y="371"/>
                </a:cxn>
                <a:cxn ang="0">
                  <a:pos x="343" y="327"/>
                </a:cxn>
                <a:cxn ang="0">
                  <a:pos x="350" y="298"/>
                </a:cxn>
                <a:cxn ang="0">
                  <a:pos x="378" y="247"/>
                </a:cxn>
                <a:cxn ang="0">
                  <a:pos x="453" y="145"/>
                </a:cxn>
                <a:cxn ang="0">
                  <a:pos x="584" y="58"/>
                </a:cxn>
                <a:cxn ang="0">
                  <a:pos x="715" y="58"/>
                </a:cxn>
                <a:cxn ang="0">
                  <a:pos x="763" y="131"/>
                </a:cxn>
                <a:cxn ang="0">
                  <a:pos x="756" y="269"/>
                </a:cxn>
                <a:cxn ang="0">
                  <a:pos x="701" y="487"/>
                </a:cxn>
                <a:cxn ang="0">
                  <a:pos x="646" y="654"/>
                </a:cxn>
                <a:cxn ang="0">
                  <a:pos x="625" y="705"/>
                </a:cxn>
                <a:cxn ang="0">
                  <a:pos x="639" y="807"/>
                </a:cxn>
                <a:cxn ang="0">
                  <a:pos x="721" y="894"/>
                </a:cxn>
                <a:cxn ang="0">
                  <a:pos x="852" y="894"/>
                </a:cxn>
                <a:cxn ang="0">
                  <a:pos x="955" y="792"/>
                </a:cxn>
                <a:cxn ang="0">
                  <a:pos x="1010" y="669"/>
                </a:cxn>
                <a:cxn ang="0">
                  <a:pos x="1031" y="596"/>
                </a:cxn>
                <a:cxn ang="0">
                  <a:pos x="996" y="581"/>
                </a:cxn>
                <a:cxn ang="0">
                  <a:pos x="976" y="618"/>
                </a:cxn>
                <a:cxn ang="0">
                  <a:pos x="900" y="792"/>
                </a:cxn>
                <a:cxn ang="0">
                  <a:pos x="783" y="865"/>
                </a:cxn>
                <a:cxn ang="0">
                  <a:pos x="756" y="858"/>
                </a:cxn>
                <a:cxn ang="0">
                  <a:pos x="742" y="821"/>
                </a:cxn>
                <a:cxn ang="0">
                  <a:pos x="749" y="727"/>
                </a:cxn>
                <a:cxn ang="0">
                  <a:pos x="797" y="581"/>
                </a:cxn>
                <a:cxn ang="0">
                  <a:pos x="859" y="385"/>
                </a:cxn>
                <a:cxn ang="0">
                  <a:pos x="886" y="211"/>
                </a:cxn>
                <a:cxn ang="0">
                  <a:pos x="831" y="58"/>
                </a:cxn>
                <a:cxn ang="0">
                  <a:pos x="673" y="0"/>
                </a:cxn>
                <a:cxn ang="0">
                  <a:pos x="502" y="51"/>
                </a:cxn>
                <a:cxn ang="0">
                  <a:pos x="398" y="138"/>
                </a:cxn>
                <a:cxn ang="0">
                  <a:pos x="350" y="102"/>
                </a:cxn>
                <a:cxn ang="0">
                  <a:pos x="261" y="7"/>
                </a:cxn>
                <a:cxn ang="0">
                  <a:pos x="144" y="14"/>
                </a:cxn>
                <a:cxn ang="0">
                  <a:pos x="75" y="80"/>
                </a:cxn>
                <a:cxn ang="0">
                  <a:pos x="14" y="232"/>
                </a:cxn>
                <a:cxn ang="0">
                  <a:pos x="0" y="305"/>
                </a:cxn>
                <a:cxn ang="0">
                  <a:pos x="14" y="320"/>
                </a:cxn>
                <a:cxn ang="0">
                  <a:pos x="34" y="327"/>
                </a:cxn>
                <a:cxn ang="0">
                  <a:pos x="48" y="305"/>
                </a:cxn>
                <a:cxn ang="0">
                  <a:pos x="82" y="182"/>
                </a:cxn>
                <a:cxn ang="0">
                  <a:pos x="151" y="58"/>
                </a:cxn>
                <a:cxn ang="0">
                  <a:pos x="213" y="43"/>
                </a:cxn>
                <a:cxn ang="0">
                  <a:pos x="240" y="65"/>
                </a:cxn>
                <a:cxn ang="0">
                  <a:pos x="254" y="109"/>
                </a:cxn>
                <a:cxn ang="0">
                  <a:pos x="247" y="196"/>
                </a:cxn>
                <a:cxn ang="0">
                  <a:pos x="220" y="305"/>
                </a:cxn>
              </a:cxnLst>
              <a:rect l="0" t="0" r="r" b="b"/>
              <a:pathLst>
                <a:path w="1031" h="909">
                  <a:moveTo>
                    <a:pt x="110" y="770"/>
                  </a:moveTo>
                  <a:lnTo>
                    <a:pt x="110" y="792"/>
                  </a:lnTo>
                  <a:lnTo>
                    <a:pt x="103" y="807"/>
                  </a:lnTo>
                  <a:lnTo>
                    <a:pt x="96" y="829"/>
                  </a:lnTo>
                  <a:lnTo>
                    <a:pt x="96" y="872"/>
                  </a:lnTo>
                  <a:lnTo>
                    <a:pt x="103" y="887"/>
                  </a:lnTo>
                  <a:lnTo>
                    <a:pt x="117" y="901"/>
                  </a:lnTo>
                  <a:lnTo>
                    <a:pt x="130" y="909"/>
                  </a:lnTo>
                  <a:lnTo>
                    <a:pt x="165" y="909"/>
                  </a:lnTo>
                  <a:lnTo>
                    <a:pt x="179" y="901"/>
                  </a:lnTo>
                  <a:lnTo>
                    <a:pt x="199" y="887"/>
                  </a:lnTo>
                  <a:lnTo>
                    <a:pt x="213" y="872"/>
                  </a:lnTo>
                  <a:lnTo>
                    <a:pt x="220" y="850"/>
                  </a:lnTo>
                  <a:lnTo>
                    <a:pt x="227" y="836"/>
                  </a:lnTo>
                  <a:lnTo>
                    <a:pt x="234" y="792"/>
                  </a:lnTo>
                  <a:lnTo>
                    <a:pt x="247" y="749"/>
                  </a:lnTo>
                  <a:lnTo>
                    <a:pt x="254" y="705"/>
                  </a:lnTo>
                  <a:lnTo>
                    <a:pt x="295" y="523"/>
                  </a:lnTo>
                  <a:lnTo>
                    <a:pt x="330" y="385"/>
                  </a:lnTo>
                  <a:lnTo>
                    <a:pt x="337" y="371"/>
                  </a:lnTo>
                  <a:lnTo>
                    <a:pt x="337" y="349"/>
                  </a:lnTo>
                  <a:lnTo>
                    <a:pt x="343" y="327"/>
                  </a:lnTo>
                  <a:lnTo>
                    <a:pt x="350" y="312"/>
                  </a:lnTo>
                  <a:lnTo>
                    <a:pt x="350" y="298"/>
                  </a:lnTo>
                  <a:lnTo>
                    <a:pt x="357" y="291"/>
                  </a:lnTo>
                  <a:lnTo>
                    <a:pt x="378" y="247"/>
                  </a:lnTo>
                  <a:lnTo>
                    <a:pt x="405" y="196"/>
                  </a:lnTo>
                  <a:lnTo>
                    <a:pt x="453" y="145"/>
                  </a:lnTo>
                  <a:lnTo>
                    <a:pt x="508" y="94"/>
                  </a:lnTo>
                  <a:lnTo>
                    <a:pt x="584" y="58"/>
                  </a:lnTo>
                  <a:lnTo>
                    <a:pt x="667" y="43"/>
                  </a:lnTo>
                  <a:lnTo>
                    <a:pt x="715" y="58"/>
                  </a:lnTo>
                  <a:lnTo>
                    <a:pt x="749" y="87"/>
                  </a:lnTo>
                  <a:lnTo>
                    <a:pt x="763" y="131"/>
                  </a:lnTo>
                  <a:lnTo>
                    <a:pt x="770" y="182"/>
                  </a:lnTo>
                  <a:lnTo>
                    <a:pt x="756" y="269"/>
                  </a:lnTo>
                  <a:lnTo>
                    <a:pt x="735" y="378"/>
                  </a:lnTo>
                  <a:lnTo>
                    <a:pt x="701" y="487"/>
                  </a:lnTo>
                  <a:lnTo>
                    <a:pt x="667" y="581"/>
                  </a:lnTo>
                  <a:lnTo>
                    <a:pt x="646" y="654"/>
                  </a:lnTo>
                  <a:lnTo>
                    <a:pt x="632" y="683"/>
                  </a:lnTo>
                  <a:lnTo>
                    <a:pt x="625" y="705"/>
                  </a:lnTo>
                  <a:lnTo>
                    <a:pt x="625" y="741"/>
                  </a:lnTo>
                  <a:lnTo>
                    <a:pt x="639" y="807"/>
                  </a:lnTo>
                  <a:lnTo>
                    <a:pt x="667" y="865"/>
                  </a:lnTo>
                  <a:lnTo>
                    <a:pt x="721" y="894"/>
                  </a:lnTo>
                  <a:lnTo>
                    <a:pt x="783" y="909"/>
                  </a:lnTo>
                  <a:lnTo>
                    <a:pt x="852" y="894"/>
                  </a:lnTo>
                  <a:lnTo>
                    <a:pt x="907" y="850"/>
                  </a:lnTo>
                  <a:lnTo>
                    <a:pt x="955" y="792"/>
                  </a:lnTo>
                  <a:lnTo>
                    <a:pt x="990" y="727"/>
                  </a:lnTo>
                  <a:lnTo>
                    <a:pt x="1010" y="669"/>
                  </a:lnTo>
                  <a:lnTo>
                    <a:pt x="1024" y="625"/>
                  </a:lnTo>
                  <a:lnTo>
                    <a:pt x="1031" y="596"/>
                  </a:lnTo>
                  <a:lnTo>
                    <a:pt x="1017" y="581"/>
                  </a:lnTo>
                  <a:lnTo>
                    <a:pt x="996" y="581"/>
                  </a:lnTo>
                  <a:lnTo>
                    <a:pt x="983" y="596"/>
                  </a:lnTo>
                  <a:lnTo>
                    <a:pt x="976" y="618"/>
                  </a:lnTo>
                  <a:lnTo>
                    <a:pt x="941" y="712"/>
                  </a:lnTo>
                  <a:lnTo>
                    <a:pt x="900" y="792"/>
                  </a:lnTo>
                  <a:lnTo>
                    <a:pt x="845" y="843"/>
                  </a:lnTo>
                  <a:lnTo>
                    <a:pt x="783" y="865"/>
                  </a:lnTo>
                  <a:lnTo>
                    <a:pt x="770" y="865"/>
                  </a:lnTo>
                  <a:lnTo>
                    <a:pt x="756" y="858"/>
                  </a:lnTo>
                  <a:lnTo>
                    <a:pt x="742" y="843"/>
                  </a:lnTo>
                  <a:lnTo>
                    <a:pt x="742" y="821"/>
                  </a:lnTo>
                  <a:lnTo>
                    <a:pt x="735" y="800"/>
                  </a:lnTo>
                  <a:lnTo>
                    <a:pt x="749" y="727"/>
                  </a:lnTo>
                  <a:lnTo>
                    <a:pt x="770" y="654"/>
                  </a:lnTo>
                  <a:lnTo>
                    <a:pt x="797" y="581"/>
                  </a:lnTo>
                  <a:lnTo>
                    <a:pt x="831" y="487"/>
                  </a:lnTo>
                  <a:lnTo>
                    <a:pt x="859" y="385"/>
                  </a:lnTo>
                  <a:lnTo>
                    <a:pt x="880" y="291"/>
                  </a:lnTo>
                  <a:lnTo>
                    <a:pt x="886" y="211"/>
                  </a:lnTo>
                  <a:lnTo>
                    <a:pt x="873" y="123"/>
                  </a:lnTo>
                  <a:lnTo>
                    <a:pt x="831" y="58"/>
                  </a:lnTo>
                  <a:lnTo>
                    <a:pt x="763" y="14"/>
                  </a:lnTo>
                  <a:lnTo>
                    <a:pt x="673" y="0"/>
                  </a:lnTo>
                  <a:lnTo>
                    <a:pt x="577" y="14"/>
                  </a:lnTo>
                  <a:lnTo>
                    <a:pt x="502" y="51"/>
                  </a:lnTo>
                  <a:lnTo>
                    <a:pt x="447" y="94"/>
                  </a:lnTo>
                  <a:lnTo>
                    <a:pt x="398" y="138"/>
                  </a:lnTo>
                  <a:lnTo>
                    <a:pt x="371" y="174"/>
                  </a:lnTo>
                  <a:lnTo>
                    <a:pt x="350" y="102"/>
                  </a:lnTo>
                  <a:lnTo>
                    <a:pt x="316" y="43"/>
                  </a:lnTo>
                  <a:lnTo>
                    <a:pt x="261" y="7"/>
                  </a:lnTo>
                  <a:lnTo>
                    <a:pt x="199" y="0"/>
                  </a:lnTo>
                  <a:lnTo>
                    <a:pt x="144" y="14"/>
                  </a:lnTo>
                  <a:lnTo>
                    <a:pt x="103" y="43"/>
                  </a:lnTo>
                  <a:lnTo>
                    <a:pt x="75" y="80"/>
                  </a:lnTo>
                  <a:lnTo>
                    <a:pt x="55" y="116"/>
                  </a:lnTo>
                  <a:lnTo>
                    <a:pt x="14" y="232"/>
                  </a:lnTo>
                  <a:lnTo>
                    <a:pt x="7" y="283"/>
                  </a:lnTo>
                  <a:lnTo>
                    <a:pt x="0" y="305"/>
                  </a:lnTo>
                  <a:lnTo>
                    <a:pt x="0" y="320"/>
                  </a:lnTo>
                  <a:lnTo>
                    <a:pt x="14" y="320"/>
                  </a:lnTo>
                  <a:lnTo>
                    <a:pt x="20" y="327"/>
                  </a:lnTo>
                  <a:lnTo>
                    <a:pt x="34" y="327"/>
                  </a:lnTo>
                  <a:lnTo>
                    <a:pt x="41" y="320"/>
                  </a:lnTo>
                  <a:lnTo>
                    <a:pt x="48" y="305"/>
                  </a:lnTo>
                  <a:lnTo>
                    <a:pt x="55" y="283"/>
                  </a:lnTo>
                  <a:lnTo>
                    <a:pt x="82" y="182"/>
                  </a:lnTo>
                  <a:lnTo>
                    <a:pt x="110" y="109"/>
                  </a:lnTo>
                  <a:lnTo>
                    <a:pt x="151" y="58"/>
                  </a:lnTo>
                  <a:lnTo>
                    <a:pt x="192" y="43"/>
                  </a:lnTo>
                  <a:lnTo>
                    <a:pt x="213" y="43"/>
                  </a:lnTo>
                  <a:lnTo>
                    <a:pt x="227" y="51"/>
                  </a:lnTo>
                  <a:lnTo>
                    <a:pt x="240" y="65"/>
                  </a:lnTo>
                  <a:lnTo>
                    <a:pt x="247" y="80"/>
                  </a:lnTo>
                  <a:lnTo>
                    <a:pt x="254" y="109"/>
                  </a:lnTo>
                  <a:lnTo>
                    <a:pt x="254" y="167"/>
                  </a:lnTo>
                  <a:lnTo>
                    <a:pt x="247" y="196"/>
                  </a:lnTo>
                  <a:lnTo>
                    <a:pt x="240" y="240"/>
                  </a:lnTo>
                  <a:lnTo>
                    <a:pt x="220" y="305"/>
                  </a:lnTo>
                  <a:lnTo>
                    <a:pt x="110" y="77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70" name="Freeform 50"/>
            <p:cNvSpPr>
              <a:spLocks/>
            </p:cNvSpPr>
            <p:nvPr/>
          </p:nvSpPr>
          <p:spPr bwMode="auto">
            <a:xfrm>
              <a:off x="22455" y="2017"/>
              <a:ext cx="674" cy="2006"/>
            </a:xfrm>
            <a:custGeom>
              <a:avLst/>
              <a:gdLst/>
              <a:ahLst/>
              <a:cxnLst>
                <a:cxn ang="0">
                  <a:pos x="399" y="254"/>
                </a:cxn>
                <a:cxn ang="0">
                  <a:pos x="358" y="131"/>
                </a:cxn>
                <a:cxn ang="0">
                  <a:pos x="213" y="29"/>
                </a:cxn>
                <a:cxn ang="0">
                  <a:pos x="35" y="0"/>
                </a:cxn>
                <a:cxn ang="0">
                  <a:pos x="0" y="7"/>
                </a:cxn>
                <a:cxn ang="0">
                  <a:pos x="7" y="36"/>
                </a:cxn>
                <a:cxn ang="0">
                  <a:pos x="28" y="43"/>
                </a:cxn>
                <a:cxn ang="0">
                  <a:pos x="172" y="87"/>
                </a:cxn>
                <a:cxn ang="0">
                  <a:pos x="248" y="167"/>
                </a:cxn>
                <a:cxn ang="0">
                  <a:pos x="268" y="232"/>
                </a:cxn>
                <a:cxn ang="0">
                  <a:pos x="275" y="792"/>
                </a:cxn>
                <a:cxn ang="0">
                  <a:pos x="344" y="916"/>
                </a:cxn>
                <a:cxn ang="0">
                  <a:pos x="447" y="989"/>
                </a:cxn>
                <a:cxn ang="0">
                  <a:pos x="399" y="1039"/>
                </a:cxn>
                <a:cxn ang="0">
                  <a:pos x="303" y="1141"/>
                </a:cxn>
                <a:cxn ang="0">
                  <a:pos x="275" y="1236"/>
                </a:cxn>
                <a:cxn ang="0">
                  <a:pos x="268" y="1788"/>
                </a:cxn>
                <a:cxn ang="0">
                  <a:pos x="227" y="1868"/>
                </a:cxn>
                <a:cxn ang="0">
                  <a:pos x="158" y="1926"/>
                </a:cxn>
                <a:cxn ang="0">
                  <a:pos x="14" y="1963"/>
                </a:cxn>
                <a:cxn ang="0">
                  <a:pos x="0" y="1992"/>
                </a:cxn>
                <a:cxn ang="0">
                  <a:pos x="35" y="2006"/>
                </a:cxn>
                <a:cxn ang="0">
                  <a:pos x="248" y="1963"/>
                </a:cxn>
                <a:cxn ang="0">
                  <a:pos x="378" y="1839"/>
                </a:cxn>
                <a:cxn ang="0">
                  <a:pos x="399" y="1301"/>
                </a:cxn>
                <a:cxn ang="0">
                  <a:pos x="413" y="1185"/>
                </a:cxn>
                <a:cxn ang="0">
                  <a:pos x="447" y="1112"/>
                </a:cxn>
                <a:cxn ang="0">
                  <a:pos x="516" y="1061"/>
                </a:cxn>
                <a:cxn ang="0">
                  <a:pos x="646" y="1025"/>
                </a:cxn>
                <a:cxn ang="0">
                  <a:pos x="667" y="1018"/>
                </a:cxn>
                <a:cxn ang="0">
                  <a:pos x="674" y="989"/>
                </a:cxn>
                <a:cxn ang="0">
                  <a:pos x="646" y="981"/>
                </a:cxn>
                <a:cxn ang="0">
                  <a:pos x="543" y="959"/>
                </a:cxn>
                <a:cxn ang="0">
                  <a:pos x="447" y="887"/>
                </a:cxn>
                <a:cxn ang="0">
                  <a:pos x="399" y="734"/>
                </a:cxn>
              </a:cxnLst>
              <a:rect l="0" t="0" r="r" b="b"/>
              <a:pathLst>
                <a:path w="674" h="2006">
                  <a:moveTo>
                    <a:pt x="399" y="334"/>
                  </a:moveTo>
                  <a:lnTo>
                    <a:pt x="399" y="254"/>
                  </a:lnTo>
                  <a:lnTo>
                    <a:pt x="385" y="189"/>
                  </a:lnTo>
                  <a:lnTo>
                    <a:pt x="358" y="131"/>
                  </a:lnTo>
                  <a:lnTo>
                    <a:pt x="303" y="72"/>
                  </a:lnTo>
                  <a:lnTo>
                    <a:pt x="213" y="29"/>
                  </a:lnTo>
                  <a:lnTo>
                    <a:pt x="117" y="7"/>
                  </a:lnTo>
                  <a:lnTo>
                    <a:pt x="35" y="0"/>
                  </a:lnTo>
                  <a:lnTo>
                    <a:pt x="7" y="0"/>
                  </a:lnTo>
                  <a:lnTo>
                    <a:pt x="0" y="7"/>
                  </a:lnTo>
                  <a:lnTo>
                    <a:pt x="0" y="36"/>
                  </a:lnTo>
                  <a:lnTo>
                    <a:pt x="7" y="36"/>
                  </a:lnTo>
                  <a:lnTo>
                    <a:pt x="14" y="43"/>
                  </a:lnTo>
                  <a:lnTo>
                    <a:pt x="28" y="43"/>
                  </a:lnTo>
                  <a:lnTo>
                    <a:pt x="110" y="58"/>
                  </a:lnTo>
                  <a:lnTo>
                    <a:pt x="172" y="87"/>
                  </a:lnTo>
                  <a:lnTo>
                    <a:pt x="220" y="123"/>
                  </a:lnTo>
                  <a:lnTo>
                    <a:pt x="248" y="167"/>
                  </a:lnTo>
                  <a:lnTo>
                    <a:pt x="268" y="218"/>
                  </a:lnTo>
                  <a:lnTo>
                    <a:pt x="268" y="232"/>
                  </a:lnTo>
                  <a:lnTo>
                    <a:pt x="275" y="247"/>
                  </a:lnTo>
                  <a:lnTo>
                    <a:pt x="275" y="792"/>
                  </a:lnTo>
                  <a:lnTo>
                    <a:pt x="303" y="865"/>
                  </a:lnTo>
                  <a:lnTo>
                    <a:pt x="344" y="916"/>
                  </a:lnTo>
                  <a:lnTo>
                    <a:pt x="392" y="959"/>
                  </a:lnTo>
                  <a:lnTo>
                    <a:pt x="447" y="989"/>
                  </a:lnTo>
                  <a:lnTo>
                    <a:pt x="495" y="1003"/>
                  </a:lnTo>
                  <a:lnTo>
                    <a:pt x="399" y="1039"/>
                  </a:lnTo>
                  <a:lnTo>
                    <a:pt x="337" y="1090"/>
                  </a:lnTo>
                  <a:lnTo>
                    <a:pt x="303" y="1141"/>
                  </a:lnTo>
                  <a:lnTo>
                    <a:pt x="282" y="1192"/>
                  </a:lnTo>
                  <a:lnTo>
                    <a:pt x="275" y="1236"/>
                  </a:lnTo>
                  <a:lnTo>
                    <a:pt x="275" y="1723"/>
                  </a:lnTo>
                  <a:lnTo>
                    <a:pt x="268" y="1788"/>
                  </a:lnTo>
                  <a:lnTo>
                    <a:pt x="255" y="1832"/>
                  </a:lnTo>
                  <a:lnTo>
                    <a:pt x="227" y="1868"/>
                  </a:lnTo>
                  <a:lnTo>
                    <a:pt x="200" y="1897"/>
                  </a:lnTo>
                  <a:lnTo>
                    <a:pt x="158" y="1926"/>
                  </a:lnTo>
                  <a:lnTo>
                    <a:pt x="103" y="1948"/>
                  </a:lnTo>
                  <a:lnTo>
                    <a:pt x="14" y="1963"/>
                  </a:lnTo>
                  <a:lnTo>
                    <a:pt x="0" y="1977"/>
                  </a:lnTo>
                  <a:lnTo>
                    <a:pt x="0" y="1992"/>
                  </a:lnTo>
                  <a:lnTo>
                    <a:pt x="14" y="2006"/>
                  </a:lnTo>
                  <a:lnTo>
                    <a:pt x="35" y="2006"/>
                  </a:lnTo>
                  <a:lnTo>
                    <a:pt x="145" y="1992"/>
                  </a:lnTo>
                  <a:lnTo>
                    <a:pt x="248" y="1963"/>
                  </a:lnTo>
                  <a:lnTo>
                    <a:pt x="323" y="1912"/>
                  </a:lnTo>
                  <a:lnTo>
                    <a:pt x="378" y="1839"/>
                  </a:lnTo>
                  <a:lnTo>
                    <a:pt x="399" y="1759"/>
                  </a:lnTo>
                  <a:lnTo>
                    <a:pt x="399" y="1301"/>
                  </a:lnTo>
                  <a:lnTo>
                    <a:pt x="406" y="1228"/>
                  </a:lnTo>
                  <a:lnTo>
                    <a:pt x="413" y="1185"/>
                  </a:lnTo>
                  <a:lnTo>
                    <a:pt x="426" y="1149"/>
                  </a:lnTo>
                  <a:lnTo>
                    <a:pt x="447" y="1112"/>
                  </a:lnTo>
                  <a:lnTo>
                    <a:pt x="474" y="1090"/>
                  </a:lnTo>
                  <a:lnTo>
                    <a:pt x="516" y="1061"/>
                  </a:lnTo>
                  <a:lnTo>
                    <a:pt x="571" y="1039"/>
                  </a:lnTo>
                  <a:lnTo>
                    <a:pt x="646" y="1025"/>
                  </a:lnTo>
                  <a:lnTo>
                    <a:pt x="653" y="1025"/>
                  </a:lnTo>
                  <a:lnTo>
                    <a:pt x="667" y="1018"/>
                  </a:lnTo>
                  <a:lnTo>
                    <a:pt x="674" y="1018"/>
                  </a:lnTo>
                  <a:lnTo>
                    <a:pt x="674" y="989"/>
                  </a:lnTo>
                  <a:lnTo>
                    <a:pt x="667" y="981"/>
                  </a:lnTo>
                  <a:lnTo>
                    <a:pt x="646" y="981"/>
                  </a:lnTo>
                  <a:lnTo>
                    <a:pt x="598" y="974"/>
                  </a:lnTo>
                  <a:lnTo>
                    <a:pt x="543" y="959"/>
                  </a:lnTo>
                  <a:lnTo>
                    <a:pt x="488" y="930"/>
                  </a:lnTo>
                  <a:lnTo>
                    <a:pt x="447" y="887"/>
                  </a:lnTo>
                  <a:lnTo>
                    <a:pt x="413" y="821"/>
                  </a:lnTo>
                  <a:lnTo>
                    <a:pt x="399" y="734"/>
                  </a:lnTo>
                  <a:lnTo>
                    <a:pt x="399" y="33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0855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Probability Interpretation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Training Data: a set of examples</a:t>
            </a:r>
          </a:p>
          <a:p>
            <a:pPr lvl="1"/>
            <a:r>
              <a:rPr lang="en-US" dirty="0" smtClean="0"/>
              <a:t> input (feature): size of house 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output (target): house price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10</a:t>
            </a:fld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669517" y="5998492"/>
            <a:ext cx="362716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1821917" y="3561927"/>
            <a:ext cx="0" cy="25889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790760" y="5974346"/>
            <a:ext cx="1672635" cy="382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size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181775" y="3648884"/>
            <a:ext cx="836318" cy="382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price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2711450" y="490511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619722" y="5197342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619722" y="5555455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213322" y="564171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292697" y="515911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102322" y="5149452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102322" y="4828645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381722" y="475218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3616672" y="4549245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734147" y="475218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3381722" y="438732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4067522" y="4549245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 flipV="1">
            <a:off x="1669517" y="4030888"/>
            <a:ext cx="2864383" cy="1943458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8" name="Picture 37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918" y="2149764"/>
            <a:ext cx="219364" cy="196273"/>
          </a:xfrm>
          <a:prstGeom prst="rect">
            <a:avLst/>
          </a:prstGeom>
        </p:spPr>
      </p:pic>
      <p:pic>
        <p:nvPicPr>
          <p:cNvPr id="39" name="Picture 38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991" y="2579255"/>
            <a:ext cx="207818" cy="277091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0" y="1525155"/>
            <a:ext cx="2794000" cy="1054100"/>
          </a:xfrm>
          <a:prstGeom prst="wedgeRoundRectCallout">
            <a:avLst>
              <a:gd name="adj1" fmla="val -68560"/>
              <a:gd name="adj2" fmla="val 57680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Random variable</a:t>
            </a:r>
            <a:endParaRPr lang="en-US" sz="2400" b="1" dirty="0">
              <a:solidFill>
                <a:srgbClr val="800000"/>
              </a:solidFill>
              <a:latin typeface="Times New Roman"/>
              <a:cs typeface="Times New Roman"/>
            </a:endParaRPr>
          </a:p>
        </p:txBody>
      </p:sp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300" y="3244850"/>
            <a:ext cx="2463800" cy="469900"/>
          </a:xfrm>
          <a:prstGeom prst="rect">
            <a:avLst/>
          </a:prstGeom>
        </p:spPr>
      </p:pic>
      <p:cxnSp>
        <p:nvCxnSpPr>
          <p:cNvPr id="32" name="Straight Connector 31"/>
          <p:cNvCxnSpPr/>
          <p:nvPr/>
        </p:nvCxnSpPr>
        <p:spPr>
          <a:xfrm>
            <a:off x="2337503" y="5232400"/>
            <a:ext cx="1236" cy="276225"/>
          </a:xfrm>
          <a:prstGeom prst="line">
            <a:avLst/>
          </a:prstGeom>
          <a:ln>
            <a:solidFill>
              <a:srgbClr val="FF0000"/>
            </a:solidFill>
            <a:prstDash val="solid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093" y="5275902"/>
            <a:ext cx="165100" cy="215900"/>
          </a:xfrm>
          <a:prstGeom prst="rect">
            <a:avLst/>
          </a:prstGeom>
        </p:spPr>
      </p:pic>
      <p:pic>
        <p:nvPicPr>
          <p:cNvPr id="33" name="Picture 32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561" y="5080419"/>
            <a:ext cx="260228" cy="208183"/>
          </a:xfrm>
          <a:prstGeom prst="rect">
            <a:avLst/>
          </a:prstGeom>
        </p:spPr>
      </p:pic>
      <p:pic>
        <p:nvPicPr>
          <p:cNvPr id="34" name="Picture 33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383" y="5407058"/>
            <a:ext cx="646627" cy="291771"/>
          </a:xfrm>
          <a:prstGeom prst="rect">
            <a:avLst/>
          </a:prstGeom>
        </p:spPr>
      </p:pic>
      <p:pic>
        <p:nvPicPr>
          <p:cNvPr id="35" name="Picture 34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412" y="6073592"/>
            <a:ext cx="314876" cy="209917"/>
          </a:xfrm>
          <a:prstGeom prst="rect">
            <a:avLst/>
          </a:prstGeom>
        </p:spPr>
      </p:pic>
      <p:cxnSp>
        <p:nvCxnSpPr>
          <p:cNvPr id="41" name="Straight Connector 40"/>
          <p:cNvCxnSpPr/>
          <p:nvPr/>
        </p:nvCxnSpPr>
        <p:spPr>
          <a:xfrm flipH="1">
            <a:off x="1821917" y="5197343"/>
            <a:ext cx="470780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1860017" y="5540243"/>
            <a:ext cx="470780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Rounded Rectangular Callout 43"/>
          <p:cNvSpPr/>
          <p:nvPr/>
        </p:nvSpPr>
        <p:spPr>
          <a:xfrm>
            <a:off x="6096000" y="1522936"/>
            <a:ext cx="2794000" cy="1054100"/>
          </a:xfrm>
          <a:prstGeom prst="wedgeRoundRectCallout">
            <a:avLst>
              <a:gd name="adj1" fmla="val 8713"/>
              <a:gd name="adj2" fmla="val 120331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Random variable</a:t>
            </a:r>
            <a:endParaRPr lang="en-US" sz="2400" b="1" dirty="0">
              <a:solidFill>
                <a:srgbClr val="800000"/>
              </a:solidFill>
              <a:latin typeface="Times New Roman"/>
              <a:cs typeface="Times New Roman"/>
            </a:endParaRPr>
          </a:p>
        </p:txBody>
      </p:sp>
      <p:sp>
        <p:nvSpPr>
          <p:cNvPr id="45" name="Rounded Rectangular Callout 44"/>
          <p:cNvSpPr/>
          <p:nvPr/>
        </p:nvSpPr>
        <p:spPr>
          <a:xfrm>
            <a:off x="4495800" y="4178564"/>
            <a:ext cx="3657600" cy="663045"/>
          </a:xfrm>
          <a:prstGeom prst="wedgeRoundRectCallout">
            <a:avLst>
              <a:gd name="adj1" fmla="val -25377"/>
              <a:gd name="adj2" fmla="val 9879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Standard Gaussian Noise</a:t>
            </a:r>
            <a:endParaRPr lang="en-US" sz="2400" b="1" dirty="0">
              <a:solidFill>
                <a:srgbClr val="800000"/>
              </a:solidFill>
              <a:latin typeface="Times New Roman"/>
              <a:cs typeface="Times New Roman"/>
            </a:endParaRPr>
          </a:p>
        </p:txBody>
      </p:sp>
      <p:pic>
        <p:nvPicPr>
          <p:cNvPr id="26" name="Picture 25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947" y="4940385"/>
            <a:ext cx="4380507" cy="798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7543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4" grpId="0" animBg="1"/>
      <p:bldP spid="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Likelihood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Training Data: a set of examples</a:t>
            </a:r>
          </a:p>
          <a:p>
            <a:pPr lvl="1"/>
            <a:r>
              <a:rPr lang="en-US" dirty="0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11</a:t>
            </a:fld>
            <a:endParaRPr lang="en-US"/>
          </a:p>
        </p:txBody>
      </p:sp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107136"/>
            <a:ext cx="2463800" cy="46990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1104900" y="4902200"/>
            <a:ext cx="5105400" cy="1270000"/>
          </a:xfrm>
          <a:prstGeom prst="rect">
            <a:avLst/>
          </a:prstGeom>
          <a:noFill/>
          <a:ln w="41275"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855" y="1571127"/>
            <a:ext cx="1039091" cy="388347"/>
          </a:xfrm>
          <a:prstGeom prst="rect">
            <a:avLst/>
          </a:prstGeom>
        </p:spPr>
      </p:pic>
      <p:sp>
        <p:nvSpPr>
          <p:cNvPr id="46" name="Rounded Rectangular Callout 45"/>
          <p:cNvSpPr/>
          <p:nvPr/>
        </p:nvSpPr>
        <p:spPr>
          <a:xfrm>
            <a:off x="1803400" y="3398104"/>
            <a:ext cx="1282700" cy="663045"/>
          </a:xfrm>
          <a:prstGeom prst="wedgeRoundRectCallout">
            <a:avLst>
              <a:gd name="adj1" fmla="val 22805"/>
              <a:gd name="adj2" fmla="val 66237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mean</a:t>
            </a:r>
            <a:endParaRPr lang="en-US" sz="2400" b="1" dirty="0">
              <a:solidFill>
                <a:srgbClr val="800000"/>
              </a:solidFill>
              <a:latin typeface="Times New Roman"/>
              <a:cs typeface="Times New Roman"/>
            </a:endParaRPr>
          </a:p>
        </p:txBody>
      </p:sp>
      <p:sp>
        <p:nvSpPr>
          <p:cNvPr id="47" name="Rounded Rectangular Callout 46"/>
          <p:cNvSpPr/>
          <p:nvPr/>
        </p:nvSpPr>
        <p:spPr>
          <a:xfrm>
            <a:off x="3346450" y="3367208"/>
            <a:ext cx="1454150" cy="663045"/>
          </a:xfrm>
          <a:prstGeom prst="wedgeRoundRectCallout">
            <a:avLst>
              <a:gd name="adj1" fmla="val -42542"/>
              <a:gd name="adj2" fmla="val 68152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variance</a:t>
            </a:r>
            <a:endParaRPr lang="en-US" sz="2400" b="1" dirty="0">
              <a:solidFill>
                <a:srgbClr val="800000"/>
              </a:solidFill>
              <a:latin typeface="Times New Roman"/>
              <a:cs typeface="Times New Roman"/>
            </a:endParaRPr>
          </a:p>
        </p:txBody>
      </p:sp>
      <p:sp>
        <p:nvSpPr>
          <p:cNvPr id="48" name="Rounded Rectangular Callout 47"/>
          <p:cNvSpPr/>
          <p:nvPr/>
        </p:nvSpPr>
        <p:spPr>
          <a:xfrm>
            <a:off x="6671279" y="5300172"/>
            <a:ext cx="2107885" cy="663045"/>
          </a:xfrm>
          <a:prstGeom prst="wedgeRoundRectCallout">
            <a:avLst>
              <a:gd name="adj1" fmla="val -73085"/>
              <a:gd name="adj2" fmla="val 33675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Data Likelihood</a:t>
            </a:r>
            <a:endParaRPr lang="en-US" sz="2400" b="1" dirty="0">
              <a:solidFill>
                <a:srgbClr val="800000"/>
              </a:solidFill>
              <a:latin typeface="Times New Roman"/>
              <a:cs typeface="Times New Roman"/>
            </a:endParaRPr>
          </a:p>
        </p:txBody>
      </p:sp>
      <p:sp>
        <p:nvSpPr>
          <p:cNvPr id="49" name="Rounded Rectangular Callout 48"/>
          <p:cNvSpPr/>
          <p:nvPr/>
        </p:nvSpPr>
        <p:spPr>
          <a:xfrm>
            <a:off x="1803400" y="3398104"/>
            <a:ext cx="1282700" cy="663045"/>
          </a:xfrm>
          <a:prstGeom prst="wedgeRoundRectCallout">
            <a:avLst>
              <a:gd name="adj1" fmla="val 25776"/>
              <a:gd name="adj2" fmla="val -71672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mean</a:t>
            </a:r>
            <a:endParaRPr lang="en-US" sz="2400" b="1" dirty="0">
              <a:solidFill>
                <a:srgbClr val="800000"/>
              </a:solidFill>
              <a:latin typeface="Times New Roman"/>
              <a:cs typeface="Times New Roman"/>
            </a:endParaRPr>
          </a:p>
        </p:txBody>
      </p:sp>
      <p:sp>
        <p:nvSpPr>
          <p:cNvPr id="50" name="Rounded Rectangular Callout 49"/>
          <p:cNvSpPr/>
          <p:nvPr/>
        </p:nvSpPr>
        <p:spPr>
          <a:xfrm>
            <a:off x="3346450" y="3351659"/>
            <a:ext cx="1454150" cy="663045"/>
          </a:xfrm>
          <a:prstGeom prst="wedgeRoundRectCallout">
            <a:avLst>
              <a:gd name="adj1" fmla="val -47782"/>
              <a:gd name="adj2" fmla="val -71673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variance</a:t>
            </a:r>
            <a:endParaRPr lang="en-US" sz="2400" b="1" dirty="0">
              <a:solidFill>
                <a:srgbClr val="800000"/>
              </a:solidFill>
              <a:latin typeface="Times New Roman"/>
              <a:cs typeface="Times New Roman"/>
            </a:endParaRPr>
          </a:p>
        </p:txBody>
      </p:sp>
      <p:sp>
        <p:nvSpPr>
          <p:cNvPr id="16" name="Rounded Rectangular Callout 15"/>
          <p:cNvSpPr/>
          <p:nvPr/>
        </p:nvSpPr>
        <p:spPr>
          <a:xfrm>
            <a:off x="978215" y="6194955"/>
            <a:ext cx="2641285" cy="663045"/>
          </a:xfrm>
          <a:prstGeom prst="wedgeRoundRectCallout">
            <a:avLst>
              <a:gd name="adj1" fmla="val -25220"/>
              <a:gd name="adj2" fmla="val -73588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800000"/>
                </a:solidFill>
                <a:latin typeface="Times New Roman"/>
                <a:cs typeface="Times New Roman"/>
              </a:rPr>
              <a:t>i.i.d</a:t>
            </a:r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 assumption</a:t>
            </a:r>
            <a:endParaRPr lang="en-US" sz="2400" b="1" dirty="0">
              <a:solidFill>
                <a:srgbClr val="800000"/>
              </a:solidFill>
              <a:latin typeface="Times New Roman"/>
              <a:cs typeface="Times New Roman"/>
            </a:endParaRPr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743" y="2501690"/>
            <a:ext cx="5300414" cy="965620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88" y="3908691"/>
            <a:ext cx="7557025" cy="863660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563" y="4980708"/>
            <a:ext cx="4891075" cy="103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8378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Maximum Likelihood Estimation (MLE)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Estimate the model parameters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 Maximum Likelihood Estimation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12</a:t>
            </a:fld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825500" y="2844800"/>
            <a:ext cx="5105400" cy="1270000"/>
          </a:xfrm>
          <a:prstGeom prst="rect">
            <a:avLst/>
          </a:prstGeom>
          <a:noFill/>
          <a:ln w="41275"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007" y="1570441"/>
            <a:ext cx="1960385" cy="364319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426" y="2145536"/>
            <a:ext cx="2760414" cy="388347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309" y="5143500"/>
            <a:ext cx="6650182" cy="1143000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109" y="2993632"/>
            <a:ext cx="4446432" cy="944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1533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MLE is Equivalent to Least Square Regression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 Maximum Likelihood Estimation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13</a:t>
            </a:fld>
            <a:endParaRPr lang="en-US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88" y="3721100"/>
            <a:ext cx="6650182" cy="1143000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88" y="2120246"/>
            <a:ext cx="6870024" cy="785145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88" y="2956832"/>
            <a:ext cx="6167406" cy="641896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" y="4991100"/>
            <a:ext cx="5092700" cy="93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929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MLE is Equivalent to Least Square Regression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 </a:t>
            </a:r>
            <a:r>
              <a:rPr lang="en-US" dirty="0" smtClean="0"/>
              <a:t>Least Square Regression</a:t>
            </a:r>
          </a:p>
          <a:p>
            <a:pPr marL="0" indent="0">
              <a:buNone/>
            </a:pPr>
            <a:r>
              <a:rPr lang="en-US" dirty="0" smtClean="0"/>
              <a:t>   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</a:t>
            </a:r>
            <a:r>
              <a:rPr lang="en-US" b="1" dirty="0" smtClean="0">
                <a:solidFill>
                  <a:srgbClr val="FF0000"/>
                </a:solidFill>
              </a:rPr>
              <a:t>IS</a:t>
            </a:r>
            <a:endParaRPr lang="en-US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 Maximum Likelihood Estimation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7850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Probability Interpretation of Linear Regression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Linear Regression with one variable</a:t>
            </a:r>
            <a:endParaRPr lang="en-US" dirty="0"/>
          </a:p>
          <a:p>
            <a:r>
              <a:rPr lang="en-US" dirty="0" smtClean="0"/>
              <a:t> Probability Interpretation</a:t>
            </a:r>
          </a:p>
          <a:p>
            <a:r>
              <a:rPr lang="en-US" b="1" dirty="0">
                <a:solidFill>
                  <a:srgbClr val="800000"/>
                </a:solidFill>
              </a:rPr>
              <a:t> </a:t>
            </a:r>
            <a:r>
              <a:rPr lang="en-US" b="1" dirty="0" smtClean="0">
                <a:solidFill>
                  <a:srgbClr val="800000"/>
                </a:solidFill>
              </a:rPr>
              <a:t>Linear Basis Function Models</a:t>
            </a:r>
          </a:p>
          <a:p>
            <a:r>
              <a:rPr lang="en-US" dirty="0" smtClean="0"/>
              <a:t> Optimization</a:t>
            </a:r>
            <a:endParaRPr lang="en-US" dirty="0"/>
          </a:p>
          <a:p>
            <a:r>
              <a:rPr lang="en-US" dirty="0" smtClean="0">
                <a:solidFill>
                  <a:srgbClr val="7F7F7F"/>
                </a:solidFill>
              </a:rPr>
              <a:t> Multiple Outputs</a:t>
            </a:r>
          </a:p>
          <a:p>
            <a:r>
              <a:rPr lang="en-US" dirty="0">
                <a:solidFill>
                  <a:srgbClr val="7F7F7F"/>
                </a:solidFill>
              </a:rPr>
              <a:t> </a:t>
            </a:r>
            <a:r>
              <a:rPr lang="en-US" dirty="0" smtClean="0">
                <a:solidFill>
                  <a:srgbClr val="7F7F7F"/>
                </a:solidFill>
              </a:rPr>
              <a:t>Regularization </a:t>
            </a:r>
            <a:r>
              <a:rPr lang="en-US" dirty="0">
                <a:solidFill>
                  <a:srgbClr val="7F7F7F"/>
                </a:solidFill>
              </a:rPr>
              <a:t>and </a:t>
            </a:r>
            <a:r>
              <a:rPr lang="en-US" dirty="0" smtClean="0">
                <a:solidFill>
                  <a:srgbClr val="7F7F7F"/>
                </a:solidFill>
              </a:rPr>
              <a:t>Lasso</a:t>
            </a:r>
          </a:p>
          <a:p>
            <a:r>
              <a:rPr lang="en-US" dirty="0">
                <a:solidFill>
                  <a:srgbClr val="7F7F7F"/>
                </a:solidFill>
              </a:rPr>
              <a:t> </a:t>
            </a:r>
            <a:r>
              <a:rPr lang="en-US" dirty="0" smtClean="0">
                <a:solidFill>
                  <a:srgbClr val="7F7F7F"/>
                </a:solidFill>
              </a:rPr>
              <a:t>Bias and Variance Tradeoff</a:t>
            </a:r>
          </a:p>
          <a:p>
            <a:r>
              <a:rPr lang="en-US" dirty="0">
                <a:solidFill>
                  <a:srgbClr val="7F7F7F"/>
                </a:solidFill>
              </a:rPr>
              <a:t> </a:t>
            </a:r>
            <a:r>
              <a:rPr lang="en-US" dirty="0" smtClean="0">
                <a:solidFill>
                  <a:srgbClr val="7F7F7F"/>
                </a:solidFill>
              </a:rPr>
              <a:t>Model Selection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7215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Example: Polynomial Curve Fitting</a:t>
            </a:r>
            <a:endParaRPr lang="en-GB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2009757" y="2357430"/>
            <a:ext cx="5122131" cy="3739467"/>
            <a:chOff x="1644889" y="1524000"/>
            <a:chExt cx="6026036" cy="4399373"/>
          </a:xfrm>
        </p:grpSpPr>
        <p:pic>
          <p:nvPicPr>
            <p:cNvPr id="6" name="Content Placeholder 7" descr="Figure1.2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81200" y="1524000"/>
              <a:ext cx="4800598" cy="3566160"/>
            </a:xfrm>
            <a:prstGeom prst="rect">
              <a:avLst/>
            </a:prstGeom>
          </p:spPr>
        </p:pic>
        <p:pic>
          <p:nvPicPr>
            <p:cNvPr id="7" name="Picture 6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 bwMode="auto">
            <a:xfrm>
              <a:off x="1644889" y="5105400"/>
              <a:ext cx="6026036" cy="817973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Linear Basis Function </a:t>
            </a:r>
            <a:r>
              <a:rPr lang="en-GB" dirty="0" smtClean="0"/>
              <a:t>Models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2816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7" name="Content Placeholder 3" descr="Figure1.4a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00225" y="1800225"/>
            <a:ext cx="5334000" cy="3962400"/>
          </a:xfr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25230"/>
            <a:ext cx="8229600" cy="1143000"/>
          </a:xfrm>
        </p:spPr>
        <p:txBody>
          <a:bodyPr/>
          <a:lstStyle/>
          <a:p>
            <a:r>
              <a:rPr lang="en-US" dirty="0" smtClean="0"/>
              <a:t>0</a:t>
            </a:r>
            <a:r>
              <a:rPr lang="en-US" baseline="30000" dirty="0" smtClean="0"/>
              <a:t>th</a:t>
            </a:r>
            <a:r>
              <a:rPr lang="en-US" dirty="0" smtClean="0"/>
              <a:t> order Polynomial</a:t>
            </a:r>
            <a:endParaRPr lang="en-US" dirty="0"/>
          </a:p>
        </p:txBody>
      </p:sp>
      <p:pic>
        <p:nvPicPr>
          <p:cNvPr id="2" name="Picture 1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055" y="5679209"/>
            <a:ext cx="1801091" cy="42718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250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1" name="Content Placeholder 3" descr="Figure1.4b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00225" y="1800225"/>
            <a:ext cx="5334000" cy="3962400"/>
          </a:xfr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25230"/>
            <a:ext cx="8229600" cy="1143000"/>
          </a:xfrm>
        </p:spPr>
        <p:txBody>
          <a:bodyPr/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order Polynomial</a:t>
            </a:r>
            <a:endParaRPr lang="en-US" dirty="0"/>
          </a:p>
        </p:txBody>
      </p:sp>
      <p:pic>
        <p:nvPicPr>
          <p:cNvPr id="2" name="Picture 1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073" y="5628409"/>
            <a:ext cx="3036455" cy="42718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6351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800000"/>
                </a:solidFill>
              </a:rPr>
              <a:t> Linear Regression with one variable</a:t>
            </a:r>
            <a:endParaRPr lang="en-US" b="1" dirty="0">
              <a:solidFill>
                <a:srgbClr val="800000"/>
              </a:solidFill>
            </a:endParaRPr>
          </a:p>
          <a:p>
            <a:r>
              <a:rPr lang="en-US" dirty="0" smtClean="0"/>
              <a:t> Probability Interpretation</a:t>
            </a:r>
          </a:p>
          <a:p>
            <a:r>
              <a:rPr lang="en-US" dirty="0"/>
              <a:t> </a:t>
            </a:r>
            <a:r>
              <a:rPr lang="en-US" dirty="0" smtClean="0"/>
              <a:t>Linear Basis Function Models</a:t>
            </a:r>
          </a:p>
          <a:p>
            <a:r>
              <a:rPr lang="en-US" dirty="0" smtClean="0"/>
              <a:t> Optimization</a:t>
            </a:r>
            <a:endParaRPr lang="en-US" dirty="0"/>
          </a:p>
          <a:p>
            <a:r>
              <a:rPr lang="en-US" dirty="0" smtClean="0"/>
              <a:t> </a:t>
            </a:r>
            <a:r>
              <a:rPr lang="en-US" dirty="0" smtClean="0">
                <a:solidFill>
                  <a:srgbClr val="7F7F7F"/>
                </a:solidFill>
              </a:rPr>
              <a:t>Multiple Outputs</a:t>
            </a:r>
          </a:p>
          <a:p>
            <a:r>
              <a:rPr lang="en-US" dirty="0">
                <a:solidFill>
                  <a:srgbClr val="7F7F7F"/>
                </a:solidFill>
              </a:rPr>
              <a:t> Regularization and </a:t>
            </a:r>
            <a:r>
              <a:rPr lang="en-US" dirty="0" smtClean="0">
                <a:solidFill>
                  <a:srgbClr val="7F7F7F"/>
                </a:solidFill>
              </a:rPr>
              <a:t>Lasso</a:t>
            </a:r>
          </a:p>
          <a:p>
            <a:r>
              <a:rPr lang="en-US" dirty="0">
                <a:solidFill>
                  <a:srgbClr val="7F7F7F"/>
                </a:solidFill>
              </a:rPr>
              <a:t> </a:t>
            </a:r>
            <a:r>
              <a:rPr lang="en-US" dirty="0" smtClean="0">
                <a:solidFill>
                  <a:srgbClr val="7F7F7F"/>
                </a:solidFill>
              </a:rPr>
              <a:t>Bias and Variance Tradeoff</a:t>
            </a:r>
          </a:p>
          <a:p>
            <a:r>
              <a:rPr lang="en-US" dirty="0">
                <a:solidFill>
                  <a:srgbClr val="7F7F7F"/>
                </a:solidFill>
              </a:rPr>
              <a:t> </a:t>
            </a:r>
            <a:r>
              <a:rPr lang="en-US" dirty="0" smtClean="0">
                <a:solidFill>
                  <a:srgbClr val="7F7F7F"/>
                </a:solidFill>
              </a:rPr>
              <a:t>Model Selection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7130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5" name="Content Placeholder 3" descr="Figure1.4c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00225" y="1800225"/>
            <a:ext cx="5334000" cy="3962400"/>
          </a:xfr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25230"/>
            <a:ext cx="8229600" cy="1143000"/>
          </a:xfrm>
        </p:spPr>
        <p:txBody>
          <a:bodyPr/>
          <a:lstStyle/>
          <a:p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order Polynomial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339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9" name="Content Placeholder 3" descr="Figure1.4d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00225" y="1800225"/>
            <a:ext cx="5330825" cy="3959225"/>
          </a:xfr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25230"/>
            <a:ext cx="8229600" cy="1143000"/>
          </a:xfrm>
        </p:spPr>
        <p:txBody>
          <a:bodyPr/>
          <a:lstStyle/>
          <a:p>
            <a:r>
              <a:rPr lang="en-US" dirty="0" smtClean="0"/>
              <a:t>9</a:t>
            </a:r>
            <a:r>
              <a:rPr lang="en-US" baseline="30000" dirty="0" smtClean="0"/>
              <a:t>th</a:t>
            </a:r>
            <a:r>
              <a:rPr lang="en-US" dirty="0" smtClean="0"/>
              <a:t> order Polynomial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847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Linear Basis Function Models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</a:t>
            </a:r>
            <a:r>
              <a:rPr lang="en-GB" dirty="0" smtClean="0"/>
              <a:t>generally</a:t>
            </a:r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/>
              <a:t> </a:t>
            </a:r>
            <a:r>
              <a:rPr lang="en-GB" dirty="0" smtClean="0"/>
              <a:t>where </a:t>
            </a:r>
            <a:r>
              <a:rPr lang="en-GB" dirty="0" smtClean="0">
                <a:latin typeface="CMMI12" pitchFamily="34" charset="2"/>
              </a:rPr>
              <a:t>         </a:t>
            </a:r>
            <a:r>
              <a:rPr lang="en-GB" dirty="0" smtClean="0"/>
              <a:t>are known as </a:t>
            </a:r>
            <a:r>
              <a:rPr lang="en-GB" i="1" dirty="0" smtClean="0"/>
              <a:t>basis functions</a:t>
            </a:r>
            <a:r>
              <a:rPr lang="en-GB" dirty="0" smtClean="0"/>
              <a:t>.</a:t>
            </a:r>
          </a:p>
          <a:p>
            <a:r>
              <a:rPr lang="en-GB" dirty="0" smtClean="0"/>
              <a:t> typically                  , so that        acts as a bias.</a:t>
            </a:r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180" y="1921536"/>
            <a:ext cx="4608641" cy="1059128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533" y="3119029"/>
            <a:ext cx="763335" cy="362585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4615" y="3645316"/>
            <a:ext cx="1412171" cy="353043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437" y="3724489"/>
            <a:ext cx="438727" cy="26554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9976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Linear Basis Function </a:t>
            </a:r>
            <a:r>
              <a:rPr lang="en-GB" dirty="0" smtClean="0"/>
              <a:t>Models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Polynomial basis functions</a:t>
            </a:r>
            <a:r>
              <a:rPr lang="en-GB" dirty="0" smtClean="0"/>
              <a:t>: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/>
              <a:t> These are global; a small change in </a:t>
            </a:r>
            <a:r>
              <a:rPr lang="en-GB" dirty="0">
                <a:latin typeface="cmmi12" pitchFamily="34" charset="0"/>
              </a:rPr>
              <a:t>x</a:t>
            </a:r>
            <a:r>
              <a:rPr lang="en-GB" dirty="0"/>
              <a:t> affect all basis functions.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</p:txBody>
      </p:sp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937" y="3724489"/>
            <a:ext cx="438727" cy="265545"/>
          </a:xfrm>
          <a:prstGeom prst="rect">
            <a:avLst/>
          </a:prstGeom>
        </p:spPr>
      </p:pic>
      <p:pic>
        <p:nvPicPr>
          <p:cNvPr id="9" name="Content Placeholder 6" descr="Figure3.1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70464" y="3126460"/>
            <a:ext cx="3300990" cy="3148590"/>
          </a:xfrm>
          <a:prstGeom prst="rect">
            <a:avLst/>
          </a:prstGeom>
        </p:spPr>
      </p:pic>
      <p:pic>
        <p:nvPicPr>
          <p:cNvPr id="2" name="Picture 1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273" y="2044123"/>
            <a:ext cx="1893455" cy="49645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2883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Linear Basis Function </a:t>
            </a:r>
            <a:r>
              <a:rPr lang="en-GB" dirty="0" smtClean="0"/>
              <a:t>Models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 Gaussian </a:t>
            </a:r>
            <a:r>
              <a:rPr lang="en-GB" dirty="0"/>
              <a:t>basis functions: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/>
            <a:r>
              <a:rPr lang="en-GB" dirty="0"/>
              <a:t> These are local; a small change in </a:t>
            </a:r>
            <a:r>
              <a:rPr lang="en-GB" dirty="0">
                <a:latin typeface="cmmi12" pitchFamily="34" charset="0"/>
              </a:rPr>
              <a:t>x</a:t>
            </a:r>
            <a:r>
              <a:rPr lang="en-GB" dirty="0"/>
              <a:t> only affect nearby basis functions</a:t>
            </a:r>
            <a:r>
              <a:rPr lang="en-GB" dirty="0" smtClean="0"/>
              <a:t>.</a:t>
            </a:r>
          </a:p>
          <a:p>
            <a:endParaRPr lang="en-GB" dirty="0" smtClean="0"/>
          </a:p>
          <a:p>
            <a:endParaRPr lang="en-GB" dirty="0" smtClean="0"/>
          </a:p>
        </p:txBody>
      </p:sp>
      <p:pic>
        <p:nvPicPr>
          <p:cNvPr id="7" name="Content Placeholder 6" descr="Figure3.1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27774" y="3632200"/>
            <a:ext cx="2750303" cy="264285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116" y="2034834"/>
            <a:ext cx="4397768" cy="934132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4727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Linear Basis Function </a:t>
            </a:r>
            <a:r>
              <a:rPr lang="en-GB" dirty="0" smtClean="0"/>
              <a:t>Models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 Sigmoidal basis functions:</a:t>
            </a: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/>
            <a:r>
              <a:rPr lang="en-GB" dirty="0"/>
              <a:t> These are local; a small change in </a:t>
            </a:r>
            <a:r>
              <a:rPr lang="en-GB" dirty="0">
                <a:latin typeface="cmmi12" pitchFamily="34" charset="0"/>
              </a:rPr>
              <a:t>x</a:t>
            </a:r>
            <a:r>
              <a:rPr lang="en-GB" dirty="0"/>
              <a:t> only affect nearby basis functions</a:t>
            </a:r>
            <a:r>
              <a:rPr lang="en-GB" dirty="0" smtClean="0"/>
              <a:t>.</a:t>
            </a:r>
          </a:p>
          <a:p>
            <a:endParaRPr lang="en-GB" dirty="0" smtClean="0"/>
          </a:p>
          <a:p>
            <a:endParaRPr lang="en-GB" dirty="0" smtClean="0"/>
          </a:p>
        </p:txBody>
      </p:sp>
      <p:pic>
        <p:nvPicPr>
          <p:cNvPr id="2" name="Picture 1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791" y="1974273"/>
            <a:ext cx="3636818" cy="1004455"/>
          </a:xfrm>
          <a:prstGeom prst="rect">
            <a:avLst/>
          </a:prstGeom>
        </p:spPr>
      </p:pic>
      <p:pic>
        <p:nvPicPr>
          <p:cNvPr id="9" name="Content Placeholder 6" descr="Figure3.1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14055" y="3489567"/>
            <a:ext cx="2978732" cy="2862354"/>
          </a:xfrm>
          <a:prstGeom prst="rect">
            <a:avLst/>
          </a:prstGeom>
        </p:spPr>
      </p:pic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893" y="4542822"/>
            <a:ext cx="3264215" cy="871157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1772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5230"/>
            <a:ext cx="85217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Linear Regression with Multi-Variables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Example: predict house price</a:t>
            </a:r>
          </a:p>
          <a:p>
            <a:r>
              <a:rPr lang="en-US" dirty="0"/>
              <a:t> </a:t>
            </a:r>
            <a:r>
              <a:rPr lang="en-US" dirty="0" smtClean="0"/>
              <a:t>Training Data: a set of examples</a:t>
            </a:r>
          </a:p>
          <a:p>
            <a:pPr lvl="1"/>
            <a:r>
              <a:rPr lang="en-US" dirty="0" smtClean="0"/>
              <a:t> input (features)</a:t>
            </a:r>
          </a:p>
          <a:p>
            <a:pPr lvl="2"/>
            <a:r>
              <a:rPr lang="en-US" dirty="0" smtClean="0"/>
              <a:t> size of house </a:t>
            </a:r>
          </a:p>
          <a:p>
            <a:pPr lvl="2"/>
            <a:r>
              <a:rPr lang="en-US" dirty="0"/>
              <a:t> </a:t>
            </a:r>
            <a:r>
              <a:rPr lang="en-US" dirty="0" smtClean="0"/>
              <a:t>year of house</a:t>
            </a:r>
          </a:p>
          <a:p>
            <a:pPr lvl="2"/>
            <a:r>
              <a:rPr lang="en-US" dirty="0"/>
              <a:t> </a:t>
            </a:r>
            <a:r>
              <a:rPr lang="en-US" dirty="0" err="1" smtClean="0"/>
              <a:t>etc</a:t>
            </a:r>
            <a:endParaRPr lang="en-US" dirty="0" smtClean="0"/>
          </a:p>
          <a:p>
            <a:pPr lvl="1"/>
            <a:r>
              <a:rPr lang="en-US" dirty="0"/>
              <a:t> </a:t>
            </a:r>
            <a:r>
              <a:rPr lang="en-US" dirty="0" smtClean="0"/>
              <a:t>output (target): house price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25</a:t>
            </a:fld>
            <a:endParaRPr lang="en-US"/>
          </a:p>
        </p:txBody>
      </p:sp>
      <p:graphicFrame>
        <p:nvGraphicFramePr>
          <p:cNvPr id="37" name="Table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5720432"/>
              </p:ext>
            </p:extLst>
          </p:nvPr>
        </p:nvGraphicFramePr>
        <p:xfrm>
          <a:off x="5664201" y="1497536"/>
          <a:ext cx="3479799" cy="249428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130299"/>
                <a:gridCol w="1092200"/>
                <a:gridCol w="1257300"/>
              </a:tblGrid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Size (</a:t>
                      </a:r>
                      <a:r>
                        <a:rPr lang="en-US" dirty="0" err="1" smtClean="0"/>
                        <a:t>Sqf</a:t>
                      </a:r>
                      <a:r>
                        <a:rPr lang="en-US" dirty="0" smtClean="0"/>
                        <a:t>)</a:t>
                      </a:r>
                    </a:p>
                    <a:p>
                      <a:r>
                        <a:rPr lang="en-US" dirty="0" smtClean="0"/>
                        <a:t>x</a:t>
                      </a:r>
                      <a:r>
                        <a:rPr lang="en-US" baseline="-25000" dirty="0" smtClean="0"/>
                        <a:t>1</a:t>
                      </a:r>
                      <a:endParaRPr lang="en-US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Year</a:t>
                      </a:r>
                    </a:p>
                    <a:p>
                      <a:r>
                        <a:rPr lang="en-US" baseline="0" dirty="0" smtClean="0"/>
                        <a:t>x</a:t>
                      </a:r>
                      <a:r>
                        <a:rPr lang="en-US" baseline="-25000" dirty="0" smtClean="0"/>
                        <a:t>2</a:t>
                      </a:r>
                      <a:endParaRPr lang="en-US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Price ($1k)</a:t>
                      </a:r>
                    </a:p>
                    <a:p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500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2004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800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1945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1985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1500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289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2001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315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500" y="3206750"/>
            <a:ext cx="1346200" cy="4445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846" y="4913746"/>
            <a:ext cx="2770909" cy="484909"/>
          </a:xfrm>
          <a:prstGeom prst="rect">
            <a:avLst/>
          </a:prstGeom>
        </p:spPr>
      </p:pic>
      <p:pic>
        <p:nvPicPr>
          <p:cNvPr id="27" name="Picture 26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424" y="5626100"/>
            <a:ext cx="4837545" cy="508000"/>
          </a:xfrm>
          <a:prstGeom prst="rect">
            <a:avLst/>
          </a:prstGeom>
        </p:spPr>
      </p:pic>
      <p:pic>
        <p:nvPicPr>
          <p:cNvPr id="28" name="Picture 27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523" y="4990601"/>
            <a:ext cx="4589477" cy="33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1805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Least Square Regression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Minimize Sum of Square Loss</a:t>
            </a:r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26</a:t>
            </a:fld>
            <a:endParaRPr lang="en-US"/>
          </a:p>
        </p:txBody>
      </p:sp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200" y="2838450"/>
            <a:ext cx="5765800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8002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Linear Regression with one variable</a:t>
            </a:r>
            <a:endParaRPr lang="en-US" dirty="0"/>
          </a:p>
          <a:p>
            <a:r>
              <a:rPr lang="en-US" dirty="0" smtClean="0"/>
              <a:t> Probability Interpretation</a:t>
            </a:r>
          </a:p>
          <a:p>
            <a:r>
              <a:rPr lang="en-US" dirty="0"/>
              <a:t> </a:t>
            </a:r>
            <a:r>
              <a:rPr lang="en-US" dirty="0" smtClean="0"/>
              <a:t>Linear Basis Function Models</a:t>
            </a:r>
          </a:p>
          <a:p>
            <a:r>
              <a:rPr lang="en-US" b="1" dirty="0" smtClean="0">
                <a:solidFill>
                  <a:srgbClr val="800000"/>
                </a:solidFill>
              </a:rPr>
              <a:t> Optimization</a:t>
            </a:r>
            <a:endParaRPr lang="en-US" b="1" dirty="0">
              <a:solidFill>
                <a:srgbClr val="800000"/>
              </a:solidFill>
            </a:endParaRPr>
          </a:p>
          <a:p>
            <a:r>
              <a:rPr lang="en-US" dirty="0" smtClean="0"/>
              <a:t> </a:t>
            </a:r>
            <a:r>
              <a:rPr lang="en-US" dirty="0" smtClean="0">
                <a:solidFill>
                  <a:srgbClr val="7F7F7F"/>
                </a:solidFill>
              </a:rPr>
              <a:t>Multiple Outputs</a:t>
            </a:r>
          </a:p>
          <a:p>
            <a:r>
              <a:rPr lang="en-US" dirty="0">
                <a:solidFill>
                  <a:srgbClr val="7F7F7F"/>
                </a:solidFill>
              </a:rPr>
              <a:t> </a:t>
            </a:r>
            <a:r>
              <a:rPr lang="en-US" dirty="0" smtClean="0">
                <a:solidFill>
                  <a:srgbClr val="7F7F7F"/>
                </a:solidFill>
              </a:rPr>
              <a:t>Regularization </a:t>
            </a:r>
            <a:r>
              <a:rPr lang="en-US" dirty="0">
                <a:solidFill>
                  <a:srgbClr val="7F7F7F"/>
                </a:solidFill>
              </a:rPr>
              <a:t>and </a:t>
            </a:r>
            <a:r>
              <a:rPr lang="en-US" dirty="0" smtClean="0">
                <a:solidFill>
                  <a:srgbClr val="7F7F7F"/>
                </a:solidFill>
              </a:rPr>
              <a:t>Lasso</a:t>
            </a:r>
          </a:p>
          <a:p>
            <a:r>
              <a:rPr lang="en-US" dirty="0">
                <a:solidFill>
                  <a:srgbClr val="7F7F7F"/>
                </a:solidFill>
              </a:rPr>
              <a:t> </a:t>
            </a:r>
            <a:r>
              <a:rPr lang="en-US" dirty="0" smtClean="0">
                <a:solidFill>
                  <a:srgbClr val="7F7F7F"/>
                </a:solidFill>
              </a:rPr>
              <a:t>Bias and Variance Tradeoff</a:t>
            </a:r>
          </a:p>
          <a:p>
            <a:r>
              <a:rPr lang="en-US" dirty="0" smtClean="0">
                <a:solidFill>
                  <a:srgbClr val="7F7F7F"/>
                </a:solidFill>
              </a:rPr>
              <a:t> Bayesian Regression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6902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Procedures of Machine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A Three-step view of Machine Learning</a:t>
            </a:r>
          </a:p>
          <a:p>
            <a:pPr lvl="1"/>
            <a:r>
              <a:rPr lang="en-US" dirty="0" smtClean="0"/>
              <a:t> data collection (and pre-processing) 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model building (and analysis)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optimization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28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3275856" y="3540784"/>
            <a:ext cx="2592288" cy="2556480"/>
            <a:chOff x="3491880" y="3608824"/>
            <a:chExt cx="2592288" cy="2556480"/>
          </a:xfrm>
        </p:grpSpPr>
        <p:sp>
          <p:nvSpPr>
            <p:cNvPr id="6" name="Rounded Rectangle 5"/>
            <p:cNvSpPr/>
            <p:nvPr/>
          </p:nvSpPr>
          <p:spPr>
            <a:xfrm>
              <a:off x="3491880" y="5301208"/>
              <a:ext cx="2592288" cy="864096"/>
            </a:xfrm>
            <a:prstGeom prst="roundRect">
              <a:avLst/>
            </a:prstGeom>
            <a:solidFill>
              <a:srgbClr val="00AB00"/>
            </a:solidFill>
            <a:ln>
              <a:solidFill>
                <a:srgbClr val="3366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latin typeface="Times New Roman"/>
                  <a:cs typeface="Times New Roman"/>
                </a:rPr>
                <a:t>Model</a:t>
              </a:r>
              <a:endParaRPr lang="en-US" sz="3600" dirty="0">
                <a:latin typeface="Times New Roman"/>
                <a:cs typeface="Times New Roman"/>
              </a:endParaRPr>
            </a:p>
          </p:txBody>
        </p:sp>
        <p:pic>
          <p:nvPicPr>
            <p:cNvPr id="7" name="Picture 6" descr="lda_binary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7855" y="3608824"/>
              <a:ext cx="2134677" cy="1608680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6156176" y="3529592"/>
            <a:ext cx="2808312" cy="2520280"/>
            <a:chOff x="6156176" y="3597632"/>
            <a:chExt cx="2808312" cy="2520280"/>
          </a:xfrm>
        </p:grpSpPr>
        <p:sp>
          <p:nvSpPr>
            <p:cNvPr id="10" name="Rounded Rectangle 9"/>
            <p:cNvSpPr/>
            <p:nvPr/>
          </p:nvSpPr>
          <p:spPr>
            <a:xfrm>
              <a:off x="6156176" y="5253816"/>
              <a:ext cx="2808312" cy="864096"/>
            </a:xfrm>
            <a:prstGeom prst="roundRect">
              <a:avLst/>
            </a:prstGeom>
            <a:solidFill>
              <a:srgbClr val="00AB00"/>
            </a:solidFill>
            <a:ln>
              <a:solidFill>
                <a:srgbClr val="3366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  <a:latin typeface="Times New Roman"/>
                  <a:cs typeface="Times New Roman"/>
                </a:rPr>
                <a:t>O</a:t>
              </a:r>
              <a:r>
                <a:rPr lang="en-US" sz="3600" dirty="0" smtClean="0">
                  <a:solidFill>
                    <a:schemeClr val="bg1"/>
                  </a:solidFill>
                  <a:latin typeface="Times New Roman"/>
                  <a:cs typeface="Times New Roman"/>
                </a:rPr>
                <a:t>ptimization</a:t>
              </a:r>
              <a:endParaRPr lang="en-US" sz="3600" dirty="0">
                <a:solidFill>
                  <a:schemeClr val="bg1"/>
                </a:solidFill>
                <a:latin typeface="Times New Roman"/>
                <a:cs typeface="Times New Roman"/>
              </a:endParaRPr>
            </a:p>
          </p:txBody>
        </p:sp>
        <p:pic>
          <p:nvPicPr>
            <p:cNvPr id="11" name="Picture 10" descr="convergence_3.eps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4208" y="3597632"/>
              <a:ext cx="2070218" cy="1585852"/>
            </a:xfrm>
            <a:prstGeom prst="rect">
              <a:avLst/>
            </a:prstGeom>
          </p:spPr>
        </p:pic>
      </p:grpSp>
      <p:sp>
        <p:nvSpPr>
          <p:cNvPr id="14" name="Rounded Rectangle 13"/>
          <p:cNvSpPr/>
          <p:nvPr/>
        </p:nvSpPr>
        <p:spPr>
          <a:xfrm>
            <a:off x="539552" y="5233168"/>
            <a:ext cx="2592288" cy="864096"/>
          </a:xfrm>
          <a:prstGeom prst="roundRect">
            <a:avLst/>
          </a:prstGeom>
          <a:solidFill>
            <a:srgbClr val="00AB00"/>
          </a:solidFill>
          <a:ln>
            <a:solidFill>
              <a:srgbClr val="3366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Times New Roman"/>
                <a:cs typeface="Times New Roman"/>
              </a:rPr>
              <a:t>Data</a:t>
            </a:r>
            <a:endParaRPr lang="en-US" sz="3600" dirty="0">
              <a:latin typeface="Times New Roman"/>
              <a:cs typeface="Times New Roman"/>
            </a:endParaRPr>
          </a:p>
        </p:txBody>
      </p:sp>
      <p:sp>
        <p:nvSpPr>
          <p:cNvPr id="16" name="Curved Left Arrow 15"/>
          <p:cNvSpPr/>
          <p:nvPr/>
        </p:nvSpPr>
        <p:spPr>
          <a:xfrm rot="5400000">
            <a:off x="4420968" y="3488601"/>
            <a:ext cx="671603" cy="5794144"/>
          </a:xfrm>
          <a:prstGeom prst="curvedLeftArrow">
            <a:avLst/>
          </a:prstGeom>
          <a:solidFill>
            <a:srgbClr val="00AB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143180" y="3563614"/>
            <a:ext cx="2814145" cy="270009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Content Placeholder 6" descr="sdm-tutorial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29" r="-2529"/>
          <a:stretch>
            <a:fillRect/>
          </a:stretch>
        </p:blipFill>
        <p:spPr>
          <a:xfrm>
            <a:off x="693004" y="3819300"/>
            <a:ext cx="2269503" cy="1296144"/>
          </a:xfrm>
          <a:prstGeom prst="rect">
            <a:avLst/>
          </a:prstGeom>
        </p:spPr>
      </p:pic>
      <p:sp>
        <p:nvSpPr>
          <p:cNvPr id="20" name="Right Arrow 19"/>
          <p:cNvSpPr/>
          <p:nvPr/>
        </p:nvSpPr>
        <p:spPr>
          <a:xfrm>
            <a:off x="3253176" y="4388666"/>
            <a:ext cx="409526" cy="430929"/>
          </a:xfrm>
          <a:prstGeom prst="right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>
            <a:off x="5458618" y="4388666"/>
            <a:ext cx="409526" cy="430929"/>
          </a:xfrm>
          <a:prstGeom prst="right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6087045" y="3561954"/>
            <a:ext cx="2961986" cy="2700096"/>
          </a:xfrm>
          <a:prstGeom prst="rect">
            <a:avLst/>
          </a:prstGeom>
          <a:noFill/>
          <a:ln w="317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6754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Linear Regression with One Variable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Example: predict house price</a:t>
            </a:r>
          </a:p>
          <a:p>
            <a:r>
              <a:rPr lang="en-US" dirty="0"/>
              <a:t> </a:t>
            </a:r>
            <a:r>
              <a:rPr lang="en-US" dirty="0" smtClean="0"/>
              <a:t>Training Data: a set of examples</a:t>
            </a:r>
          </a:p>
          <a:p>
            <a:pPr lvl="1"/>
            <a:r>
              <a:rPr lang="en-US" dirty="0" smtClean="0"/>
              <a:t> input (feature): size of house 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output (target): house price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</a:t>
            </a:fld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669517" y="5998492"/>
            <a:ext cx="362716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1821917" y="3561927"/>
            <a:ext cx="0" cy="25889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790760" y="5974346"/>
            <a:ext cx="1672635" cy="382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size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181775" y="3648884"/>
            <a:ext cx="836318" cy="382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price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2711450" y="490511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619722" y="5197342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619722" y="5555455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213322" y="564171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292697" y="515911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102322" y="5149452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102322" y="4828645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381722" y="475218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3616672" y="4549245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734147" y="475218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3381722" y="438732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4067522" y="4549245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 flipV="1">
            <a:off x="1669517" y="4030888"/>
            <a:ext cx="2864383" cy="1943458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3924300" y="4463785"/>
            <a:ext cx="12700" cy="1534707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1821918" y="4463785"/>
            <a:ext cx="2102382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5334780" y="5038327"/>
            <a:ext cx="3656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First-order Linear Regression</a:t>
            </a:r>
            <a:endParaRPr lang="en-US" sz="2000" b="1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graphicFrame>
        <p:nvGraphicFramePr>
          <p:cNvPr id="37" name="Table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766158"/>
              </p:ext>
            </p:extLst>
          </p:nvPr>
        </p:nvGraphicFramePr>
        <p:xfrm>
          <a:off x="6286500" y="1993900"/>
          <a:ext cx="2552700" cy="249428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276350"/>
                <a:gridCol w="1276350"/>
              </a:tblGrid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Size (</a:t>
                      </a:r>
                      <a:r>
                        <a:rPr lang="en-US" dirty="0" err="1" smtClean="0"/>
                        <a:t>Sqf</a:t>
                      </a:r>
                      <a:r>
                        <a:rPr lang="en-US" dirty="0" smtClean="0"/>
                        <a:t>)</a:t>
                      </a:r>
                    </a:p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Price ($1k)</a:t>
                      </a:r>
                    </a:p>
                    <a:p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500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800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1500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289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315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8" name="Picture 37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918" y="2657764"/>
            <a:ext cx="219364" cy="196273"/>
          </a:xfrm>
          <a:prstGeom prst="rect">
            <a:avLst/>
          </a:prstGeom>
        </p:spPr>
      </p:pic>
      <p:pic>
        <p:nvPicPr>
          <p:cNvPr id="39" name="Picture 38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991" y="3087255"/>
            <a:ext cx="207818" cy="277091"/>
          </a:xfrm>
          <a:prstGeom prst="rect">
            <a:avLst/>
          </a:prstGeom>
        </p:spPr>
      </p:pic>
      <p:pic>
        <p:nvPicPr>
          <p:cNvPr id="40" name="Picture 39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3009" y="5541653"/>
            <a:ext cx="2509467" cy="353043"/>
          </a:xfrm>
          <a:prstGeom prst="rect">
            <a:avLst/>
          </a:prstGeom>
        </p:spPr>
      </p:pic>
      <p:pic>
        <p:nvPicPr>
          <p:cNvPr id="41" name="Picture 40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809" y="4634472"/>
            <a:ext cx="2991323" cy="388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4945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Optimization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Minimize Sum of Square Loss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  Unconstrained Convex Optimization</a:t>
            </a:r>
          </a:p>
          <a:p>
            <a:pPr marL="457200" lvl="1" indent="0">
              <a:buNone/>
            </a:pPr>
            <a:r>
              <a:rPr lang="en-US" dirty="0" smtClean="0"/>
              <a:t> 1.  compute the gradient with respect to (</a:t>
            </a:r>
            <a:r>
              <a:rPr lang="en-US" dirty="0" err="1" smtClean="0"/>
              <a:t>w.r.t</a:t>
            </a:r>
            <a:r>
              <a:rPr lang="en-US" dirty="0" smtClean="0"/>
              <a:t>)</a:t>
            </a:r>
            <a:endParaRPr lang="en-US" dirty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29</a:t>
            </a:fld>
            <a:endParaRPr lang="en-US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191" y="4207164"/>
            <a:ext cx="334818" cy="196273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06" y="2118486"/>
            <a:ext cx="5581894" cy="944628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431" y="5434096"/>
            <a:ext cx="4519296" cy="858754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077" y="4615889"/>
            <a:ext cx="5985247" cy="64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4867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Optimization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Unconstrained Convex Optimization</a:t>
            </a:r>
          </a:p>
          <a:p>
            <a:pPr marL="457200" lvl="1" indent="0">
              <a:buNone/>
            </a:pPr>
            <a:r>
              <a:rPr lang="en-US" dirty="0"/>
              <a:t> </a:t>
            </a:r>
            <a:r>
              <a:rPr lang="en-US" dirty="0" smtClean="0"/>
              <a:t>2.  set the gradient to zero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30</a:t>
            </a:fld>
            <a:endParaRPr lang="en-US"/>
          </a:p>
        </p:txBody>
      </p:sp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070" y="2477270"/>
            <a:ext cx="5620060" cy="944628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219200" y="4547944"/>
            <a:ext cx="4864099" cy="4318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946" y="4345281"/>
            <a:ext cx="1545597" cy="1703312"/>
          </a:xfrm>
          <a:prstGeom prst="rect">
            <a:avLst/>
          </a:prstGeom>
        </p:spPr>
      </p:pic>
      <p:pic>
        <p:nvPicPr>
          <p:cNvPr id="17" name="Picture 16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51" y="4547944"/>
            <a:ext cx="5967898" cy="1500649"/>
          </a:xfrm>
          <a:prstGeom prst="rect">
            <a:avLst/>
          </a:prstGeom>
        </p:spPr>
      </p:pic>
      <p:pic>
        <p:nvPicPr>
          <p:cNvPr id="18" name="Picture 17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070" y="3480308"/>
            <a:ext cx="6454959" cy="556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7832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Geometry of Least Square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Minimize Sum of Square Loss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pPr lvl="1"/>
            <a:r>
              <a:rPr lang="en-US" dirty="0" smtClean="0"/>
              <a:t> subspace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          ,        minimize the distance </a:t>
            </a:r>
          </a:p>
          <a:p>
            <a:pPr marL="457200" lvl="1" indent="0">
              <a:buNone/>
            </a:pPr>
            <a:r>
              <a:rPr lang="en-US" dirty="0" smtClean="0"/>
              <a:t> between     and its orthogonal projection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31</a:t>
            </a:fld>
            <a:endParaRPr lang="en-US"/>
          </a:p>
        </p:txBody>
      </p:sp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029" y="2034424"/>
            <a:ext cx="5074449" cy="858753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220" y="3121499"/>
            <a:ext cx="3295703" cy="388347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7718" y="2143764"/>
            <a:ext cx="2073151" cy="850078"/>
          </a:xfrm>
          <a:prstGeom prst="rect">
            <a:avLst/>
          </a:prstGeom>
        </p:spPr>
      </p:pic>
      <p:grpSp>
        <p:nvGrpSpPr>
          <p:cNvPr id="65" name="Group 64"/>
          <p:cNvGrpSpPr/>
          <p:nvPr/>
        </p:nvGrpSpPr>
        <p:grpSpPr>
          <a:xfrm>
            <a:off x="5553120" y="3192905"/>
            <a:ext cx="3157642" cy="1788390"/>
            <a:chOff x="5221568" y="2789224"/>
            <a:chExt cx="3820747" cy="2163952"/>
          </a:xfrm>
        </p:grpSpPr>
        <p:grpSp>
          <p:nvGrpSpPr>
            <p:cNvPr id="54" name="Group 53"/>
            <p:cNvGrpSpPr/>
            <p:nvPr/>
          </p:nvGrpSpPr>
          <p:grpSpPr>
            <a:xfrm>
              <a:off x="5221568" y="2789224"/>
              <a:ext cx="3662806" cy="2163952"/>
              <a:chOff x="5328794" y="4018229"/>
              <a:chExt cx="3662806" cy="2163952"/>
            </a:xfrm>
          </p:grpSpPr>
          <p:grpSp>
            <p:nvGrpSpPr>
              <p:cNvPr id="48" name="Group 47"/>
              <p:cNvGrpSpPr/>
              <p:nvPr/>
            </p:nvGrpSpPr>
            <p:grpSpPr>
              <a:xfrm>
                <a:off x="5328794" y="4018229"/>
                <a:ext cx="3662806" cy="2163952"/>
                <a:chOff x="5791200" y="4206010"/>
                <a:chExt cx="2751920" cy="1788390"/>
              </a:xfrm>
            </p:grpSpPr>
            <p:cxnSp>
              <p:nvCxnSpPr>
                <p:cNvPr id="13" name="Straight Connector 12"/>
                <p:cNvCxnSpPr/>
                <p:nvPr/>
              </p:nvCxnSpPr>
              <p:spPr>
                <a:xfrm flipV="1">
                  <a:off x="5791200" y="4206010"/>
                  <a:ext cx="2108200" cy="238990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/>
                <p:cNvCxnSpPr/>
                <p:nvPr/>
              </p:nvCxnSpPr>
              <p:spPr>
                <a:xfrm>
                  <a:off x="5791200" y="4445000"/>
                  <a:ext cx="508000" cy="1549400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/>
                <p:cNvCxnSpPr/>
                <p:nvPr/>
              </p:nvCxnSpPr>
              <p:spPr>
                <a:xfrm flipH="1">
                  <a:off x="6299200" y="5791200"/>
                  <a:ext cx="2133600" cy="203200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/>
                <p:cNvCxnSpPr/>
                <p:nvPr/>
              </p:nvCxnSpPr>
              <p:spPr>
                <a:xfrm flipH="1" flipV="1">
                  <a:off x="7899400" y="4206010"/>
                  <a:ext cx="533400" cy="1585190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Arrow Connector 33"/>
                <p:cNvCxnSpPr/>
                <p:nvPr/>
              </p:nvCxnSpPr>
              <p:spPr>
                <a:xfrm flipH="1" flipV="1">
                  <a:off x="6299200" y="4864100"/>
                  <a:ext cx="914400" cy="1041400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Arrow Connector 38"/>
                <p:cNvCxnSpPr/>
                <p:nvPr/>
              </p:nvCxnSpPr>
              <p:spPr>
                <a:xfrm flipV="1">
                  <a:off x="7213600" y="4762500"/>
                  <a:ext cx="596900" cy="1143000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Arrow Connector 41"/>
                <p:cNvCxnSpPr/>
                <p:nvPr/>
              </p:nvCxnSpPr>
              <p:spPr>
                <a:xfrm flipH="1" flipV="1">
                  <a:off x="7086600" y="4864100"/>
                  <a:ext cx="127000" cy="1041400"/>
                </a:xfrm>
                <a:prstGeom prst="straightConnector1">
                  <a:avLst/>
                </a:prstGeom>
                <a:ln>
                  <a:solidFill>
                    <a:srgbClr val="0000FF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Arrow Connector 44"/>
                <p:cNvCxnSpPr>
                  <a:endCxn id="3" idx="3"/>
                </p:cNvCxnSpPr>
                <p:nvPr/>
              </p:nvCxnSpPr>
              <p:spPr>
                <a:xfrm flipV="1">
                  <a:off x="7213600" y="4239098"/>
                  <a:ext cx="1329520" cy="1666406"/>
                </a:xfrm>
                <a:prstGeom prst="straightConnector1">
                  <a:avLst/>
                </a:prstGeom>
                <a:ln>
                  <a:solidFill>
                    <a:srgbClr val="00FF00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9" name="Straight Arrow Connector 48"/>
              <p:cNvCxnSpPr>
                <a:endCxn id="3" idx="3"/>
              </p:cNvCxnSpPr>
              <p:nvPr/>
            </p:nvCxnSpPr>
            <p:spPr>
              <a:xfrm flipV="1">
                <a:off x="7052970" y="4058265"/>
                <a:ext cx="1938630" cy="75625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9" name="Picture 58" descr="latex-image-1.pd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1939" y="3121499"/>
              <a:ext cx="200376" cy="229001"/>
            </a:xfrm>
            <a:prstGeom prst="rect">
              <a:avLst/>
            </a:prstGeom>
          </p:spPr>
        </p:pic>
        <p:pic>
          <p:nvPicPr>
            <p:cNvPr id="60" name="Picture 59" descr="latex-image-1.pdf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7974" y="3716129"/>
              <a:ext cx="324417" cy="238542"/>
            </a:xfrm>
            <a:prstGeom prst="rect">
              <a:avLst/>
            </a:prstGeom>
          </p:spPr>
        </p:pic>
        <p:pic>
          <p:nvPicPr>
            <p:cNvPr id="61" name="Picture 60" descr="latex-image-1.pdf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9967" y="3490853"/>
              <a:ext cx="173182" cy="300182"/>
            </a:xfrm>
            <a:prstGeom prst="rect">
              <a:avLst/>
            </a:prstGeom>
          </p:spPr>
        </p:pic>
        <p:pic>
          <p:nvPicPr>
            <p:cNvPr id="62" name="Picture 61" descr="latex-image-1.pdf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5100" y="3384072"/>
              <a:ext cx="303599" cy="216856"/>
            </a:xfrm>
            <a:prstGeom prst="rect">
              <a:avLst/>
            </a:prstGeom>
          </p:spPr>
        </p:pic>
      </p:grpSp>
      <p:pic>
        <p:nvPicPr>
          <p:cNvPr id="63" name="Picture 62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886" y="4551119"/>
            <a:ext cx="3426337" cy="320948"/>
          </a:xfrm>
          <a:prstGeom prst="rect">
            <a:avLst/>
          </a:prstGeom>
        </p:spPr>
      </p:pic>
      <p:pic>
        <p:nvPicPr>
          <p:cNvPr id="64" name="Picture 63" descr="latex-image-1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691" y="5131011"/>
            <a:ext cx="654514" cy="220800"/>
          </a:xfrm>
          <a:prstGeom prst="rect">
            <a:avLst/>
          </a:prstGeom>
        </p:spPr>
      </p:pic>
      <p:pic>
        <p:nvPicPr>
          <p:cNvPr id="66" name="Picture 65" descr="latex-image-1.pd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025" y="5183012"/>
            <a:ext cx="400751" cy="200376"/>
          </a:xfrm>
          <a:prstGeom prst="rect">
            <a:avLst/>
          </a:prstGeom>
        </p:spPr>
      </p:pic>
      <p:pic>
        <p:nvPicPr>
          <p:cNvPr id="67" name="Picture 66" descr="latex-image-1.pd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393" y="5627150"/>
            <a:ext cx="220414" cy="251901"/>
          </a:xfrm>
          <a:prstGeom prst="rect">
            <a:avLst/>
          </a:prstGeom>
        </p:spPr>
      </p:pic>
      <p:pic>
        <p:nvPicPr>
          <p:cNvPr id="68" name="Picture 67" descr="latex-image-1.pd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1638" y="5616358"/>
            <a:ext cx="143125" cy="248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149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Large-scale Regression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 </a:t>
            </a:r>
            <a:r>
              <a:rPr lang="en-GB" dirty="0" smtClean="0"/>
              <a:t>expensive</a:t>
            </a:r>
            <a:r>
              <a:rPr lang="zh-CN" altLang="en-US" dirty="0" smtClean="0"/>
              <a:t> </a:t>
            </a:r>
            <a:r>
              <a:rPr lang="en-GB" dirty="0"/>
              <a:t>computation : </a:t>
            </a:r>
            <a:r>
              <a:rPr lang="en-GB" dirty="0" smtClean="0"/>
              <a:t>the number of training data points and the dimensionality are both large</a:t>
            </a:r>
          </a:p>
          <a:p>
            <a:endParaRPr lang="en-GB" dirty="0" smtClean="0"/>
          </a:p>
          <a:p>
            <a:pPr marL="0" indent="0">
              <a:buNone/>
            </a:pPr>
            <a:endParaRPr lang="en-GB" dirty="0" smtClean="0"/>
          </a:p>
        </p:txBody>
      </p:sp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950019"/>
            <a:ext cx="7574684" cy="1904681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>
            <a:off x="539440" y="5473700"/>
            <a:ext cx="812800" cy="381000"/>
          </a:xfrm>
          <a:prstGeom prst="rightArrow">
            <a:avLst/>
          </a:prstGeom>
          <a:solidFill>
            <a:srgbClr val="FF00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 rot="5400000">
            <a:off x="6214198" y="3606261"/>
            <a:ext cx="636006" cy="422435"/>
          </a:xfrm>
          <a:prstGeom prst="rightArrow">
            <a:avLst/>
          </a:prstGeom>
          <a:solidFill>
            <a:srgbClr val="FF00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9440" y="5905895"/>
            <a:ext cx="1886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Too many data</a:t>
            </a:r>
            <a:endParaRPr lang="en-US" sz="20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43418" y="3461375"/>
            <a:ext cx="24005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Too many features</a:t>
            </a:r>
            <a:endParaRPr lang="en-US" sz="20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50" y="2730500"/>
            <a:ext cx="7683500" cy="5334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32</a:t>
            </a:fld>
            <a:endParaRPr lang="en-US"/>
          </a:p>
        </p:txBody>
      </p:sp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600" y="1924050"/>
            <a:ext cx="1625600" cy="52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485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Gradient Descent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Gradient Descent</a:t>
            </a:r>
          </a:p>
          <a:p>
            <a:pPr marL="0" indent="0">
              <a:buNone/>
            </a:pPr>
            <a:endParaRPr lang="en-GB" dirty="0" smtClean="0"/>
          </a:p>
        </p:txBody>
      </p:sp>
      <p:pic>
        <p:nvPicPr>
          <p:cNvPr id="17" name="Picture 16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1609" y="2333276"/>
            <a:ext cx="4644677" cy="1096112"/>
          </a:xfrm>
          <a:prstGeom prst="rect">
            <a:avLst/>
          </a:prstGeom>
        </p:spPr>
      </p:pic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250" y="4133850"/>
            <a:ext cx="46355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7219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Stochastic Gradient Descent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  Stochastic Gradient Descent</a:t>
            </a:r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13" name="Right Arrow 12"/>
          <p:cNvSpPr/>
          <p:nvPr/>
        </p:nvSpPr>
        <p:spPr>
          <a:xfrm rot="5400000">
            <a:off x="554993" y="3371022"/>
            <a:ext cx="670322" cy="346364"/>
          </a:xfrm>
          <a:prstGeom prst="rightArrow">
            <a:avLst/>
          </a:prstGeom>
          <a:solidFill>
            <a:srgbClr val="FF00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3926372"/>
            <a:ext cx="2767093" cy="353043"/>
          </a:xfrm>
          <a:prstGeom prst="rect">
            <a:avLst/>
          </a:prstGeom>
        </p:spPr>
      </p:pic>
      <p:pic>
        <p:nvPicPr>
          <p:cNvPr id="15" name="Picture 14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781" y="3209043"/>
            <a:ext cx="279400" cy="393700"/>
          </a:xfrm>
          <a:prstGeom prst="rect">
            <a:avLst/>
          </a:prstGeom>
        </p:spPr>
      </p:pic>
      <p:pic>
        <p:nvPicPr>
          <p:cNvPr id="17" name="Picture 16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109" y="1979632"/>
            <a:ext cx="4644677" cy="1096112"/>
          </a:xfrm>
          <a:prstGeom prst="rect">
            <a:avLst/>
          </a:prstGeom>
        </p:spPr>
      </p:pic>
      <p:pic>
        <p:nvPicPr>
          <p:cNvPr id="18" name="Picture 17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12" y="4692884"/>
            <a:ext cx="5638276" cy="399016"/>
          </a:xfrm>
          <a:prstGeom prst="rect">
            <a:avLst/>
          </a:prstGeom>
        </p:spPr>
      </p:pic>
      <p:sp>
        <p:nvSpPr>
          <p:cNvPr id="20" name="Right Arrow 19"/>
          <p:cNvSpPr/>
          <p:nvPr/>
        </p:nvSpPr>
        <p:spPr>
          <a:xfrm rot="5400000">
            <a:off x="2527711" y="3353361"/>
            <a:ext cx="670322" cy="346364"/>
          </a:xfrm>
          <a:prstGeom prst="rightArrow">
            <a:avLst/>
          </a:prstGeom>
          <a:solidFill>
            <a:srgbClr val="FF00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 rot="5400000">
            <a:off x="1448211" y="3356029"/>
            <a:ext cx="670322" cy="346364"/>
          </a:xfrm>
          <a:prstGeom prst="rightArrow">
            <a:avLst/>
          </a:prstGeom>
          <a:solidFill>
            <a:srgbClr val="FF00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12" y="5488957"/>
            <a:ext cx="4436889" cy="353043"/>
          </a:xfrm>
          <a:prstGeom prst="rect">
            <a:avLst/>
          </a:prstGeom>
        </p:spPr>
      </p:pic>
      <p:pic>
        <p:nvPicPr>
          <p:cNvPr id="36" name="Picture 35" descr="convergence_rate.eps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988" y="2805311"/>
            <a:ext cx="2823412" cy="2304726"/>
          </a:xfrm>
          <a:prstGeom prst="rect">
            <a:avLst/>
          </a:prstGeom>
        </p:spPr>
      </p:pic>
      <p:sp>
        <p:nvSpPr>
          <p:cNvPr id="37" name="Isosceles Triangle 36"/>
          <p:cNvSpPr/>
          <p:nvPr/>
        </p:nvSpPr>
        <p:spPr>
          <a:xfrm>
            <a:off x="6390679" y="3021321"/>
            <a:ext cx="193014" cy="236229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Isosceles Triangle 37"/>
          <p:cNvSpPr/>
          <p:nvPr/>
        </p:nvSpPr>
        <p:spPr>
          <a:xfrm>
            <a:off x="6461786" y="3746257"/>
            <a:ext cx="193014" cy="236229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Isosceles Triangle 38"/>
          <p:cNvSpPr/>
          <p:nvPr/>
        </p:nvSpPr>
        <p:spPr>
          <a:xfrm>
            <a:off x="6992672" y="4209808"/>
            <a:ext cx="193014" cy="236229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342900" y="4446037"/>
            <a:ext cx="5892800" cy="16626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ular Callout 40"/>
          <p:cNvSpPr/>
          <p:nvPr/>
        </p:nvSpPr>
        <p:spPr>
          <a:xfrm>
            <a:off x="1817109" y="6215823"/>
            <a:ext cx="2107885" cy="515178"/>
          </a:xfrm>
          <a:prstGeom prst="wedgeRoundRectCallout">
            <a:avLst>
              <a:gd name="adj1" fmla="val -13437"/>
              <a:gd name="adj2" fmla="val -120391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Step-size</a:t>
            </a:r>
            <a:endParaRPr lang="en-US" sz="2400" b="1" dirty="0">
              <a:solidFill>
                <a:srgbClr val="80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1164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38" grpId="0" animBg="1"/>
      <p:bldP spid="39" grpId="0" animBg="1"/>
      <p:bldP spid="4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Stochastic Gradient Descent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  Stochastic Gradient Descent VS Gradient Descent</a:t>
            </a:r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00" y="2350750"/>
            <a:ext cx="49276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253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Linear Regression with one variable</a:t>
            </a:r>
            <a:endParaRPr lang="en-US" dirty="0"/>
          </a:p>
          <a:p>
            <a:r>
              <a:rPr lang="en-US" dirty="0" smtClean="0"/>
              <a:t> Probability Interpretation</a:t>
            </a:r>
          </a:p>
          <a:p>
            <a:r>
              <a:rPr lang="en-US" dirty="0"/>
              <a:t> </a:t>
            </a:r>
            <a:r>
              <a:rPr lang="en-US" dirty="0" smtClean="0"/>
              <a:t>Linear Basis Function Models</a:t>
            </a:r>
          </a:p>
          <a:p>
            <a:r>
              <a:rPr lang="en-US" dirty="0" smtClean="0"/>
              <a:t> Optimization</a:t>
            </a:r>
            <a:endParaRPr lang="en-US" dirty="0"/>
          </a:p>
          <a:p>
            <a:r>
              <a:rPr lang="en-US" dirty="0" smtClean="0"/>
              <a:t> </a:t>
            </a:r>
            <a:r>
              <a:rPr lang="en-US" b="1" dirty="0" smtClean="0">
                <a:solidFill>
                  <a:srgbClr val="800000"/>
                </a:solidFill>
              </a:rPr>
              <a:t>Multiple Outputs</a:t>
            </a:r>
          </a:p>
          <a:p>
            <a:r>
              <a:rPr lang="en-US" dirty="0"/>
              <a:t> </a:t>
            </a:r>
            <a:r>
              <a:rPr lang="en-US" dirty="0" smtClean="0"/>
              <a:t>Regularization and Lasso</a:t>
            </a:r>
          </a:p>
          <a:p>
            <a:r>
              <a:rPr lang="en-US" dirty="0"/>
              <a:t> </a:t>
            </a:r>
            <a:r>
              <a:rPr lang="en-US" dirty="0" smtClean="0"/>
              <a:t>Bias and Variance Tradeoff</a:t>
            </a:r>
          </a:p>
          <a:p>
            <a:r>
              <a:rPr lang="en-US" dirty="0" smtClean="0"/>
              <a:t> Bayesian Regression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361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Multi-task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 Predict multiple outputs</a:t>
            </a:r>
          </a:p>
          <a:p>
            <a:r>
              <a:rPr lang="en-US" dirty="0"/>
              <a:t> </a:t>
            </a:r>
            <a:r>
              <a:rPr lang="en-US" dirty="0" smtClean="0"/>
              <a:t>Example: predict current house price, and house-price after two years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37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716322"/>
              </p:ext>
            </p:extLst>
          </p:nvPr>
        </p:nvGraphicFramePr>
        <p:xfrm>
          <a:off x="1155700" y="3185572"/>
          <a:ext cx="6591299" cy="249428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572722"/>
                <a:gridCol w="1056178"/>
                <a:gridCol w="1536700"/>
                <a:gridCol w="2425699"/>
              </a:tblGrid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Size (</a:t>
                      </a:r>
                      <a:r>
                        <a:rPr lang="en-US" dirty="0" err="1" smtClean="0"/>
                        <a:t>Sqf</a:t>
                      </a:r>
                      <a:r>
                        <a:rPr lang="en-US" dirty="0" smtClean="0"/>
                        <a:t>)</a:t>
                      </a:r>
                    </a:p>
                    <a:p>
                      <a:r>
                        <a:rPr lang="en-US" dirty="0" smtClean="0"/>
                        <a:t>x</a:t>
                      </a:r>
                      <a:r>
                        <a:rPr lang="en-US" baseline="-25000" dirty="0" smtClean="0"/>
                        <a:t>1</a:t>
                      </a:r>
                      <a:endParaRPr lang="en-US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Year</a:t>
                      </a:r>
                    </a:p>
                    <a:p>
                      <a:r>
                        <a:rPr lang="en-US" baseline="0" dirty="0" smtClean="0"/>
                        <a:t>x</a:t>
                      </a:r>
                      <a:r>
                        <a:rPr lang="en-US" baseline="-25000" dirty="0" smtClean="0"/>
                        <a:t>2</a:t>
                      </a:r>
                      <a:endParaRPr lang="en-US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Price ($1k)</a:t>
                      </a:r>
                    </a:p>
                    <a:p>
                      <a:r>
                        <a:rPr lang="en-US" dirty="0" smtClean="0"/>
                        <a:t>y_1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Price after 2 years ($1k)</a:t>
                      </a:r>
                    </a:p>
                    <a:p>
                      <a:r>
                        <a:rPr lang="en-US" dirty="0" smtClean="0"/>
                        <a:t>y_2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500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2004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800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1945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130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1985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1500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289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290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2001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96921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Multi-task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 predict multiple outputs from the same features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38</a:t>
            </a:fld>
            <a:endParaRPr lang="en-US"/>
          </a:p>
        </p:txBody>
      </p:sp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92" y="3746500"/>
            <a:ext cx="5425362" cy="1364226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788" y="3540470"/>
            <a:ext cx="2523424" cy="1703311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750" y="3175000"/>
            <a:ext cx="419100" cy="304800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700" y="3187700"/>
            <a:ext cx="431800" cy="3048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 flipH="1">
            <a:off x="6851647" y="3540470"/>
            <a:ext cx="539751" cy="179353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6047" y="2197100"/>
            <a:ext cx="2895600" cy="939800"/>
          </a:xfrm>
          <a:prstGeom prst="rect">
            <a:avLst/>
          </a:prstGeom>
        </p:spPr>
      </p:pic>
      <p:pic>
        <p:nvPicPr>
          <p:cNvPr id="15" name="Picture 14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450" y="2032000"/>
            <a:ext cx="622300" cy="1346200"/>
          </a:xfrm>
          <a:prstGeom prst="rect">
            <a:avLst/>
          </a:prstGeom>
        </p:spPr>
      </p:pic>
      <p:pic>
        <p:nvPicPr>
          <p:cNvPr id="17" name="Picture 16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37" y="5541398"/>
            <a:ext cx="3740727" cy="484909"/>
          </a:xfrm>
          <a:prstGeom prst="rect">
            <a:avLst/>
          </a:prstGeom>
        </p:spPr>
      </p:pic>
      <p:pic>
        <p:nvPicPr>
          <p:cNvPr id="18" name="Picture 17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3264" y="5625556"/>
            <a:ext cx="3072426" cy="400751"/>
          </a:xfrm>
          <a:prstGeom prst="rect">
            <a:avLst/>
          </a:prstGeom>
        </p:spPr>
      </p:pic>
      <p:pic>
        <p:nvPicPr>
          <p:cNvPr id="19" name="Picture 18" descr="latex-image-1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98700"/>
            <a:ext cx="2578100" cy="71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2757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Linear Regression with One Variable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How to estimate the model parameters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</a:t>
            </a:fld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669517" y="5998492"/>
            <a:ext cx="362716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1821917" y="3561927"/>
            <a:ext cx="0" cy="25889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790760" y="5974346"/>
            <a:ext cx="1672635" cy="382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size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181775" y="3648884"/>
            <a:ext cx="836318" cy="382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price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2711450" y="490511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619722" y="5197342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619722" y="5555455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213322" y="564171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292697" y="515911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102322" y="5149452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102322" y="4828645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381722" y="475218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3616672" y="4549245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734147" y="475218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3381722" y="438732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4067522" y="4549245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 flipV="1">
            <a:off x="1669517" y="4030888"/>
            <a:ext cx="2864383" cy="1943458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0" name="Picture 49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420" y="1570441"/>
            <a:ext cx="1960385" cy="364319"/>
          </a:xfrm>
          <a:prstGeom prst="rect">
            <a:avLst/>
          </a:prstGeom>
        </p:spPr>
      </p:pic>
      <p:cxnSp>
        <p:nvCxnSpPr>
          <p:cNvPr id="39" name="Straight Connector 38"/>
          <p:cNvCxnSpPr/>
          <p:nvPr/>
        </p:nvCxnSpPr>
        <p:spPr>
          <a:xfrm>
            <a:off x="1847317" y="4030888"/>
            <a:ext cx="2826283" cy="1793318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2657822" y="5593688"/>
            <a:ext cx="0" cy="380658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2" name="Picture 31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740" y="3730072"/>
            <a:ext cx="990600" cy="469900"/>
          </a:xfrm>
          <a:prstGeom prst="rect">
            <a:avLst/>
          </a:prstGeom>
        </p:spPr>
      </p:pic>
      <p:pic>
        <p:nvPicPr>
          <p:cNvPr id="33" name="Picture 32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600" y="5273807"/>
            <a:ext cx="990600" cy="469900"/>
          </a:xfrm>
          <a:prstGeom prst="rect">
            <a:avLst/>
          </a:prstGeom>
        </p:spPr>
      </p:pic>
      <p:pic>
        <p:nvPicPr>
          <p:cNvPr id="34" name="Picture 33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745" y="6102183"/>
            <a:ext cx="251554" cy="190834"/>
          </a:xfrm>
          <a:prstGeom prst="rect">
            <a:avLst/>
          </a:prstGeom>
        </p:spPr>
      </p:pic>
      <p:cxnSp>
        <p:nvCxnSpPr>
          <p:cNvPr id="57" name="Straight Connector 56"/>
          <p:cNvCxnSpPr/>
          <p:nvPr/>
        </p:nvCxnSpPr>
        <p:spPr>
          <a:xfrm>
            <a:off x="2661344" y="5332543"/>
            <a:ext cx="0" cy="380658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1821917" y="5332543"/>
            <a:ext cx="797805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8" name="Picture 47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88" y="5214077"/>
            <a:ext cx="638025" cy="265246"/>
          </a:xfrm>
          <a:prstGeom prst="rect">
            <a:avLst/>
          </a:prstGeom>
        </p:spPr>
      </p:pic>
      <p:cxnSp>
        <p:nvCxnSpPr>
          <p:cNvPr id="66" name="Straight Connector 65"/>
          <p:cNvCxnSpPr/>
          <p:nvPr/>
        </p:nvCxnSpPr>
        <p:spPr>
          <a:xfrm>
            <a:off x="1847317" y="5586543"/>
            <a:ext cx="797805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7" name="Picture 66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00" y="5595205"/>
            <a:ext cx="257625" cy="229001"/>
          </a:xfrm>
          <a:prstGeom prst="rect">
            <a:avLst/>
          </a:prstGeom>
        </p:spPr>
      </p:pic>
      <p:cxnSp>
        <p:nvCxnSpPr>
          <p:cNvPr id="68" name="Straight Connector 67"/>
          <p:cNvCxnSpPr/>
          <p:nvPr/>
        </p:nvCxnSpPr>
        <p:spPr>
          <a:xfrm>
            <a:off x="2657822" y="4549245"/>
            <a:ext cx="3522" cy="884556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1814419" y="4549245"/>
            <a:ext cx="797805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4" name="Picture 53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900" y="4389039"/>
            <a:ext cx="638025" cy="265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320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Linear Regression with one variable</a:t>
            </a:r>
            <a:endParaRPr lang="en-US" dirty="0"/>
          </a:p>
          <a:p>
            <a:r>
              <a:rPr lang="en-US" dirty="0" smtClean="0"/>
              <a:t> Probability Interpretation</a:t>
            </a:r>
          </a:p>
          <a:p>
            <a:r>
              <a:rPr lang="en-US" dirty="0"/>
              <a:t> </a:t>
            </a:r>
            <a:r>
              <a:rPr lang="en-US" dirty="0" smtClean="0"/>
              <a:t>Linear Basis Function Models</a:t>
            </a:r>
          </a:p>
          <a:p>
            <a:r>
              <a:rPr lang="en-US" dirty="0" smtClean="0"/>
              <a:t> Optimization</a:t>
            </a:r>
            <a:endParaRPr lang="en-US" dirty="0"/>
          </a:p>
          <a:p>
            <a:r>
              <a:rPr lang="en-US" dirty="0" smtClean="0"/>
              <a:t> Multiple Outputs</a:t>
            </a:r>
          </a:p>
          <a:p>
            <a:r>
              <a:rPr lang="en-US" b="1" dirty="0">
                <a:solidFill>
                  <a:srgbClr val="800000"/>
                </a:solidFill>
              </a:rPr>
              <a:t> </a:t>
            </a:r>
            <a:r>
              <a:rPr lang="en-US" b="1" dirty="0" smtClean="0">
                <a:solidFill>
                  <a:srgbClr val="800000"/>
                </a:solidFill>
              </a:rPr>
              <a:t>Regularization </a:t>
            </a:r>
            <a:r>
              <a:rPr lang="en-US" dirty="0" smtClean="0"/>
              <a:t>and Lasso and more</a:t>
            </a:r>
          </a:p>
          <a:p>
            <a:r>
              <a:rPr lang="en-US" dirty="0"/>
              <a:t> </a:t>
            </a:r>
            <a:r>
              <a:rPr lang="en-US" dirty="0" smtClean="0"/>
              <a:t>Bias and Variance Tradeoff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025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sz="4000" b="0" smtClean="0"/>
              <a:t>9</a:t>
            </a:r>
            <a:r>
              <a:rPr lang="en-GB" sz="4000" b="0" baseline="30000" smtClean="0"/>
              <a:t>th</a:t>
            </a:r>
            <a:r>
              <a:rPr lang="en-GB" sz="4000" b="0" smtClean="0"/>
              <a:t> Order Polynomial</a:t>
            </a:r>
          </a:p>
        </p:txBody>
      </p:sp>
      <p:pic>
        <p:nvPicPr>
          <p:cNvPr id="86019" name="Content Placeholder 3" descr="Figure1.4d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00225" y="1800225"/>
            <a:ext cx="5330825" cy="3959225"/>
          </a:xfr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1509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Over-fitting</a:t>
            </a:r>
          </a:p>
        </p:txBody>
      </p:sp>
      <p:pic>
        <p:nvPicPr>
          <p:cNvPr id="16387" name="Content Placeholder 3" descr="Figure1.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676400" y="1447800"/>
            <a:ext cx="5254625" cy="3833813"/>
          </a:xfrm>
        </p:spPr>
      </p:pic>
      <p:sp>
        <p:nvSpPr>
          <p:cNvPr id="16388" name="TextBox 4"/>
          <p:cNvSpPr txBox="1">
            <a:spLocks noChangeArrowheads="1"/>
          </p:cNvSpPr>
          <p:nvPr/>
        </p:nvSpPr>
        <p:spPr bwMode="auto">
          <a:xfrm>
            <a:off x="1219200" y="5486400"/>
            <a:ext cx="4876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>
                <a:latin typeface="Calibri" pitchFamily="34" charset="0"/>
              </a:rPr>
              <a:t>Root-Mean-Square (RMS) Error:</a:t>
            </a:r>
          </a:p>
        </p:txBody>
      </p:sp>
      <p:pic>
        <p:nvPicPr>
          <p:cNvPr id="16389" name="Picture 6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2413" y="5572125"/>
            <a:ext cx="2446337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8821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Polynomial Coefficients   </a:t>
            </a:r>
            <a:endParaRPr lang="en-GB" smtClean="0">
              <a:latin typeface="cmmi10" pitchFamily="34" charset="0"/>
            </a:endParaRPr>
          </a:p>
        </p:txBody>
      </p:sp>
      <p:pic>
        <p:nvPicPr>
          <p:cNvPr id="17411" name="Picture 3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46188" y="1600200"/>
            <a:ext cx="6715125" cy="423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6863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r>
              <a:rPr lang="en-GB" dirty="0" smtClean="0"/>
              <a:t>Avoid Over-fitting: Regularization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 Consider the error function:</a:t>
            </a:r>
          </a:p>
          <a:p>
            <a:endParaRPr lang="en-GB" sz="2800" dirty="0" smtClean="0"/>
          </a:p>
          <a:p>
            <a:pPr>
              <a:spcBef>
                <a:spcPts val="3600"/>
              </a:spcBef>
            </a:pPr>
            <a:r>
              <a:rPr lang="en-GB" sz="2800" dirty="0" smtClean="0"/>
              <a:t> With the sum-of-squares error function and a quadratic regularizer, we get  </a:t>
            </a:r>
          </a:p>
          <a:p>
            <a:endParaRPr lang="en-GB" sz="2800" dirty="0" smtClean="0"/>
          </a:p>
          <a:p>
            <a:endParaRPr lang="en-GB" sz="2800" dirty="0" smtClean="0"/>
          </a:p>
          <a:p>
            <a:r>
              <a:rPr lang="en-GB" sz="2800" dirty="0" smtClean="0"/>
              <a:t> which is minimized by</a:t>
            </a:r>
            <a:endParaRPr lang="en-GB" sz="2800" dirty="0"/>
          </a:p>
        </p:txBody>
      </p:sp>
      <p:sp>
        <p:nvSpPr>
          <p:cNvPr id="36" name="TextBox 35"/>
          <p:cNvSpPr txBox="1"/>
          <p:nvPr/>
        </p:nvSpPr>
        <p:spPr>
          <a:xfrm>
            <a:off x="3348223" y="2559602"/>
            <a:ext cx="407196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Loss term       +   Regularization term</a:t>
            </a:r>
          </a:p>
        </p:txBody>
      </p:sp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767" y="3867190"/>
            <a:ext cx="4233045" cy="858754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179" y="5478150"/>
            <a:ext cx="4208843" cy="556281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 flipH="1">
            <a:off x="3182798" y="5453360"/>
            <a:ext cx="539751" cy="68519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ular Callout 17"/>
          <p:cNvSpPr/>
          <p:nvPr/>
        </p:nvSpPr>
        <p:spPr>
          <a:xfrm>
            <a:off x="5921747" y="3302462"/>
            <a:ext cx="3019053" cy="698038"/>
          </a:xfrm>
          <a:prstGeom prst="wedgeRoundRectCallout">
            <a:avLst>
              <a:gd name="adj1" fmla="val -56931"/>
              <a:gd name="adj2" fmla="val 50178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Regularization parameter </a:t>
            </a:r>
            <a:endParaRPr lang="en-US" sz="2400" b="1" dirty="0">
              <a:solidFill>
                <a:srgbClr val="800000"/>
              </a:solidFill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43</a:t>
            </a:fld>
            <a:endParaRPr lang="en-US"/>
          </a:p>
        </p:txBody>
      </p:sp>
      <p:sp>
        <p:nvSpPr>
          <p:cNvPr id="11" name="Rounded Rectangular Callout 10"/>
          <p:cNvSpPr/>
          <p:nvPr/>
        </p:nvSpPr>
        <p:spPr>
          <a:xfrm>
            <a:off x="4626347" y="4742012"/>
            <a:ext cx="3019053" cy="698038"/>
          </a:xfrm>
          <a:prstGeom prst="wedgeRoundRectCallout">
            <a:avLst>
              <a:gd name="adj1" fmla="val -27485"/>
              <a:gd name="adj2" fmla="val -84456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Ridge Regression</a:t>
            </a:r>
            <a:endParaRPr lang="en-US" sz="2400" b="1" dirty="0">
              <a:solidFill>
                <a:srgbClr val="800000"/>
              </a:solidFill>
              <a:latin typeface="Times New Roman"/>
              <a:cs typeface="Times New Roman"/>
            </a:endParaRPr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3171" y="2111061"/>
            <a:ext cx="3163455" cy="42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0628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1" animBg="1"/>
      <p:bldP spid="1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r>
              <a:rPr lang="en-GB" dirty="0" smtClean="0"/>
              <a:t>Avoid Over-fitting: Regularization</a:t>
            </a:r>
            <a:endParaRPr lang="en-GB" dirty="0"/>
          </a:p>
        </p:txBody>
      </p:sp>
      <p:pic>
        <p:nvPicPr>
          <p:cNvPr id="13" name="Content Placeholder 3" descr="Figure1.4d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87241" y="4229363"/>
            <a:ext cx="3155318" cy="2343468"/>
          </a:xfrm>
        </p:spPr>
      </p:pic>
      <p:cxnSp>
        <p:nvCxnSpPr>
          <p:cNvPr id="11" name="Straight Arrow Connector 10"/>
          <p:cNvCxnSpPr>
            <a:endCxn id="13" idx="0"/>
          </p:cNvCxnSpPr>
          <p:nvPr/>
        </p:nvCxnSpPr>
        <p:spPr>
          <a:xfrm flipH="1">
            <a:off x="3064900" y="3899937"/>
            <a:ext cx="618101" cy="329426"/>
          </a:xfrm>
          <a:prstGeom prst="straightConnector1">
            <a:avLst/>
          </a:prstGeom>
          <a:ln w="41275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5781816" y="3734837"/>
            <a:ext cx="441184" cy="419363"/>
          </a:xfrm>
          <a:prstGeom prst="straightConnector1">
            <a:avLst/>
          </a:prstGeom>
          <a:ln w="41275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8701" y="1306330"/>
            <a:ext cx="2793115" cy="259360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1502" y="4128264"/>
            <a:ext cx="3311996" cy="2444567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2700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r>
              <a:rPr lang="en-GB" dirty="0" smtClean="0"/>
              <a:t>Geometric Explanation 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45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00" y="2293430"/>
            <a:ext cx="3251200" cy="3943287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684" y="1583716"/>
            <a:ext cx="3993032" cy="709714"/>
          </a:xfrm>
          <a:prstGeom prst="rect">
            <a:avLst/>
          </a:prstGeom>
        </p:spPr>
      </p:pic>
      <p:sp>
        <p:nvSpPr>
          <p:cNvPr id="12" name="Left-Right Arrow 11"/>
          <p:cNvSpPr/>
          <p:nvPr/>
        </p:nvSpPr>
        <p:spPr>
          <a:xfrm>
            <a:off x="4516957" y="1750623"/>
            <a:ext cx="1118399" cy="477210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flipH="1">
            <a:off x="3518983" y="1545937"/>
            <a:ext cx="1048774" cy="80356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4561" y="1558006"/>
            <a:ext cx="3595879" cy="1238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2699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r>
              <a:rPr lang="en-GB" dirty="0" smtClean="0"/>
              <a:t>Analytical Explanation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46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472136"/>
            <a:ext cx="8229600" cy="4802914"/>
          </a:xfrm>
        </p:spPr>
        <p:txBody>
          <a:bodyPr>
            <a:normAutofit/>
          </a:bodyPr>
          <a:lstStyle/>
          <a:p>
            <a:r>
              <a:rPr lang="en-GB" sz="2800" dirty="0" smtClean="0"/>
              <a:t> See homework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7722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r>
              <a:rPr lang="en-GB" dirty="0" smtClean="0"/>
              <a:t>Probability Interpretation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47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472136"/>
            <a:ext cx="8229600" cy="4802914"/>
          </a:xfrm>
        </p:spPr>
        <p:txBody>
          <a:bodyPr>
            <a:normAutofit/>
          </a:bodyPr>
          <a:lstStyle/>
          <a:p>
            <a:r>
              <a:rPr lang="en-GB" sz="2800" dirty="0" smtClean="0"/>
              <a:t> Maximum a posteriori Estimation</a:t>
            </a:r>
          </a:p>
          <a:p>
            <a:pPr lvl="1"/>
            <a:r>
              <a:rPr lang="en-GB" sz="2600" dirty="0" smtClean="0"/>
              <a:t>  Bayes' Theorem</a:t>
            </a:r>
          </a:p>
          <a:p>
            <a:pPr lvl="1"/>
            <a:r>
              <a:rPr lang="en-GB" dirty="0"/>
              <a:t>  </a:t>
            </a:r>
            <a:r>
              <a:rPr lang="en-GB" dirty="0" smtClean="0"/>
              <a:t>Ridge regression is to maximize a posterior distribution </a:t>
            </a:r>
            <a:r>
              <a:rPr lang="en-GB" sz="2600" dirty="0" smtClean="0"/>
              <a:t> </a:t>
            </a:r>
            <a:endParaRPr lang="en-GB" sz="2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2100" y="4788840"/>
            <a:ext cx="2311400" cy="138684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5381104" y="3466036"/>
            <a:ext cx="3096344" cy="648072"/>
          </a:xfrm>
          <a:prstGeom prst="wedgeRoundRectCallout">
            <a:avLst>
              <a:gd name="adj1" fmla="val -38470"/>
              <a:gd name="adj2" fmla="val 80137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Times New Roman"/>
                <a:cs typeface="Times New Roman"/>
              </a:rPr>
              <a:t>Prior of model</a:t>
            </a:r>
            <a:endParaRPr lang="en-US" sz="2800" dirty="0">
              <a:latin typeface="Times New Roman"/>
              <a:cs typeface="Times New Roman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412552" y="5482260"/>
            <a:ext cx="3096344" cy="648072"/>
          </a:xfrm>
          <a:prstGeom prst="wedgeRoundRectCallout">
            <a:avLst>
              <a:gd name="adj1" fmla="val -17962"/>
              <a:gd name="adj2" fmla="val -102111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Times New Roman"/>
                <a:cs typeface="Times New Roman"/>
              </a:rPr>
              <a:t>Posterior of model</a:t>
            </a:r>
            <a:endParaRPr lang="en-US" sz="2800" dirty="0">
              <a:latin typeface="Times New Roman"/>
              <a:cs typeface="Times New Roman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2140744" y="3466036"/>
            <a:ext cx="3096344" cy="648072"/>
          </a:xfrm>
          <a:prstGeom prst="wedgeRoundRectCallout">
            <a:avLst>
              <a:gd name="adj1" fmla="val 11570"/>
              <a:gd name="adj2" fmla="val 86016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Times New Roman"/>
                <a:cs typeface="Times New Roman"/>
              </a:rPr>
              <a:t>Data Likelihood</a:t>
            </a:r>
            <a:endParaRPr lang="en-US" sz="2800" dirty="0">
              <a:latin typeface="Times New Roman"/>
              <a:cs typeface="Times New Roman"/>
            </a:endParaRPr>
          </a:p>
        </p:txBody>
      </p:sp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4409546"/>
            <a:ext cx="5410200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6639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r>
              <a:rPr lang="en-GB" dirty="0" smtClean="0"/>
              <a:t>Probability Interpretation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48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472136"/>
            <a:ext cx="8229600" cy="4802914"/>
          </a:xfrm>
        </p:spPr>
        <p:txBody>
          <a:bodyPr>
            <a:normAutofit/>
          </a:bodyPr>
          <a:lstStyle/>
          <a:p>
            <a:r>
              <a:rPr lang="en-GB" sz="2800" dirty="0" smtClean="0"/>
              <a:t> Maximum a posteriori Estimation</a:t>
            </a:r>
          </a:p>
          <a:p>
            <a:pPr lvl="1"/>
            <a:r>
              <a:rPr lang="en-GB" sz="2600" dirty="0" smtClean="0"/>
              <a:t>  Bayes' Theorem</a:t>
            </a:r>
          </a:p>
          <a:p>
            <a:pPr lvl="1"/>
            <a:r>
              <a:rPr lang="en-GB" dirty="0"/>
              <a:t>  </a:t>
            </a:r>
            <a:r>
              <a:rPr lang="en-GB" dirty="0" smtClean="0"/>
              <a:t>Ridge regression is to maximize a posterior distribution </a:t>
            </a:r>
            <a:r>
              <a:rPr lang="en-GB" sz="2600" dirty="0" smtClean="0"/>
              <a:t> </a:t>
            </a:r>
            <a:endParaRPr lang="en-GB" sz="2600" dirty="0"/>
          </a:p>
        </p:txBody>
      </p:sp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248" y="3342746"/>
            <a:ext cx="5410200" cy="1092200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0" y="5378450"/>
            <a:ext cx="5715000" cy="622300"/>
          </a:xfrm>
          <a:prstGeom prst="rect">
            <a:avLst/>
          </a:prstGeom>
        </p:spPr>
      </p:pic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0" y="4527550"/>
            <a:ext cx="3263900" cy="62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9108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Linear Regression with One Variable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How to estimate the model parameters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4</a:t>
            </a:fld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669517" y="5998492"/>
            <a:ext cx="362716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1821917" y="3561927"/>
            <a:ext cx="0" cy="25889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790760" y="5974346"/>
            <a:ext cx="1672635" cy="382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size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181775" y="3648884"/>
            <a:ext cx="836318" cy="382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price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2711450" y="490511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619722" y="5197342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619722" y="5555455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213322" y="564171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292697" y="515911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102322" y="5149452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102322" y="4828645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381722" y="475218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3616672" y="4549245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734147" y="475218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3381722" y="438732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4067522" y="4549245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 flipV="1">
            <a:off x="1669517" y="4030888"/>
            <a:ext cx="2864383" cy="1943458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0" name="Picture 49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420" y="1570441"/>
            <a:ext cx="1960385" cy="364319"/>
          </a:xfrm>
          <a:prstGeom prst="rect">
            <a:avLst/>
          </a:prstGeom>
        </p:spPr>
      </p:pic>
      <p:cxnSp>
        <p:nvCxnSpPr>
          <p:cNvPr id="39" name="Straight Connector 38"/>
          <p:cNvCxnSpPr/>
          <p:nvPr/>
        </p:nvCxnSpPr>
        <p:spPr>
          <a:xfrm>
            <a:off x="1847317" y="4030888"/>
            <a:ext cx="2826283" cy="1793318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23" idx="4"/>
          </p:cNvCxnSpPr>
          <p:nvPr/>
        </p:nvCxnSpPr>
        <p:spPr>
          <a:xfrm>
            <a:off x="4105449" y="4625710"/>
            <a:ext cx="37926" cy="1348636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2" name="Picture 31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740" y="3730072"/>
            <a:ext cx="990600" cy="469900"/>
          </a:xfrm>
          <a:prstGeom prst="rect">
            <a:avLst/>
          </a:prstGeom>
        </p:spPr>
      </p:pic>
      <p:pic>
        <p:nvPicPr>
          <p:cNvPr id="33" name="Picture 32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600" y="5273807"/>
            <a:ext cx="990600" cy="469900"/>
          </a:xfrm>
          <a:prstGeom prst="rect">
            <a:avLst/>
          </a:prstGeom>
        </p:spPr>
      </p:pic>
      <p:pic>
        <p:nvPicPr>
          <p:cNvPr id="34" name="Picture 33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598" y="6123566"/>
            <a:ext cx="251554" cy="190834"/>
          </a:xfrm>
          <a:prstGeom prst="rect">
            <a:avLst/>
          </a:prstGeom>
        </p:spPr>
      </p:pic>
      <p:cxnSp>
        <p:nvCxnSpPr>
          <p:cNvPr id="57" name="Straight Connector 56"/>
          <p:cNvCxnSpPr/>
          <p:nvPr/>
        </p:nvCxnSpPr>
        <p:spPr>
          <a:xfrm>
            <a:off x="4112493" y="4309663"/>
            <a:ext cx="0" cy="380658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V="1">
            <a:off x="1821917" y="4349221"/>
            <a:ext cx="2283532" cy="38099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8" name="Picture 47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87" y="4215140"/>
            <a:ext cx="638025" cy="265246"/>
          </a:xfrm>
          <a:prstGeom prst="rect">
            <a:avLst/>
          </a:prstGeom>
        </p:spPr>
      </p:pic>
      <p:cxnSp>
        <p:nvCxnSpPr>
          <p:cNvPr id="66" name="Straight Connector 65"/>
          <p:cNvCxnSpPr/>
          <p:nvPr/>
        </p:nvCxnSpPr>
        <p:spPr>
          <a:xfrm flipV="1">
            <a:off x="1847317" y="4625710"/>
            <a:ext cx="2244110" cy="28575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7" name="Picture 66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400" y="4663674"/>
            <a:ext cx="257625" cy="229001"/>
          </a:xfrm>
          <a:prstGeom prst="rect">
            <a:avLst/>
          </a:prstGeom>
        </p:spPr>
      </p:pic>
      <p:cxnSp>
        <p:nvCxnSpPr>
          <p:cNvPr id="68" name="Straight Connector 67"/>
          <p:cNvCxnSpPr/>
          <p:nvPr/>
        </p:nvCxnSpPr>
        <p:spPr>
          <a:xfrm>
            <a:off x="4134197" y="5479323"/>
            <a:ext cx="0" cy="51841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1814419" y="5507368"/>
            <a:ext cx="2328956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4" name="Picture 53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900" y="5366674"/>
            <a:ext cx="638025" cy="265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5921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r>
              <a:rPr lang="en-GB" dirty="0" smtClean="0"/>
              <a:t>Probability Interpretation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49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472136"/>
            <a:ext cx="8229600" cy="4802914"/>
          </a:xfrm>
        </p:spPr>
        <p:txBody>
          <a:bodyPr>
            <a:normAutofit/>
          </a:bodyPr>
          <a:lstStyle/>
          <a:p>
            <a:r>
              <a:rPr lang="en-GB" sz="2800" dirty="0" smtClean="0"/>
              <a:t> Maximum a posteriori Estimation</a:t>
            </a:r>
          </a:p>
          <a:p>
            <a:pPr lvl="1"/>
            <a:r>
              <a:rPr lang="en-GB" sz="2600" dirty="0" smtClean="0"/>
              <a:t> prior distribution is Gaussian distribution</a:t>
            </a:r>
            <a:endParaRPr lang="en-GB" sz="2600" dirty="0"/>
          </a:p>
        </p:txBody>
      </p:sp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0" y="5378450"/>
            <a:ext cx="5715000" cy="6223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01900"/>
            <a:ext cx="8312727" cy="802672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3663950"/>
            <a:ext cx="448310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984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Linear Regression with one variable</a:t>
            </a:r>
            <a:endParaRPr lang="en-US" dirty="0"/>
          </a:p>
          <a:p>
            <a:r>
              <a:rPr lang="en-US" dirty="0" smtClean="0"/>
              <a:t> Probability Interpretation</a:t>
            </a:r>
          </a:p>
          <a:p>
            <a:r>
              <a:rPr lang="en-US" dirty="0"/>
              <a:t> </a:t>
            </a:r>
            <a:r>
              <a:rPr lang="en-US" dirty="0" smtClean="0"/>
              <a:t>Linear Basis Function Models</a:t>
            </a:r>
          </a:p>
          <a:p>
            <a:r>
              <a:rPr lang="en-US" dirty="0" smtClean="0"/>
              <a:t> Optimization</a:t>
            </a:r>
            <a:endParaRPr lang="en-US" dirty="0"/>
          </a:p>
          <a:p>
            <a:r>
              <a:rPr lang="en-US" dirty="0" smtClean="0"/>
              <a:t> Multiple Outputs</a:t>
            </a:r>
          </a:p>
          <a:p>
            <a:r>
              <a:rPr lang="en-US" b="1" dirty="0">
                <a:solidFill>
                  <a:srgbClr val="8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Regularization</a:t>
            </a:r>
            <a:r>
              <a:rPr lang="en-US" b="1" dirty="0" smtClean="0">
                <a:solidFill>
                  <a:srgbClr val="800000"/>
                </a:solidFill>
              </a:rPr>
              <a:t> </a:t>
            </a:r>
            <a:r>
              <a:rPr lang="en-US" dirty="0" smtClean="0"/>
              <a:t>and </a:t>
            </a:r>
            <a:r>
              <a:rPr lang="en-US" b="1" dirty="0" smtClean="0">
                <a:solidFill>
                  <a:srgbClr val="800000"/>
                </a:solidFill>
              </a:rPr>
              <a:t>Lasso</a:t>
            </a:r>
            <a:r>
              <a:rPr lang="en-US" dirty="0" smtClean="0"/>
              <a:t> and more</a:t>
            </a:r>
          </a:p>
          <a:p>
            <a:r>
              <a:rPr lang="en-US" dirty="0"/>
              <a:t> </a:t>
            </a:r>
            <a:r>
              <a:rPr lang="en-US" dirty="0" smtClean="0"/>
              <a:t>Bias and Variance Tradeoff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0917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GB" dirty="0" smtClean="0"/>
              <a:t>Regularized Least Squares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 With a more general regularizer, we have</a:t>
            </a:r>
          </a:p>
          <a:p>
            <a:endParaRPr lang="en-GB" sz="2800" dirty="0" smtClean="0"/>
          </a:p>
        </p:txBody>
      </p:sp>
      <p:pic>
        <p:nvPicPr>
          <p:cNvPr id="11" name="Picture 10" descr="Figure3.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47" y="3752859"/>
            <a:ext cx="7925579" cy="205740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562405" y="5810071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LASSO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4590662" y="5810071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Ridge Regression</a:t>
            </a:r>
            <a:endParaRPr lang="en-GB" dirty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593" y="2109378"/>
            <a:ext cx="4736152" cy="962844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663" y="3315202"/>
            <a:ext cx="1553484" cy="875313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5377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198704" y="3087623"/>
            <a:ext cx="4959332" cy="3129102"/>
            <a:chOff x="2500298" y="2428868"/>
            <a:chExt cx="6000792" cy="3786213"/>
          </a:xfrm>
        </p:grpSpPr>
        <p:pic>
          <p:nvPicPr>
            <p:cNvPr id="9" name="Picture 8" descr="Figure3.4a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00298" y="2428868"/>
              <a:ext cx="2888366" cy="3779146"/>
            </a:xfrm>
            <a:prstGeom prst="rect">
              <a:avLst/>
            </a:prstGeom>
          </p:spPr>
        </p:pic>
        <p:pic>
          <p:nvPicPr>
            <p:cNvPr id="15" name="Picture 14" descr="Figure3.4a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12724" y="2435936"/>
              <a:ext cx="2888366" cy="3779145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GB" dirty="0" smtClean="0"/>
              <a:t>LASSO: sparse learning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89063"/>
            <a:ext cx="7962928" cy="2257427"/>
          </a:xfrm>
        </p:spPr>
        <p:txBody>
          <a:bodyPr>
            <a:normAutofit/>
          </a:bodyPr>
          <a:lstStyle/>
          <a:p>
            <a:pPr marL="0" indent="0"/>
            <a:r>
              <a:rPr lang="en-GB" sz="2800" dirty="0" smtClean="0"/>
              <a:t> LASSO tends to generate spars</a:t>
            </a:r>
            <a:r>
              <a:rPr lang="en-US" dirty="0" smtClean="0"/>
              <a:t>e solution</a:t>
            </a:r>
            <a:endParaRPr lang="en-GB" sz="2800" dirty="0" smtClean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98" y="2227833"/>
            <a:ext cx="511782" cy="40769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flipH="1">
            <a:off x="3468183" y="1977737"/>
            <a:ext cx="1130300" cy="90516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71" y="2016259"/>
            <a:ext cx="3813813" cy="752725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9356" y="1913853"/>
            <a:ext cx="3254644" cy="1620153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 flipH="1">
            <a:off x="6478082" y="2705043"/>
            <a:ext cx="1446717" cy="90516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eft-Right Arrow 7"/>
          <p:cNvSpPr/>
          <p:nvPr/>
        </p:nvSpPr>
        <p:spPr>
          <a:xfrm>
            <a:off x="4770957" y="2227833"/>
            <a:ext cx="1118399" cy="477210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6854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GB" dirty="0" smtClean="0"/>
              <a:t>LASSO: sparse learning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89063"/>
            <a:ext cx="7962928" cy="4529137"/>
          </a:xfrm>
        </p:spPr>
        <p:txBody>
          <a:bodyPr>
            <a:normAutofit lnSpcReduction="10000"/>
          </a:bodyPr>
          <a:lstStyle/>
          <a:p>
            <a:pPr marL="0" indent="0"/>
            <a:r>
              <a:rPr lang="en-GB" sz="2800" dirty="0" smtClean="0"/>
              <a:t> </a:t>
            </a:r>
            <a:r>
              <a:rPr lang="en-US" sz="2800" dirty="0" smtClean="0"/>
              <a:t>Motivations of LASSO</a:t>
            </a:r>
          </a:p>
          <a:p>
            <a:pPr marL="400050" lvl="1" indent="0"/>
            <a:r>
              <a:rPr lang="en-GB" sz="2600" dirty="0" smtClean="0"/>
              <a:t> sparse solution</a:t>
            </a:r>
          </a:p>
          <a:p>
            <a:pPr marL="400050" lvl="1" indent="0"/>
            <a:r>
              <a:rPr lang="en-GB" sz="2600" dirty="0" smtClean="0"/>
              <a:t> feature selection (coefficients become 0 for unimportant features)</a:t>
            </a:r>
          </a:p>
          <a:p>
            <a:pPr marL="400050" lvl="1" indent="0"/>
            <a:r>
              <a:rPr lang="en-GB" dirty="0" smtClean="0"/>
              <a:t> number </a:t>
            </a:r>
            <a:r>
              <a:rPr lang="en-GB" dirty="0"/>
              <a:t>of training data is </a:t>
            </a:r>
            <a:r>
              <a:rPr lang="en-GB" dirty="0" smtClean="0"/>
              <a:t>small, number </a:t>
            </a:r>
            <a:r>
              <a:rPr lang="en-GB" dirty="0"/>
              <a:t>of model parameters is </a:t>
            </a:r>
            <a:r>
              <a:rPr lang="en-GB" dirty="0" smtClean="0"/>
              <a:t>large</a:t>
            </a:r>
            <a:endParaRPr lang="en-GB" sz="2600" dirty="0" smtClean="0"/>
          </a:p>
          <a:p>
            <a:pPr marL="400050" lvl="1" indent="0"/>
            <a:endParaRPr lang="en-GB" dirty="0"/>
          </a:p>
          <a:p>
            <a:pPr marL="0" indent="0"/>
            <a:r>
              <a:rPr lang="en-GB" sz="2800" dirty="0" smtClean="0"/>
              <a:t> The original paper:</a:t>
            </a:r>
            <a:endParaRPr lang="en-GB" dirty="0"/>
          </a:p>
          <a:p>
            <a:pPr marL="400050" lvl="1" indent="0"/>
            <a:r>
              <a:rPr lang="en-GB" sz="2600" dirty="0" smtClean="0"/>
              <a:t> “Regression Shrinkage and Selection via the Lasso” by Robert </a:t>
            </a:r>
            <a:r>
              <a:rPr lang="en-GB" sz="2600" dirty="0" err="1" smtClean="0"/>
              <a:t>Tibish</a:t>
            </a:r>
            <a:r>
              <a:rPr lang="en-GB" dirty="0" err="1" smtClean="0"/>
              <a:t>irani</a:t>
            </a:r>
            <a:r>
              <a:rPr lang="en-GB" dirty="0" smtClean="0"/>
              <a:t>, 1996</a:t>
            </a:r>
            <a:endParaRPr lang="en-GB" sz="2600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376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GB" dirty="0" smtClean="0"/>
              <a:t>LASSO: sparse learning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89063"/>
            <a:ext cx="7962928" cy="4529137"/>
          </a:xfrm>
        </p:spPr>
        <p:txBody>
          <a:bodyPr>
            <a:normAutofit/>
          </a:bodyPr>
          <a:lstStyle/>
          <a:p>
            <a:pPr marL="0" indent="0"/>
            <a:r>
              <a:rPr lang="en-GB" sz="2800" dirty="0" smtClean="0"/>
              <a:t> </a:t>
            </a:r>
            <a:r>
              <a:rPr lang="en-US" sz="2800" dirty="0" smtClean="0"/>
              <a:t>Solution Path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54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00" y="1941960"/>
            <a:ext cx="5727700" cy="421592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5327650"/>
            <a:ext cx="18415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8281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GB" dirty="0" smtClean="0"/>
              <a:t>LASSO: sparse learning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89063"/>
            <a:ext cx="7962928" cy="4529137"/>
          </a:xfrm>
        </p:spPr>
        <p:txBody>
          <a:bodyPr>
            <a:normAutofit/>
          </a:bodyPr>
          <a:lstStyle/>
          <a:p>
            <a:pPr marL="0" indent="0"/>
            <a:r>
              <a:rPr lang="en-GB" sz="2800" dirty="0" smtClean="0"/>
              <a:t> </a:t>
            </a:r>
            <a:r>
              <a:rPr lang="en-US" sz="2800" dirty="0" smtClean="0"/>
              <a:t> Ex.: predict the level of prostate specific antigen based on clinical measurements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55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" y="2361528"/>
            <a:ext cx="9144000" cy="380114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 flipH="1">
            <a:off x="1028700" y="3327343"/>
            <a:ext cx="939800" cy="245115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 flipH="1">
            <a:off x="6184900" y="3327343"/>
            <a:ext cx="939800" cy="245115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5334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GB" dirty="0" smtClean="0"/>
              <a:t>LASSO: sparse learning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89063"/>
            <a:ext cx="7962928" cy="4529137"/>
          </a:xfrm>
        </p:spPr>
        <p:txBody>
          <a:bodyPr>
            <a:normAutofit/>
          </a:bodyPr>
          <a:lstStyle/>
          <a:p>
            <a:pPr marL="0" indent="0"/>
            <a:r>
              <a:rPr lang="en-GB" sz="2800" dirty="0" smtClean="0"/>
              <a:t> </a:t>
            </a:r>
            <a:r>
              <a:rPr lang="en-US" sz="2800" dirty="0" smtClean="0"/>
              <a:t> How to optimize LASSO</a:t>
            </a:r>
            <a:endParaRPr lang="en-US" dirty="0" smtClean="0"/>
          </a:p>
          <a:p>
            <a:pPr marL="0" indent="0"/>
            <a:endParaRPr lang="en-US" sz="2800" dirty="0"/>
          </a:p>
          <a:p>
            <a:pPr marL="0" indent="0"/>
            <a:endParaRPr lang="en-US" dirty="0" smtClean="0"/>
          </a:p>
          <a:p>
            <a:pPr marL="0" indent="0"/>
            <a:endParaRPr lang="en-US" sz="2800" dirty="0"/>
          </a:p>
          <a:p>
            <a:pPr marL="400050" lvl="1" indent="0"/>
            <a:r>
              <a:rPr lang="en-US" sz="2600" dirty="0" smtClean="0"/>
              <a:t> no closed form solution: non-smooth L1 norm </a:t>
            </a:r>
          </a:p>
          <a:p>
            <a:pPr marL="400050" lvl="1" indent="0"/>
            <a:r>
              <a:rPr lang="en-US" dirty="0"/>
              <a:t> </a:t>
            </a:r>
            <a:r>
              <a:rPr lang="en-US" dirty="0" smtClean="0"/>
              <a:t>Optimization algorithms</a:t>
            </a:r>
          </a:p>
          <a:p>
            <a:pPr marL="800100" lvl="2" indent="0"/>
            <a:r>
              <a:rPr lang="en-US" sz="2400" dirty="0" smtClean="0"/>
              <a:t> (stochastic) gradient descent and its variants [1,2,3]</a:t>
            </a:r>
          </a:p>
          <a:p>
            <a:pPr marL="800100" lvl="2" indent="0"/>
            <a:r>
              <a:rPr lang="en-US" dirty="0"/>
              <a:t> </a:t>
            </a:r>
            <a:r>
              <a:rPr lang="en-US" dirty="0" smtClean="0"/>
              <a:t>(stochastic) coordinate descent [4]</a:t>
            </a:r>
          </a:p>
          <a:p>
            <a:pPr marL="800100" lvl="2" indent="0"/>
            <a:r>
              <a:rPr lang="en-US" sz="2400" dirty="0"/>
              <a:t> </a:t>
            </a:r>
            <a:r>
              <a:rPr lang="en-US" sz="2400" dirty="0" smtClean="0"/>
              <a:t>under research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56</a:t>
            </a:fld>
            <a:endParaRPr lang="en-US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085" y="2143468"/>
            <a:ext cx="5076184" cy="1001878"/>
          </a:xfrm>
          <a:prstGeom prst="rect">
            <a:avLst/>
          </a:prstGeom>
        </p:spPr>
      </p:pic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0" y="2432050"/>
            <a:ext cx="7493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8306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Linear Regression with one variable</a:t>
            </a:r>
            <a:endParaRPr lang="en-US" dirty="0"/>
          </a:p>
          <a:p>
            <a:r>
              <a:rPr lang="en-US" dirty="0" smtClean="0"/>
              <a:t> Probability Interpretation</a:t>
            </a:r>
          </a:p>
          <a:p>
            <a:r>
              <a:rPr lang="en-US" dirty="0"/>
              <a:t> </a:t>
            </a:r>
            <a:r>
              <a:rPr lang="en-US" dirty="0" smtClean="0"/>
              <a:t>Linear Basis Function Models</a:t>
            </a:r>
          </a:p>
          <a:p>
            <a:r>
              <a:rPr lang="en-US" dirty="0" smtClean="0"/>
              <a:t> Optimization</a:t>
            </a:r>
            <a:endParaRPr lang="en-US" dirty="0"/>
          </a:p>
          <a:p>
            <a:r>
              <a:rPr lang="en-US" dirty="0" smtClean="0"/>
              <a:t> Multiple Outputs</a:t>
            </a:r>
          </a:p>
          <a:p>
            <a:r>
              <a:rPr lang="en-US" b="1" dirty="0">
                <a:solidFill>
                  <a:srgbClr val="8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Regularization</a:t>
            </a:r>
            <a:r>
              <a:rPr lang="en-US" b="1" dirty="0" smtClean="0">
                <a:solidFill>
                  <a:srgbClr val="800000"/>
                </a:solidFill>
              </a:rPr>
              <a:t> </a:t>
            </a:r>
            <a:r>
              <a:rPr lang="en-US" dirty="0" smtClean="0"/>
              <a:t>and </a:t>
            </a:r>
            <a:r>
              <a:rPr lang="en-US" dirty="0" smtClean="0">
                <a:solidFill>
                  <a:srgbClr val="000000"/>
                </a:solidFill>
              </a:rPr>
              <a:t>Lasso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800000"/>
                </a:solidFill>
              </a:rPr>
              <a:t>and more</a:t>
            </a:r>
          </a:p>
          <a:p>
            <a:r>
              <a:rPr lang="en-US" dirty="0"/>
              <a:t> </a:t>
            </a:r>
            <a:r>
              <a:rPr lang="en-US" dirty="0" smtClean="0"/>
              <a:t>Bias and Variance Tradeoff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0787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Regularized Loss Minimization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 A general form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  </a:t>
            </a:r>
            <a:r>
              <a:rPr lang="en-US" dirty="0" err="1" smtClean="0"/>
              <a:t>Regularizer</a:t>
            </a:r>
            <a:endParaRPr lang="en-US" dirty="0" smtClean="0"/>
          </a:p>
          <a:p>
            <a:pPr lvl="1"/>
            <a:r>
              <a:rPr lang="en-US" dirty="0" smtClean="0"/>
              <a:t>  Elastic Net[6]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 Group Lasso[7]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58</a:t>
            </a:fld>
            <a:endParaRPr lang="en-US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72" y="2224924"/>
            <a:ext cx="3790657" cy="858753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5470" y="3628527"/>
            <a:ext cx="860661" cy="388347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046" y="4085248"/>
            <a:ext cx="3248908" cy="323314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098" y="4613541"/>
            <a:ext cx="2255310" cy="875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0667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Linear Regression with One Variable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How to estimate the model parameters</a:t>
            </a:r>
          </a:p>
          <a:p>
            <a:r>
              <a:rPr lang="en-US" dirty="0"/>
              <a:t> </a:t>
            </a:r>
            <a:r>
              <a:rPr lang="en-US" dirty="0" smtClean="0"/>
              <a:t>Criterion: minimize the error on training data</a:t>
            </a:r>
          </a:p>
          <a:p>
            <a:pPr lvl="1"/>
            <a:r>
              <a:rPr lang="en-US" dirty="0" smtClean="0"/>
              <a:t> the loss function measures the error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5</a:t>
            </a:fld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669517" y="5998492"/>
            <a:ext cx="362716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1821917" y="3561927"/>
            <a:ext cx="0" cy="25889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790760" y="5974346"/>
            <a:ext cx="1672635" cy="382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size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181775" y="3648884"/>
            <a:ext cx="836318" cy="382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price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2711450" y="490511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619722" y="5197342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619722" y="5555455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213322" y="564171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292697" y="515911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102322" y="5149452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102322" y="4828645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381722" y="475218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3616672" y="4549245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734147" y="475218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3381722" y="438732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4067522" y="4549245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 flipV="1">
            <a:off x="1669517" y="4030888"/>
            <a:ext cx="2864383" cy="1943458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2338739" y="5508625"/>
            <a:ext cx="0" cy="465721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2337503" y="5232400"/>
            <a:ext cx="1236" cy="276225"/>
          </a:xfrm>
          <a:prstGeom prst="line">
            <a:avLst/>
          </a:prstGeom>
          <a:ln>
            <a:solidFill>
              <a:srgbClr val="FF0000"/>
            </a:solidFill>
            <a:prstDash val="solid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0" name="Picture 49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420" y="1570441"/>
            <a:ext cx="1960385" cy="364319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4790760" y="5555455"/>
            <a:ext cx="4937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Loss Function (function in parameters)</a:t>
            </a:r>
            <a:endParaRPr lang="en-US" sz="20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pic>
        <p:nvPicPr>
          <p:cNvPr id="55" name="Picture 54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464" y="3270307"/>
            <a:ext cx="2402773" cy="858754"/>
          </a:xfrm>
          <a:prstGeom prst="rect">
            <a:avLst/>
          </a:prstGeom>
        </p:spPr>
      </p:pic>
      <p:sp>
        <p:nvSpPr>
          <p:cNvPr id="56" name="Oval 55"/>
          <p:cNvSpPr/>
          <p:nvPr/>
        </p:nvSpPr>
        <p:spPr>
          <a:xfrm>
            <a:off x="2292697" y="5159110"/>
            <a:ext cx="75853" cy="76465"/>
          </a:xfrm>
          <a:prstGeom prst="ellipse">
            <a:avLst/>
          </a:prstGeom>
          <a:noFill/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8" name="Straight Connector 57"/>
          <p:cNvCxnSpPr/>
          <p:nvPr/>
        </p:nvCxnSpPr>
        <p:spPr>
          <a:xfrm>
            <a:off x="2338739" y="5508625"/>
            <a:ext cx="0" cy="465721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H="1">
            <a:off x="1821917" y="5197343"/>
            <a:ext cx="470780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>
            <a:off x="1860017" y="5540243"/>
            <a:ext cx="470780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1" name="Picture 60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561" y="5080419"/>
            <a:ext cx="260228" cy="208183"/>
          </a:xfrm>
          <a:prstGeom prst="rect">
            <a:avLst/>
          </a:prstGeom>
        </p:spPr>
      </p:pic>
      <p:pic>
        <p:nvPicPr>
          <p:cNvPr id="62" name="Picture 61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383" y="5407058"/>
            <a:ext cx="646627" cy="291771"/>
          </a:xfrm>
          <a:prstGeom prst="rect">
            <a:avLst/>
          </a:prstGeom>
        </p:spPr>
      </p:pic>
      <p:pic>
        <p:nvPicPr>
          <p:cNvPr id="63" name="Picture 62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412" y="6073592"/>
            <a:ext cx="314876" cy="209917"/>
          </a:xfrm>
          <a:prstGeom prst="rect">
            <a:avLst/>
          </a:prstGeom>
        </p:spPr>
      </p:pic>
      <p:pic>
        <p:nvPicPr>
          <p:cNvPr id="65" name="Picture 64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462" y="5471446"/>
            <a:ext cx="1517997" cy="32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395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Application: Image </a:t>
            </a:r>
            <a:r>
              <a:rPr lang="en-US" dirty="0" err="1" smtClean="0"/>
              <a:t>Denoising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59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68500"/>
            <a:ext cx="9144000" cy="2901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6731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Big data regression: </a:t>
            </a:r>
          </a:p>
          <a:p>
            <a:pPr lvl="1"/>
            <a:r>
              <a:rPr lang="en-US" dirty="0" smtClean="0"/>
              <a:t> computing closed form solution is expensive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use stochastic gradient </a:t>
            </a:r>
          </a:p>
          <a:p>
            <a:pPr lvl="1"/>
            <a:endParaRPr lang="en-US" dirty="0"/>
          </a:p>
          <a:p>
            <a:r>
              <a:rPr lang="en-US" dirty="0" smtClean="0"/>
              <a:t>  When data is limited and model is complex</a:t>
            </a:r>
          </a:p>
          <a:p>
            <a:pPr lvl="1"/>
            <a:r>
              <a:rPr lang="en-US" dirty="0" smtClean="0"/>
              <a:t> regularization avoids over-fitting and help generalization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various regularizations exist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Ridge Regression, LASSO (sparse solution, feature selection)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3265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Linear Regression with one variable</a:t>
            </a:r>
            <a:endParaRPr lang="en-US" dirty="0"/>
          </a:p>
          <a:p>
            <a:r>
              <a:rPr lang="en-US" dirty="0" smtClean="0"/>
              <a:t> Probability Interpretation</a:t>
            </a:r>
          </a:p>
          <a:p>
            <a:r>
              <a:rPr lang="en-US" dirty="0"/>
              <a:t> </a:t>
            </a:r>
            <a:r>
              <a:rPr lang="en-US" dirty="0" smtClean="0"/>
              <a:t>Linear Basis Function Models</a:t>
            </a:r>
          </a:p>
          <a:p>
            <a:r>
              <a:rPr lang="en-US" dirty="0" smtClean="0"/>
              <a:t> Optimization</a:t>
            </a:r>
            <a:endParaRPr lang="en-US" dirty="0"/>
          </a:p>
          <a:p>
            <a:r>
              <a:rPr lang="en-US" dirty="0" smtClean="0"/>
              <a:t> Multiple Outputs</a:t>
            </a:r>
          </a:p>
          <a:p>
            <a:r>
              <a:rPr lang="en-US" dirty="0"/>
              <a:t> </a:t>
            </a:r>
            <a:r>
              <a:rPr lang="en-US" dirty="0" smtClean="0"/>
              <a:t>Regularization and Lasso</a:t>
            </a:r>
          </a:p>
          <a:p>
            <a:r>
              <a:rPr lang="en-US" b="1" dirty="0">
                <a:solidFill>
                  <a:srgbClr val="800000"/>
                </a:solidFill>
              </a:rPr>
              <a:t> </a:t>
            </a:r>
            <a:r>
              <a:rPr lang="en-US" b="1" dirty="0" smtClean="0">
                <a:solidFill>
                  <a:srgbClr val="800000"/>
                </a:solidFill>
              </a:rPr>
              <a:t>Bias and Variance Tradeoff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7177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Regularization and Model Complexity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 the regularization term controls the model complexity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 consider extreme cases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62</a:t>
            </a:fld>
            <a:endParaRPr lang="en-US"/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467" y="2571790"/>
            <a:ext cx="4233045" cy="858754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558" y="5298792"/>
            <a:ext cx="5247934" cy="324417"/>
          </a:xfrm>
          <a:prstGeom prst="rect">
            <a:avLst/>
          </a:prstGeom>
        </p:spPr>
      </p:pic>
      <p:pic>
        <p:nvPicPr>
          <p:cNvPr id="14" name="Picture 13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671" y="4693962"/>
            <a:ext cx="4933058" cy="31487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7534" y="2607226"/>
            <a:ext cx="2057190" cy="318024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26480" y="2580147"/>
            <a:ext cx="1165041" cy="3285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7177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Regularization and Model Complexity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63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9241" y="2033244"/>
            <a:ext cx="3253719" cy="248140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376" y="2040075"/>
            <a:ext cx="3381215" cy="2477025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874" y="4725871"/>
            <a:ext cx="881653" cy="283388"/>
          </a:xfrm>
          <a:prstGeom prst="rect">
            <a:avLst/>
          </a:prstGeom>
        </p:spPr>
      </p:pic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659" y="4736366"/>
            <a:ext cx="1060083" cy="27289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038160" y="1516855"/>
            <a:ext cx="3515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Bad at the two ends</a:t>
            </a:r>
            <a:endParaRPr lang="en-US" sz="28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18" name="Right Arrow 17"/>
          <p:cNvSpPr/>
          <p:nvPr/>
        </p:nvSpPr>
        <p:spPr>
          <a:xfrm rot="2523352">
            <a:off x="3090213" y="4824439"/>
            <a:ext cx="1331013" cy="1024081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/>
        </p:nvSpPr>
        <p:spPr>
          <a:xfrm rot="7559256">
            <a:off x="4631460" y="4757669"/>
            <a:ext cx="1251725" cy="1024081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1739900" y="5815393"/>
            <a:ext cx="6070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What is the best value of lambda?</a:t>
            </a:r>
            <a:endParaRPr lang="en-US" sz="28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745194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 animBg="1"/>
      <p:bldP spid="19" grpId="0" animBg="1"/>
      <p:bldP spid="20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Bias and Variance Tradeoff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Expected </a:t>
            </a:r>
            <a:r>
              <a:rPr lang="en-US" smtClean="0"/>
              <a:t>Loss (</a:t>
            </a:r>
            <a:r>
              <a:rPr lang="en-GB" smtClean="0"/>
              <a:t>generalization </a:t>
            </a:r>
            <a:r>
              <a:rPr lang="en-GB"/>
              <a:t>error</a:t>
            </a:r>
            <a:r>
              <a:rPr lang="en-GB" smtClean="0"/>
              <a:t>)</a:t>
            </a:r>
            <a:endParaRPr lang="en-US" dirty="0" smtClean="0"/>
          </a:p>
          <a:p>
            <a:pPr lvl="1"/>
            <a:r>
              <a:rPr lang="en-US" dirty="0"/>
              <a:t> </a:t>
            </a:r>
            <a:r>
              <a:rPr lang="en-US" dirty="0" smtClean="0"/>
              <a:t>data is generated from an underlying distribution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 </a:t>
            </a:r>
            <a:r>
              <a:rPr lang="en-US" dirty="0" smtClean="0"/>
              <a:t>square loss function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minimize the expected loss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optimal solution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64</a:t>
            </a:fld>
            <a:endParaRPr lang="en-US"/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871" y="3018964"/>
            <a:ext cx="3406387" cy="39121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974" y="2517277"/>
            <a:ext cx="2372066" cy="38834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 flipH="1">
            <a:off x="5232398" y="5461000"/>
            <a:ext cx="3632197" cy="81405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36" y="5588000"/>
            <a:ext cx="8312728" cy="642813"/>
          </a:xfrm>
          <a:prstGeom prst="rect">
            <a:avLst/>
          </a:prstGeom>
        </p:spPr>
      </p:pic>
      <p:pic>
        <p:nvPicPr>
          <p:cNvPr id="14" name="Picture 13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88" y="3935952"/>
            <a:ext cx="7557025" cy="75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2475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 Bias-Variance Decomposition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 Decompose the expected loss using optimal solution</a:t>
            </a:r>
          </a:p>
          <a:p>
            <a:pPr marL="0" indent="0">
              <a:spcBef>
                <a:spcPts val="0"/>
              </a:spcBef>
              <a:buNone/>
            </a:pPr>
            <a:endParaRPr lang="en-GB" sz="2800" dirty="0" smtClean="0"/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788" y="2085323"/>
            <a:ext cx="7557025" cy="731554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793486" y="2327302"/>
            <a:ext cx="7690115" cy="1641432"/>
            <a:chOff x="793486" y="2327302"/>
            <a:chExt cx="7690115" cy="1641432"/>
          </a:xfrm>
        </p:grpSpPr>
        <p:sp>
          <p:nvSpPr>
            <p:cNvPr id="15" name="Rectangle 14"/>
            <p:cNvSpPr/>
            <p:nvPr/>
          </p:nvSpPr>
          <p:spPr>
            <a:xfrm flipH="1">
              <a:off x="5041902" y="2327302"/>
              <a:ext cx="3441698" cy="580998"/>
            </a:xfrm>
            <a:prstGeom prst="rect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 flipH="1">
              <a:off x="793486" y="3371866"/>
              <a:ext cx="5677705" cy="596868"/>
            </a:xfrm>
            <a:prstGeom prst="rect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H="1">
              <a:off x="793488" y="2908300"/>
              <a:ext cx="4248414" cy="463566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flipH="1">
              <a:off x="6471191" y="2908300"/>
              <a:ext cx="2012410" cy="463566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Rounded Rectangular Callout 27"/>
          <p:cNvSpPr/>
          <p:nvPr/>
        </p:nvSpPr>
        <p:spPr>
          <a:xfrm>
            <a:off x="2908300" y="4241553"/>
            <a:ext cx="2882900" cy="520238"/>
          </a:xfrm>
          <a:prstGeom prst="wedgeRoundRectCallout">
            <a:avLst>
              <a:gd name="adj1" fmla="val -8175"/>
              <a:gd name="adj2" fmla="val 81913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800000"/>
                </a:solidFill>
                <a:latin typeface="Times New Roman"/>
                <a:cs typeface="Times New Roman"/>
              </a:rPr>
              <a:t>d</a:t>
            </a:r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ependent on f</a:t>
            </a:r>
            <a:endParaRPr lang="en-US" sz="2400" b="1" dirty="0">
              <a:solidFill>
                <a:srgbClr val="800000"/>
              </a:solidFill>
              <a:latin typeface="Times New Roman"/>
              <a:cs typeface="Times New Roman"/>
            </a:endParaRPr>
          </a:p>
        </p:txBody>
      </p:sp>
      <p:sp>
        <p:nvSpPr>
          <p:cNvPr id="29" name="Rounded Rectangular Callout 28"/>
          <p:cNvSpPr/>
          <p:nvPr/>
        </p:nvSpPr>
        <p:spPr>
          <a:xfrm>
            <a:off x="4286791" y="5659331"/>
            <a:ext cx="4368800" cy="520238"/>
          </a:xfrm>
          <a:prstGeom prst="wedgeRoundRectCallout">
            <a:avLst>
              <a:gd name="adj1" fmla="val 21406"/>
              <a:gd name="adj2" fmla="val -93852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Independent of f (noise)</a:t>
            </a:r>
            <a:endParaRPr lang="en-US" sz="2400" b="1" dirty="0">
              <a:solidFill>
                <a:srgbClr val="800000"/>
              </a:solidFill>
              <a:latin typeface="Times New Roman"/>
              <a:cs typeface="Times New Roman"/>
            </a:endParaRPr>
          </a:p>
        </p:txBody>
      </p:sp>
      <p:pic>
        <p:nvPicPr>
          <p:cNvPr id="30" name="Picture 29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51" y="3525479"/>
            <a:ext cx="5257475" cy="391210"/>
          </a:xfrm>
          <a:prstGeom prst="rect">
            <a:avLst/>
          </a:prstGeom>
        </p:spPr>
      </p:pic>
      <p:pic>
        <p:nvPicPr>
          <p:cNvPr id="31" name="Picture 30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10845"/>
            <a:ext cx="9144000" cy="47188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2596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 Bias-Variance Decomposition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 Expected loss </a:t>
            </a:r>
          </a:p>
          <a:p>
            <a:pPr marL="0" indent="0">
              <a:buNone/>
            </a:pPr>
            <a:endParaRPr lang="en-GB" sz="2800" dirty="0" smtClean="0"/>
          </a:p>
          <a:p>
            <a:endParaRPr lang="en-GB" dirty="0" smtClean="0"/>
          </a:p>
          <a:p>
            <a:r>
              <a:rPr lang="en-GB" sz="2800" dirty="0"/>
              <a:t> </a:t>
            </a:r>
            <a:r>
              <a:rPr lang="en-GB" dirty="0" smtClean="0"/>
              <a:t>uncertainty in             learned from data</a:t>
            </a:r>
          </a:p>
          <a:p>
            <a:endParaRPr lang="en-GB" dirty="0"/>
          </a:p>
          <a:p>
            <a:endParaRPr lang="en-GB" dirty="0" smtClean="0"/>
          </a:p>
          <a:p>
            <a:r>
              <a:rPr lang="en-GB" dirty="0"/>
              <a:t> </a:t>
            </a:r>
            <a:r>
              <a:rPr lang="en-GB" dirty="0" smtClean="0"/>
              <a:t> expected loss should consider uncertainty in </a:t>
            </a:r>
            <a:endParaRPr lang="en-GB" sz="2800" dirty="0" smtClean="0"/>
          </a:p>
        </p:txBody>
      </p:sp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919" y="3844427"/>
            <a:ext cx="2382562" cy="388347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228" y="3844427"/>
            <a:ext cx="4460744" cy="388347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273" y="3101109"/>
            <a:ext cx="750455" cy="427182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918" y="2191328"/>
            <a:ext cx="6823364" cy="519545"/>
          </a:xfrm>
          <a:prstGeom prst="rect">
            <a:avLst/>
          </a:prstGeom>
        </p:spPr>
      </p:pic>
      <p:pic>
        <p:nvPicPr>
          <p:cNvPr id="23" name="Picture 22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6054" y="4625109"/>
            <a:ext cx="750455" cy="427182"/>
          </a:xfrm>
          <a:prstGeom prst="rect">
            <a:avLst/>
          </a:prstGeom>
        </p:spPr>
      </p:pic>
      <p:pic>
        <p:nvPicPr>
          <p:cNvPr id="30" name="Picture 29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36" y="5456523"/>
            <a:ext cx="8312728" cy="491555"/>
          </a:xfrm>
          <a:prstGeom prst="rect">
            <a:avLst/>
          </a:prstGeom>
        </p:spPr>
      </p:pic>
      <p:sp>
        <p:nvSpPr>
          <p:cNvPr id="31" name="Rounded Rectangular Callout 30"/>
          <p:cNvSpPr/>
          <p:nvPr/>
        </p:nvSpPr>
        <p:spPr>
          <a:xfrm>
            <a:off x="6662882" y="1472136"/>
            <a:ext cx="1372020" cy="520238"/>
          </a:xfrm>
          <a:prstGeom prst="wedgeRoundRectCallout">
            <a:avLst>
              <a:gd name="adj1" fmla="val -5017"/>
              <a:gd name="adj2" fmla="val 106325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noise</a:t>
            </a:r>
            <a:endParaRPr lang="en-US" sz="2400" b="1" dirty="0">
              <a:solidFill>
                <a:srgbClr val="800000"/>
              </a:solidFill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7971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 Bias-Variance Decomposition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 decompose expected loss with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r>
              <a:rPr lang="en-GB" dirty="0"/>
              <a:t> </a:t>
            </a:r>
            <a:r>
              <a:rPr lang="en-GB" dirty="0" smtClean="0"/>
              <a:t>Taking expectation over</a:t>
            </a:r>
          </a:p>
          <a:p>
            <a:pPr lvl="1"/>
            <a:r>
              <a:rPr lang="en-GB" dirty="0"/>
              <a:t> </a:t>
            </a:r>
            <a:r>
              <a:rPr lang="en-GB" dirty="0" smtClean="0"/>
              <a:t>Expected loss = (Bias)</a:t>
            </a:r>
            <a:r>
              <a:rPr lang="en-GB" baseline="30000" dirty="0" smtClean="0"/>
              <a:t>2</a:t>
            </a:r>
            <a:r>
              <a:rPr lang="en-GB" dirty="0" smtClean="0"/>
              <a:t> + Variance + Noise </a:t>
            </a:r>
          </a:p>
          <a:p>
            <a:pPr marL="0" indent="0">
              <a:buNone/>
            </a:pPr>
            <a:endParaRPr lang="en-GB" sz="2800" dirty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220" y="1609227"/>
            <a:ext cx="1878760" cy="388347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073" y="2133023"/>
            <a:ext cx="8312727" cy="1631373"/>
          </a:xfrm>
          <a:prstGeom prst="rect">
            <a:avLst/>
          </a:prstGeom>
        </p:spPr>
      </p:pic>
      <p:sp>
        <p:nvSpPr>
          <p:cNvPr id="15" name="Rounded Rectangular Callout 14"/>
          <p:cNvSpPr/>
          <p:nvPr/>
        </p:nvSpPr>
        <p:spPr>
          <a:xfrm>
            <a:off x="6591300" y="2133023"/>
            <a:ext cx="1092200" cy="520238"/>
          </a:xfrm>
          <a:prstGeom prst="wedgeRoundRectCallout">
            <a:avLst>
              <a:gd name="adj1" fmla="val 8615"/>
              <a:gd name="adj2" fmla="val 77031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bias</a:t>
            </a:r>
            <a:endParaRPr lang="en-US" sz="2400" b="1" dirty="0">
              <a:solidFill>
                <a:srgbClr val="800000"/>
              </a:solidFill>
              <a:latin typeface="Times New Roman"/>
              <a:cs typeface="Times New Roman"/>
            </a:endParaRPr>
          </a:p>
        </p:txBody>
      </p:sp>
      <p:sp>
        <p:nvSpPr>
          <p:cNvPr id="16" name="Rounded Rectangular Callout 15"/>
          <p:cNvSpPr/>
          <p:nvPr/>
        </p:nvSpPr>
        <p:spPr>
          <a:xfrm>
            <a:off x="4140200" y="2025304"/>
            <a:ext cx="1372020" cy="520238"/>
          </a:xfrm>
          <a:prstGeom prst="wedgeRoundRectCallout">
            <a:avLst>
              <a:gd name="adj1" fmla="val -80920"/>
              <a:gd name="adj2" fmla="val 9411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variance</a:t>
            </a:r>
            <a:endParaRPr lang="en-US" sz="2400" b="1" dirty="0">
              <a:solidFill>
                <a:srgbClr val="800000"/>
              </a:solidFill>
              <a:latin typeface="Times New Roman"/>
              <a:cs typeface="Times New Roman"/>
            </a:endParaRPr>
          </a:p>
        </p:txBody>
      </p:sp>
      <p:sp>
        <p:nvSpPr>
          <p:cNvPr id="17" name="Rounded Rectangular Callout 16"/>
          <p:cNvSpPr/>
          <p:nvPr/>
        </p:nvSpPr>
        <p:spPr>
          <a:xfrm>
            <a:off x="6591300" y="3854104"/>
            <a:ext cx="1372020" cy="520238"/>
          </a:xfrm>
          <a:prstGeom prst="wedgeRoundRectCallout">
            <a:avLst>
              <a:gd name="adj1" fmla="val -177187"/>
              <a:gd name="adj2" fmla="val -71882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zero</a:t>
            </a:r>
            <a:endParaRPr lang="en-US" sz="2400" b="1" dirty="0">
              <a:solidFill>
                <a:srgbClr val="800000"/>
              </a:solidFill>
              <a:latin typeface="Times New Roman"/>
              <a:cs typeface="Times New Roman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8051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 Bias-Variance </a:t>
            </a:r>
            <a:r>
              <a:rPr lang="en-GB" dirty="0" err="1" smtClean="0"/>
              <a:t>Tradeoff</a:t>
            </a:r>
            <a:endParaRPr lang="en-GB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 Example: </a:t>
            </a:r>
            <a:r>
              <a:rPr lang="en-GB" dirty="0" smtClean="0"/>
              <a:t>100</a:t>
            </a:r>
            <a:r>
              <a:rPr lang="en-GB" sz="2800" dirty="0" smtClean="0"/>
              <a:t> data sets from the sinusoidal, varying the degree of regularization.</a:t>
            </a:r>
            <a:endParaRPr lang="en-GB" sz="2800" dirty="0"/>
          </a:p>
        </p:txBody>
      </p:sp>
      <p:pic>
        <p:nvPicPr>
          <p:cNvPr id="12" name="Content Placeholder 5" descr="Figure3.5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583" y="2786058"/>
            <a:ext cx="4000507" cy="2971805"/>
          </a:xfrm>
          <a:prstGeom prst="rect">
            <a:avLst/>
          </a:prstGeom>
        </p:spPr>
      </p:pic>
      <p:pic>
        <p:nvPicPr>
          <p:cNvPr id="13" name="Content Placeholder 5" descr="Figure3.5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58" y="2786058"/>
            <a:ext cx="4000506" cy="297180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39900" y="5815393"/>
            <a:ext cx="6070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The value of lambda is large</a:t>
            </a:r>
            <a:endParaRPr lang="en-US" sz="28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8961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Linear Regression with One Variable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How to estimate the model parameters</a:t>
            </a:r>
          </a:p>
          <a:p>
            <a:r>
              <a:rPr lang="en-US" dirty="0"/>
              <a:t> </a:t>
            </a:r>
            <a:r>
              <a:rPr lang="en-US" dirty="0" smtClean="0"/>
              <a:t>Criterion: minimize the error on training data</a:t>
            </a:r>
          </a:p>
          <a:p>
            <a:pPr lvl="1"/>
            <a:r>
              <a:rPr lang="en-US" dirty="0" smtClean="0"/>
              <a:t> the loss function measures the error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6</a:t>
            </a:fld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669517" y="5998492"/>
            <a:ext cx="362716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1821917" y="3561927"/>
            <a:ext cx="0" cy="25889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790760" y="5974346"/>
            <a:ext cx="1672635" cy="382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size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181775" y="3648884"/>
            <a:ext cx="836318" cy="382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price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2711450" y="490511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619722" y="5197342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619722" y="5555455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213322" y="564171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292697" y="515911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102322" y="5149452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102322" y="4828645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381722" y="475218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3616672" y="4549245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734147" y="475218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3381722" y="4387320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4067522" y="4549245"/>
            <a:ext cx="75853" cy="76465"/>
          </a:xfrm>
          <a:prstGeom prst="ellipse">
            <a:avLst/>
          </a:prstGeom>
          <a:noFill/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 flipV="1">
            <a:off x="1669517" y="4030888"/>
            <a:ext cx="2864383" cy="1943458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2338739" y="5508625"/>
            <a:ext cx="0" cy="465721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2337503" y="5232400"/>
            <a:ext cx="1236" cy="276225"/>
          </a:xfrm>
          <a:prstGeom prst="line">
            <a:avLst/>
          </a:prstGeom>
          <a:ln>
            <a:solidFill>
              <a:srgbClr val="FF0000"/>
            </a:solidFill>
            <a:prstDash val="solid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16" idx="2"/>
          </p:cNvCxnSpPr>
          <p:nvPr/>
        </p:nvCxnSpPr>
        <p:spPr>
          <a:xfrm flipH="1">
            <a:off x="1821917" y="5197343"/>
            <a:ext cx="470780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1860017" y="5540243"/>
            <a:ext cx="470780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Up-Down Arrow 48"/>
          <p:cNvSpPr/>
          <p:nvPr/>
        </p:nvSpPr>
        <p:spPr>
          <a:xfrm>
            <a:off x="7010400" y="3889498"/>
            <a:ext cx="457200" cy="703488"/>
          </a:xfrm>
          <a:prstGeom prst="up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" name="Picture 49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420" y="1570441"/>
            <a:ext cx="1960385" cy="364319"/>
          </a:xfrm>
          <a:prstGeom prst="rect">
            <a:avLst/>
          </a:prstGeom>
        </p:spPr>
      </p:pic>
      <p:sp>
        <p:nvSpPr>
          <p:cNvPr id="51" name="Rectangle 50"/>
          <p:cNvSpPr/>
          <p:nvPr/>
        </p:nvSpPr>
        <p:spPr>
          <a:xfrm>
            <a:off x="5621519" y="4330043"/>
            <a:ext cx="3230381" cy="1102844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4" name="Picture 53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581" y="4716326"/>
            <a:ext cx="1032238" cy="320948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464" y="3270307"/>
            <a:ext cx="2402773" cy="858754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310" y="4389265"/>
            <a:ext cx="3070692" cy="858754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4790760" y="5555455"/>
            <a:ext cx="4937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Loss Function (function in parameters)</a:t>
            </a:r>
            <a:endParaRPr lang="en-US" sz="20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561" y="5080419"/>
            <a:ext cx="260228" cy="208183"/>
          </a:xfrm>
          <a:prstGeom prst="rect">
            <a:avLst/>
          </a:prstGeom>
        </p:spPr>
      </p:pic>
      <p:pic>
        <p:nvPicPr>
          <p:cNvPr id="24" name="Picture 23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383" y="5407058"/>
            <a:ext cx="646627" cy="291771"/>
          </a:xfrm>
          <a:prstGeom prst="rect">
            <a:avLst/>
          </a:prstGeom>
        </p:spPr>
      </p:pic>
      <p:pic>
        <p:nvPicPr>
          <p:cNvPr id="26" name="Picture 25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412" y="6073592"/>
            <a:ext cx="314876" cy="209917"/>
          </a:xfrm>
          <a:prstGeom prst="rect">
            <a:avLst/>
          </a:prstGeom>
        </p:spPr>
      </p:pic>
      <p:pic>
        <p:nvPicPr>
          <p:cNvPr id="27" name="Picture 26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462" y="5471446"/>
            <a:ext cx="1517997" cy="32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5444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 Bias-Variance </a:t>
            </a:r>
            <a:r>
              <a:rPr lang="en-GB" dirty="0" err="1" smtClean="0"/>
              <a:t>Tradeoff</a:t>
            </a:r>
            <a:endParaRPr lang="en-GB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 Example: 25 data sets from the sinusoidal, varying the degree of regularization</a:t>
            </a:r>
            <a:endParaRPr lang="en-GB" sz="2800" dirty="0"/>
          </a:p>
        </p:txBody>
      </p:sp>
      <p:pic>
        <p:nvPicPr>
          <p:cNvPr id="12" name="Content Placeholder 5" descr="Figure3.5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583" y="2786058"/>
            <a:ext cx="4000507" cy="2971806"/>
          </a:xfrm>
          <a:prstGeom prst="rect">
            <a:avLst/>
          </a:prstGeom>
        </p:spPr>
      </p:pic>
      <p:pic>
        <p:nvPicPr>
          <p:cNvPr id="13" name="Content Placeholder 5" descr="Figure3.5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58" y="2786058"/>
            <a:ext cx="4000507" cy="297180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39900" y="5815393"/>
            <a:ext cx="6070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The value of lambda is small</a:t>
            </a:r>
            <a:endParaRPr lang="en-US" sz="28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7649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 Bias-Variance </a:t>
            </a:r>
            <a:r>
              <a:rPr lang="en-GB" dirty="0" err="1" smtClean="0"/>
              <a:t>Tradeoff</a:t>
            </a:r>
            <a:endParaRPr lang="en-GB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 Example: 25 data sets from the sinusoidal, varying the degree of regularization</a:t>
            </a:r>
            <a:endParaRPr lang="en-GB" sz="2800" dirty="0"/>
          </a:p>
        </p:txBody>
      </p:sp>
      <p:pic>
        <p:nvPicPr>
          <p:cNvPr id="12" name="Content Placeholder 5" descr="Figure3.5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583" y="2786058"/>
            <a:ext cx="4000507" cy="2971805"/>
          </a:xfrm>
          <a:prstGeom prst="rect">
            <a:avLst/>
          </a:prstGeom>
        </p:spPr>
      </p:pic>
      <p:pic>
        <p:nvPicPr>
          <p:cNvPr id="13" name="Content Placeholder 5" descr="Figure3.5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58" y="2786058"/>
            <a:ext cx="4000506" cy="297180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39900" y="5815393"/>
            <a:ext cx="6070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The value of lambda is smaller</a:t>
            </a:r>
            <a:endParaRPr lang="en-US" sz="28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102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 Bias-Variance </a:t>
            </a:r>
            <a:r>
              <a:rPr lang="en-GB" dirty="0" err="1" smtClean="0"/>
              <a:t>Tradeoff</a:t>
            </a:r>
            <a:endParaRPr lang="en-GB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472136"/>
            <a:ext cx="8229600" cy="4802914"/>
          </a:xfrm>
        </p:spPr>
        <p:txBody>
          <a:bodyPr>
            <a:normAutofit/>
          </a:bodyPr>
          <a:lstStyle/>
          <a:p>
            <a:r>
              <a:rPr lang="en-GB" dirty="0" smtClean="0"/>
              <a:t> an </a:t>
            </a:r>
            <a:r>
              <a:rPr lang="en-GB" dirty="0"/>
              <a:t>over-regularized model (large </a:t>
            </a:r>
            <a:r>
              <a:rPr lang="en-GB" dirty="0" smtClean="0">
                <a:latin typeface="cmmi12" pitchFamily="34" charset="0"/>
              </a:rPr>
              <a:t>  </a:t>
            </a:r>
            <a:r>
              <a:rPr lang="en-GB" dirty="0" smtClean="0"/>
              <a:t>) </a:t>
            </a:r>
            <a:r>
              <a:rPr lang="en-GB" dirty="0"/>
              <a:t>will have a high  bias, </a:t>
            </a:r>
            <a:endParaRPr lang="en-GB" dirty="0" smtClean="0"/>
          </a:p>
          <a:p>
            <a:r>
              <a:rPr lang="en-GB" dirty="0" smtClean="0"/>
              <a:t>an under-regularized </a:t>
            </a:r>
            <a:r>
              <a:rPr lang="en-GB" dirty="0"/>
              <a:t>model (small </a:t>
            </a:r>
            <a:r>
              <a:rPr lang="en-GB" dirty="0" smtClean="0">
                <a:latin typeface="cmmi12" pitchFamily="34" charset="0"/>
              </a:rPr>
              <a:t>  </a:t>
            </a:r>
            <a:r>
              <a:rPr lang="en-GB" dirty="0" smtClean="0"/>
              <a:t>) </a:t>
            </a:r>
            <a:r>
              <a:rPr lang="en-GB" dirty="0"/>
              <a:t>will have a high variance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7" name="Content Placeholder 7" descr="Figure3.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92285" y="2919957"/>
            <a:ext cx="4488570" cy="3355093"/>
          </a:xfrm>
          <a:prstGeom prst="rect">
            <a:avLst/>
          </a:prstGeom>
        </p:spPr>
      </p:pic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3785" y="1630308"/>
            <a:ext cx="197298" cy="269985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451" y="2558636"/>
            <a:ext cx="197298" cy="269985"/>
          </a:xfrm>
          <a:prstGeom prst="rect">
            <a:avLst/>
          </a:prstGeom>
        </p:spPr>
      </p:pic>
      <p:sp>
        <p:nvSpPr>
          <p:cNvPr id="10" name="Rounded Rectangular Callout 9"/>
          <p:cNvSpPr/>
          <p:nvPr/>
        </p:nvSpPr>
        <p:spPr>
          <a:xfrm>
            <a:off x="6692349" y="3168304"/>
            <a:ext cx="2146851" cy="520238"/>
          </a:xfrm>
          <a:prstGeom prst="wedgeRoundRectCallout">
            <a:avLst>
              <a:gd name="adj1" fmla="val -59767"/>
              <a:gd name="adj2" fmla="val 118532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800000"/>
                </a:solidFill>
                <a:latin typeface="Times New Roman"/>
                <a:cs typeface="Times New Roman"/>
              </a:rPr>
              <a:t>t</a:t>
            </a:r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est set error</a:t>
            </a:r>
            <a:endParaRPr lang="en-US" sz="2400" b="1" dirty="0">
              <a:solidFill>
                <a:srgbClr val="800000"/>
              </a:solidFill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859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How to choose lambda</a:t>
            </a:r>
            <a:endParaRPr lang="en-GB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472136"/>
            <a:ext cx="8229600" cy="4802914"/>
          </a:xfrm>
        </p:spPr>
        <p:txBody>
          <a:bodyPr>
            <a:normAutofit/>
          </a:bodyPr>
          <a:lstStyle/>
          <a:p>
            <a:r>
              <a:rPr lang="en-GB" dirty="0" smtClean="0"/>
              <a:t> bias-variance </a:t>
            </a:r>
            <a:r>
              <a:rPr lang="en-GB" dirty="0" err="1" smtClean="0"/>
              <a:t>tradeoff</a:t>
            </a:r>
            <a:r>
              <a:rPr lang="en-GB" dirty="0" smtClean="0"/>
              <a:t> is </a:t>
            </a:r>
            <a:r>
              <a:rPr lang="en-GB" dirty="0" smtClean="0"/>
              <a:t>theoretically </a:t>
            </a:r>
            <a:r>
              <a:rPr lang="en-GB" dirty="0" smtClean="0"/>
              <a:t>interesting  </a:t>
            </a:r>
          </a:p>
          <a:p>
            <a:r>
              <a:rPr lang="en-GB" dirty="0" smtClean="0"/>
              <a:t> impractical because we can’t sample data sets many times</a:t>
            </a:r>
          </a:p>
          <a:p>
            <a:r>
              <a:rPr lang="en-GB" dirty="0"/>
              <a:t> </a:t>
            </a:r>
            <a:r>
              <a:rPr lang="en-GB" dirty="0" smtClean="0"/>
              <a:t>A more practical approach</a:t>
            </a:r>
          </a:p>
          <a:p>
            <a:pPr lvl="1"/>
            <a:r>
              <a:rPr lang="en-GB" dirty="0"/>
              <a:t> </a:t>
            </a:r>
            <a:r>
              <a:rPr lang="en-GB" dirty="0" smtClean="0"/>
              <a:t> cross-validation</a:t>
            </a:r>
          </a:p>
          <a:p>
            <a:endParaRPr lang="en-GB" dirty="0" smtClean="0"/>
          </a:p>
          <a:p>
            <a:endParaRPr lang="en-GB" dirty="0" smtClean="0"/>
          </a:p>
        </p:txBody>
      </p:sp>
      <p:pic>
        <p:nvPicPr>
          <p:cNvPr id="7" name="Content Placeholder 7" descr="Figure3.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86164" y="3371504"/>
            <a:ext cx="4488570" cy="3355093"/>
          </a:xfrm>
          <a:prstGeom prst="rect">
            <a:avLst/>
          </a:prstGeom>
        </p:spPr>
      </p:pic>
      <p:sp>
        <p:nvSpPr>
          <p:cNvPr id="10" name="Rounded Rectangular Callout 9"/>
          <p:cNvSpPr/>
          <p:nvPr/>
        </p:nvSpPr>
        <p:spPr>
          <a:xfrm>
            <a:off x="6730449" y="2533304"/>
            <a:ext cx="2146851" cy="520238"/>
          </a:xfrm>
          <a:prstGeom prst="wedgeRoundRectCallout">
            <a:avLst>
              <a:gd name="adj1" fmla="val 28968"/>
              <a:gd name="adj2" fmla="val 260121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800000"/>
                </a:solidFill>
                <a:latin typeface="Times New Roman"/>
                <a:cs typeface="Times New Roman"/>
              </a:rPr>
              <a:t>t</a:t>
            </a:r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est set error</a:t>
            </a:r>
            <a:endParaRPr lang="en-US" sz="2400" b="1" dirty="0">
              <a:solidFill>
                <a:srgbClr val="80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2550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Cross-validation</a:t>
            </a:r>
            <a:endParaRPr lang="en-GB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472136"/>
            <a:ext cx="8229600" cy="4802914"/>
          </a:xfrm>
        </p:spPr>
        <p:txBody>
          <a:bodyPr>
            <a:normAutofit/>
          </a:bodyPr>
          <a:lstStyle/>
          <a:p>
            <a:r>
              <a:rPr lang="en-GB" dirty="0" smtClean="0"/>
              <a:t> S-fold cross-validation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r>
              <a:rPr lang="en-GB" dirty="0" smtClean="0"/>
              <a:t> S=n, leave-one-out cross-validation</a:t>
            </a:r>
          </a:p>
          <a:p>
            <a:endParaRPr lang="en-GB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73300"/>
            <a:ext cx="9144000" cy="3044036"/>
          </a:xfrm>
          <a:prstGeom prst="rect">
            <a:avLst/>
          </a:prstGeom>
        </p:spPr>
      </p:pic>
      <p:sp>
        <p:nvSpPr>
          <p:cNvPr id="8" name="Rounded Rectangular Callout 7"/>
          <p:cNvSpPr/>
          <p:nvPr/>
        </p:nvSpPr>
        <p:spPr>
          <a:xfrm>
            <a:off x="4901649" y="1753062"/>
            <a:ext cx="2146851" cy="520238"/>
          </a:xfrm>
          <a:prstGeom prst="wedgeRoundRectCallout">
            <a:avLst>
              <a:gd name="adj1" fmla="val -24273"/>
              <a:gd name="adj2" fmla="val 130738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800000"/>
                </a:solidFill>
                <a:latin typeface="Times New Roman"/>
                <a:cs typeface="Times New Roman"/>
              </a:rPr>
              <a:t>f</a:t>
            </a:r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or validation</a:t>
            </a:r>
            <a:endParaRPr lang="en-US" sz="2400" b="1" dirty="0">
              <a:solidFill>
                <a:srgbClr val="80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449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Cross-validation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 Simplified Process</a:t>
            </a:r>
          </a:p>
          <a:p>
            <a:r>
              <a:rPr lang="en-US" altLang="zh-CN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 Divide </a:t>
            </a:r>
            <a:r>
              <a:rPr lang="en-US" altLang="zh-CN" dirty="0">
                <a:latin typeface="Times New Roman" pitchFamily="18" charset="0"/>
                <a:ea typeface="宋体" charset="-122"/>
                <a:cs typeface="Times New Roman" pitchFamily="18" charset="0"/>
              </a:rPr>
              <a:t>training examples into two sets</a:t>
            </a:r>
          </a:p>
          <a:p>
            <a:pPr lvl="1"/>
            <a:r>
              <a:rPr lang="en-US" altLang="zh-CN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 A </a:t>
            </a:r>
            <a:r>
              <a:rPr lang="en-US" altLang="zh-CN" dirty="0">
                <a:latin typeface="Times New Roman" pitchFamily="18" charset="0"/>
                <a:ea typeface="宋体" charset="-122"/>
                <a:cs typeface="Times New Roman" pitchFamily="18" charset="0"/>
              </a:rPr>
              <a:t>training set (80%) and a validation set (20%)</a:t>
            </a:r>
          </a:p>
          <a:p>
            <a:r>
              <a:rPr lang="en-US" altLang="zh-CN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 Predict </a:t>
            </a:r>
            <a:r>
              <a:rPr lang="en-US" altLang="zh-CN" dirty="0">
                <a:latin typeface="Times New Roman" pitchFamily="18" charset="0"/>
                <a:ea typeface="宋体" charset="-122"/>
                <a:cs typeface="Times New Roman" pitchFamily="18" charset="0"/>
              </a:rPr>
              <a:t>the </a:t>
            </a:r>
            <a:r>
              <a:rPr lang="en-US" altLang="zh-CN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outputs for validation </a:t>
            </a:r>
            <a:r>
              <a:rPr lang="en-US" altLang="zh-CN" dirty="0">
                <a:latin typeface="Times New Roman" pitchFamily="18" charset="0"/>
                <a:ea typeface="宋体" charset="-122"/>
                <a:cs typeface="Times New Roman" pitchFamily="18" charset="0"/>
              </a:rPr>
              <a:t>set by </a:t>
            </a:r>
            <a:r>
              <a:rPr lang="en-US" altLang="zh-CN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using the </a:t>
            </a:r>
            <a:r>
              <a:rPr lang="en-US" altLang="zh-CN" dirty="0">
                <a:latin typeface="Times New Roman" pitchFamily="18" charset="0"/>
                <a:ea typeface="宋体" charset="-122"/>
                <a:cs typeface="Times New Roman" pitchFamily="18" charset="0"/>
              </a:rPr>
              <a:t>examples in </a:t>
            </a:r>
            <a:r>
              <a:rPr lang="en-US" altLang="zh-CN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training </a:t>
            </a:r>
            <a:r>
              <a:rPr lang="en-US" altLang="zh-CN" dirty="0">
                <a:latin typeface="Times New Roman" pitchFamily="18" charset="0"/>
                <a:ea typeface="宋体" charset="-122"/>
                <a:cs typeface="Times New Roman" pitchFamily="18" charset="0"/>
              </a:rPr>
              <a:t>set</a:t>
            </a:r>
          </a:p>
          <a:p>
            <a:r>
              <a:rPr lang="en-US" altLang="zh-CN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 Choose </a:t>
            </a:r>
            <a:r>
              <a:rPr lang="en-US" altLang="zh-CN" dirty="0">
                <a:latin typeface="Times New Roman" pitchFamily="18" charset="0"/>
                <a:ea typeface="宋体" charset="-122"/>
                <a:cs typeface="Times New Roman" pitchFamily="18" charset="0"/>
              </a:rPr>
              <a:t>the </a:t>
            </a:r>
            <a:r>
              <a:rPr lang="en-US" altLang="zh-CN" dirty="0" smtClean="0">
                <a:latin typeface="Times New Roman" pitchFamily="18" charset="0"/>
                <a:ea typeface="宋体" charset="-122"/>
                <a:cs typeface="Times New Roman" pitchFamily="18" charset="0"/>
              </a:rPr>
              <a:t>value of parameter that minimizes the regression error on the validation set</a:t>
            </a:r>
            <a:endParaRPr lang="en-US" altLang="zh-CN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 lvl="1"/>
            <a:endParaRPr lang="en-US" altLang="zh-CN" dirty="0">
              <a:ea typeface="宋体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679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600" dirty="0" smtClean="0"/>
              <a:t>[1] “A </a:t>
            </a:r>
            <a:r>
              <a:rPr lang="en-US" sz="1600" dirty="0"/>
              <a:t>Fast Iterative Shrinkage-</a:t>
            </a:r>
            <a:r>
              <a:rPr lang="en-US" sz="1600" dirty="0" err="1"/>
              <a:t>Thresholding</a:t>
            </a:r>
            <a:r>
              <a:rPr lang="en-US" sz="1600" dirty="0"/>
              <a:t> </a:t>
            </a:r>
            <a:r>
              <a:rPr lang="en-US" sz="1600" dirty="0" smtClean="0"/>
              <a:t>Algorithm for </a:t>
            </a:r>
            <a:r>
              <a:rPr lang="en-US" sz="1600" dirty="0"/>
              <a:t>Linear Inverse </a:t>
            </a:r>
            <a:r>
              <a:rPr lang="en-US" sz="1600" dirty="0" smtClean="0"/>
              <a:t>Problems” </a:t>
            </a:r>
            <a:r>
              <a:rPr lang="en-US" sz="1600" dirty="0"/>
              <a:t>Amir </a:t>
            </a:r>
            <a:r>
              <a:rPr lang="en-US" sz="1600" dirty="0" smtClean="0"/>
              <a:t>Beck</a:t>
            </a:r>
            <a:r>
              <a:rPr lang="en-US" sz="1600" dirty="0"/>
              <a:t> </a:t>
            </a:r>
            <a:r>
              <a:rPr lang="en-US" sz="1600" dirty="0" smtClean="0"/>
              <a:t>and </a:t>
            </a:r>
            <a:r>
              <a:rPr lang="en-US" sz="1600" dirty="0"/>
              <a:t>Marc </a:t>
            </a:r>
            <a:r>
              <a:rPr lang="en-US" sz="1600" dirty="0" err="1" smtClean="0"/>
              <a:t>Teboulle</a:t>
            </a:r>
            <a:endParaRPr lang="en-US" sz="1600" dirty="0" smtClean="0"/>
          </a:p>
          <a:p>
            <a:r>
              <a:rPr lang="en-US" sz="1600" dirty="0"/>
              <a:t> </a:t>
            </a:r>
            <a:r>
              <a:rPr lang="en-US" sz="1600" dirty="0" smtClean="0"/>
              <a:t>[2] “</a:t>
            </a:r>
            <a:r>
              <a:rPr lang="en-US" sz="1600" dirty="0"/>
              <a:t>Efficient Online and Batch Learning </a:t>
            </a:r>
            <a:r>
              <a:rPr lang="en-US" sz="1600" dirty="0" smtClean="0"/>
              <a:t>Using Forward </a:t>
            </a:r>
            <a:r>
              <a:rPr lang="en-US" sz="1600" dirty="0"/>
              <a:t>Backward </a:t>
            </a:r>
            <a:r>
              <a:rPr lang="en-US" sz="1600" dirty="0" smtClean="0"/>
              <a:t>Splitting” John </a:t>
            </a:r>
            <a:r>
              <a:rPr lang="en-US" sz="1600" dirty="0" err="1" smtClean="0"/>
              <a:t>Duchi</a:t>
            </a:r>
            <a:r>
              <a:rPr lang="en-US" sz="1600" dirty="0" smtClean="0"/>
              <a:t>, </a:t>
            </a:r>
            <a:r>
              <a:rPr lang="en-US" sz="1600" dirty="0" err="1"/>
              <a:t>Yoram</a:t>
            </a:r>
            <a:r>
              <a:rPr lang="en-US" sz="1600" dirty="0"/>
              <a:t> </a:t>
            </a:r>
            <a:r>
              <a:rPr lang="en-US" sz="1600" dirty="0" smtClean="0"/>
              <a:t>Singer</a:t>
            </a:r>
          </a:p>
          <a:p>
            <a:r>
              <a:rPr lang="en-US" sz="1600" dirty="0"/>
              <a:t> [3] </a:t>
            </a:r>
            <a:r>
              <a:rPr lang="en-US" sz="1600" dirty="0">
                <a:hlinkClick r:id="rId2"/>
              </a:rPr>
              <a:t>http://www.public.asu.edu/~jye02/Software/SLEP/</a:t>
            </a:r>
            <a:r>
              <a:rPr lang="en-US" sz="1600" dirty="0" smtClean="0">
                <a:hlinkClick r:id="rId2"/>
              </a:rPr>
              <a:t>index.htm</a:t>
            </a:r>
            <a:endParaRPr lang="en-US" sz="1600" dirty="0" smtClean="0"/>
          </a:p>
          <a:p>
            <a:r>
              <a:rPr lang="en-US" sz="1600" dirty="0"/>
              <a:t> </a:t>
            </a:r>
            <a:r>
              <a:rPr lang="en-US" sz="1600" dirty="0" smtClean="0"/>
              <a:t>[4] “Stochastic </a:t>
            </a:r>
            <a:r>
              <a:rPr lang="en-US" sz="1600" dirty="0"/>
              <a:t>Methods for </a:t>
            </a:r>
            <a:r>
              <a:rPr lang="en-US" sz="1600" b="1" dirty="0"/>
              <a:t>l</a:t>
            </a:r>
            <a:r>
              <a:rPr lang="en-US" sz="1600" b="1" dirty="0" smtClean="0"/>
              <a:t>1</a:t>
            </a:r>
            <a:r>
              <a:rPr lang="en-US" sz="1600" dirty="0"/>
              <a:t>-regularized Loss </a:t>
            </a:r>
            <a:r>
              <a:rPr lang="en-US" sz="1600" dirty="0" smtClean="0"/>
              <a:t>Minimization” </a:t>
            </a:r>
            <a:r>
              <a:rPr lang="en-US" sz="1600" dirty="0" err="1" smtClean="0"/>
              <a:t>Shai</a:t>
            </a:r>
            <a:r>
              <a:rPr lang="en-US" sz="1600" dirty="0" smtClean="0"/>
              <a:t> </a:t>
            </a:r>
            <a:r>
              <a:rPr lang="en-US" sz="1600" dirty="0" err="1" smtClean="0"/>
              <a:t>Shalev-Shwartz</a:t>
            </a:r>
            <a:r>
              <a:rPr lang="en-US" sz="1600" dirty="0" smtClean="0"/>
              <a:t> et al.</a:t>
            </a:r>
          </a:p>
          <a:p>
            <a:r>
              <a:rPr lang="en-US" sz="1600" dirty="0" smtClean="0"/>
              <a:t> [5] “</a:t>
            </a:r>
            <a:r>
              <a:rPr lang="en-US" sz="1600" dirty="0"/>
              <a:t>Regularization and variable selection via </a:t>
            </a:r>
            <a:r>
              <a:rPr lang="en-US" sz="1600" dirty="0" smtClean="0"/>
              <a:t>the elastic net” </a:t>
            </a:r>
            <a:r>
              <a:rPr lang="en-US" sz="1600" dirty="0" err="1"/>
              <a:t>Hui</a:t>
            </a:r>
            <a:r>
              <a:rPr lang="en-US" sz="1600" dirty="0"/>
              <a:t> </a:t>
            </a:r>
            <a:r>
              <a:rPr lang="en-US" sz="1600" dirty="0" err="1"/>
              <a:t>Zou</a:t>
            </a:r>
            <a:r>
              <a:rPr lang="en-US" sz="1600" dirty="0"/>
              <a:t> and Trevor </a:t>
            </a:r>
            <a:r>
              <a:rPr lang="en-US" sz="1600" dirty="0" smtClean="0"/>
              <a:t>Hastie</a:t>
            </a:r>
          </a:p>
          <a:p>
            <a:r>
              <a:rPr lang="en-US" sz="1600" dirty="0"/>
              <a:t> </a:t>
            </a:r>
            <a:r>
              <a:rPr lang="en-US" sz="1600" dirty="0" smtClean="0"/>
              <a:t>[6] “</a:t>
            </a:r>
            <a:r>
              <a:rPr lang="en-US" sz="1600" dirty="0"/>
              <a:t>Model selection and estimation in regression </a:t>
            </a:r>
            <a:r>
              <a:rPr lang="en-US" sz="1600" dirty="0" smtClean="0"/>
              <a:t>with grouped variables” Min Yuan and Yi Lin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8072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Linear Regression with One Variable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 estimate the model parameters</a:t>
            </a:r>
          </a:p>
          <a:p>
            <a:r>
              <a:rPr lang="en-US" dirty="0"/>
              <a:t> </a:t>
            </a:r>
            <a:r>
              <a:rPr lang="en-US" dirty="0" smtClean="0"/>
              <a:t>Criterion: minimize the error on training data</a:t>
            </a:r>
          </a:p>
          <a:p>
            <a:pPr lvl="1"/>
            <a:r>
              <a:rPr lang="en-US" dirty="0" smtClean="0"/>
              <a:t> the loss function measures the error</a:t>
            </a:r>
          </a:p>
          <a:p>
            <a:pPr lvl="1"/>
            <a:r>
              <a:rPr lang="en-US" dirty="0">
                <a:solidFill>
                  <a:srgbClr val="008000"/>
                </a:solidFill>
              </a:rPr>
              <a:t> </a:t>
            </a:r>
            <a:r>
              <a:rPr lang="en-US" dirty="0" smtClean="0">
                <a:solidFill>
                  <a:srgbClr val="008000"/>
                </a:solidFill>
              </a:rPr>
              <a:t>minimize the sum of all losses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7</a:t>
            </a:fld>
            <a:endParaRPr lang="en-US"/>
          </a:p>
        </p:txBody>
      </p:sp>
      <p:sp>
        <p:nvSpPr>
          <p:cNvPr id="49" name="Up-Down Arrow 48"/>
          <p:cNvSpPr/>
          <p:nvPr/>
        </p:nvSpPr>
        <p:spPr>
          <a:xfrm>
            <a:off x="7010400" y="3889498"/>
            <a:ext cx="457200" cy="703488"/>
          </a:xfrm>
          <a:prstGeom prst="up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" name="Picture 49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5720" y="1570441"/>
            <a:ext cx="1960385" cy="364319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100" y="4659003"/>
            <a:ext cx="1828800" cy="622300"/>
          </a:xfrm>
          <a:prstGeom prst="rect">
            <a:avLst/>
          </a:prstGeom>
        </p:spPr>
      </p:pic>
      <p:pic>
        <p:nvPicPr>
          <p:cNvPr id="42" name="Picture 41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464" y="3270307"/>
            <a:ext cx="2402773" cy="858754"/>
          </a:xfrm>
          <a:prstGeom prst="rect">
            <a:avLst/>
          </a:prstGeom>
        </p:spPr>
      </p:pic>
      <p:sp>
        <p:nvSpPr>
          <p:cNvPr id="45" name="Rectangle 44"/>
          <p:cNvSpPr/>
          <p:nvPr/>
        </p:nvSpPr>
        <p:spPr>
          <a:xfrm>
            <a:off x="5621519" y="4330043"/>
            <a:ext cx="3230381" cy="1102844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2" name="Picture 51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581" y="4716326"/>
            <a:ext cx="1032238" cy="320948"/>
          </a:xfrm>
          <a:prstGeom prst="rect">
            <a:avLst/>
          </a:prstGeom>
        </p:spPr>
      </p:pic>
      <p:pic>
        <p:nvPicPr>
          <p:cNvPr id="53" name="Picture 52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310" y="4389265"/>
            <a:ext cx="3070692" cy="858754"/>
          </a:xfrm>
          <a:prstGeom prst="rect">
            <a:avLst/>
          </a:prstGeom>
        </p:spPr>
      </p:pic>
      <p:sp>
        <p:nvSpPr>
          <p:cNvPr id="55" name="Rounded Rectangular Callout 54"/>
          <p:cNvSpPr/>
          <p:nvPr/>
        </p:nvSpPr>
        <p:spPr>
          <a:xfrm>
            <a:off x="1504950" y="5327650"/>
            <a:ext cx="4025900" cy="972800"/>
          </a:xfrm>
          <a:prstGeom prst="wedgeRoundRectCallout">
            <a:avLst>
              <a:gd name="adj1" fmla="val 16698"/>
              <a:gd name="adj2" fmla="val -79166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Least Square Regression</a:t>
            </a:r>
            <a:endParaRPr lang="en-US" sz="2400" b="1" dirty="0">
              <a:solidFill>
                <a:srgbClr val="800000"/>
              </a:solidFill>
              <a:latin typeface="Times New Roman"/>
              <a:cs typeface="Times New Roman"/>
            </a:endParaRPr>
          </a:p>
        </p:txBody>
      </p:sp>
      <p:sp>
        <p:nvSpPr>
          <p:cNvPr id="56" name="Rounded Rectangular Callout 55"/>
          <p:cNvSpPr/>
          <p:nvPr/>
        </p:nvSpPr>
        <p:spPr>
          <a:xfrm>
            <a:off x="6870699" y="2717800"/>
            <a:ext cx="2134255" cy="394950"/>
          </a:xfrm>
          <a:prstGeom prst="wedgeRoundRectCallout">
            <a:avLst>
              <a:gd name="adj1" fmla="val -2452"/>
              <a:gd name="adj2" fmla="val 139993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Square loss</a:t>
            </a:r>
            <a:endParaRPr lang="en-US" sz="2400" b="1" dirty="0">
              <a:solidFill>
                <a:srgbClr val="800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850552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Linear Regression with one variable</a:t>
            </a:r>
            <a:endParaRPr lang="en-US" dirty="0"/>
          </a:p>
          <a:p>
            <a:r>
              <a:rPr lang="en-US" b="1" dirty="0" smtClean="0">
                <a:solidFill>
                  <a:srgbClr val="800000"/>
                </a:solidFill>
              </a:rPr>
              <a:t> Probability Interpretation</a:t>
            </a:r>
          </a:p>
          <a:p>
            <a:r>
              <a:rPr lang="en-US" dirty="0"/>
              <a:t> </a:t>
            </a:r>
            <a:r>
              <a:rPr lang="en-US" dirty="0" smtClean="0"/>
              <a:t>Linear Basis Function Models</a:t>
            </a:r>
          </a:p>
          <a:p>
            <a:r>
              <a:rPr lang="en-US" dirty="0" smtClean="0"/>
              <a:t> Optimization</a:t>
            </a:r>
            <a:endParaRPr lang="en-US" dirty="0"/>
          </a:p>
          <a:p>
            <a:r>
              <a:rPr lang="en-US" dirty="0" smtClean="0"/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Multiple Outputs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Regularization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and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Lasso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Bias and Variance Tradeoff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Bayesian Regression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9637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\D = \{(\x_i, y_i), i=1, \ldots, n\}$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pagestyle{empty}&#10;\input{C:/Users/markussv/depots/CMBBOOK/latex/prml-utils}&#10;\begin{document}&#10;\[&#10;    y(x, \bfw) = w_0 + w_1 x + w_2 x^2 + \ldots + w_M x^M =&#10;    \sum_{j=0}^M w_j x^j&#10;\]&#10;\end{document}&#10;"/>
  <p:tag name="FILENAME" val="TP_tmp"/>
  <p:tag name="FORMAT" val="png256"/>
  <p:tag name="RES" val="600"/>
  <p:tag name="BLEND" val="0"/>
  <p:tag name="TRANSPARENT" val="0"/>
  <p:tag name="TBUG" val="0"/>
  <p:tag name="ALLOWFS" val="0"/>
  <p:tag name="ORIGWIDTH" val="236"/>
  <p:tag name="PICTUREFILESIZE" val="725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pagestyle{empty}&#10;\input{C:/Users/markussv/depots/CMBBOOK/latex/prml-utils}&#10;\begin{document}&#10;\[&#10;E_{\rm RMS} = \sqrt{2E(\bfw^\star)/N}&#10;\]&#10;\end{document}&#10;"/>
  <p:tag name="FILENAME" val="TP_tmp"/>
  <p:tag name="FORMAT" val="png256"/>
  <p:tag name="RES" val="600"/>
  <p:tag name="BLEND" val="0"/>
  <p:tag name="TRANSPARENT" val="1"/>
  <p:tag name="TBUG" val="0"/>
  <p:tag name="ALLOWFS" val="0"/>
  <p:tag name="ORIGWIDTH" val="96"/>
  <p:tag name="PICTUREFILESIZE" val="357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pagestyle{empty}&#10;\input{C:/Users/markussv/depots/CMBBOOK/latex/prml-utils}&#10;\begin{document}&#10;\begin{tabular}{l|rrrr}&#10;&amp; $M = 0$ &amp; $M = 1$ &amp; $M = 3$ &amp; $M = 9$ \\ \hline &#10;$w_{ 0}^{\star}$ &amp;        0.19  &amp;       0.82  &amp;       0.31  &amp;       0.35 \\&#10;$w_{ 1}^{\star}$ &amp;    &amp;      -1.27  &amp;       7.99  &amp;     232.37 \\&#10;$w_{ 2}^{\star}$ &amp;    &amp;   &amp;     -25.43  &amp;   -5321.83 \\&#10;$w_{ 3}^{\star}$ &amp;    &amp;   &amp;      17.37  &amp;   48568.31 \\&#10;$w_{ 4}^{\star}$ &amp;    &amp;   &amp;   &amp; -231639.30 \\&#10;$w_{ 5}^{\star}$ &amp;    &amp;   &amp;   &amp;  640042.26 \\&#10;$w_{ 6}^{\star}$ &amp;    &amp;   &amp;   &amp; -1061800.52 \\&#10;$w_{ 7}^{\star}$ &amp;    &amp;   &amp;   &amp; 1042400.18 \\&#10;$w_{ 8}^{\star}$ &amp;    &amp;   &amp;   &amp; -557682.99 \\&#10;$w_{ 9}^{\star}$ &amp;    &amp;   &amp;   &amp;  125201.43 \\&#10;\end{tabular}&#10;\end{document}&#10;"/>
  <p:tag name="FILENAME" val="TP_tmp"/>
  <p:tag name="FORMAT" val="png256"/>
  <p:tag name="RES" val="600"/>
  <p:tag name="BLEND" val="0"/>
  <p:tag name="TRANSPARENT" val="1"/>
  <p:tag name="TBUG" val="0"/>
  <p:tag name="ALLOWFS" val="0"/>
  <p:tag name="ORIGWIDTH" val="211"/>
  <p:tag name="PICTUREFILESIZE" val="2751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63745</TotalTime>
  <Words>1968</Words>
  <Application>Microsoft Macintosh PowerPoint</Application>
  <PresentationFormat>On-screen Show (4:3)</PresentationFormat>
  <Paragraphs>541</Paragraphs>
  <Slides>76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77" baseType="lpstr">
      <vt:lpstr>Office Theme</vt:lpstr>
      <vt:lpstr>Linear Regression</vt:lpstr>
      <vt:lpstr>Content</vt:lpstr>
      <vt:lpstr>Linear Regression with One Variable</vt:lpstr>
      <vt:lpstr>Linear Regression with One Variable</vt:lpstr>
      <vt:lpstr>Linear Regression with One Variable</vt:lpstr>
      <vt:lpstr>Linear Regression with One Variable</vt:lpstr>
      <vt:lpstr>Linear Regression with One Variable</vt:lpstr>
      <vt:lpstr>Linear Regression with One Variable</vt:lpstr>
      <vt:lpstr>Content</vt:lpstr>
      <vt:lpstr>Supervised Learning</vt:lpstr>
      <vt:lpstr>Probability Interpretation</vt:lpstr>
      <vt:lpstr>Data Likelihood </vt:lpstr>
      <vt:lpstr>Maximum Likelihood Estimation (MLE)</vt:lpstr>
      <vt:lpstr>MLE is Equivalent to Least Square Regression</vt:lpstr>
      <vt:lpstr>MLE is Equivalent to Least Square Regression</vt:lpstr>
      <vt:lpstr>Probability Interpretation of Linear Regression</vt:lpstr>
      <vt:lpstr>Linear Basis Function Models</vt:lpstr>
      <vt:lpstr>0th order Polynomial</vt:lpstr>
      <vt:lpstr>1st order Polynomial</vt:lpstr>
      <vt:lpstr>3rd order Polynomial</vt:lpstr>
      <vt:lpstr>9th order Polynomial</vt:lpstr>
      <vt:lpstr>Linear Basis Function Models</vt:lpstr>
      <vt:lpstr>Linear Basis Function Models</vt:lpstr>
      <vt:lpstr>Linear Basis Function Models</vt:lpstr>
      <vt:lpstr>Linear Basis Function Models</vt:lpstr>
      <vt:lpstr>Linear Regression with Multi-Variables</vt:lpstr>
      <vt:lpstr>Least Square Regression</vt:lpstr>
      <vt:lpstr>Content</vt:lpstr>
      <vt:lpstr>Procedures of Machine Learning</vt:lpstr>
      <vt:lpstr>Optimization</vt:lpstr>
      <vt:lpstr>Optimization</vt:lpstr>
      <vt:lpstr>Geometry of Least Square</vt:lpstr>
      <vt:lpstr>Large-scale Regression</vt:lpstr>
      <vt:lpstr>Gradient Descent</vt:lpstr>
      <vt:lpstr>Stochastic Gradient Descent</vt:lpstr>
      <vt:lpstr>Stochastic Gradient Descent</vt:lpstr>
      <vt:lpstr>Content</vt:lpstr>
      <vt:lpstr>Multi-task Learning</vt:lpstr>
      <vt:lpstr>Multi-task Learning</vt:lpstr>
      <vt:lpstr>Content</vt:lpstr>
      <vt:lpstr>9th Order Polynomial</vt:lpstr>
      <vt:lpstr>Over-fitting</vt:lpstr>
      <vt:lpstr>Polynomial Coefficients   </vt:lpstr>
      <vt:lpstr>Avoid Over-fitting: Regularization</vt:lpstr>
      <vt:lpstr>Avoid Over-fitting: Regularization</vt:lpstr>
      <vt:lpstr>Geometric Explanation </vt:lpstr>
      <vt:lpstr>Analytical Explanation</vt:lpstr>
      <vt:lpstr>Probability Interpretation</vt:lpstr>
      <vt:lpstr>Probability Interpretation</vt:lpstr>
      <vt:lpstr>Probability Interpretation</vt:lpstr>
      <vt:lpstr>Content</vt:lpstr>
      <vt:lpstr>Regularized Least Squares</vt:lpstr>
      <vt:lpstr>LASSO: sparse learning</vt:lpstr>
      <vt:lpstr>LASSO: sparse learning</vt:lpstr>
      <vt:lpstr>LASSO: sparse learning</vt:lpstr>
      <vt:lpstr>LASSO: sparse learning</vt:lpstr>
      <vt:lpstr>LASSO: sparse learning</vt:lpstr>
      <vt:lpstr>Content</vt:lpstr>
      <vt:lpstr>Regularized Loss Minimization</vt:lpstr>
      <vt:lpstr>Application: Image Denoising </vt:lpstr>
      <vt:lpstr>Summary</vt:lpstr>
      <vt:lpstr>Content</vt:lpstr>
      <vt:lpstr>Regularization and Model Complexity</vt:lpstr>
      <vt:lpstr>Regularization and Model Complexity</vt:lpstr>
      <vt:lpstr>Bias and Variance Tradeoff</vt:lpstr>
      <vt:lpstr>The Bias-Variance Decomposition</vt:lpstr>
      <vt:lpstr>The Bias-Variance Decomposition</vt:lpstr>
      <vt:lpstr>The Bias-Variance Decomposition</vt:lpstr>
      <vt:lpstr>The Bias-Variance Tradeoff</vt:lpstr>
      <vt:lpstr>The Bias-Variance Tradeoff</vt:lpstr>
      <vt:lpstr>The Bias-Variance Tradeoff</vt:lpstr>
      <vt:lpstr>The Bias-Variance Tradeoff</vt:lpstr>
      <vt:lpstr>How to choose lambda</vt:lpstr>
      <vt:lpstr>Cross-validation</vt:lpstr>
      <vt:lpstr>Cross-validation</vt:lpstr>
      <vt:lpstr>References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Machine Learning</dc:title>
  <dc:creator>TB Y</dc:creator>
  <cp:lastModifiedBy>Tianbao Yang</cp:lastModifiedBy>
  <cp:revision>816</cp:revision>
  <dcterms:created xsi:type="dcterms:W3CDTF">2014-06-22T16:06:39Z</dcterms:created>
  <dcterms:modified xsi:type="dcterms:W3CDTF">2014-09-10T02:01:15Z</dcterms:modified>
</cp:coreProperties>
</file>