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embeddings/oleObject1.bin" ContentType="application/vnd.openxmlformats-officedocument.oleObject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256" r:id="rId2"/>
    <p:sldId id="262" r:id="rId3"/>
    <p:sldId id="318" r:id="rId4"/>
    <p:sldId id="287" r:id="rId5"/>
    <p:sldId id="263" r:id="rId6"/>
    <p:sldId id="264" r:id="rId7"/>
    <p:sldId id="288" r:id="rId8"/>
    <p:sldId id="270" r:id="rId9"/>
    <p:sldId id="265" r:id="rId10"/>
    <p:sldId id="266" r:id="rId11"/>
    <p:sldId id="268" r:id="rId12"/>
    <p:sldId id="280" r:id="rId13"/>
    <p:sldId id="269" r:id="rId14"/>
    <p:sldId id="267" r:id="rId15"/>
    <p:sldId id="293" r:id="rId16"/>
    <p:sldId id="271" r:id="rId17"/>
    <p:sldId id="272" r:id="rId18"/>
    <p:sldId id="273" r:id="rId19"/>
    <p:sldId id="274" r:id="rId20"/>
    <p:sldId id="281" r:id="rId21"/>
    <p:sldId id="282" r:id="rId22"/>
    <p:sldId id="283" r:id="rId23"/>
    <p:sldId id="284" r:id="rId24"/>
    <p:sldId id="285" r:id="rId25"/>
    <p:sldId id="319" r:id="rId26"/>
    <p:sldId id="317" r:id="rId27"/>
    <p:sldId id="286" r:id="rId28"/>
    <p:sldId id="290" r:id="rId29"/>
    <p:sldId id="289" r:id="rId30"/>
    <p:sldId id="291" r:id="rId31"/>
    <p:sldId id="292" r:id="rId32"/>
    <p:sldId id="295" r:id="rId33"/>
    <p:sldId id="294" r:id="rId34"/>
    <p:sldId id="320" r:id="rId35"/>
    <p:sldId id="296" r:id="rId36"/>
    <p:sldId id="305" r:id="rId37"/>
    <p:sldId id="306" r:id="rId38"/>
    <p:sldId id="307" r:id="rId39"/>
    <p:sldId id="308" r:id="rId40"/>
    <p:sldId id="309" r:id="rId41"/>
    <p:sldId id="310" r:id="rId42"/>
    <p:sldId id="312" r:id="rId43"/>
    <p:sldId id="313" r:id="rId44"/>
    <p:sldId id="298" r:id="rId45"/>
    <p:sldId id="299" r:id="rId46"/>
    <p:sldId id="300" r:id="rId47"/>
    <p:sldId id="301" r:id="rId48"/>
    <p:sldId id="302" r:id="rId49"/>
    <p:sldId id="314" r:id="rId50"/>
    <p:sldId id="315" r:id="rId5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855" autoAdjust="0"/>
  </p:normalViewPr>
  <p:slideViewPr>
    <p:cSldViewPr snapToGrid="0" snapToObjects="1">
      <p:cViewPr>
        <p:scale>
          <a:sx n="100" d="100"/>
          <a:sy n="100" d="100"/>
        </p:scale>
        <p:origin x="-1480" y="-2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notesMaster" Target="notesMasters/notesMaster1.xml"/><Relationship Id="rId53" Type="http://schemas.openxmlformats.org/officeDocument/2006/relationships/handoutMaster" Target="handoutMasters/handoutMaster1.xml"/><Relationship Id="rId54" Type="http://schemas.openxmlformats.org/officeDocument/2006/relationships/printerSettings" Target="printerSettings/printerSettings1.bin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png"/><Relationship Id="rId2" Type="http://schemas.openxmlformats.org/officeDocument/2006/relationships/image" Target="../media/image131.png"/><Relationship Id="rId3" Type="http://schemas.openxmlformats.org/officeDocument/2006/relationships/image" Target="../media/image13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png"/><Relationship Id="rId2" Type="http://schemas.openxmlformats.org/officeDocument/2006/relationships/image" Target="../media/image131.png"/><Relationship Id="rId3" Type="http://schemas.openxmlformats.org/officeDocument/2006/relationships/image" Target="../media/image13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wmf"/><Relationship Id="rId2" Type="http://schemas.openxmlformats.org/officeDocument/2006/relationships/image" Target="../media/image8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wmf"/><Relationship Id="rId2" Type="http://schemas.openxmlformats.org/officeDocument/2006/relationships/image" Target="../media/image8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wmf"/><Relationship Id="rId2" Type="http://schemas.openxmlformats.org/officeDocument/2006/relationships/image" Target="../media/image8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png"/><Relationship Id="rId2" Type="http://schemas.openxmlformats.org/officeDocument/2006/relationships/image" Target="../media/image131.png"/><Relationship Id="rId3" Type="http://schemas.openxmlformats.org/officeDocument/2006/relationships/image" Target="../media/image13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png"/><Relationship Id="rId2" Type="http://schemas.openxmlformats.org/officeDocument/2006/relationships/image" Target="../media/image131.png"/><Relationship Id="rId3" Type="http://schemas.openxmlformats.org/officeDocument/2006/relationships/image" Target="../media/image13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FAAEC-E7A8-ED43-9DBA-57A522DEF96A}" type="datetimeFigureOut">
              <a:rPr lang="en-US" smtClean="0"/>
              <a:t>8/26/14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B5C4D-E3A1-C446-8285-2770116F9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0505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5EC99-6999-284D-BD0E-39789108B07E}" type="datetimeFigureOut">
              <a:rPr lang="en-US" smtClean="0"/>
              <a:t>8/26/14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660287-B00A-574A-A89E-06DA7FFCB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6069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F4271-A47A-8849-A6D9-53243FF6B759}" type="datetime1">
              <a:rPr lang="en-US" smtClean="0"/>
              <a:t>8/26/14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268230"/>
            <a:ext cx="8229600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457200" y="6356350"/>
            <a:ext cx="8229600" cy="0"/>
          </a:xfrm>
          <a:prstGeom prst="line">
            <a:avLst/>
          </a:prstGeom>
          <a:ln w="15875"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091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5F3B-F75C-1442-B980-E75A1B3C3B0F}" type="datetime1">
              <a:rPr lang="en-US" smtClean="0"/>
              <a:t>8/26/14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46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201B3-81A4-3041-A50D-7893C70D02BA}" type="datetime1">
              <a:rPr lang="en-US" smtClean="0"/>
              <a:t>8/26/14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390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230"/>
            <a:ext cx="8229600" cy="1143000"/>
          </a:xfrm>
        </p:spPr>
        <p:txBody>
          <a:bodyPr/>
          <a:lstStyle>
            <a:lvl1pPr algn="l">
              <a:defRPr>
                <a:latin typeface="Times New Roman"/>
                <a:cs typeface="Times New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472136"/>
            <a:ext cx="8229600" cy="4802914"/>
          </a:xfrm>
        </p:spPr>
        <p:txBody>
          <a:bodyPr/>
          <a:lstStyle>
            <a:lvl1pPr marL="342900" indent="-342900">
              <a:buClr>
                <a:srgbClr val="800000"/>
              </a:buClr>
              <a:buFont typeface="Wingdings" charset="2"/>
              <a:buChar char="q"/>
              <a:defRPr sz="2800">
                <a:latin typeface="Times New Roman"/>
                <a:cs typeface="Times New Roman"/>
              </a:defRPr>
            </a:lvl1pPr>
            <a:lvl2pPr marL="742950" indent="-285750">
              <a:buClr>
                <a:srgbClr val="008000"/>
              </a:buClr>
              <a:buSzPct val="90000"/>
              <a:buFont typeface="Wingdings" charset="2"/>
              <a:buChar char="q"/>
              <a:defRPr sz="2600">
                <a:latin typeface="Times New Roman"/>
                <a:cs typeface="Times New Roman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v"/>
              <a:defRPr>
                <a:latin typeface="Times New Roman"/>
                <a:cs typeface="Times New Roman"/>
              </a:defRPr>
            </a:lvl3pPr>
            <a:lvl4pPr marL="1600200" indent="-228600">
              <a:buClr>
                <a:schemeClr val="accent3"/>
              </a:buClr>
              <a:buFont typeface="Wingdings" charset="2"/>
              <a:buChar char="v"/>
              <a:defRPr>
                <a:latin typeface="Times New Roman"/>
                <a:cs typeface="Times New Roman"/>
              </a:defRPr>
            </a:lvl4pPr>
            <a:lvl5pPr marL="2057400" indent="-228600">
              <a:buClr>
                <a:schemeClr val="accent2"/>
              </a:buClr>
              <a:buFont typeface="Courier New"/>
              <a:buChar char="o"/>
              <a:defRPr>
                <a:latin typeface="Times New Roman"/>
                <a:cs typeface="Times New Roman"/>
              </a:defRPr>
            </a:lvl5pPr>
          </a:lstStyle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 Second level</a:t>
            </a:r>
          </a:p>
          <a:p>
            <a:pPr lvl="2"/>
            <a:r>
              <a:rPr lang="en-US" dirty="0" smtClean="0"/>
              <a:t> Third level</a:t>
            </a:r>
          </a:p>
          <a:p>
            <a:pPr lvl="3"/>
            <a:r>
              <a:rPr lang="en-US" dirty="0" smtClean="0"/>
              <a:t> Fourth level</a:t>
            </a:r>
          </a:p>
          <a:p>
            <a:pPr lvl="4"/>
            <a:r>
              <a:rPr lang="en-US" dirty="0" smtClean="0"/>
              <a:t> 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2F8E5-7A4E-3645-ACE8-7D44FF48109E}" type="datetime1">
              <a:rPr lang="en-US" smtClean="0"/>
              <a:t>8/26/14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7200" y="1268230"/>
            <a:ext cx="8229600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457200" y="6356350"/>
            <a:ext cx="8229600" cy="0"/>
          </a:xfrm>
          <a:prstGeom prst="line">
            <a:avLst/>
          </a:prstGeom>
          <a:ln w="15875"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0631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70144-1602-4F41-B9A0-48999A579B76}" type="datetime1">
              <a:rPr lang="en-US" smtClean="0"/>
              <a:t>8/26/14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45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7FE70-7449-F948-A93D-241DB65ECBF7}" type="datetime1">
              <a:rPr lang="en-US" smtClean="0"/>
              <a:t>8/26/14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482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9F4CD-F36F-9D4A-B81F-A9A74E95A5F0}" type="datetime1">
              <a:rPr lang="en-US" smtClean="0"/>
              <a:t>8/26/14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34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2D7D2-1428-4342-90FB-4AE378ED1906}" type="datetime1">
              <a:rPr lang="en-US" smtClean="0"/>
              <a:t>8/26/14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34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59F65-B747-8A4C-BA0A-1E2ECB08D020}" type="datetime1">
              <a:rPr lang="en-US" smtClean="0"/>
              <a:t>8/26/14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074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59AC3-3275-E349-9714-33C33A81B23E}" type="datetime1">
              <a:rPr lang="en-US" smtClean="0"/>
              <a:t>8/26/14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56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7F831-99C3-F644-9828-C4435BC411D4}" type="datetime1">
              <a:rPr lang="en-US" smtClean="0"/>
              <a:t>8/26/14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005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762C-C124-3F40-8A98-2AF42865351C}" type="datetime1">
              <a:rPr lang="en-US" smtClean="0"/>
              <a:t>8/26/14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502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image" Target="../media/image19.emf"/><Relationship Id="rId5" Type="http://schemas.openxmlformats.org/officeDocument/2006/relationships/image" Target="../media/image20.emf"/><Relationship Id="rId6" Type="http://schemas.openxmlformats.org/officeDocument/2006/relationships/image" Target="../media/image21.emf"/><Relationship Id="rId7" Type="http://schemas.openxmlformats.org/officeDocument/2006/relationships/image" Target="../media/image22.emf"/><Relationship Id="rId8" Type="http://schemas.openxmlformats.org/officeDocument/2006/relationships/image" Target="../media/image23.emf"/><Relationship Id="rId9" Type="http://schemas.openxmlformats.org/officeDocument/2006/relationships/image" Target="../media/image24.emf"/><Relationship Id="rId10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emf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4" Type="http://schemas.openxmlformats.org/officeDocument/2006/relationships/image" Target="../media/image30.emf"/><Relationship Id="rId5" Type="http://schemas.openxmlformats.org/officeDocument/2006/relationships/image" Target="../media/image31.emf"/><Relationship Id="rId6" Type="http://schemas.openxmlformats.org/officeDocument/2006/relationships/image" Target="../media/image32.emf"/><Relationship Id="rId7" Type="http://schemas.openxmlformats.org/officeDocument/2006/relationships/image" Target="../media/image33.emf"/><Relationship Id="rId8" Type="http://schemas.openxmlformats.org/officeDocument/2006/relationships/image" Target="../media/image3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4" Type="http://schemas.openxmlformats.org/officeDocument/2006/relationships/image" Target="../media/image37.emf"/><Relationship Id="rId5" Type="http://schemas.openxmlformats.org/officeDocument/2006/relationships/image" Target="../media/image38.emf"/><Relationship Id="rId6" Type="http://schemas.openxmlformats.org/officeDocument/2006/relationships/image" Target="../media/image39.emf"/><Relationship Id="rId7" Type="http://schemas.openxmlformats.org/officeDocument/2006/relationships/image" Target="../media/image40.emf"/><Relationship Id="rId8" Type="http://schemas.openxmlformats.org/officeDocument/2006/relationships/image" Target="../media/image41.emf"/><Relationship Id="rId9" Type="http://schemas.openxmlformats.org/officeDocument/2006/relationships/image" Target="../media/image42.emf"/><Relationship Id="rId10" Type="http://schemas.openxmlformats.org/officeDocument/2006/relationships/image" Target="../media/image4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4" Type="http://schemas.openxmlformats.org/officeDocument/2006/relationships/image" Target="../media/image46.emf"/><Relationship Id="rId5" Type="http://schemas.openxmlformats.org/officeDocument/2006/relationships/image" Target="../media/image47.emf"/><Relationship Id="rId6" Type="http://schemas.openxmlformats.org/officeDocument/2006/relationships/image" Target="../media/image48.emf"/><Relationship Id="rId7" Type="http://schemas.openxmlformats.org/officeDocument/2006/relationships/image" Target="../media/image4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4" Type="http://schemas.openxmlformats.org/officeDocument/2006/relationships/image" Target="../media/image52.emf"/><Relationship Id="rId5" Type="http://schemas.openxmlformats.org/officeDocument/2006/relationships/image" Target="../media/image53.emf"/><Relationship Id="rId6" Type="http://schemas.openxmlformats.org/officeDocument/2006/relationships/image" Target="../media/image5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4" Type="http://schemas.openxmlformats.org/officeDocument/2006/relationships/image" Target="../media/image55.wmf"/><Relationship Id="rId5" Type="http://schemas.openxmlformats.org/officeDocument/2006/relationships/oleObject" Target="../embeddings/oleObject1.bin"/><Relationship Id="rId6" Type="http://schemas.openxmlformats.org/officeDocument/2006/relationships/image" Target="../media/image57.emf"/><Relationship Id="rId7" Type="http://schemas.openxmlformats.org/officeDocument/2006/relationships/image" Target="../media/image58.emf"/><Relationship Id="rId8" Type="http://schemas.openxmlformats.org/officeDocument/2006/relationships/image" Target="../media/image59.emf"/><Relationship Id="rId9" Type="http://schemas.openxmlformats.org/officeDocument/2006/relationships/image" Target="../media/image60.emf"/><Relationship Id="rId10" Type="http://schemas.openxmlformats.org/officeDocument/2006/relationships/image" Target="../media/image6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0.emf"/><Relationship Id="rId12" Type="http://schemas.openxmlformats.org/officeDocument/2006/relationships/image" Target="../media/image71.emf"/><Relationship Id="rId13" Type="http://schemas.openxmlformats.org/officeDocument/2006/relationships/image" Target="../media/image72.emf"/><Relationship Id="rId14" Type="http://schemas.openxmlformats.org/officeDocument/2006/relationships/image" Target="../media/image73.emf"/><Relationship Id="rId15" Type="http://schemas.openxmlformats.org/officeDocument/2006/relationships/image" Target="../media/image74.emf"/><Relationship Id="rId16" Type="http://schemas.openxmlformats.org/officeDocument/2006/relationships/image" Target="../media/image75.emf"/><Relationship Id="rId17" Type="http://schemas.openxmlformats.org/officeDocument/2006/relationships/image" Target="../media/image7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wmf"/><Relationship Id="rId3" Type="http://schemas.openxmlformats.org/officeDocument/2006/relationships/image" Target="../media/image62.png"/><Relationship Id="rId4" Type="http://schemas.openxmlformats.org/officeDocument/2006/relationships/image" Target="../media/image63.emf"/><Relationship Id="rId5" Type="http://schemas.openxmlformats.org/officeDocument/2006/relationships/image" Target="../media/image64.emf"/><Relationship Id="rId6" Type="http://schemas.openxmlformats.org/officeDocument/2006/relationships/image" Target="../media/image65.emf"/><Relationship Id="rId7" Type="http://schemas.openxmlformats.org/officeDocument/2006/relationships/image" Target="../media/image66.emf"/><Relationship Id="rId8" Type="http://schemas.openxmlformats.org/officeDocument/2006/relationships/image" Target="../media/image67.png"/><Relationship Id="rId9" Type="http://schemas.openxmlformats.org/officeDocument/2006/relationships/image" Target="../media/image68.emf"/><Relationship Id="rId10" Type="http://schemas.openxmlformats.org/officeDocument/2006/relationships/image" Target="../media/image6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4" Type="http://schemas.openxmlformats.org/officeDocument/2006/relationships/image" Target="../media/image7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4" Type="http://schemas.openxmlformats.org/officeDocument/2006/relationships/tags" Target="../tags/tag5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7" Type="http://schemas.openxmlformats.org/officeDocument/2006/relationships/image" Target="../media/image81.png"/><Relationship Id="rId8" Type="http://schemas.openxmlformats.org/officeDocument/2006/relationships/image" Target="../media/image82.png"/><Relationship Id="rId9" Type="http://schemas.openxmlformats.org/officeDocument/2006/relationships/image" Target="../media/image83.png"/><Relationship Id="rId1" Type="http://schemas.openxmlformats.org/officeDocument/2006/relationships/tags" Target="../tags/tag2.xml"/><Relationship Id="rId2" Type="http://schemas.openxmlformats.org/officeDocument/2006/relationships/tags" Target="../tags/tag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84.wmf"/><Relationship Id="rId5" Type="http://schemas.openxmlformats.org/officeDocument/2006/relationships/oleObject" Target="../embeddings/oleObject3.bin"/><Relationship Id="rId6" Type="http://schemas.openxmlformats.org/officeDocument/2006/relationships/image" Target="../media/image85.w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86.wmf"/><Relationship Id="rId5" Type="http://schemas.openxmlformats.org/officeDocument/2006/relationships/oleObject" Target="../embeddings/oleObject5.bin"/><Relationship Id="rId6" Type="http://schemas.openxmlformats.org/officeDocument/2006/relationships/image" Target="../media/image87.w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86.wmf"/><Relationship Id="rId5" Type="http://schemas.openxmlformats.org/officeDocument/2006/relationships/oleObject" Target="../embeddings/oleObject7.bin"/><Relationship Id="rId6" Type="http://schemas.openxmlformats.org/officeDocument/2006/relationships/image" Target="../media/image87.w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4" Type="http://schemas.openxmlformats.org/officeDocument/2006/relationships/image" Target="../media/image86.wmf"/><Relationship Id="rId5" Type="http://schemas.openxmlformats.org/officeDocument/2006/relationships/image" Target="../media/image88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4" Type="http://schemas.openxmlformats.org/officeDocument/2006/relationships/oleObject" Target="../embeddings/oleObject9.bin"/><Relationship Id="rId5" Type="http://schemas.openxmlformats.org/officeDocument/2006/relationships/image" Target="../media/image89.emf"/><Relationship Id="rId6" Type="http://schemas.openxmlformats.org/officeDocument/2006/relationships/image" Target="../media/image59.emf"/><Relationship Id="rId7" Type="http://schemas.openxmlformats.org/officeDocument/2006/relationships/image" Target="../media/image90.emf"/><Relationship Id="rId8" Type="http://schemas.openxmlformats.org/officeDocument/2006/relationships/image" Target="../media/image91.emf"/><Relationship Id="rId9" Type="http://schemas.openxmlformats.org/officeDocument/2006/relationships/image" Target="../media/image58.emf"/><Relationship Id="rId10" Type="http://schemas.openxmlformats.org/officeDocument/2006/relationships/image" Target="../media/image61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4" Type="http://schemas.openxmlformats.org/officeDocument/2006/relationships/oleObject" Target="../embeddings/oleObject10.bin"/><Relationship Id="rId5" Type="http://schemas.openxmlformats.org/officeDocument/2006/relationships/image" Target="../media/image89.emf"/><Relationship Id="rId6" Type="http://schemas.openxmlformats.org/officeDocument/2006/relationships/image" Target="../media/image59.emf"/><Relationship Id="rId7" Type="http://schemas.openxmlformats.org/officeDocument/2006/relationships/image" Target="../media/image90.emf"/><Relationship Id="rId8" Type="http://schemas.openxmlformats.org/officeDocument/2006/relationships/image" Target="../media/image91.emf"/><Relationship Id="rId9" Type="http://schemas.openxmlformats.org/officeDocument/2006/relationships/image" Target="../media/image58.emf"/><Relationship Id="rId10" Type="http://schemas.openxmlformats.org/officeDocument/2006/relationships/image" Target="../media/image61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4" Type="http://schemas.openxmlformats.org/officeDocument/2006/relationships/image" Target="../media/image9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4" Type="http://schemas.openxmlformats.org/officeDocument/2006/relationships/image" Target="../media/image97.emf"/><Relationship Id="rId5" Type="http://schemas.openxmlformats.org/officeDocument/2006/relationships/image" Target="../media/image98.emf"/><Relationship Id="rId6" Type="http://schemas.openxmlformats.org/officeDocument/2006/relationships/image" Target="../media/image9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7.emf"/><Relationship Id="rId12" Type="http://schemas.openxmlformats.org/officeDocument/2006/relationships/image" Target="../media/image10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emf"/><Relationship Id="rId3" Type="http://schemas.openxmlformats.org/officeDocument/2006/relationships/image" Target="../media/image101.emf"/><Relationship Id="rId4" Type="http://schemas.openxmlformats.org/officeDocument/2006/relationships/image" Target="../media/image102.emf"/><Relationship Id="rId5" Type="http://schemas.openxmlformats.org/officeDocument/2006/relationships/image" Target="../media/image94.emf"/><Relationship Id="rId6" Type="http://schemas.openxmlformats.org/officeDocument/2006/relationships/image" Target="../media/image103.emf"/><Relationship Id="rId7" Type="http://schemas.openxmlformats.org/officeDocument/2006/relationships/image" Target="../media/image93.emf"/><Relationship Id="rId8" Type="http://schemas.openxmlformats.org/officeDocument/2006/relationships/image" Target="../media/image104.emf"/><Relationship Id="rId9" Type="http://schemas.openxmlformats.org/officeDocument/2006/relationships/image" Target="../media/image105.emf"/><Relationship Id="rId10" Type="http://schemas.openxmlformats.org/officeDocument/2006/relationships/image" Target="../media/image106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emf"/><Relationship Id="rId3" Type="http://schemas.openxmlformats.org/officeDocument/2006/relationships/image" Target="../media/image11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emf"/><Relationship Id="rId4" Type="http://schemas.openxmlformats.org/officeDocument/2006/relationships/image" Target="../media/image113.emf"/><Relationship Id="rId5" Type="http://schemas.openxmlformats.org/officeDocument/2006/relationships/image" Target="../media/image114.emf"/><Relationship Id="rId6" Type="http://schemas.openxmlformats.org/officeDocument/2006/relationships/image" Target="../media/image115.emf"/><Relationship Id="rId7" Type="http://schemas.openxmlformats.org/officeDocument/2006/relationships/image" Target="../media/image11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emf"/><Relationship Id="rId4" Type="http://schemas.openxmlformats.org/officeDocument/2006/relationships/image" Target="../media/image117.emf"/><Relationship Id="rId5" Type="http://schemas.openxmlformats.org/officeDocument/2006/relationships/image" Target="../media/image118.emf"/><Relationship Id="rId6" Type="http://schemas.openxmlformats.org/officeDocument/2006/relationships/image" Target="../media/image11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1.png"/><Relationship Id="rId3" Type="http://schemas.openxmlformats.org/officeDocument/2006/relationships/image" Target="../media/image12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emf"/><Relationship Id="rId4" Type="http://schemas.openxmlformats.org/officeDocument/2006/relationships/image" Target="../media/image126.emf"/><Relationship Id="rId5" Type="http://schemas.openxmlformats.org/officeDocument/2006/relationships/image" Target="../media/image127.emf"/><Relationship Id="rId6" Type="http://schemas.openxmlformats.org/officeDocument/2006/relationships/image" Target="../media/image12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4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4" Type="http://schemas.openxmlformats.org/officeDocument/2006/relationships/image" Target="../media/image130.png"/><Relationship Id="rId5" Type="http://schemas.openxmlformats.org/officeDocument/2006/relationships/oleObject" Target="../embeddings/oleObject12.bin"/><Relationship Id="rId6" Type="http://schemas.openxmlformats.org/officeDocument/2006/relationships/image" Target="../media/image131.png"/><Relationship Id="rId7" Type="http://schemas.openxmlformats.org/officeDocument/2006/relationships/oleObject" Target="../embeddings/oleObject13.bin"/><Relationship Id="rId8" Type="http://schemas.openxmlformats.org/officeDocument/2006/relationships/image" Target="../media/image132.wmf"/><Relationship Id="rId9" Type="http://schemas.openxmlformats.org/officeDocument/2006/relationships/image" Target="../media/image123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4" Type="http://schemas.openxmlformats.org/officeDocument/2006/relationships/image" Target="../media/image130.png"/><Relationship Id="rId5" Type="http://schemas.openxmlformats.org/officeDocument/2006/relationships/oleObject" Target="../embeddings/oleObject15.bin"/><Relationship Id="rId6" Type="http://schemas.openxmlformats.org/officeDocument/2006/relationships/image" Target="../media/image131.png"/><Relationship Id="rId7" Type="http://schemas.openxmlformats.org/officeDocument/2006/relationships/oleObject" Target="../embeddings/oleObject16.bin"/><Relationship Id="rId8" Type="http://schemas.openxmlformats.org/officeDocument/2006/relationships/image" Target="../media/image132.wmf"/><Relationship Id="rId9" Type="http://schemas.openxmlformats.org/officeDocument/2006/relationships/image" Target="../media/image123.png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4" Type="http://schemas.openxmlformats.org/officeDocument/2006/relationships/image" Target="../media/image130.png"/><Relationship Id="rId5" Type="http://schemas.openxmlformats.org/officeDocument/2006/relationships/oleObject" Target="../embeddings/oleObject18.bin"/><Relationship Id="rId6" Type="http://schemas.openxmlformats.org/officeDocument/2006/relationships/image" Target="../media/image131.png"/><Relationship Id="rId7" Type="http://schemas.openxmlformats.org/officeDocument/2006/relationships/oleObject" Target="../embeddings/oleObject19.bin"/><Relationship Id="rId8" Type="http://schemas.openxmlformats.org/officeDocument/2006/relationships/image" Target="../media/image132.wmf"/><Relationship Id="rId9" Type="http://schemas.openxmlformats.org/officeDocument/2006/relationships/image" Target="../media/image123.png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4" Type="http://schemas.openxmlformats.org/officeDocument/2006/relationships/image" Target="../media/image130.png"/><Relationship Id="rId5" Type="http://schemas.openxmlformats.org/officeDocument/2006/relationships/oleObject" Target="../embeddings/oleObject21.bin"/><Relationship Id="rId6" Type="http://schemas.openxmlformats.org/officeDocument/2006/relationships/image" Target="../media/image131.png"/><Relationship Id="rId7" Type="http://schemas.openxmlformats.org/officeDocument/2006/relationships/oleObject" Target="../embeddings/oleObject22.bin"/><Relationship Id="rId8" Type="http://schemas.openxmlformats.org/officeDocument/2006/relationships/image" Target="../media/image132.wmf"/><Relationship Id="rId9" Type="http://schemas.openxmlformats.org/officeDocument/2006/relationships/image" Target="../media/image123.png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emf"/><Relationship Id="rId4" Type="http://schemas.openxmlformats.org/officeDocument/2006/relationships/image" Target="../media/image13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emf"/><Relationship Id="rId5" Type="http://schemas.openxmlformats.org/officeDocument/2006/relationships/image" Target="../media/image8.emf"/><Relationship Id="rId6" Type="http://schemas.openxmlformats.org/officeDocument/2006/relationships/image" Target="../media/image9.emf"/><Relationship Id="rId7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4" Type="http://schemas.openxmlformats.org/officeDocument/2006/relationships/image" Target="../media/image14.emf"/><Relationship Id="rId5" Type="http://schemas.openxmlformats.org/officeDocument/2006/relationships/image" Target="../media/image15.emf"/><Relationship Id="rId6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Review of Linear Algebra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12411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Fall 2014</a:t>
            </a:r>
          </a:p>
          <a:p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The University </a:t>
            </a: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of Iowa</a:t>
            </a:r>
          </a:p>
          <a:p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r>
              <a:rPr lang="en-US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Tianbao</a:t>
            </a: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 Yang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466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Multiplication of a row vector and a column vector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Matrix Multiplication</a:t>
            </a:r>
          </a:p>
          <a:p>
            <a:pPr lvl="1"/>
            <a:r>
              <a:rPr lang="en-US" dirty="0" smtClean="0"/>
              <a:t>                        ,</a:t>
            </a:r>
          </a:p>
          <a:p>
            <a:pPr lvl="1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9</a:t>
            </a:fld>
            <a:endParaRPr lang="en-US"/>
          </a:p>
        </p:txBody>
      </p:sp>
      <p:pic>
        <p:nvPicPr>
          <p:cNvPr id="22" name="Picture 21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574" y="2720535"/>
            <a:ext cx="2411447" cy="364319"/>
          </a:xfrm>
          <a:prstGeom prst="rect">
            <a:avLst/>
          </a:prstGeom>
        </p:spPr>
      </p:pic>
      <p:pic>
        <p:nvPicPr>
          <p:cNvPr id="24" name="Picture 23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916" y="2026785"/>
            <a:ext cx="1521941" cy="1703311"/>
          </a:xfrm>
          <a:prstGeom prst="rect">
            <a:avLst/>
          </a:prstGeom>
        </p:spPr>
      </p:pic>
      <p:pic>
        <p:nvPicPr>
          <p:cNvPr id="25" name="Picture 2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448" y="2396984"/>
            <a:ext cx="2223217" cy="1011421"/>
          </a:xfrm>
          <a:prstGeom prst="rect">
            <a:avLst/>
          </a:prstGeom>
        </p:spPr>
      </p:pic>
      <p:pic>
        <p:nvPicPr>
          <p:cNvPr id="28" name="Picture 27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78" y="4021403"/>
            <a:ext cx="1507588" cy="333959"/>
          </a:xfrm>
          <a:prstGeom prst="rect">
            <a:avLst/>
          </a:prstGeom>
        </p:spPr>
      </p:pic>
      <p:pic>
        <p:nvPicPr>
          <p:cNvPr id="29" name="Picture 28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342" y="4063207"/>
            <a:ext cx="1450338" cy="333959"/>
          </a:xfrm>
          <a:prstGeom prst="rect">
            <a:avLst/>
          </a:prstGeom>
        </p:spPr>
      </p:pic>
      <p:pic>
        <p:nvPicPr>
          <p:cNvPr id="30" name="Picture 29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78" y="4536536"/>
            <a:ext cx="2528550" cy="286251"/>
          </a:xfrm>
          <a:prstGeom prst="rect">
            <a:avLst/>
          </a:prstGeom>
        </p:spPr>
      </p:pic>
      <p:pic>
        <p:nvPicPr>
          <p:cNvPr id="31" name="Picture 30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323" y="5389673"/>
            <a:ext cx="1639437" cy="320948"/>
          </a:xfrm>
          <a:prstGeom prst="rect">
            <a:avLst/>
          </a:prstGeom>
        </p:spPr>
      </p:pic>
      <p:pic>
        <p:nvPicPr>
          <p:cNvPr id="32" name="Picture 31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499" y="4616145"/>
            <a:ext cx="1092958" cy="1882317"/>
          </a:xfrm>
          <a:prstGeom prst="rect">
            <a:avLst/>
          </a:prstGeom>
        </p:spPr>
      </p:pic>
      <p:pic>
        <p:nvPicPr>
          <p:cNvPr id="34" name="Picture 33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448" y="5124585"/>
            <a:ext cx="3990165" cy="1025141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2303986" y="4983513"/>
            <a:ext cx="689289" cy="6044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6045199" y="4528868"/>
            <a:ext cx="479642" cy="52056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7065300" y="5260335"/>
            <a:ext cx="456059" cy="6044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3968993" y="4959864"/>
            <a:ext cx="689289" cy="6044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8291576" y="5260335"/>
            <a:ext cx="456059" cy="6044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6019801" y="4541568"/>
            <a:ext cx="505040" cy="4936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3968993" y="5728709"/>
            <a:ext cx="689289" cy="6044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6019800" y="6073526"/>
            <a:ext cx="584877" cy="4336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8291576" y="5250540"/>
            <a:ext cx="456059" cy="6044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936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10</a:t>
            </a:fld>
            <a:endParaRPr lang="en-US"/>
          </a:p>
        </p:txBody>
      </p:sp>
      <p:pic>
        <p:nvPicPr>
          <p:cNvPr id="23" name="Picture 8" descr="addin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86000"/>
            <a:ext cx="7313613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1885571" y="2163247"/>
            <a:ext cx="1194910" cy="500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3672511" y="2252396"/>
            <a:ext cx="577295" cy="82843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1885570" y="3143958"/>
            <a:ext cx="2791731" cy="500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01" y="5497606"/>
            <a:ext cx="313690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673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Transpose: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i,j</a:t>
            </a:r>
            <a:r>
              <a:rPr lang="en-US" dirty="0" smtClean="0"/>
              <a:t>)-the element: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 transpose of a column vector: row vector </a:t>
            </a:r>
          </a:p>
          <a:p>
            <a:pPr lvl="1"/>
            <a:endParaRPr lang="en-US" dirty="0"/>
          </a:p>
          <a:p>
            <a:r>
              <a:rPr lang="en-US" dirty="0" smtClean="0"/>
              <a:t>  Rules: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11</a:t>
            </a:fld>
            <a:endParaRPr lang="en-US"/>
          </a:p>
        </p:txBody>
      </p:sp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456" y="1577889"/>
            <a:ext cx="505710" cy="314876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909" y="2556188"/>
            <a:ext cx="1889256" cy="419835"/>
          </a:xfrm>
          <a:prstGeom prst="rect">
            <a:avLst/>
          </a:prstGeom>
        </p:spPr>
      </p:pic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194" y="3585623"/>
            <a:ext cx="1889256" cy="400751"/>
          </a:xfrm>
          <a:prstGeom prst="rect">
            <a:avLst/>
          </a:prstGeom>
        </p:spPr>
      </p:pic>
      <p:pic>
        <p:nvPicPr>
          <p:cNvPr id="21" name="Picture 20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650" y="1574272"/>
            <a:ext cx="4141099" cy="906462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628" y="4532746"/>
            <a:ext cx="2932545" cy="484909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50" y="5232400"/>
            <a:ext cx="1892300" cy="5334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557" y="3366130"/>
            <a:ext cx="2067686" cy="91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331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 Matrices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 Square matrix: </a:t>
            </a:r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Symmetric matrix: </a:t>
            </a:r>
          </a:p>
          <a:p>
            <a:endParaRPr lang="en-US" dirty="0" smtClean="0"/>
          </a:p>
          <a:p>
            <a:r>
              <a:rPr lang="en-US" dirty="0" smtClean="0"/>
              <a:t> Zero matrix</a:t>
            </a:r>
          </a:p>
          <a:p>
            <a:pPr lvl="1"/>
            <a:r>
              <a:rPr lang="en-US" dirty="0" smtClean="0"/>
              <a:t> all elements are zeros</a:t>
            </a:r>
          </a:p>
          <a:p>
            <a:pPr lvl="1"/>
            <a:r>
              <a:rPr lang="en-US" dirty="0" smtClean="0"/>
              <a:t> 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 Identity Matrix: </a:t>
            </a:r>
          </a:p>
          <a:p>
            <a:pPr lvl="1"/>
            <a:r>
              <a:rPr lang="en-US" dirty="0" smtClean="0"/>
              <a:t> each column (or row) standard basis</a:t>
            </a:r>
          </a:p>
          <a:p>
            <a:pPr lvl="1"/>
            <a:r>
              <a:rPr lang="en-US" dirty="0" smtClean="0"/>
              <a:t>                       </a:t>
            </a:r>
            <a:r>
              <a:rPr lang="en-US" dirty="0"/>
              <a:t> 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12</a:t>
            </a:fld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040" y="4124490"/>
            <a:ext cx="3599823" cy="320948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104" y="4972377"/>
            <a:ext cx="1545755" cy="324417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083" y="3221065"/>
            <a:ext cx="2795717" cy="1240421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661" y="5775529"/>
            <a:ext cx="1536214" cy="286251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444" y="5759604"/>
            <a:ext cx="1288129" cy="314876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444" y="2414080"/>
            <a:ext cx="1084285" cy="286251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238" y="1355787"/>
            <a:ext cx="3977934" cy="997107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504" y="1572440"/>
            <a:ext cx="791961" cy="276709"/>
          </a:xfrm>
          <a:prstGeom prst="rect">
            <a:avLst/>
          </a:prstGeom>
        </p:spPr>
      </p:pic>
      <p:pic>
        <p:nvPicPr>
          <p:cNvPr id="15" name="Picture 14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652" y="5746904"/>
            <a:ext cx="1364463" cy="31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98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(Square) Matrix Inverse</a:t>
            </a:r>
          </a:p>
          <a:p>
            <a:pPr lvl="1"/>
            <a:r>
              <a:rPr lang="en-US" dirty="0" smtClean="0"/>
              <a:t> similar to inverse of a scalar: 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inverse of a square matrix: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if there exists: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13</a:t>
            </a:fld>
            <a:endParaRPr lang="en-US"/>
          </a:p>
        </p:txBody>
      </p:sp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782" y="2064711"/>
            <a:ext cx="3712588" cy="346971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986" y="2611199"/>
            <a:ext cx="1327164" cy="260228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113" y="3085287"/>
            <a:ext cx="1335838" cy="260228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337" y="5162550"/>
            <a:ext cx="4818558" cy="896920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818" y="3577352"/>
            <a:ext cx="4562666" cy="338296"/>
          </a:xfrm>
          <a:prstGeom prst="rect">
            <a:avLst/>
          </a:prstGeom>
        </p:spPr>
      </p:pic>
      <p:pic>
        <p:nvPicPr>
          <p:cNvPr id="15" name="Picture 14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337" y="4093436"/>
            <a:ext cx="6030353" cy="83012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308150" y="3175139"/>
            <a:ext cx="283585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Non-singular</a:t>
            </a:r>
            <a:endParaRPr lang="en-US" sz="320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498600" y="3999147"/>
            <a:ext cx="889000" cy="500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3162300" y="4088296"/>
            <a:ext cx="812799" cy="82843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6082983" y="4049947"/>
            <a:ext cx="432117" cy="40775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782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Trace of a square matrix: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definition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 rules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14</a:t>
            </a:fld>
            <a:endParaRPr lang="en-US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180" y="2395004"/>
            <a:ext cx="2251841" cy="944628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016" y="1581398"/>
            <a:ext cx="1605868" cy="314876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076" y="2467469"/>
            <a:ext cx="3365616" cy="754662"/>
          </a:xfrm>
          <a:prstGeom prst="rect">
            <a:avLst/>
          </a:prstGeom>
        </p:spPr>
      </p:pic>
      <p:pic>
        <p:nvPicPr>
          <p:cNvPr id="17" name="Picture 16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458" y="4052579"/>
            <a:ext cx="2604884" cy="353043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458" y="4567487"/>
            <a:ext cx="2508513" cy="44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668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dirty="0" smtClean="0"/>
              <a:t>Vector</a:t>
            </a:r>
            <a:r>
              <a:rPr lang="en-US" dirty="0"/>
              <a:t> </a:t>
            </a:r>
            <a:r>
              <a:rPr lang="en-US" dirty="0" smtClean="0"/>
              <a:t>and Matrix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000000"/>
                </a:solidFill>
              </a:rPr>
              <a:t> Operation on Matrices/Vectors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 </a:t>
            </a:r>
            <a:r>
              <a:rPr lang="en-US" dirty="0" smtClean="0">
                <a:solidFill>
                  <a:srgbClr val="800000"/>
                </a:solidFill>
              </a:rPr>
              <a:t>Singular value decomposition</a:t>
            </a:r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Norm</a:t>
            </a:r>
            <a:r>
              <a:rPr lang="en-US" dirty="0"/>
              <a:t>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An Application in Text Analysis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89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Singular Value Decomposition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dirty="0" smtClean="0"/>
              <a:t>A matrix:</a:t>
            </a:r>
          </a:p>
          <a:p>
            <a:r>
              <a:rPr lang="en-US" dirty="0"/>
              <a:t> </a:t>
            </a:r>
            <a:r>
              <a:rPr lang="en-US" dirty="0" smtClean="0"/>
              <a:t>Singular Value Decomposition (SVD)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The columns of </a:t>
            </a:r>
            <a:r>
              <a:rPr lang="en-US" dirty="0"/>
              <a:t> </a:t>
            </a:r>
            <a:r>
              <a:rPr lang="en-US" dirty="0" smtClean="0"/>
              <a:t>   are left singular vectors</a:t>
            </a:r>
          </a:p>
          <a:p>
            <a:r>
              <a:rPr lang="en-US" dirty="0"/>
              <a:t> </a:t>
            </a:r>
            <a:r>
              <a:rPr lang="en-US" dirty="0" smtClean="0"/>
              <a:t>The columns of     are right singular vectors</a:t>
            </a:r>
          </a:p>
          <a:p>
            <a:r>
              <a:rPr lang="en-US" dirty="0"/>
              <a:t>  </a:t>
            </a:r>
            <a:r>
              <a:rPr lang="en-US" dirty="0" smtClean="0"/>
              <a:t>     is a diagonal matrix with singular </a:t>
            </a:r>
            <a:r>
              <a:rPr lang="en-US" dirty="0" smtClean="0"/>
              <a:t>values (positive values)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16</a:t>
            </a:fld>
            <a:endParaRPr lang="en-US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150" y="1562100"/>
            <a:ext cx="2044700" cy="381000"/>
          </a:xfrm>
          <a:prstGeom prst="rect">
            <a:avLst/>
          </a:prstGeom>
        </p:spPr>
      </p:pic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-2147483648" y="-2147483648"/>
            <a:ext cx="2147483647" cy="2147483647"/>
            <a:chOff x="2175" y="1920"/>
            <a:chExt cx="5398501" cy="3709655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9988" y="3200400"/>
              <a:ext cx="1690688" cy="511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175" y="2106"/>
              <a:ext cx="585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</a:rPr>
                <a:t>m</a:t>
              </a:r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m</a:t>
              </a:r>
              <a:endParaRPr lang="en-US" altLang="zh-CN" sz="2400" i="1" kern="120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2829" y="2106"/>
              <a:ext cx="525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</a:rPr>
                <a:t>m</a:t>
              </a:r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n</a:t>
              </a:r>
              <a:endParaRPr lang="en-US" altLang="zh-CN" sz="2400" i="1" kern="120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3531" y="2106"/>
              <a:ext cx="867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</a:rPr>
                <a:t>V </a:t>
              </a:r>
              <a:r>
                <a:rPr lang="en-US" altLang="zh-CN" sz="2400" kern="1200">
                  <a:latin typeface="Lucida Sans" charset="0"/>
                  <a:ea typeface="宋体" charset="0"/>
                  <a:cs typeface="Arial" charset="0"/>
                </a:rPr>
                <a:t>is </a:t>
              </a:r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</a:rPr>
                <a:t>n</a:t>
              </a:r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n</a:t>
              </a:r>
              <a:endParaRPr lang="en-US" altLang="zh-CN" sz="2400" i="1" kern="120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 flipV="1">
              <a:off x="2544" y="1920"/>
              <a:ext cx="24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kern="1200"/>
            </a:p>
          </p:txBody>
        </p:sp>
        <p:sp>
          <p:nvSpPr>
            <p:cNvPr id="13" name="Line 9"/>
            <p:cNvSpPr>
              <a:spLocks noChangeShapeType="1"/>
            </p:cNvSpPr>
            <p:nvPr/>
          </p:nvSpPr>
          <p:spPr bwMode="auto">
            <a:xfrm flipV="1">
              <a:off x="3024" y="192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kern="1200"/>
            </a:p>
          </p:txBody>
        </p:sp>
        <p:sp>
          <p:nvSpPr>
            <p:cNvPr id="14" name="Line 10"/>
            <p:cNvSpPr>
              <a:spLocks noChangeShapeType="1"/>
            </p:cNvSpPr>
            <p:nvPr/>
          </p:nvSpPr>
          <p:spPr bwMode="auto">
            <a:xfrm flipH="1" flipV="1">
              <a:off x="3216" y="1920"/>
              <a:ext cx="288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kern="1200"/>
            </a:p>
          </p:txBody>
        </p:sp>
      </p:grpSp>
      <p:grpSp>
        <p:nvGrpSpPr>
          <p:cNvPr id="15" name="Group 3"/>
          <p:cNvGrpSpPr>
            <a:grpSpLocks/>
          </p:cNvGrpSpPr>
          <p:nvPr/>
        </p:nvGrpSpPr>
        <p:grpSpPr bwMode="auto">
          <a:xfrm>
            <a:off x="985837" y="2555875"/>
            <a:ext cx="3529013" cy="1219200"/>
            <a:chOff x="2175" y="1632"/>
            <a:chExt cx="2223" cy="768"/>
          </a:xfrm>
        </p:grpSpPr>
        <p:graphicFrame>
          <p:nvGraphicFramePr>
            <p:cNvPr id="16" name="Object 4"/>
            <p:cNvGraphicFramePr>
              <a:graphicFrameLocks noChangeAspect="1"/>
            </p:cNvGraphicFramePr>
            <p:nvPr/>
          </p:nvGraphicFramePr>
          <p:xfrm>
            <a:off x="2352" y="1632"/>
            <a:ext cx="1065" cy="3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22" name="Equation" r:id="rId5" imgW="672840" imgH="203040" progId="Equation.3">
                    <p:embed/>
                  </p:oleObj>
                </mc:Choice>
                <mc:Fallback>
                  <p:oleObj name="Equation" r:id="rId5" imgW="67284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2" y="1632"/>
                          <a:ext cx="1065" cy="3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Rectangle 5"/>
            <p:cNvSpPr>
              <a:spLocks noChangeArrowheads="1"/>
            </p:cNvSpPr>
            <p:nvPr/>
          </p:nvSpPr>
          <p:spPr bwMode="auto">
            <a:xfrm>
              <a:off x="2175" y="2106"/>
              <a:ext cx="585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>
                  <a:latin typeface="Lucida Sans" charset="0"/>
                  <a:ea typeface="宋体" charset="0"/>
                  <a:cs typeface="Arial" charset="0"/>
                </a:rPr>
                <a:t>m</a:t>
              </a:r>
              <a:r>
                <a:rPr lang="en-US" altLang="zh-CN" sz="2400" i="1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m</a:t>
              </a:r>
              <a:endParaRPr lang="en-US" altLang="zh-CN" sz="2400" i="1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8" name="Rectangle 6"/>
            <p:cNvSpPr>
              <a:spLocks noChangeArrowheads="1"/>
            </p:cNvSpPr>
            <p:nvPr/>
          </p:nvSpPr>
          <p:spPr bwMode="auto">
            <a:xfrm>
              <a:off x="2829" y="2106"/>
              <a:ext cx="525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dirty="0" err="1">
                  <a:latin typeface="Lucida Sans" charset="0"/>
                  <a:ea typeface="宋体" charset="0"/>
                  <a:cs typeface="Arial" charset="0"/>
                </a:rPr>
                <a:t>m</a:t>
              </a:r>
              <a:r>
                <a:rPr lang="en-US" altLang="zh-CN" sz="2400" i="1" dirty="0" err="1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n</a:t>
              </a:r>
              <a:endParaRPr lang="en-US" altLang="zh-CN" sz="2400" i="1" dirty="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9" name="Rectangle 7"/>
            <p:cNvSpPr>
              <a:spLocks noChangeArrowheads="1"/>
            </p:cNvSpPr>
            <p:nvPr/>
          </p:nvSpPr>
          <p:spPr bwMode="auto">
            <a:xfrm>
              <a:off x="3531" y="2106"/>
              <a:ext cx="867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dirty="0">
                  <a:latin typeface="Lucida Sans" charset="0"/>
                  <a:ea typeface="宋体" charset="0"/>
                  <a:cs typeface="Arial" charset="0"/>
                </a:rPr>
                <a:t>V </a:t>
              </a:r>
              <a:r>
                <a:rPr lang="en-US" altLang="zh-CN" sz="2400" dirty="0">
                  <a:latin typeface="Lucida Sans" charset="0"/>
                  <a:ea typeface="宋体" charset="0"/>
                  <a:cs typeface="Arial" charset="0"/>
                </a:rPr>
                <a:t>is </a:t>
              </a:r>
              <a:r>
                <a:rPr lang="en-US" altLang="zh-CN" sz="2400" i="1" dirty="0" err="1">
                  <a:latin typeface="Lucida Sans" charset="0"/>
                  <a:ea typeface="宋体" charset="0"/>
                  <a:cs typeface="Arial" charset="0"/>
                </a:rPr>
                <a:t>n</a:t>
              </a:r>
              <a:r>
                <a:rPr lang="en-US" altLang="zh-CN" sz="2400" i="1" dirty="0" err="1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n</a:t>
              </a:r>
              <a:endParaRPr lang="en-US" altLang="zh-CN" sz="2400" i="1" dirty="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20" name="Line 8"/>
            <p:cNvSpPr>
              <a:spLocks noChangeShapeType="1"/>
            </p:cNvSpPr>
            <p:nvPr/>
          </p:nvSpPr>
          <p:spPr bwMode="auto">
            <a:xfrm flipV="1">
              <a:off x="2544" y="1920"/>
              <a:ext cx="24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Line 9"/>
            <p:cNvSpPr>
              <a:spLocks noChangeShapeType="1"/>
            </p:cNvSpPr>
            <p:nvPr/>
          </p:nvSpPr>
          <p:spPr bwMode="auto">
            <a:xfrm flipV="1">
              <a:off x="3024" y="192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Line 10"/>
            <p:cNvSpPr>
              <a:spLocks noChangeShapeType="1"/>
            </p:cNvSpPr>
            <p:nvPr/>
          </p:nvSpPr>
          <p:spPr bwMode="auto">
            <a:xfrm flipH="1" flipV="1">
              <a:off x="3216" y="1920"/>
              <a:ext cx="288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3" name="Picture 22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197" y="4189006"/>
            <a:ext cx="272893" cy="283388"/>
          </a:xfrm>
          <a:prstGeom prst="rect">
            <a:avLst/>
          </a:prstGeom>
        </p:spPr>
      </p:pic>
      <p:pic>
        <p:nvPicPr>
          <p:cNvPr id="24" name="Picture 23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884" y="4709888"/>
            <a:ext cx="257625" cy="257625"/>
          </a:xfrm>
          <a:prstGeom prst="rect">
            <a:avLst/>
          </a:prstGeom>
        </p:spPr>
      </p:pic>
      <p:pic>
        <p:nvPicPr>
          <p:cNvPr id="25" name="Picture 24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400" y="5162550"/>
            <a:ext cx="279400" cy="317500"/>
          </a:xfrm>
          <a:prstGeom prst="rect">
            <a:avLst/>
          </a:prstGeom>
        </p:spPr>
      </p:pic>
      <p:pic>
        <p:nvPicPr>
          <p:cNvPr id="26" name="Picture 25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242" y="4134098"/>
            <a:ext cx="1448604" cy="338296"/>
          </a:xfrm>
          <a:prstGeom prst="rect">
            <a:avLst/>
          </a:prstGeom>
        </p:spPr>
      </p:pic>
      <p:pic>
        <p:nvPicPr>
          <p:cNvPr id="27" name="Picture 26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242" y="4709888"/>
            <a:ext cx="1396558" cy="340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60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Singular Value Decomposition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altLang="zh-CN" dirty="0">
                <a:latin typeface="Times New Roman" charset="0"/>
                <a:ea typeface="宋体" charset="0"/>
                <a:cs typeface="宋体" charset="0"/>
              </a:rPr>
              <a:t>Illustration of SVD dimensions and </a:t>
            </a:r>
            <a:r>
              <a:rPr lang="en-US" altLang="zh-CN" dirty="0" smtClean="0">
                <a:latin typeface="Times New Roman" charset="0"/>
                <a:ea typeface="宋体" charset="0"/>
                <a:cs typeface="宋体" charset="0"/>
              </a:rPr>
              <a:t>sparseness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17</a:t>
            </a:fld>
            <a:endParaRPr lang="en-US"/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-2147483648" y="-2147483648"/>
            <a:ext cx="2147483647" cy="2147483647"/>
            <a:chOff x="2175" y="1920"/>
            <a:chExt cx="5398501" cy="3709655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9988" y="3200400"/>
              <a:ext cx="1690688" cy="511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175" y="2106"/>
              <a:ext cx="585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</a:rPr>
                <a:t>m</a:t>
              </a:r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m</a:t>
              </a:r>
              <a:endParaRPr lang="en-US" altLang="zh-CN" sz="2400" i="1" kern="120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2829" y="2106"/>
              <a:ext cx="525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</a:rPr>
                <a:t>m</a:t>
              </a:r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n</a:t>
              </a:r>
              <a:endParaRPr lang="en-US" altLang="zh-CN" sz="2400" i="1" kern="120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3531" y="2106"/>
              <a:ext cx="867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</a:rPr>
                <a:t>V </a:t>
              </a:r>
              <a:r>
                <a:rPr lang="en-US" altLang="zh-CN" sz="2400" kern="1200">
                  <a:latin typeface="Lucida Sans" charset="0"/>
                  <a:ea typeface="宋体" charset="0"/>
                  <a:cs typeface="Arial" charset="0"/>
                </a:rPr>
                <a:t>is </a:t>
              </a:r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</a:rPr>
                <a:t>n</a:t>
              </a:r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n</a:t>
              </a:r>
              <a:endParaRPr lang="en-US" altLang="zh-CN" sz="2400" i="1" kern="120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 flipV="1">
              <a:off x="2544" y="1920"/>
              <a:ext cx="24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kern="1200"/>
            </a:p>
          </p:txBody>
        </p:sp>
        <p:sp>
          <p:nvSpPr>
            <p:cNvPr id="13" name="Line 9"/>
            <p:cNvSpPr>
              <a:spLocks noChangeShapeType="1"/>
            </p:cNvSpPr>
            <p:nvPr/>
          </p:nvSpPr>
          <p:spPr bwMode="auto">
            <a:xfrm flipV="1">
              <a:off x="3024" y="192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kern="1200"/>
            </a:p>
          </p:txBody>
        </p:sp>
        <p:sp>
          <p:nvSpPr>
            <p:cNvPr id="14" name="Line 10"/>
            <p:cNvSpPr>
              <a:spLocks noChangeShapeType="1"/>
            </p:cNvSpPr>
            <p:nvPr/>
          </p:nvSpPr>
          <p:spPr bwMode="auto">
            <a:xfrm flipH="1" flipV="1">
              <a:off x="3216" y="1920"/>
              <a:ext cx="288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kern="1200"/>
            </a:p>
          </p:txBody>
        </p:sp>
      </p:grpSp>
      <p:grpSp>
        <p:nvGrpSpPr>
          <p:cNvPr id="28" name="Group 4"/>
          <p:cNvGrpSpPr>
            <a:grpSpLocks/>
          </p:cNvGrpSpPr>
          <p:nvPr/>
        </p:nvGrpSpPr>
        <p:grpSpPr bwMode="auto">
          <a:xfrm>
            <a:off x="1018381" y="2205037"/>
            <a:ext cx="6135688" cy="2049463"/>
            <a:chOff x="672" y="1632"/>
            <a:chExt cx="3865" cy="1291"/>
          </a:xfrm>
        </p:grpSpPr>
        <p:pic>
          <p:nvPicPr>
            <p:cNvPr id="29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1632"/>
              <a:ext cx="3865" cy="1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Rectangle 6"/>
            <p:cNvSpPr>
              <a:spLocks noChangeArrowheads="1"/>
            </p:cNvSpPr>
            <p:nvPr/>
          </p:nvSpPr>
          <p:spPr bwMode="auto">
            <a:xfrm>
              <a:off x="3014" y="2256"/>
              <a:ext cx="605" cy="240"/>
            </a:xfrm>
            <a:prstGeom prst="rect">
              <a:avLst/>
            </a:prstGeom>
            <a:solidFill>
              <a:srgbClr val="CC99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Rectangle 7"/>
            <p:cNvSpPr>
              <a:spLocks noChangeArrowheads="1"/>
            </p:cNvSpPr>
            <p:nvPr/>
          </p:nvSpPr>
          <p:spPr bwMode="auto">
            <a:xfrm>
              <a:off x="2478" y="1773"/>
              <a:ext cx="392" cy="744"/>
            </a:xfrm>
            <a:prstGeom prst="rect">
              <a:avLst/>
            </a:prstGeom>
            <a:solidFill>
              <a:srgbClr val="CC99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86" y="2707924"/>
            <a:ext cx="944628" cy="200376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2920999" y="2390775"/>
            <a:ext cx="228601" cy="135558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5943600" y="2616199"/>
            <a:ext cx="901700" cy="2921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4761706" y="2390775"/>
            <a:ext cx="254794" cy="1760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192" y="2074671"/>
            <a:ext cx="324417" cy="219459"/>
          </a:xfrm>
          <a:prstGeom prst="rect">
            <a:avLst/>
          </a:prstGeom>
        </p:spPr>
      </p:pic>
      <p:pic>
        <p:nvPicPr>
          <p:cNvPr id="37" name="Picture 36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341" y="2507900"/>
            <a:ext cx="410294" cy="400751"/>
          </a:xfrm>
          <a:prstGeom prst="rect">
            <a:avLst/>
          </a:prstGeom>
        </p:spPr>
      </p:pic>
      <p:pic>
        <p:nvPicPr>
          <p:cNvPr id="40" name="Picture 39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706" y="2120900"/>
            <a:ext cx="369455" cy="254000"/>
          </a:xfrm>
          <a:prstGeom prst="rect">
            <a:avLst/>
          </a:prstGeom>
        </p:spPr>
      </p:pic>
      <p:grpSp>
        <p:nvGrpSpPr>
          <p:cNvPr id="41" name="Group 8"/>
          <p:cNvGrpSpPr>
            <a:grpSpLocks/>
          </p:cNvGrpSpPr>
          <p:nvPr/>
        </p:nvGrpSpPr>
        <p:grpSpPr bwMode="auto">
          <a:xfrm>
            <a:off x="1247014" y="4911725"/>
            <a:ext cx="7086600" cy="1765300"/>
            <a:chOff x="720" y="2826"/>
            <a:chExt cx="4464" cy="1112"/>
          </a:xfrm>
        </p:grpSpPr>
        <p:pic>
          <p:nvPicPr>
            <p:cNvPr id="42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826"/>
              <a:ext cx="4464" cy="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Rectangle 10"/>
            <p:cNvSpPr>
              <a:spLocks noChangeArrowheads="1"/>
            </p:cNvSpPr>
            <p:nvPr/>
          </p:nvSpPr>
          <p:spPr bwMode="auto">
            <a:xfrm>
              <a:off x="3583" y="3028"/>
              <a:ext cx="316" cy="488"/>
            </a:xfrm>
            <a:prstGeom prst="rect">
              <a:avLst/>
            </a:prstGeom>
            <a:solidFill>
              <a:srgbClr val="CC99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4039" y="3386"/>
              <a:ext cx="1031" cy="262"/>
            </a:xfrm>
            <a:prstGeom prst="rect">
              <a:avLst/>
            </a:prstGeom>
            <a:solidFill>
              <a:srgbClr val="CC99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5" name="Picture 44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36" y="5588000"/>
            <a:ext cx="944629" cy="200376"/>
          </a:xfrm>
          <a:prstGeom prst="rect">
            <a:avLst/>
          </a:prstGeom>
        </p:spPr>
      </p:pic>
      <p:pic>
        <p:nvPicPr>
          <p:cNvPr id="49" name="Picture 48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421" y="2087371"/>
            <a:ext cx="333959" cy="219459"/>
          </a:xfrm>
          <a:prstGeom prst="rect">
            <a:avLst/>
          </a:prstGeom>
        </p:spPr>
      </p:pic>
      <p:sp>
        <p:nvSpPr>
          <p:cNvPr id="50" name="Rectangle 49"/>
          <p:cNvSpPr/>
          <p:nvPr/>
        </p:nvSpPr>
        <p:spPr>
          <a:xfrm>
            <a:off x="3225799" y="2390775"/>
            <a:ext cx="228601" cy="135558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5943600" y="2870199"/>
            <a:ext cx="901700" cy="2921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5079206" y="2657475"/>
            <a:ext cx="254794" cy="1760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3" name="Picture 52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753" y="2771425"/>
            <a:ext cx="410295" cy="400751"/>
          </a:xfrm>
          <a:prstGeom prst="rect">
            <a:avLst/>
          </a:prstGeom>
        </p:spPr>
      </p:pic>
      <p:pic>
        <p:nvPicPr>
          <p:cNvPr id="54" name="Picture 53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150" y="2336800"/>
            <a:ext cx="419100" cy="279400"/>
          </a:xfrm>
          <a:prstGeom prst="rect">
            <a:avLst/>
          </a:prstGeom>
        </p:spPr>
      </p:pic>
      <p:sp>
        <p:nvSpPr>
          <p:cNvPr id="55" name="Rectangle 54"/>
          <p:cNvSpPr/>
          <p:nvPr/>
        </p:nvSpPr>
        <p:spPr>
          <a:xfrm>
            <a:off x="3568699" y="2390775"/>
            <a:ext cx="228601" cy="135558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5956300" y="3162299"/>
            <a:ext cx="901700" cy="2921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5396706" y="2924175"/>
            <a:ext cx="254794" cy="1760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8" name="Picture 57" descr="latex-image-1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700" y="3225800"/>
            <a:ext cx="203200" cy="330200"/>
          </a:xfrm>
          <a:prstGeom prst="rect">
            <a:avLst/>
          </a:prstGeom>
        </p:spPr>
      </p:pic>
      <p:pic>
        <p:nvPicPr>
          <p:cNvPr id="59" name="Picture 58" descr="latex-image-1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5257800"/>
            <a:ext cx="203200" cy="330200"/>
          </a:xfrm>
          <a:prstGeom prst="rect">
            <a:avLst/>
          </a:prstGeom>
        </p:spPr>
      </p:pic>
      <p:pic>
        <p:nvPicPr>
          <p:cNvPr id="60" name="Picture 59" descr="latex-image-1.pd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721" y="2112771"/>
            <a:ext cx="333959" cy="219459"/>
          </a:xfrm>
          <a:prstGeom prst="rect">
            <a:avLst/>
          </a:prstGeom>
        </p:spPr>
      </p:pic>
      <p:pic>
        <p:nvPicPr>
          <p:cNvPr id="61" name="Picture 60" descr="latex-image-1.pdf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753" y="3033353"/>
            <a:ext cx="410294" cy="410294"/>
          </a:xfrm>
          <a:prstGeom prst="rect">
            <a:avLst/>
          </a:prstGeom>
        </p:spPr>
      </p:pic>
      <p:pic>
        <p:nvPicPr>
          <p:cNvPr id="62" name="Picture 61" descr="latex-image-1.pd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756" y="2670175"/>
            <a:ext cx="381000" cy="254000"/>
          </a:xfrm>
          <a:prstGeom prst="rect">
            <a:avLst/>
          </a:prstGeom>
        </p:spPr>
      </p:pic>
      <p:pic>
        <p:nvPicPr>
          <p:cNvPr id="15" name="Picture 14" descr="latex-image-1.pdf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527" y="4056816"/>
            <a:ext cx="2706373" cy="954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232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Singular Value Decomposition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Rank of a Matrix</a:t>
            </a:r>
          </a:p>
          <a:p>
            <a:pPr lvl="1"/>
            <a:r>
              <a:rPr lang="en-US" dirty="0" smtClean="0"/>
              <a:t> organize singular values in descending order 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/>
              <a:t> </a:t>
            </a:r>
            <a:r>
              <a:rPr lang="en-US" dirty="0" smtClean="0"/>
              <a:t> the largest index that is non-zero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18</a:t>
            </a:fld>
            <a:endParaRPr lang="en-US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0" y="2641600"/>
            <a:ext cx="5054600" cy="4826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50" y="4279900"/>
            <a:ext cx="8750300" cy="48260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3225800" y="3835400"/>
            <a:ext cx="12700" cy="558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308600" y="3835400"/>
            <a:ext cx="12700" cy="558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850" y="5017750"/>
            <a:ext cx="30861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499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Announcements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 smtClean="0"/>
              <a:t>TA: </a:t>
            </a:r>
            <a:r>
              <a:rPr lang="en-US" dirty="0" err="1" smtClean="0"/>
              <a:t>Shiyao</a:t>
            </a:r>
            <a:r>
              <a:rPr lang="en-US" dirty="0" smtClean="0"/>
              <a:t> Wang</a:t>
            </a:r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Office hours: </a:t>
            </a:r>
            <a:r>
              <a:rPr lang="en-US" dirty="0"/>
              <a:t>3:30-</a:t>
            </a:r>
            <a:r>
              <a:rPr lang="en-US" dirty="0" smtClean="0"/>
              <a:t>5:00 pm </a:t>
            </a:r>
            <a:r>
              <a:rPr lang="en-US" dirty="0" err="1" smtClean="0"/>
              <a:t>Tu</a:t>
            </a:r>
            <a:r>
              <a:rPr lang="en-US" dirty="0" smtClean="0"/>
              <a:t>/</a:t>
            </a:r>
            <a:r>
              <a:rPr lang="en-US" dirty="0" err="1" smtClean="0"/>
              <a:t>Th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Office Location: 201C</a:t>
            </a:r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Homework-1 is available on ICON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756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36D9ED21-7F9C-2B43-8CAE-F4279F6D2F8D}" type="slidenum">
              <a:rPr lang="zh-CN" altLang="en-US" sz="1000">
                <a:latin typeface="Arial" charset="0"/>
                <a:ea typeface="宋体" charset="0"/>
              </a:rPr>
              <a:pPr/>
              <a:t>19</a:t>
            </a:fld>
            <a:endParaRPr lang="en-US" altLang="zh-CN" sz="1000">
              <a:latin typeface="Arial" charset="0"/>
              <a:ea typeface="宋体" charset="0"/>
            </a:endParaRPr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Eigen-value Decomposition</a:t>
            </a:r>
            <a:endParaRPr lang="en-US" altLang="zh-CN" sz="4000" dirty="0">
              <a:latin typeface="Times New Roman" charset="0"/>
              <a:ea typeface="宋体" charset="0"/>
              <a:cs typeface="宋体" charset="0"/>
            </a:endParaRP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latin typeface="Times New Roman" charset="0"/>
                <a:ea typeface="宋体" charset="0"/>
                <a:cs typeface="宋体" charset="0"/>
              </a:rPr>
              <a:t>Eigenvectors</a:t>
            </a:r>
            <a:r>
              <a:rPr lang="en-US" altLang="zh-CN" b="1" dirty="0">
                <a:solidFill>
                  <a:srgbClr val="FF3300"/>
                </a:solidFill>
                <a:latin typeface="Times New Roman" charset="0"/>
                <a:ea typeface="宋体" charset="0"/>
                <a:cs typeface="宋体" charset="0"/>
              </a:rPr>
              <a:t> </a:t>
            </a:r>
            <a:r>
              <a:rPr lang="en-US" altLang="zh-CN" dirty="0">
                <a:latin typeface="Times New Roman" charset="0"/>
                <a:ea typeface="宋体" charset="0"/>
                <a:cs typeface="宋体" charset="0"/>
              </a:rPr>
              <a:t>(for a square </a:t>
            </a:r>
            <a:r>
              <a:rPr lang="en-US" altLang="zh-CN" i="1" dirty="0" err="1">
                <a:latin typeface="Times" charset="0"/>
                <a:ea typeface="宋体" charset="0"/>
                <a:cs typeface="宋体" charset="0"/>
              </a:rPr>
              <a:t>m</a:t>
            </a:r>
            <a:r>
              <a:rPr lang="en-US" altLang="zh-CN" i="1" dirty="0" err="1">
                <a:latin typeface="Times" charset="0"/>
                <a:ea typeface="宋体" charset="0"/>
                <a:cs typeface="宋体" charset="0"/>
                <a:sym typeface="Symbol" charset="0"/>
              </a:rPr>
              <a:t></a:t>
            </a:r>
            <a:r>
              <a:rPr lang="en-US" altLang="zh-CN" i="1" dirty="0" err="1">
                <a:latin typeface="Times" charset="0"/>
                <a:ea typeface="宋体" charset="0"/>
                <a:cs typeface="宋体" charset="0"/>
              </a:rPr>
              <a:t>m</a:t>
            </a:r>
            <a:r>
              <a:rPr lang="en-US" altLang="zh-CN" dirty="0">
                <a:latin typeface="Times New Roman" charset="0"/>
                <a:ea typeface="宋体" charset="0"/>
                <a:cs typeface="宋体" charset="0"/>
              </a:rPr>
              <a:t> matrix </a:t>
            </a:r>
            <a:r>
              <a:rPr lang="en-US" altLang="zh-CN" b="1" dirty="0">
                <a:latin typeface="Times" charset="0"/>
                <a:ea typeface="宋体" charset="0"/>
                <a:cs typeface="宋体" charset="0"/>
              </a:rPr>
              <a:t>S</a:t>
            </a:r>
            <a:r>
              <a:rPr lang="en-US" altLang="zh-CN" dirty="0" smtClean="0">
                <a:latin typeface="Times New Roman" charset="0"/>
                <a:ea typeface="宋体" charset="0"/>
                <a:cs typeface="宋体" charset="0"/>
              </a:rPr>
              <a:t>)</a:t>
            </a:r>
            <a:endParaRPr lang="en-US" altLang="zh-CN" dirty="0">
              <a:latin typeface="Times New Roman" charset="0"/>
              <a:ea typeface="宋体" charset="0"/>
              <a:cs typeface="宋体" charset="0"/>
            </a:endParaRPr>
          </a:p>
          <a:p>
            <a:pPr eaLnBrk="1" hangingPunct="1"/>
            <a:endParaRPr lang="en-US" altLang="zh-CN" dirty="0">
              <a:latin typeface="Times New Roman" charset="0"/>
              <a:ea typeface="宋体" charset="0"/>
              <a:cs typeface="宋体" charset="0"/>
            </a:endParaRPr>
          </a:p>
          <a:p>
            <a:pPr eaLnBrk="1" hangingPunct="1"/>
            <a:endParaRPr lang="en-US" altLang="zh-CN" dirty="0">
              <a:latin typeface="Times New Roman" charset="0"/>
              <a:ea typeface="宋体" charset="0"/>
              <a:cs typeface="宋体" charset="0"/>
            </a:endParaRPr>
          </a:p>
          <a:p>
            <a:pPr eaLnBrk="1" hangingPunct="1"/>
            <a:endParaRPr lang="en-US" altLang="zh-CN" dirty="0">
              <a:latin typeface="Times New Roman" charset="0"/>
              <a:ea typeface="宋体" charset="0"/>
              <a:cs typeface="宋体" charset="0"/>
            </a:endParaRPr>
          </a:p>
          <a:p>
            <a:pPr eaLnBrk="1" hangingPunct="1"/>
            <a:endParaRPr lang="en-US" altLang="zh-CN" dirty="0">
              <a:solidFill>
                <a:srgbClr val="0033CC"/>
              </a:solidFill>
              <a:latin typeface="Times New Roman" charset="0"/>
              <a:ea typeface="宋体" charset="0"/>
              <a:cs typeface="宋体" charset="0"/>
            </a:endParaRPr>
          </a:p>
          <a:p>
            <a:pPr eaLnBrk="1" hangingPunct="1"/>
            <a:r>
              <a:rPr lang="en-US" altLang="zh-CN" dirty="0">
                <a:latin typeface="Times New Roman" charset="0"/>
                <a:ea typeface="宋体" charset="0"/>
                <a:cs typeface="宋体" charset="0"/>
              </a:rPr>
              <a:t>Example</a:t>
            </a:r>
            <a:endParaRPr lang="en-US" altLang="zh-CN" b="1" dirty="0">
              <a:latin typeface="Times New Roman" charset="0"/>
              <a:ea typeface="宋体" charset="0"/>
              <a:cs typeface="宋体" charset="0"/>
            </a:endParaRPr>
          </a:p>
        </p:txBody>
      </p:sp>
      <p:sp>
        <p:nvSpPr>
          <p:cNvPr id="56325" name="Rectangle 9"/>
          <p:cNvSpPr>
            <a:spLocks noChangeArrowheads="1"/>
          </p:cNvSpPr>
          <p:nvPr/>
        </p:nvSpPr>
        <p:spPr bwMode="auto">
          <a:xfrm>
            <a:off x="3505200" y="2336800"/>
            <a:ext cx="1752600" cy="644525"/>
          </a:xfrm>
          <a:prstGeom prst="rect">
            <a:avLst/>
          </a:prstGeom>
          <a:solidFill>
            <a:srgbClr val="C0C0C0">
              <a:alpha val="50195"/>
            </a:srgbClr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6326" name="Picture 10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175" y="2498725"/>
            <a:ext cx="1214438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6327" name="AutoShape 11"/>
          <p:cNvCxnSpPr>
            <a:cxnSpLocks noChangeShapeType="1"/>
          </p:cNvCxnSpPr>
          <p:nvPr/>
        </p:nvCxnSpPr>
        <p:spPr bwMode="auto">
          <a:xfrm flipV="1">
            <a:off x="3367088" y="2701925"/>
            <a:ext cx="747712" cy="5492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328" name="AutoShape 12"/>
          <p:cNvCxnSpPr>
            <a:cxnSpLocks noChangeShapeType="1"/>
            <a:stCxn id="56329" idx="0"/>
          </p:cNvCxnSpPr>
          <p:nvPr/>
        </p:nvCxnSpPr>
        <p:spPr bwMode="auto">
          <a:xfrm flipH="1" flipV="1">
            <a:off x="4759325" y="2797175"/>
            <a:ext cx="349250" cy="3794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329" name="Text Box 13"/>
          <p:cNvSpPr txBox="1">
            <a:spLocks noChangeArrowheads="1"/>
          </p:cNvSpPr>
          <p:nvPr/>
        </p:nvSpPr>
        <p:spPr bwMode="auto">
          <a:xfrm>
            <a:off x="4405313" y="3176588"/>
            <a:ext cx="14065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kumimoji="1" lang="en-US" altLang="zh-CN" sz="2000">
                <a:latin typeface="Trebuchet MS" charset="0"/>
                <a:ea typeface="宋体" charset="0"/>
                <a:cs typeface="宋体" charset="0"/>
              </a:rPr>
              <a:t>eigenvalue</a:t>
            </a:r>
          </a:p>
        </p:txBody>
      </p:sp>
      <p:pic>
        <p:nvPicPr>
          <p:cNvPr id="56330" name="Picture 14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633788"/>
            <a:ext cx="830263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1" name="Text Box 15"/>
          <p:cNvSpPr txBox="1">
            <a:spLocks noChangeArrowheads="1"/>
          </p:cNvSpPr>
          <p:nvPr/>
        </p:nvSpPr>
        <p:spPr bwMode="auto">
          <a:xfrm>
            <a:off x="1905000" y="3176588"/>
            <a:ext cx="2320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kumimoji="1" lang="en-US" altLang="zh-CN" sz="2000">
                <a:latin typeface="Trebuchet MS" charset="0"/>
                <a:ea typeface="宋体" charset="0"/>
                <a:cs typeface="宋体" charset="0"/>
              </a:rPr>
              <a:t>(right) eigenvector</a:t>
            </a:r>
          </a:p>
        </p:txBody>
      </p:sp>
      <p:pic>
        <p:nvPicPr>
          <p:cNvPr id="56332" name="Picture 16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617913"/>
            <a:ext cx="1692275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3" name="Picture 18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334000"/>
            <a:ext cx="42672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5011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07B3790F-203B-5D4F-9C9C-243FA6EFA2AD}" type="slidenum">
              <a:rPr lang="zh-CN" altLang="en-US" sz="1000">
                <a:latin typeface="Arial" charset="0"/>
                <a:ea typeface="宋体" charset="0"/>
              </a:rPr>
              <a:pPr/>
              <a:t>20</a:t>
            </a:fld>
            <a:endParaRPr lang="en-US" altLang="zh-CN" sz="1000">
              <a:latin typeface="Arial" charset="0"/>
              <a:ea typeface="宋体" charset="0"/>
            </a:endParaRPr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Eigen-value Decomposition</a:t>
            </a:r>
            <a:endParaRPr lang="en-US" altLang="zh-CN" sz="4000" dirty="0">
              <a:latin typeface="Times New Roman" charset="0"/>
              <a:ea typeface="宋体" charset="0"/>
              <a:cs typeface="宋体" charset="0"/>
            </a:endParaRPr>
          </a:p>
        </p:txBody>
      </p:sp>
      <p:graphicFrame>
        <p:nvGraphicFramePr>
          <p:cNvPr id="14338" name="Object 14"/>
          <p:cNvGraphicFramePr>
            <a:graphicFrameLocks noChangeAspect="1"/>
          </p:cNvGraphicFramePr>
          <p:nvPr/>
        </p:nvGraphicFramePr>
        <p:xfrm>
          <a:off x="3276600" y="2133600"/>
          <a:ext cx="18097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46" name="Equation" r:id="rId3" imgW="723600" imgH="457200" progId="Equation.3">
                  <p:embed/>
                </p:oleObj>
              </mc:Choice>
              <mc:Fallback>
                <p:oleObj name="Equation" r:id="rId3" imgW="7236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2133600"/>
                        <a:ext cx="18097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9" name="Object 4"/>
          <p:cNvGraphicFramePr>
            <a:graphicFrameLocks noChangeAspect="1"/>
          </p:cNvGraphicFramePr>
          <p:nvPr/>
        </p:nvGraphicFramePr>
        <p:xfrm>
          <a:off x="533400" y="3810000"/>
          <a:ext cx="5441950" cy="208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47" name="Equation" r:id="rId5" imgW="2654280" imgH="1015920" progId="Equation.3">
                  <p:embed/>
                </p:oleObj>
              </mc:Choice>
              <mc:Fallback>
                <p:oleObj name="Equation" r:id="rId5" imgW="2654280" imgH="10159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810000"/>
                        <a:ext cx="5441950" cy="208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3340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7308FD99-A066-EF42-BCB5-9942CA379669}" type="slidenum">
              <a:rPr lang="zh-CN" altLang="en-US" sz="1000">
                <a:latin typeface="Arial" charset="0"/>
                <a:ea typeface="宋体" charset="0"/>
              </a:rPr>
              <a:pPr/>
              <a:t>21</a:t>
            </a:fld>
            <a:endParaRPr lang="en-US" altLang="zh-CN" sz="1000">
              <a:latin typeface="Arial" charset="0"/>
              <a:ea typeface="宋体" charset="0"/>
            </a:endParaRPr>
          </a:p>
        </p:txBody>
      </p:sp>
      <p:graphicFrame>
        <p:nvGraphicFramePr>
          <p:cNvPr id="15362" name="Object 8"/>
          <p:cNvGraphicFramePr>
            <a:graphicFrameLocks noChangeAspect="1"/>
          </p:cNvGraphicFramePr>
          <p:nvPr/>
        </p:nvGraphicFramePr>
        <p:xfrm>
          <a:off x="1103313" y="4191000"/>
          <a:ext cx="6783387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70" name="Equation" r:id="rId3" imgW="3454200" imgH="711000" progId="Equation.DSMT4">
                  <p:embed/>
                </p:oleObj>
              </mc:Choice>
              <mc:Fallback>
                <p:oleObj name="Equation" r:id="rId3" imgW="3454200" imgH="711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3313" y="4191000"/>
                        <a:ext cx="6783387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Text Box 10"/>
          <p:cNvSpPr txBox="1">
            <a:spLocks noChangeArrowheads="1"/>
          </p:cNvSpPr>
          <p:nvPr/>
        </p:nvSpPr>
        <p:spPr bwMode="auto">
          <a:xfrm>
            <a:off x="990600" y="5805488"/>
            <a:ext cx="6934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ea typeface="宋体" charset="0"/>
                <a:cs typeface="宋体" charset="0"/>
              </a:rPr>
              <a:t>S =                  U       *          </a:t>
            </a:r>
            <a:r>
              <a:rPr lang="en-US" altLang="zh-CN" sz="2800" b="1">
                <a:ea typeface="宋体" charset="0"/>
                <a:cs typeface="宋体" charset="0"/>
                <a:sym typeface="Symbol" charset="0"/>
              </a:rPr>
              <a:t>       *       U</a:t>
            </a:r>
            <a:r>
              <a:rPr lang="en-US" altLang="zh-CN" sz="2800" b="1" baseline="30000">
                <a:ea typeface="宋体" charset="0"/>
                <a:cs typeface="宋体" charset="0"/>
                <a:sym typeface="Symbol" charset="0"/>
              </a:rPr>
              <a:t>T</a:t>
            </a:r>
          </a:p>
        </p:txBody>
      </p:sp>
      <p:graphicFrame>
        <p:nvGraphicFramePr>
          <p:cNvPr id="15363" name="Object 4"/>
          <p:cNvGraphicFramePr>
            <a:graphicFrameLocks noChangeAspect="1"/>
          </p:cNvGraphicFramePr>
          <p:nvPr/>
        </p:nvGraphicFramePr>
        <p:xfrm>
          <a:off x="1676400" y="2057400"/>
          <a:ext cx="5233988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71" name="Equation" r:id="rId5" imgW="2552400" imgH="507960" progId="Equation.3">
                  <p:embed/>
                </p:oleObj>
              </mc:Choice>
              <mc:Fallback>
                <p:oleObj name="Equation" r:id="rId5" imgW="2552400" imgH="507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057400"/>
                        <a:ext cx="5233988" cy="104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367" name="Straight Arrow Connector 9"/>
          <p:cNvCxnSpPr>
            <a:cxnSpLocks noChangeShapeType="1"/>
          </p:cNvCxnSpPr>
          <p:nvPr/>
        </p:nvCxnSpPr>
        <p:spPr bwMode="auto">
          <a:xfrm rot="16200000" flipH="1">
            <a:off x="2513013" y="3354387"/>
            <a:ext cx="1144588" cy="5318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8" name="Straight Arrow Connector 11"/>
          <p:cNvCxnSpPr>
            <a:cxnSpLocks noChangeShapeType="1"/>
          </p:cNvCxnSpPr>
          <p:nvPr/>
        </p:nvCxnSpPr>
        <p:spPr bwMode="auto">
          <a:xfrm rot="5400000">
            <a:off x="3886200" y="3352800"/>
            <a:ext cx="1143000" cy="533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Eigen-value Decomposition</a:t>
            </a:r>
          </a:p>
        </p:txBody>
      </p:sp>
    </p:spTree>
    <p:extLst>
      <p:ext uri="{BB962C8B-B14F-4D97-AF65-F5344CB8AC3E}">
        <p14:creationId xmlns:p14="http://schemas.microsoft.com/office/powerpoint/2010/main" val="3951611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A73FE88-F629-5248-8D6C-FB4B911C7032}" type="slidenum">
              <a:rPr lang="zh-CN" altLang="en-US" sz="1000">
                <a:latin typeface="Arial" charset="0"/>
                <a:ea typeface="宋体" charset="0"/>
              </a:rPr>
              <a:pPr/>
              <a:t>22</a:t>
            </a:fld>
            <a:endParaRPr lang="en-US" altLang="zh-CN" sz="1000">
              <a:latin typeface="Arial" charset="0"/>
              <a:ea typeface="宋体" charset="0"/>
            </a:endParaRPr>
          </a:p>
        </p:txBody>
      </p:sp>
      <p:graphicFrame>
        <p:nvGraphicFramePr>
          <p:cNvPr id="16386" name="Object 8"/>
          <p:cNvGraphicFramePr>
            <a:graphicFrameLocks noChangeAspect="1"/>
          </p:cNvGraphicFramePr>
          <p:nvPr/>
        </p:nvGraphicFramePr>
        <p:xfrm>
          <a:off x="1103313" y="4191000"/>
          <a:ext cx="6783387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4" name="Equation" r:id="rId3" imgW="3454200" imgH="711000" progId="Equation.DSMT4">
                  <p:embed/>
                </p:oleObj>
              </mc:Choice>
              <mc:Fallback>
                <p:oleObj name="Equation" r:id="rId3" imgW="3454200" imgH="711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3313" y="4191000"/>
                        <a:ext cx="6783387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0" name="Text Box 10"/>
          <p:cNvSpPr txBox="1">
            <a:spLocks noChangeArrowheads="1"/>
          </p:cNvSpPr>
          <p:nvPr/>
        </p:nvSpPr>
        <p:spPr bwMode="auto">
          <a:xfrm>
            <a:off x="990600" y="5805488"/>
            <a:ext cx="6934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ea typeface="宋体" charset="0"/>
                <a:cs typeface="宋体" charset="0"/>
              </a:rPr>
              <a:t>S =                  U       *          </a:t>
            </a:r>
            <a:r>
              <a:rPr lang="en-US" altLang="zh-CN" sz="2800" b="1">
                <a:ea typeface="宋体" charset="0"/>
                <a:cs typeface="宋体" charset="0"/>
                <a:sym typeface="Symbol" charset="0"/>
              </a:rPr>
              <a:t>       *       U</a:t>
            </a:r>
            <a:r>
              <a:rPr lang="en-US" altLang="zh-CN" sz="2800" b="1" baseline="30000">
                <a:ea typeface="宋体" charset="0"/>
                <a:cs typeface="宋体" charset="0"/>
                <a:sym typeface="Symbol" charset="0"/>
              </a:rPr>
              <a:t>T</a:t>
            </a:r>
          </a:p>
        </p:txBody>
      </p:sp>
      <p:graphicFrame>
        <p:nvGraphicFramePr>
          <p:cNvPr id="16387" name="Object 4"/>
          <p:cNvGraphicFramePr>
            <a:graphicFrameLocks noChangeAspect="1"/>
          </p:cNvGraphicFramePr>
          <p:nvPr/>
        </p:nvGraphicFramePr>
        <p:xfrm>
          <a:off x="1676400" y="2057400"/>
          <a:ext cx="5233988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5" name="Equation" r:id="rId5" imgW="2552400" imgH="507960" progId="Equation.3">
                  <p:embed/>
                </p:oleObj>
              </mc:Choice>
              <mc:Fallback>
                <p:oleObj name="Equation" r:id="rId5" imgW="2552400" imgH="507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057400"/>
                        <a:ext cx="5233988" cy="104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1" name="Rectangle 8"/>
          <p:cNvSpPr>
            <a:spLocks noChangeArrowheads="1"/>
          </p:cNvSpPr>
          <p:nvPr/>
        </p:nvSpPr>
        <p:spPr bwMode="auto">
          <a:xfrm>
            <a:off x="5257800" y="2286000"/>
            <a:ext cx="1676400" cy="609600"/>
          </a:xfrm>
          <a:prstGeom prst="rect">
            <a:avLst/>
          </a:prstGeom>
          <a:solidFill>
            <a:schemeClr val="accent1">
              <a:alpha val="23921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2" name="Rectangle 10"/>
          <p:cNvSpPr>
            <a:spLocks noChangeArrowheads="1"/>
          </p:cNvSpPr>
          <p:nvPr/>
        </p:nvSpPr>
        <p:spPr bwMode="auto">
          <a:xfrm>
            <a:off x="4800600" y="4419600"/>
            <a:ext cx="990600" cy="914400"/>
          </a:xfrm>
          <a:prstGeom prst="rect">
            <a:avLst/>
          </a:prstGeom>
          <a:solidFill>
            <a:schemeClr val="accent1">
              <a:alpha val="23921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Eigen-value Decomposition</a:t>
            </a:r>
          </a:p>
        </p:txBody>
      </p:sp>
    </p:spTree>
    <p:extLst>
      <p:ext uri="{BB962C8B-B14F-4D97-AF65-F5344CB8AC3E}">
        <p14:creationId xmlns:p14="http://schemas.microsoft.com/office/powerpoint/2010/main" val="3573355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E35B0947-BA67-E546-984A-78B4F9757D3C}" type="slidenum">
              <a:rPr lang="zh-CN" altLang="en-US" sz="1000">
                <a:latin typeface="Arial" charset="0"/>
                <a:ea typeface="宋体" charset="0"/>
              </a:rPr>
              <a:pPr/>
              <a:t>23</a:t>
            </a:fld>
            <a:endParaRPr lang="en-US" altLang="zh-CN" sz="1000">
              <a:latin typeface="Arial" charset="0"/>
              <a:ea typeface="宋体" charset="0"/>
            </a:endParaRPr>
          </a:p>
        </p:txBody>
      </p:sp>
      <p:graphicFrame>
        <p:nvGraphicFramePr>
          <p:cNvPr id="17410" name="Object 8"/>
          <p:cNvGraphicFramePr>
            <a:graphicFrameLocks noChangeAspect="1"/>
          </p:cNvGraphicFramePr>
          <p:nvPr/>
        </p:nvGraphicFramePr>
        <p:xfrm>
          <a:off x="1027113" y="2057400"/>
          <a:ext cx="6783387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91" name="Equation" r:id="rId3" imgW="3454200" imgH="711000" progId="Equation.3">
                  <p:embed/>
                </p:oleObj>
              </mc:Choice>
              <mc:Fallback>
                <p:oleObj name="Equation" r:id="rId3" imgW="345420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7113" y="2057400"/>
                        <a:ext cx="6783387" cy="139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3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381000" y="4572000"/>
            <a:ext cx="8229600" cy="20574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latin typeface="Times New Roman" charset="0"/>
                <a:ea typeface="宋体" charset="0"/>
                <a:cs typeface="宋体" charset="0"/>
              </a:rPr>
              <a:t> This </a:t>
            </a:r>
            <a:r>
              <a:rPr lang="en-US" altLang="zh-CN" sz="2800" dirty="0">
                <a:latin typeface="Times New Roman" charset="0"/>
                <a:ea typeface="宋体" charset="0"/>
                <a:cs typeface="宋体" charset="0"/>
              </a:rPr>
              <a:t>is generally true for symmetric square matrix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800" dirty="0" smtClean="0">
                <a:latin typeface="Times New Roman" charset="0"/>
                <a:ea typeface="宋体" charset="0"/>
                <a:cs typeface="宋体" charset="0"/>
              </a:rPr>
              <a:t> Columns </a:t>
            </a:r>
            <a:r>
              <a:rPr lang="en-US" altLang="zh-CN" sz="2800" dirty="0">
                <a:latin typeface="Times New Roman" charset="0"/>
                <a:ea typeface="宋体" charset="0"/>
                <a:cs typeface="宋体" charset="0"/>
              </a:rPr>
              <a:t>of </a:t>
            </a:r>
            <a:r>
              <a:rPr lang="en-US" altLang="zh-CN" sz="2800" b="1" dirty="0">
                <a:latin typeface="Times New Roman" charset="0"/>
                <a:ea typeface="宋体" charset="0"/>
                <a:cs typeface="宋体" charset="0"/>
              </a:rPr>
              <a:t>U</a:t>
            </a:r>
            <a:r>
              <a:rPr lang="en-US" altLang="zh-CN" sz="2800" dirty="0">
                <a:latin typeface="Times New Roman" charset="0"/>
                <a:ea typeface="宋体" charset="0"/>
                <a:cs typeface="宋体" charset="0"/>
              </a:rPr>
              <a:t> are eigenvectors of </a:t>
            </a:r>
            <a:r>
              <a:rPr lang="en-US" altLang="zh-CN" sz="2800" b="1" dirty="0">
                <a:latin typeface="Times New Roman" charset="0"/>
                <a:ea typeface="宋体" charset="0"/>
                <a:cs typeface="宋体" charset="0"/>
              </a:rPr>
              <a:t>S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800" dirty="0" smtClean="0">
                <a:latin typeface="Times New Roman" charset="0"/>
                <a:ea typeface="宋体" charset="0"/>
                <a:cs typeface="宋体" charset="0"/>
              </a:rPr>
              <a:t> Diagonal </a:t>
            </a:r>
            <a:r>
              <a:rPr lang="en-US" altLang="zh-CN" sz="2800" dirty="0">
                <a:latin typeface="Times New Roman" charset="0"/>
                <a:ea typeface="宋体" charset="0"/>
                <a:cs typeface="宋体" charset="0"/>
              </a:rPr>
              <a:t>elements of </a:t>
            </a:r>
            <a:r>
              <a:rPr lang="en-US" altLang="zh-CN" sz="2800" b="1" dirty="0">
                <a:latin typeface="Times New Roman" charset="0"/>
                <a:ea typeface="宋体" charset="0"/>
                <a:cs typeface="宋体" charset="0"/>
                <a:sym typeface="Symbol" charset="0"/>
              </a:rPr>
              <a:t></a:t>
            </a:r>
            <a:r>
              <a:rPr lang="en-US" altLang="zh-CN" sz="2800" dirty="0">
                <a:latin typeface="Times New Roman" charset="0"/>
                <a:ea typeface="宋体" charset="0"/>
                <a:cs typeface="宋体" charset="0"/>
              </a:rPr>
              <a:t> are eigenvalues of </a:t>
            </a:r>
            <a:r>
              <a:rPr lang="en-US" altLang="zh-CN" sz="2800" b="1" dirty="0">
                <a:latin typeface="Times New Roman" charset="0"/>
                <a:ea typeface="宋体" charset="0"/>
                <a:cs typeface="宋体" charset="0"/>
              </a:rPr>
              <a:t>S</a:t>
            </a:r>
          </a:p>
        </p:txBody>
      </p: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914400" y="3671888"/>
            <a:ext cx="6934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ea typeface="宋体" charset="0"/>
                <a:cs typeface="宋体" charset="0"/>
              </a:rPr>
              <a:t>S =                  U       *          </a:t>
            </a:r>
            <a:r>
              <a:rPr lang="en-US" altLang="zh-CN" sz="2800" b="1">
                <a:ea typeface="宋体" charset="0"/>
                <a:cs typeface="宋体" charset="0"/>
                <a:sym typeface="Symbol" charset="0"/>
              </a:rPr>
              <a:t>       *       U</a:t>
            </a:r>
            <a:r>
              <a:rPr lang="en-US" altLang="zh-CN" sz="2800" b="1" baseline="30000">
                <a:ea typeface="宋体" charset="0"/>
                <a:cs typeface="宋体" charset="0"/>
                <a:sym typeface="Symbol" charset="0"/>
              </a:rPr>
              <a:t>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Eigen-value Decomposition</a:t>
            </a:r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325" y="5275438"/>
            <a:ext cx="2376750" cy="29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30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Eigen-value Decomposition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dirty="0" smtClean="0"/>
              <a:t>A symmetric matrix:</a:t>
            </a:r>
          </a:p>
          <a:p>
            <a:r>
              <a:rPr lang="en-US" dirty="0" smtClean="0"/>
              <a:t> Eigen-value Decomposition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The columns of </a:t>
            </a:r>
            <a:r>
              <a:rPr lang="en-US" dirty="0"/>
              <a:t> </a:t>
            </a:r>
            <a:r>
              <a:rPr lang="en-US" dirty="0" smtClean="0"/>
              <a:t>   are </a:t>
            </a:r>
            <a:r>
              <a:rPr lang="en-US" dirty="0" err="1" smtClean="0"/>
              <a:t>eigen</a:t>
            </a:r>
            <a:r>
              <a:rPr lang="en-US" dirty="0" smtClean="0"/>
              <a:t>-vectors</a:t>
            </a:r>
          </a:p>
          <a:p>
            <a:r>
              <a:rPr lang="en-US" dirty="0" smtClean="0"/>
              <a:t>     is a diagonal matrix with </a:t>
            </a:r>
            <a:r>
              <a:rPr lang="en-US" dirty="0" smtClean="0"/>
              <a:t>real </a:t>
            </a:r>
            <a:r>
              <a:rPr lang="en-US" dirty="0" err="1" smtClean="0"/>
              <a:t>eigen</a:t>
            </a:r>
            <a:r>
              <a:rPr lang="en-US" dirty="0" smtClean="0"/>
              <a:t>-values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24</a:t>
            </a:fld>
            <a:endParaRPr lang="en-US"/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-2147483648" y="-2147483648"/>
            <a:ext cx="2147483647" cy="2147483647"/>
            <a:chOff x="2175" y="1920"/>
            <a:chExt cx="5398501" cy="3709655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9988" y="3200400"/>
              <a:ext cx="1690688" cy="511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175" y="2106"/>
              <a:ext cx="585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</a:rPr>
                <a:t>m</a:t>
              </a:r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m</a:t>
              </a:r>
              <a:endParaRPr lang="en-US" altLang="zh-CN" sz="2400" i="1" kern="120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2829" y="2106"/>
              <a:ext cx="525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</a:rPr>
                <a:t>m</a:t>
              </a:r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n</a:t>
              </a:r>
              <a:endParaRPr lang="en-US" altLang="zh-CN" sz="2400" i="1" kern="120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3531" y="2106"/>
              <a:ext cx="867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</a:rPr>
                <a:t>V </a:t>
              </a:r>
              <a:r>
                <a:rPr lang="en-US" altLang="zh-CN" sz="2400" kern="1200">
                  <a:latin typeface="Lucida Sans" charset="0"/>
                  <a:ea typeface="宋体" charset="0"/>
                  <a:cs typeface="Arial" charset="0"/>
                </a:rPr>
                <a:t>is </a:t>
              </a:r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</a:rPr>
                <a:t>n</a:t>
              </a:r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n</a:t>
              </a:r>
              <a:endParaRPr lang="en-US" altLang="zh-CN" sz="2400" i="1" kern="120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 flipV="1">
              <a:off x="2544" y="1920"/>
              <a:ext cx="24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kern="1200"/>
            </a:p>
          </p:txBody>
        </p:sp>
        <p:sp>
          <p:nvSpPr>
            <p:cNvPr id="13" name="Line 9"/>
            <p:cNvSpPr>
              <a:spLocks noChangeShapeType="1"/>
            </p:cNvSpPr>
            <p:nvPr/>
          </p:nvSpPr>
          <p:spPr bwMode="auto">
            <a:xfrm flipV="1">
              <a:off x="3024" y="192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kern="1200"/>
            </a:p>
          </p:txBody>
        </p:sp>
        <p:sp>
          <p:nvSpPr>
            <p:cNvPr id="14" name="Line 10"/>
            <p:cNvSpPr>
              <a:spLocks noChangeShapeType="1"/>
            </p:cNvSpPr>
            <p:nvPr/>
          </p:nvSpPr>
          <p:spPr bwMode="auto">
            <a:xfrm flipH="1" flipV="1">
              <a:off x="3216" y="1920"/>
              <a:ext cx="288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kern="1200"/>
            </a:p>
          </p:txBody>
        </p:sp>
      </p:grpSp>
      <p:grpSp>
        <p:nvGrpSpPr>
          <p:cNvPr id="15" name="Group 3"/>
          <p:cNvGrpSpPr>
            <a:grpSpLocks/>
          </p:cNvGrpSpPr>
          <p:nvPr/>
        </p:nvGrpSpPr>
        <p:grpSpPr bwMode="auto">
          <a:xfrm>
            <a:off x="1039812" y="2555876"/>
            <a:ext cx="2852738" cy="1217613"/>
            <a:chOff x="2209" y="1632"/>
            <a:chExt cx="1797" cy="767"/>
          </a:xfrm>
        </p:grpSpPr>
        <p:graphicFrame>
          <p:nvGraphicFramePr>
            <p:cNvPr id="16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37193061"/>
                </p:ext>
              </p:extLst>
            </p:nvPr>
          </p:nvGraphicFramePr>
          <p:xfrm>
            <a:off x="2382" y="1632"/>
            <a:ext cx="1005" cy="3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4" name="Equation" r:id="rId4" imgW="635000" imgH="203200" progId="Equation.3">
                    <p:embed/>
                  </p:oleObj>
                </mc:Choice>
                <mc:Fallback>
                  <p:oleObj name="Equation" r:id="rId4" imgW="635000" imgH="203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82" y="1632"/>
                          <a:ext cx="1005" cy="3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Rectangle 5"/>
            <p:cNvSpPr>
              <a:spLocks noChangeArrowheads="1"/>
            </p:cNvSpPr>
            <p:nvPr/>
          </p:nvSpPr>
          <p:spPr bwMode="auto">
            <a:xfrm>
              <a:off x="2209" y="2108"/>
              <a:ext cx="513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dirty="0" err="1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n</a:t>
              </a:r>
              <a:r>
                <a:rPr lang="en-US" altLang="zh-CN" sz="2400" i="1" dirty="0" err="1" smtClean="0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n</a:t>
              </a:r>
              <a:endParaRPr lang="en-US" altLang="zh-CN" sz="2400" i="1" dirty="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8" name="Rectangle 6"/>
            <p:cNvSpPr>
              <a:spLocks noChangeArrowheads="1"/>
            </p:cNvSpPr>
            <p:nvPr/>
          </p:nvSpPr>
          <p:spPr bwMode="auto">
            <a:xfrm>
              <a:off x="2834" y="2108"/>
              <a:ext cx="513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dirty="0" err="1" smtClean="0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n</a:t>
              </a:r>
              <a:r>
                <a:rPr lang="en-US" altLang="zh-CN" sz="2400" i="1" dirty="0" err="1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n</a:t>
              </a:r>
              <a:endParaRPr lang="en-US" altLang="zh-CN" sz="2400" i="1" dirty="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9" name="Rectangle 7"/>
            <p:cNvSpPr>
              <a:spLocks noChangeArrowheads="1"/>
            </p:cNvSpPr>
            <p:nvPr/>
          </p:nvSpPr>
          <p:spPr bwMode="auto">
            <a:xfrm>
              <a:off x="3540" y="2108"/>
              <a:ext cx="466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dirty="0" err="1" smtClean="0">
                  <a:latin typeface="Lucida Sans" charset="0"/>
                  <a:ea typeface="宋体" charset="0"/>
                  <a:cs typeface="Arial" charset="0"/>
                </a:rPr>
                <a:t>n</a:t>
              </a:r>
              <a:r>
                <a:rPr lang="en-US" altLang="zh-CN" sz="2400" i="1" dirty="0" err="1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n</a:t>
              </a:r>
              <a:endParaRPr lang="en-US" altLang="zh-CN" sz="2400" i="1" dirty="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20" name="Line 8"/>
            <p:cNvSpPr>
              <a:spLocks noChangeShapeType="1"/>
            </p:cNvSpPr>
            <p:nvPr/>
          </p:nvSpPr>
          <p:spPr bwMode="auto">
            <a:xfrm flipV="1">
              <a:off x="2544" y="1920"/>
              <a:ext cx="24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Line 9"/>
            <p:cNvSpPr>
              <a:spLocks noChangeShapeType="1"/>
            </p:cNvSpPr>
            <p:nvPr/>
          </p:nvSpPr>
          <p:spPr bwMode="auto">
            <a:xfrm flipV="1">
              <a:off x="3024" y="192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Line 10"/>
            <p:cNvSpPr>
              <a:spLocks noChangeShapeType="1"/>
            </p:cNvSpPr>
            <p:nvPr/>
          </p:nvSpPr>
          <p:spPr bwMode="auto">
            <a:xfrm flipH="1" flipV="1">
              <a:off x="3216" y="1920"/>
              <a:ext cx="288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5" name="Picture 24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0" y="4667250"/>
            <a:ext cx="279400" cy="317500"/>
          </a:xfrm>
          <a:prstGeom prst="rect">
            <a:avLst/>
          </a:prstGeom>
        </p:spPr>
      </p:pic>
      <p:pic>
        <p:nvPicPr>
          <p:cNvPr id="29" name="Picture 28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340" y="1593499"/>
            <a:ext cx="1125921" cy="324417"/>
          </a:xfrm>
          <a:prstGeom prst="rect">
            <a:avLst/>
          </a:prstGeom>
        </p:spPr>
      </p:pic>
      <p:pic>
        <p:nvPicPr>
          <p:cNvPr id="30" name="Picture 29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973" y="1631665"/>
            <a:ext cx="1431255" cy="286251"/>
          </a:xfrm>
          <a:prstGeom prst="rect">
            <a:avLst/>
          </a:prstGeom>
        </p:spPr>
      </p:pic>
      <p:pic>
        <p:nvPicPr>
          <p:cNvPr id="31" name="Picture 30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884" y="4216890"/>
            <a:ext cx="257625" cy="257625"/>
          </a:xfrm>
          <a:prstGeom prst="rect">
            <a:avLst/>
          </a:prstGeom>
        </p:spPr>
      </p:pic>
      <p:pic>
        <p:nvPicPr>
          <p:cNvPr id="32" name="Picture 31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042" y="4133917"/>
            <a:ext cx="1396558" cy="340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273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Positive (Semi-)Definite Matrix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dirty="0" smtClean="0"/>
              <a:t>A symmetric matrix:</a:t>
            </a:r>
          </a:p>
          <a:p>
            <a:r>
              <a:rPr lang="en-US" dirty="0" smtClean="0"/>
              <a:t> Eigen-value Decomposition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The columns of     are </a:t>
            </a:r>
            <a:r>
              <a:rPr lang="en-US" dirty="0" err="1" smtClean="0"/>
              <a:t>eigen</a:t>
            </a:r>
            <a:r>
              <a:rPr lang="en-US" dirty="0" smtClean="0"/>
              <a:t>-vectors</a:t>
            </a:r>
          </a:p>
          <a:p>
            <a:r>
              <a:rPr lang="en-US" dirty="0" smtClean="0"/>
              <a:t>     is a diagonal matrix with </a:t>
            </a:r>
            <a:r>
              <a:rPr lang="en-US" b="1" dirty="0" smtClean="0">
                <a:solidFill>
                  <a:srgbClr val="FF0000"/>
                </a:solidFill>
              </a:rPr>
              <a:t>Positive </a:t>
            </a:r>
            <a:r>
              <a:rPr lang="en-US" dirty="0" err="1" smtClean="0"/>
              <a:t>eigen</a:t>
            </a:r>
            <a:r>
              <a:rPr lang="en-US" dirty="0" smtClean="0"/>
              <a:t>-values</a:t>
            </a:r>
          </a:p>
          <a:p>
            <a:r>
              <a:rPr lang="en-US" dirty="0"/>
              <a:t>   </a:t>
            </a:r>
            <a:r>
              <a:rPr lang="en-US" dirty="0" smtClean="0"/>
              <a:t>   is </a:t>
            </a:r>
            <a:r>
              <a:rPr lang="en-US" dirty="0"/>
              <a:t>a diagonal matrix with </a:t>
            </a:r>
            <a:r>
              <a:rPr lang="en-US" b="1" dirty="0" smtClean="0">
                <a:solidFill>
                  <a:srgbClr val="FF0000"/>
                </a:solidFill>
              </a:rPr>
              <a:t>Non-negative </a:t>
            </a:r>
            <a:r>
              <a:rPr lang="en-US" dirty="0" err="1"/>
              <a:t>eigen</a:t>
            </a:r>
            <a:r>
              <a:rPr lang="en-US" dirty="0"/>
              <a:t>-values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25</a:t>
            </a:fld>
            <a:endParaRPr lang="en-US"/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-2147483648" y="-2147483648"/>
            <a:ext cx="2147483647" cy="2147483647"/>
            <a:chOff x="2175" y="1920"/>
            <a:chExt cx="5398501" cy="3709655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9988" y="3200400"/>
              <a:ext cx="1690688" cy="511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175" y="2106"/>
              <a:ext cx="585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</a:rPr>
                <a:t>m</a:t>
              </a:r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m</a:t>
              </a:r>
              <a:endParaRPr lang="en-US" altLang="zh-CN" sz="2400" i="1" kern="120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2829" y="2106"/>
              <a:ext cx="525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</a:rPr>
                <a:t>m</a:t>
              </a:r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n</a:t>
              </a:r>
              <a:endParaRPr lang="en-US" altLang="zh-CN" sz="2400" i="1" kern="120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3531" y="2106"/>
              <a:ext cx="867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</a:rPr>
                <a:t>V </a:t>
              </a:r>
              <a:r>
                <a:rPr lang="en-US" altLang="zh-CN" sz="2400" kern="1200">
                  <a:latin typeface="Lucida Sans" charset="0"/>
                  <a:ea typeface="宋体" charset="0"/>
                  <a:cs typeface="Arial" charset="0"/>
                </a:rPr>
                <a:t>is </a:t>
              </a:r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</a:rPr>
                <a:t>n</a:t>
              </a:r>
              <a:r>
                <a:rPr lang="en-US" altLang="zh-CN" sz="2400" i="1" kern="1200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n</a:t>
              </a:r>
              <a:endParaRPr lang="en-US" altLang="zh-CN" sz="2400" i="1" kern="120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 flipV="1">
              <a:off x="2544" y="1920"/>
              <a:ext cx="24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kern="1200"/>
            </a:p>
          </p:txBody>
        </p:sp>
        <p:sp>
          <p:nvSpPr>
            <p:cNvPr id="13" name="Line 9"/>
            <p:cNvSpPr>
              <a:spLocks noChangeShapeType="1"/>
            </p:cNvSpPr>
            <p:nvPr/>
          </p:nvSpPr>
          <p:spPr bwMode="auto">
            <a:xfrm flipV="1">
              <a:off x="3024" y="192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kern="1200"/>
            </a:p>
          </p:txBody>
        </p:sp>
        <p:sp>
          <p:nvSpPr>
            <p:cNvPr id="14" name="Line 10"/>
            <p:cNvSpPr>
              <a:spLocks noChangeShapeType="1"/>
            </p:cNvSpPr>
            <p:nvPr/>
          </p:nvSpPr>
          <p:spPr bwMode="auto">
            <a:xfrm flipH="1" flipV="1">
              <a:off x="3216" y="1920"/>
              <a:ext cx="288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kern="1200"/>
            </a:p>
          </p:txBody>
        </p:sp>
      </p:grpSp>
      <p:grpSp>
        <p:nvGrpSpPr>
          <p:cNvPr id="15" name="Group 3"/>
          <p:cNvGrpSpPr>
            <a:grpSpLocks/>
          </p:cNvGrpSpPr>
          <p:nvPr/>
        </p:nvGrpSpPr>
        <p:grpSpPr bwMode="auto">
          <a:xfrm>
            <a:off x="1039812" y="2555876"/>
            <a:ext cx="2852738" cy="1217613"/>
            <a:chOff x="2209" y="1632"/>
            <a:chExt cx="1797" cy="767"/>
          </a:xfrm>
        </p:grpSpPr>
        <p:graphicFrame>
          <p:nvGraphicFramePr>
            <p:cNvPr id="16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0331491"/>
                </p:ext>
              </p:extLst>
            </p:nvPr>
          </p:nvGraphicFramePr>
          <p:xfrm>
            <a:off x="2382" y="1632"/>
            <a:ext cx="1005" cy="3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08" name="Equation" r:id="rId4" imgW="635000" imgH="203200" progId="Equation.3">
                    <p:embed/>
                  </p:oleObj>
                </mc:Choice>
                <mc:Fallback>
                  <p:oleObj name="Equation" r:id="rId4" imgW="635000" imgH="203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82" y="1632"/>
                          <a:ext cx="1005" cy="3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Rectangle 5"/>
            <p:cNvSpPr>
              <a:spLocks noChangeArrowheads="1"/>
            </p:cNvSpPr>
            <p:nvPr/>
          </p:nvSpPr>
          <p:spPr bwMode="auto">
            <a:xfrm>
              <a:off x="2209" y="2108"/>
              <a:ext cx="513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dirty="0" err="1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n</a:t>
              </a:r>
              <a:r>
                <a:rPr lang="en-US" altLang="zh-CN" sz="2400" i="1" dirty="0" err="1" smtClean="0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n</a:t>
              </a:r>
              <a:endParaRPr lang="en-US" altLang="zh-CN" sz="2400" i="1" dirty="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8" name="Rectangle 6"/>
            <p:cNvSpPr>
              <a:spLocks noChangeArrowheads="1"/>
            </p:cNvSpPr>
            <p:nvPr/>
          </p:nvSpPr>
          <p:spPr bwMode="auto">
            <a:xfrm>
              <a:off x="2834" y="2108"/>
              <a:ext cx="513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dirty="0" err="1" smtClean="0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n</a:t>
              </a:r>
              <a:r>
                <a:rPr lang="en-US" altLang="zh-CN" sz="2400" i="1" dirty="0" err="1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n</a:t>
              </a:r>
              <a:endParaRPr lang="en-US" altLang="zh-CN" sz="2400" i="1" dirty="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19" name="Rectangle 7"/>
            <p:cNvSpPr>
              <a:spLocks noChangeArrowheads="1"/>
            </p:cNvSpPr>
            <p:nvPr/>
          </p:nvSpPr>
          <p:spPr bwMode="auto">
            <a:xfrm>
              <a:off x="3540" y="2108"/>
              <a:ext cx="466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 algn="ctr" eaLnBrk="1" hangingPunct="1"/>
              <a:r>
                <a:rPr lang="en-US" altLang="zh-CN" sz="2400" i="1" dirty="0" err="1" smtClean="0">
                  <a:latin typeface="Lucida Sans" charset="0"/>
                  <a:ea typeface="宋体" charset="0"/>
                  <a:cs typeface="Arial" charset="0"/>
                </a:rPr>
                <a:t>n</a:t>
              </a:r>
              <a:r>
                <a:rPr lang="en-US" altLang="zh-CN" sz="2400" i="1" dirty="0" err="1">
                  <a:latin typeface="Lucida Sans" charset="0"/>
                  <a:ea typeface="宋体" charset="0"/>
                  <a:cs typeface="Arial" charset="0"/>
                  <a:sym typeface="Symbol" charset="0"/>
                </a:rPr>
                <a:t>n</a:t>
              </a:r>
              <a:endParaRPr lang="en-US" altLang="zh-CN" sz="2400" i="1" dirty="0">
                <a:latin typeface="Lucida Sans" charset="0"/>
                <a:ea typeface="宋体" charset="0"/>
                <a:cs typeface="Arial" charset="0"/>
              </a:endParaRPr>
            </a:p>
          </p:txBody>
        </p:sp>
        <p:sp>
          <p:nvSpPr>
            <p:cNvPr id="20" name="Line 8"/>
            <p:cNvSpPr>
              <a:spLocks noChangeShapeType="1"/>
            </p:cNvSpPr>
            <p:nvPr/>
          </p:nvSpPr>
          <p:spPr bwMode="auto">
            <a:xfrm flipV="1">
              <a:off x="2544" y="1920"/>
              <a:ext cx="24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Line 9"/>
            <p:cNvSpPr>
              <a:spLocks noChangeShapeType="1"/>
            </p:cNvSpPr>
            <p:nvPr/>
          </p:nvSpPr>
          <p:spPr bwMode="auto">
            <a:xfrm flipV="1">
              <a:off x="3024" y="192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Line 10"/>
            <p:cNvSpPr>
              <a:spLocks noChangeShapeType="1"/>
            </p:cNvSpPr>
            <p:nvPr/>
          </p:nvSpPr>
          <p:spPr bwMode="auto">
            <a:xfrm flipH="1" flipV="1">
              <a:off x="3216" y="1920"/>
              <a:ext cx="288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5" name="Picture 24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0" y="4667250"/>
            <a:ext cx="279400" cy="317500"/>
          </a:xfrm>
          <a:prstGeom prst="rect">
            <a:avLst/>
          </a:prstGeom>
        </p:spPr>
      </p:pic>
      <p:pic>
        <p:nvPicPr>
          <p:cNvPr id="29" name="Picture 28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340" y="1593499"/>
            <a:ext cx="1125921" cy="324417"/>
          </a:xfrm>
          <a:prstGeom prst="rect">
            <a:avLst/>
          </a:prstGeom>
        </p:spPr>
      </p:pic>
      <p:pic>
        <p:nvPicPr>
          <p:cNvPr id="30" name="Picture 29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973" y="1631665"/>
            <a:ext cx="1431255" cy="286251"/>
          </a:xfrm>
          <a:prstGeom prst="rect">
            <a:avLst/>
          </a:prstGeom>
        </p:spPr>
      </p:pic>
      <p:pic>
        <p:nvPicPr>
          <p:cNvPr id="31" name="Picture 30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884" y="4216890"/>
            <a:ext cx="257625" cy="257625"/>
          </a:xfrm>
          <a:prstGeom prst="rect">
            <a:avLst/>
          </a:prstGeom>
        </p:spPr>
      </p:pic>
      <p:pic>
        <p:nvPicPr>
          <p:cNvPr id="32" name="Picture 31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042" y="4133917"/>
            <a:ext cx="1396558" cy="340598"/>
          </a:xfrm>
          <a:prstGeom prst="rect">
            <a:avLst/>
          </a:prstGeom>
        </p:spPr>
      </p:pic>
      <p:pic>
        <p:nvPicPr>
          <p:cNvPr id="26" name="Picture 25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5149850"/>
            <a:ext cx="2794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477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dirty="0" smtClean="0"/>
              <a:t>Vector</a:t>
            </a:r>
            <a:r>
              <a:rPr lang="en-US" dirty="0"/>
              <a:t> </a:t>
            </a:r>
            <a:r>
              <a:rPr lang="en-US" dirty="0" smtClean="0"/>
              <a:t>and Matrix</a:t>
            </a:r>
          </a:p>
          <a:p>
            <a:endParaRPr lang="en-US" dirty="0"/>
          </a:p>
          <a:p>
            <a:r>
              <a:rPr lang="en-US" dirty="0" smtClean="0"/>
              <a:t> Operation on Matrices/Vectors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 Singular value decomposition</a:t>
            </a:r>
          </a:p>
          <a:p>
            <a:endParaRPr lang="en-US" dirty="0" smtClean="0"/>
          </a:p>
          <a:p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 smtClean="0">
                <a:solidFill>
                  <a:srgbClr val="800000"/>
                </a:solidFill>
              </a:rPr>
              <a:t>Norm</a:t>
            </a:r>
            <a:r>
              <a:rPr lang="en-US" dirty="0">
                <a:solidFill>
                  <a:srgbClr val="800000"/>
                </a:solidFill>
              </a:rPr>
              <a:t>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An Application in Text Analysis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426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Inner Product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dirty="0" smtClean="0"/>
              <a:t>inner product between two vectors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Norm of a Vector: (Euclidean Norm,       norm)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27</a:t>
            </a:fld>
            <a:endParaRPr lang="en-US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57" y="2096655"/>
            <a:ext cx="3841487" cy="1039091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57" y="4131069"/>
            <a:ext cx="4418760" cy="1364463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678" y="3685080"/>
            <a:ext cx="353043" cy="295793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6070600" y="4060432"/>
            <a:ext cx="1714500" cy="1435100"/>
            <a:chOff x="6070600" y="4060432"/>
            <a:chExt cx="1714500" cy="1435100"/>
          </a:xfrm>
        </p:grpSpPr>
        <p:cxnSp>
          <p:nvCxnSpPr>
            <p:cNvPr id="9" name="Straight Arrow Connector 8"/>
            <p:cNvCxnSpPr/>
            <p:nvPr/>
          </p:nvCxnSpPr>
          <p:spPr>
            <a:xfrm flipV="1">
              <a:off x="6070600" y="4060432"/>
              <a:ext cx="0" cy="143510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6070600" y="5495532"/>
              <a:ext cx="1714500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V="1">
              <a:off x="6083300" y="4711700"/>
              <a:ext cx="914400" cy="78383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6070600" y="4711700"/>
              <a:ext cx="927100" cy="0"/>
            </a:xfrm>
            <a:prstGeom prst="line">
              <a:avLst/>
            </a:prstGeom>
            <a:ln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6997700" y="4711700"/>
              <a:ext cx="0" cy="783832"/>
            </a:xfrm>
            <a:prstGeom prst="line">
              <a:avLst/>
            </a:prstGeom>
            <a:ln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01125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Inequalities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Cauchy-Schwarz Inequality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Triangle Inequality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28</a:t>
            </a:fld>
            <a:endParaRPr lang="en-US"/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2368550"/>
            <a:ext cx="5181772" cy="692150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22" y="4414711"/>
            <a:ext cx="5731891" cy="568579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6565900" y="3251200"/>
            <a:ext cx="1193800" cy="1703122"/>
            <a:chOff x="6070600" y="3792410"/>
            <a:chExt cx="1193800" cy="1703122"/>
          </a:xfrm>
        </p:grpSpPr>
        <p:cxnSp>
          <p:nvCxnSpPr>
            <p:cNvPr id="14" name="Straight Arrow Connector 13"/>
            <p:cNvCxnSpPr/>
            <p:nvPr/>
          </p:nvCxnSpPr>
          <p:spPr>
            <a:xfrm>
              <a:off x="6070600" y="5495532"/>
              <a:ext cx="965200" cy="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V="1">
              <a:off x="6083300" y="3792410"/>
              <a:ext cx="1181100" cy="170312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Straight Arrow Connector 20"/>
          <p:cNvCxnSpPr/>
          <p:nvPr/>
        </p:nvCxnSpPr>
        <p:spPr>
          <a:xfrm flipV="1">
            <a:off x="7531100" y="3251200"/>
            <a:ext cx="228600" cy="1703122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146" y="5016185"/>
            <a:ext cx="230909" cy="178430"/>
          </a:xfrm>
          <a:prstGeom prst="rect">
            <a:avLst/>
          </a:prstGeom>
        </p:spPr>
      </p:pic>
      <p:pic>
        <p:nvPicPr>
          <p:cNvPr id="25" name="Picture 24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593" y="4217450"/>
            <a:ext cx="220414" cy="251901"/>
          </a:xfrm>
          <a:prstGeom prst="rect">
            <a:avLst/>
          </a:prstGeom>
        </p:spPr>
      </p:pic>
      <p:pic>
        <p:nvPicPr>
          <p:cNvPr id="26" name="Picture 25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79917">
            <a:off x="6598056" y="3804749"/>
            <a:ext cx="902645" cy="30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737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 smtClean="0">
                <a:solidFill>
                  <a:srgbClr val="800000"/>
                </a:solidFill>
              </a:rPr>
              <a:t>Vector</a:t>
            </a:r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 smtClean="0">
                <a:solidFill>
                  <a:srgbClr val="800000"/>
                </a:solidFill>
              </a:rPr>
              <a:t>and Matrix</a:t>
            </a:r>
          </a:p>
          <a:p>
            <a:endParaRPr lang="en-US" dirty="0"/>
          </a:p>
          <a:p>
            <a:r>
              <a:rPr lang="en-US" dirty="0" smtClean="0"/>
              <a:t> Operation on Matrices/Vectors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 Singular value decomposition</a:t>
            </a:r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Norm</a:t>
            </a:r>
            <a:r>
              <a:rPr lang="en-US" dirty="0"/>
              <a:t>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An Application in Text Analysis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008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-Norm of a Vector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p-norm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 p = 1</a:t>
            </a:r>
            <a:r>
              <a:rPr lang="en-US" dirty="0" smtClean="0">
                <a:sym typeface="Wingdings"/>
              </a:rPr>
              <a:t>      norm</a:t>
            </a:r>
          </a:p>
          <a:p>
            <a:pPr lvl="1"/>
            <a:endParaRPr lang="en-US" dirty="0" smtClean="0"/>
          </a:p>
          <a:p>
            <a:pPr lvl="1"/>
            <a:r>
              <a:rPr lang="en-US" dirty="0"/>
              <a:t> </a:t>
            </a:r>
            <a:r>
              <a:rPr lang="en-US" dirty="0" smtClean="0"/>
              <a:t>p = 2</a:t>
            </a:r>
            <a:r>
              <a:rPr lang="en-US" dirty="0" smtClean="0">
                <a:sym typeface="Wingdings"/>
              </a:rPr>
              <a:t>      norm</a:t>
            </a:r>
          </a:p>
          <a:p>
            <a:pPr lvl="1"/>
            <a:endParaRPr lang="en-US" dirty="0" smtClean="0"/>
          </a:p>
          <a:p>
            <a:pPr lvl="1"/>
            <a:r>
              <a:rPr lang="en-US" dirty="0"/>
              <a:t> </a:t>
            </a:r>
            <a:r>
              <a:rPr lang="en-US" dirty="0" smtClean="0"/>
              <a:t>p =         </a:t>
            </a:r>
            <a:r>
              <a:rPr lang="en-US" dirty="0" smtClean="0">
                <a:sym typeface="Wingdings"/>
              </a:rPr>
              <a:t>         norm 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29</a:t>
            </a:fld>
            <a:endParaRPr lang="en-US"/>
          </a:p>
        </p:txBody>
      </p:sp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207" y="5546057"/>
            <a:ext cx="572502" cy="238542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803" y="5510027"/>
            <a:ext cx="524794" cy="325372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251" y="3626426"/>
            <a:ext cx="343501" cy="295793"/>
          </a:xfrm>
          <a:prstGeom prst="rect">
            <a:avLst/>
          </a:prstGeom>
        </p:spPr>
      </p:pic>
      <p:pic>
        <p:nvPicPr>
          <p:cNvPr id="15" name="Picture 14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709" y="4574080"/>
            <a:ext cx="353043" cy="295793"/>
          </a:xfrm>
          <a:prstGeom prst="rect">
            <a:avLst/>
          </a:prstGeom>
        </p:spPr>
      </p:pic>
      <p:pic>
        <p:nvPicPr>
          <p:cNvPr id="16" name="Picture 15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391" y="5510027"/>
            <a:ext cx="2655455" cy="535289"/>
          </a:xfrm>
          <a:prstGeom prst="rect">
            <a:avLst/>
          </a:prstGeom>
        </p:spPr>
      </p:pic>
      <p:pic>
        <p:nvPicPr>
          <p:cNvPr id="17" name="Picture 16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575" y="4185973"/>
            <a:ext cx="3651868" cy="1127655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6934200" y="1864486"/>
            <a:ext cx="1714500" cy="1435100"/>
            <a:chOff x="6070600" y="4060432"/>
            <a:chExt cx="1714500" cy="1435100"/>
          </a:xfrm>
        </p:grpSpPr>
        <p:cxnSp>
          <p:nvCxnSpPr>
            <p:cNvPr id="19" name="Straight Arrow Connector 18"/>
            <p:cNvCxnSpPr/>
            <p:nvPr/>
          </p:nvCxnSpPr>
          <p:spPr>
            <a:xfrm flipV="1">
              <a:off x="6070600" y="4060432"/>
              <a:ext cx="0" cy="143510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>
              <a:off x="6070600" y="5495532"/>
              <a:ext cx="1714500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flipV="1">
              <a:off x="6083300" y="4276165"/>
              <a:ext cx="774700" cy="1219367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6070600" y="5495532"/>
              <a:ext cx="787400" cy="0"/>
            </a:xfrm>
            <a:prstGeom prst="line">
              <a:avLst/>
            </a:prstGeom>
            <a:ln>
              <a:solidFill>
                <a:srgbClr val="0000FF"/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6858000" y="4319784"/>
              <a:ext cx="0" cy="1175748"/>
            </a:xfrm>
            <a:prstGeom prst="line">
              <a:avLst/>
            </a:prstGeom>
            <a:ln>
              <a:solidFill>
                <a:srgbClr val="0000FF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Picture 26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950" y="3335805"/>
            <a:ext cx="114701" cy="186390"/>
          </a:xfrm>
          <a:prstGeom prst="rect">
            <a:avLst/>
          </a:prstGeom>
        </p:spPr>
      </p:pic>
      <p:pic>
        <p:nvPicPr>
          <p:cNvPr id="28" name="Picture 27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365" y="2704390"/>
            <a:ext cx="121870" cy="179220"/>
          </a:xfrm>
          <a:prstGeom prst="rect">
            <a:avLst/>
          </a:prstGeom>
        </p:spPr>
      </p:pic>
      <p:pic>
        <p:nvPicPr>
          <p:cNvPr id="29" name="Picture 28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958" y="2475586"/>
            <a:ext cx="118285" cy="205029"/>
          </a:xfrm>
          <a:prstGeom prst="rect">
            <a:avLst/>
          </a:prstGeom>
        </p:spPr>
      </p:pic>
      <p:pic>
        <p:nvPicPr>
          <p:cNvPr id="30" name="Picture 29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575" y="3389555"/>
            <a:ext cx="1943037" cy="858753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330" y="1878387"/>
            <a:ext cx="4723141" cy="124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10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 of a Matrix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Inner Product between two matrices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Norm of a Matrix (</a:t>
            </a:r>
            <a:r>
              <a:rPr lang="en-US" dirty="0" err="1" smtClean="0"/>
              <a:t>Frobenius</a:t>
            </a:r>
            <a:r>
              <a:rPr lang="en-US" dirty="0" smtClean="0"/>
              <a:t> norm)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30</a:t>
            </a:fld>
            <a:endParaRPr lang="en-US"/>
          </a:p>
        </p:txBody>
      </p:sp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55" y="2313891"/>
            <a:ext cx="4665890" cy="782419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009" y="4243289"/>
            <a:ext cx="5872482" cy="936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085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Matrix Norms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Induced Norm (operator norm):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 p</a:t>
            </a:r>
            <a:r>
              <a:rPr lang="en-US" dirty="0"/>
              <a:t>=2, spectral norm: maximum singular value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 </a:t>
            </a:r>
            <a:r>
              <a:rPr lang="en-US" dirty="0"/>
              <a:t>p=1,  maximum absolute column </a:t>
            </a:r>
            <a:r>
              <a:rPr lang="en-US" dirty="0" smtClean="0"/>
              <a:t>sum</a:t>
            </a:r>
          </a:p>
          <a:p>
            <a:pPr lvl="1"/>
            <a:endParaRPr lang="en-US" dirty="0" smtClean="0"/>
          </a:p>
          <a:p>
            <a:pPr lvl="1"/>
            <a:r>
              <a:rPr lang="en-US" dirty="0"/>
              <a:t> </a:t>
            </a:r>
            <a:r>
              <a:rPr lang="en-US" dirty="0" smtClean="0"/>
              <a:t>p=     , maximum absolute row sum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31</a:t>
            </a:fld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85" y="2273300"/>
            <a:ext cx="6528430" cy="398843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897" y="1579418"/>
            <a:ext cx="1858818" cy="346364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613" y="4352682"/>
            <a:ext cx="2989397" cy="709714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613" y="3635691"/>
            <a:ext cx="1792205" cy="265246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962" y="5062396"/>
            <a:ext cx="314876" cy="162209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182" y="5416015"/>
            <a:ext cx="3132775" cy="74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965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Matrix Norms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err="1" smtClean="0"/>
              <a:t>Schatten</a:t>
            </a:r>
            <a:r>
              <a:rPr lang="en-US" dirty="0" smtClean="0"/>
              <a:t> Norm: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 p=1,  trace norm (or nuclear norm)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 p=2, </a:t>
            </a:r>
            <a:r>
              <a:rPr lang="en-US" dirty="0" err="1" smtClean="0"/>
              <a:t>Frobenius</a:t>
            </a:r>
            <a:r>
              <a:rPr lang="en-US" dirty="0" smtClean="0"/>
              <a:t> norm 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p=     , Spectral norm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32</a:t>
            </a:fld>
            <a:endParaRPr lang="en-US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897" y="1579418"/>
            <a:ext cx="1858818" cy="346364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962" y="5062396"/>
            <a:ext cx="314876" cy="162209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360" y="1924501"/>
            <a:ext cx="3043880" cy="1103999"/>
          </a:xfrm>
          <a:prstGeom prst="rect">
            <a:avLst/>
          </a:prstGeom>
        </p:spPr>
      </p:pic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29" y="3521449"/>
            <a:ext cx="2489515" cy="954169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397" y="2286000"/>
            <a:ext cx="22606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19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/>
              <a:t> </a:t>
            </a:r>
            <a:r>
              <a:rPr lang="en-US" dirty="0" smtClean="0"/>
              <a:t>Solve the following problems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33</a:t>
            </a:fld>
            <a:endParaRPr lang="en-US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3225800" y="3924300"/>
            <a:ext cx="1358900" cy="495300"/>
          </a:xfrm>
          <a:prstGeom prst="wedgeRoundRectCallout">
            <a:avLst>
              <a:gd name="adj1" fmla="val 38649"/>
              <a:gd name="adj2" fmla="val -17934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sz="2000" dirty="0" smtClean="0">
                <a:ea typeface="宋体" charset="0"/>
                <a:cs typeface="宋体" charset="0"/>
              </a:rPr>
              <a:t>Loss </a:t>
            </a:r>
            <a:endParaRPr lang="en-US" altLang="zh-CN" sz="2000" dirty="0">
              <a:ea typeface="宋体" charset="0"/>
              <a:cs typeface="宋体" charset="0"/>
            </a:endParaRPr>
          </a:p>
        </p:txBody>
      </p:sp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50" y="2355850"/>
            <a:ext cx="6743700" cy="1257300"/>
          </a:xfrm>
          <a:prstGeom prst="rect">
            <a:avLst/>
          </a:prstGeom>
        </p:spPr>
      </p:pic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6019800" y="3924300"/>
            <a:ext cx="1358900" cy="495300"/>
          </a:xfrm>
          <a:prstGeom prst="wedgeRoundRectCallout">
            <a:avLst>
              <a:gd name="adj1" fmla="val 38649"/>
              <a:gd name="adj2" fmla="val -17934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sz="2000" dirty="0" smtClean="0">
                <a:ea typeface="宋体" charset="0"/>
                <a:cs typeface="宋体" charset="0"/>
              </a:rPr>
              <a:t>norm</a:t>
            </a:r>
            <a:endParaRPr lang="en-US" altLang="zh-CN" sz="2000" dirty="0">
              <a:ea typeface="宋体" charset="0"/>
              <a:cs typeface="宋体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696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dirty="0" smtClean="0"/>
              <a:t>Vector</a:t>
            </a:r>
            <a:r>
              <a:rPr lang="en-US" dirty="0"/>
              <a:t> </a:t>
            </a:r>
            <a:r>
              <a:rPr lang="en-US" dirty="0" smtClean="0"/>
              <a:t>and Matrix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000000"/>
                </a:solidFill>
              </a:rPr>
              <a:t> Operation on Matrices/Vectors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 Singular value decomposition</a:t>
            </a:r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Norms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 smtClean="0">
                <a:solidFill>
                  <a:srgbClr val="800000"/>
                </a:solidFill>
              </a:rPr>
              <a:t>An Application in Search Engine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7547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Engine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A database of Webpages</a:t>
            </a:r>
          </a:p>
          <a:p>
            <a:r>
              <a:rPr lang="en-US" dirty="0"/>
              <a:t> </a:t>
            </a:r>
            <a:r>
              <a:rPr lang="en-US" dirty="0" smtClean="0"/>
              <a:t>A user-typed query </a:t>
            </a:r>
          </a:p>
          <a:p>
            <a:r>
              <a:rPr lang="en-US" dirty="0"/>
              <a:t> </a:t>
            </a:r>
            <a:r>
              <a:rPr lang="en-US" dirty="0" smtClean="0"/>
              <a:t>generate a list of relevant webpages</a:t>
            </a:r>
          </a:p>
          <a:p>
            <a:r>
              <a:rPr lang="en-US" dirty="0"/>
              <a:t> </a:t>
            </a:r>
            <a:r>
              <a:rPr lang="en-US" dirty="0" smtClean="0"/>
              <a:t>A ranking </a:t>
            </a:r>
            <a:r>
              <a:rPr lang="en-US" dirty="0"/>
              <a:t>p</a:t>
            </a:r>
            <a:r>
              <a:rPr lang="en-US" dirty="0" smtClean="0"/>
              <a:t>roblem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35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598632"/>
            <a:ext cx="8229600" cy="61186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708418"/>
            <a:ext cx="1952045" cy="156663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57200" y="4357620"/>
            <a:ext cx="2877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www.facebook.com</a:t>
            </a:r>
            <a:r>
              <a:rPr lang="en-US" dirty="0"/>
              <a:t>/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98900" y="4572000"/>
            <a:ext cx="487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>
                <a:solidFill>
                  <a:srgbClr val="FF0000"/>
                </a:solidFill>
                <a:latin typeface="Times New Roman"/>
                <a:cs typeface="Times New Roman"/>
              </a:rPr>
              <a:t>c</a:t>
            </a:r>
            <a:r>
              <a:rPr lang="en-US" sz="24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ontain  query words (LSI)</a:t>
            </a:r>
          </a:p>
          <a:p>
            <a:pPr marL="342900" indent="-342900">
              <a:buAutoNum type="arabicPeriod"/>
            </a:pPr>
            <a:r>
              <a:rPr lang="en-US" sz="2400" dirty="0">
                <a:latin typeface="Times New Roman"/>
                <a:cs typeface="Times New Roman"/>
              </a:rPr>
              <a:t> a</a:t>
            </a:r>
            <a:r>
              <a:rPr lang="en-US" sz="2400" dirty="0" smtClean="0">
                <a:latin typeface="Times New Roman"/>
                <a:cs typeface="Times New Roman"/>
              </a:rPr>
              <a:t> lot of links to them (PageRank)</a:t>
            </a:r>
            <a:endParaRPr lang="en-US"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309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Representation of documents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webpage is a document</a:t>
            </a:r>
          </a:p>
          <a:p>
            <a:r>
              <a:rPr lang="en-US" dirty="0"/>
              <a:t> </a:t>
            </a:r>
            <a:r>
              <a:rPr lang="en-US" dirty="0" smtClean="0"/>
              <a:t>document contains many terms (words)</a:t>
            </a:r>
          </a:p>
          <a:p>
            <a:r>
              <a:rPr lang="en-US" dirty="0"/>
              <a:t> </a:t>
            </a:r>
            <a:r>
              <a:rPr lang="en-US" dirty="0" smtClean="0"/>
              <a:t>To represent a document</a:t>
            </a:r>
          </a:p>
          <a:p>
            <a:pPr lvl="1"/>
            <a:r>
              <a:rPr lang="en-US" dirty="0" smtClean="0"/>
              <a:t> collect all meaningful terms 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count the occurrence of each term in a document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36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4022267"/>
            <a:ext cx="2908300" cy="233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296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Representation of documents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Term-Document Matrix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37</a:t>
            </a:fld>
            <a:endParaRPr 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1995487"/>
            <a:ext cx="7315200" cy="472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4127500" y="2159000"/>
            <a:ext cx="812800" cy="4699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1148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Engine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Represent the query in the same way</a:t>
            </a:r>
          </a:p>
          <a:p>
            <a:pPr lvl="1"/>
            <a:r>
              <a:rPr lang="en-US" dirty="0" smtClean="0"/>
              <a:t> e.g. query: “computer system”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38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2600553"/>
            <a:ext cx="5588000" cy="361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781800" y="2692400"/>
            <a:ext cx="1003300" cy="387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Query</a:t>
            </a:r>
          </a:p>
          <a:p>
            <a:endParaRPr lang="en-US" dirty="0" smtClean="0"/>
          </a:p>
          <a:p>
            <a:r>
              <a:rPr lang="en-US" sz="16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0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0</a:t>
            </a:r>
          </a:p>
          <a:p>
            <a:endParaRPr 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989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Scalar </a:t>
            </a:r>
          </a:p>
          <a:p>
            <a:pPr lvl="1"/>
            <a:r>
              <a:rPr lang="en-US" dirty="0" smtClean="0"/>
              <a:t> a real number: 7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 Vector </a:t>
            </a:r>
          </a:p>
          <a:p>
            <a:pPr lvl="1"/>
            <a:r>
              <a:rPr lang="en-US" dirty="0" smtClean="0"/>
              <a:t> one dimensional array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representation: column vector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representation: row vector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293" y="2794000"/>
            <a:ext cx="2476500" cy="27432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5003800"/>
            <a:ext cx="3530600" cy="5334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659" y="1472136"/>
            <a:ext cx="1951182" cy="100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39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Engine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Retrieve Similar </a:t>
            </a:r>
            <a:r>
              <a:rPr lang="en-US" dirty="0" smtClean="0"/>
              <a:t>Documents</a:t>
            </a:r>
          </a:p>
          <a:p>
            <a:r>
              <a:rPr lang="en-US" dirty="0"/>
              <a:t> </a:t>
            </a:r>
            <a:r>
              <a:rPr lang="en-US" dirty="0" smtClean="0"/>
              <a:t>Query 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Similarity</a:t>
            </a:r>
          </a:p>
          <a:p>
            <a:pPr lvl="1"/>
            <a:r>
              <a:rPr lang="en-US" dirty="0" smtClean="0"/>
              <a:t> inner product 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normalized inner product (cosine similarity)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 Assume A is column </a:t>
            </a:r>
            <a:r>
              <a:rPr lang="en-US" dirty="0" smtClean="0"/>
              <a:t>normalized and q is normalized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39</a:t>
            </a:fld>
            <a:endParaRPr lang="en-US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650" y="2133600"/>
            <a:ext cx="266700" cy="304800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725" y="3072699"/>
            <a:ext cx="2843425" cy="400751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650" y="4038600"/>
            <a:ext cx="4889500" cy="11303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350" y="5792450"/>
            <a:ext cx="901700" cy="508000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0" y="1561036"/>
            <a:ext cx="33782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062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Engine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Latent Semantic Indexing</a:t>
            </a:r>
          </a:p>
          <a:p>
            <a:pPr lvl="1"/>
            <a:r>
              <a:rPr lang="en-US" dirty="0" smtClean="0"/>
              <a:t> SVD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40</a:t>
            </a:fld>
            <a:endParaRPr lang="en-US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514600"/>
            <a:ext cx="7086600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8"/>
          <p:cNvGrpSpPr>
            <a:grpSpLocks/>
          </p:cNvGrpSpPr>
          <p:nvPr/>
        </p:nvGrpSpPr>
        <p:grpSpPr bwMode="auto">
          <a:xfrm>
            <a:off x="1143000" y="2298700"/>
            <a:ext cx="3352800" cy="3962400"/>
            <a:chOff x="768" y="1536"/>
            <a:chExt cx="2112" cy="2496"/>
          </a:xfrm>
        </p:grpSpPr>
        <p:sp>
          <p:nvSpPr>
            <p:cNvPr id="15" name="AutoShape 6"/>
            <p:cNvSpPr>
              <a:spLocks noChangeArrowheads="1"/>
            </p:cNvSpPr>
            <p:nvPr/>
          </p:nvSpPr>
          <p:spPr bwMode="auto">
            <a:xfrm>
              <a:off x="768" y="3504"/>
              <a:ext cx="1344" cy="528"/>
            </a:xfrm>
            <a:prstGeom prst="wedgeRoundRectCallout">
              <a:avLst>
                <a:gd name="adj1" fmla="val 68450"/>
                <a:gd name="adj2" fmla="val -164775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zh-CN" sz="2000">
                  <a:ea typeface="宋体" charset="0"/>
                  <a:cs typeface="宋体" charset="0"/>
                </a:rPr>
                <a:t>Rep. of Concepts in term space</a:t>
              </a:r>
            </a:p>
          </p:txBody>
        </p:sp>
        <p:sp>
          <p:nvSpPr>
            <p:cNvPr id="16" name="Text Box 7"/>
            <p:cNvSpPr txBox="1">
              <a:spLocks noChangeArrowheads="1"/>
            </p:cNvSpPr>
            <p:nvPr/>
          </p:nvSpPr>
          <p:spPr bwMode="auto">
            <a:xfrm>
              <a:off x="2160" y="1536"/>
              <a:ext cx="72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000" b="1">
                  <a:ea typeface="宋体" charset="0"/>
                  <a:cs typeface="宋体" charset="0"/>
                </a:rPr>
                <a:t>Concept</a:t>
              </a:r>
            </a:p>
          </p:txBody>
        </p:sp>
      </p:grpSp>
      <p:grpSp>
        <p:nvGrpSpPr>
          <p:cNvPr id="17" name="Group 14"/>
          <p:cNvGrpSpPr>
            <a:grpSpLocks/>
          </p:cNvGrpSpPr>
          <p:nvPr/>
        </p:nvGrpSpPr>
        <p:grpSpPr bwMode="auto">
          <a:xfrm>
            <a:off x="6045200" y="3094038"/>
            <a:ext cx="2857500" cy="2786063"/>
            <a:chOff x="4176" y="2333"/>
            <a:chExt cx="1800" cy="1755"/>
          </a:xfrm>
        </p:grpSpPr>
        <p:sp>
          <p:nvSpPr>
            <p:cNvPr id="18" name="Text Box 12"/>
            <p:cNvSpPr txBox="1">
              <a:spLocks noChangeArrowheads="1"/>
            </p:cNvSpPr>
            <p:nvPr/>
          </p:nvSpPr>
          <p:spPr bwMode="auto">
            <a:xfrm>
              <a:off x="5160" y="2333"/>
              <a:ext cx="81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ea typeface="宋体" charset="0"/>
                  <a:cs typeface="宋体" charset="0"/>
                </a:rPr>
                <a:t>Concept</a:t>
              </a:r>
            </a:p>
          </p:txBody>
        </p:sp>
        <p:sp>
          <p:nvSpPr>
            <p:cNvPr id="19" name="AutoShape 13"/>
            <p:cNvSpPr>
              <a:spLocks noChangeArrowheads="1"/>
            </p:cNvSpPr>
            <p:nvPr/>
          </p:nvSpPr>
          <p:spPr bwMode="auto">
            <a:xfrm>
              <a:off x="4176" y="3608"/>
              <a:ext cx="1536" cy="480"/>
            </a:xfrm>
            <a:prstGeom prst="wedgeRoundRectCallout">
              <a:avLst>
                <a:gd name="adj1" fmla="val -12500"/>
                <a:gd name="adj2" fmla="val -212917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zh-CN" sz="2000" dirty="0">
                  <a:ea typeface="宋体" charset="0"/>
                  <a:cs typeface="宋体" charset="0"/>
                </a:rPr>
                <a:t>Rep. of concepts in document space</a:t>
              </a:r>
            </a:p>
          </p:txBody>
        </p:sp>
      </p:grp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3733800" y="2984500"/>
            <a:ext cx="304800" cy="1981200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Rectangle 15"/>
          <p:cNvSpPr>
            <a:spLocks noChangeArrowheads="1"/>
          </p:cNvSpPr>
          <p:nvPr/>
        </p:nvSpPr>
        <p:spPr bwMode="auto">
          <a:xfrm>
            <a:off x="6337300" y="3457575"/>
            <a:ext cx="1371600" cy="304800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936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4C9B9464-4CA6-B245-A0D8-E6BD19E855B3}" type="slidenum">
              <a:rPr lang="zh-CN" altLang="en-US" sz="1000">
                <a:latin typeface="Arial" charset="0"/>
                <a:ea typeface="宋体" charset="0"/>
              </a:rPr>
              <a:pPr/>
              <a:t>41</a:t>
            </a:fld>
            <a:endParaRPr lang="en-US" altLang="zh-CN" sz="1000">
              <a:latin typeface="Arial" charset="0"/>
              <a:ea typeface="宋体" charset="0"/>
            </a:endParaRPr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 Engine</a:t>
            </a:r>
            <a:endParaRPr lang="en-US" altLang="zh-CN" dirty="0">
              <a:latin typeface="Times New Roman" charset="0"/>
              <a:ea typeface="宋体" charset="0"/>
              <a:cs typeface="宋体" charset="0"/>
            </a:endParaRPr>
          </a:p>
        </p:txBody>
      </p:sp>
      <p:grpSp>
        <p:nvGrpSpPr>
          <p:cNvPr id="61445" name="Group 4"/>
          <p:cNvGrpSpPr>
            <a:grpSpLocks/>
          </p:cNvGrpSpPr>
          <p:nvPr/>
        </p:nvGrpSpPr>
        <p:grpSpPr bwMode="auto">
          <a:xfrm>
            <a:off x="1408113" y="3352800"/>
            <a:ext cx="6135687" cy="2049463"/>
            <a:chOff x="672" y="1632"/>
            <a:chExt cx="3865" cy="1291"/>
          </a:xfrm>
        </p:grpSpPr>
        <p:pic>
          <p:nvPicPr>
            <p:cNvPr id="61449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1632"/>
              <a:ext cx="3865" cy="1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50" name="Rectangle 6"/>
            <p:cNvSpPr>
              <a:spLocks noChangeArrowheads="1"/>
            </p:cNvSpPr>
            <p:nvPr/>
          </p:nvSpPr>
          <p:spPr bwMode="auto">
            <a:xfrm>
              <a:off x="3014" y="2256"/>
              <a:ext cx="605" cy="240"/>
            </a:xfrm>
            <a:prstGeom prst="rect">
              <a:avLst/>
            </a:prstGeom>
            <a:solidFill>
              <a:srgbClr val="CC99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451" name="Rectangle 7"/>
            <p:cNvSpPr>
              <a:spLocks noChangeArrowheads="1"/>
            </p:cNvSpPr>
            <p:nvPr/>
          </p:nvSpPr>
          <p:spPr bwMode="auto">
            <a:xfrm>
              <a:off x="2478" y="1773"/>
              <a:ext cx="392" cy="744"/>
            </a:xfrm>
            <a:prstGeom prst="rect">
              <a:avLst/>
            </a:prstGeom>
            <a:solidFill>
              <a:srgbClr val="CC99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1446" name="Rectangle 19"/>
          <p:cNvSpPr>
            <a:spLocks noChangeArrowheads="1"/>
          </p:cNvSpPr>
          <p:nvPr/>
        </p:nvSpPr>
        <p:spPr bwMode="auto">
          <a:xfrm>
            <a:off x="3962400" y="3581400"/>
            <a:ext cx="914400" cy="1173163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447" name="Rectangle 20"/>
          <p:cNvSpPr>
            <a:spLocks noChangeArrowheads="1"/>
          </p:cNvSpPr>
          <p:nvPr/>
        </p:nvSpPr>
        <p:spPr bwMode="auto">
          <a:xfrm>
            <a:off x="6361113" y="4311650"/>
            <a:ext cx="838200" cy="18415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448" name="Rectangle 21"/>
          <p:cNvSpPr>
            <a:spLocks noChangeArrowheads="1"/>
          </p:cNvSpPr>
          <p:nvPr/>
        </p:nvSpPr>
        <p:spPr bwMode="auto">
          <a:xfrm>
            <a:off x="5119688" y="4038600"/>
            <a:ext cx="950912" cy="6858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250624" y="5239901"/>
            <a:ext cx="406457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Rank-k approximation</a:t>
            </a:r>
            <a:endParaRPr lang="en-US" sz="320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Low rank approximation:</a:t>
            </a:r>
          </a:p>
          <a:p>
            <a:pPr lvl="1"/>
            <a:r>
              <a:rPr lang="en-US" altLang="zh-CN" dirty="0">
                <a:latin typeface="Times New Roman" charset="0"/>
                <a:ea typeface="宋体" charset="0"/>
                <a:cs typeface="宋体" charset="0"/>
              </a:rPr>
              <a:t> </a:t>
            </a:r>
            <a:r>
              <a:rPr lang="en-US" altLang="zh-CN" dirty="0" smtClean="0">
                <a:latin typeface="Times New Roman" charset="0"/>
                <a:ea typeface="宋体" charset="0"/>
                <a:cs typeface="宋体" charset="0"/>
              </a:rPr>
              <a:t>approximate </a:t>
            </a:r>
            <a:r>
              <a:rPr lang="en-US" altLang="zh-CN" dirty="0">
                <a:latin typeface="Times New Roman" charset="0"/>
                <a:ea typeface="宋体" charset="0"/>
                <a:cs typeface="宋体" charset="0"/>
              </a:rPr>
              <a:t>matrix with the largest singular values and singular </a:t>
            </a:r>
            <a:r>
              <a:rPr lang="en-US" altLang="zh-CN" dirty="0" smtClean="0">
                <a:latin typeface="Times New Roman" charset="0"/>
                <a:ea typeface="宋体" charset="0"/>
                <a:cs typeface="宋体" charset="0"/>
              </a:rPr>
              <a:t>vectors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7317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4C9B9464-4CA6-B245-A0D8-E6BD19E855B3}" type="slidenum">
              <a:rPr lang="zh-CN" altLang="en-US" sz="1000">
                <a:latin typeface="Arial" charset="0"/>
                <a:ea typeface="宋体" charset="0"/>
              </a:rPr>
              <a:pPr/>
              <a:t>42</a:t>
            </a:fld>
            <a:endParaRPr lang="en-US" altLang="zh-CN" sz="1000">
              <a:latin typeface="Arial" charset="0"/>
              <a:ea typeface="宋体" charset="0"/>
            </a:endParaRPr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 Engine</a:t>
            </a:r>
            <a:endParaRPr lang="en-US" altLang="zh-CN" dirty="0">
              <a:latin typeface="Times New Roman" charset="0"/>
              <a:ea typeface="宋体" charset="0"/>
              <a:cs typeface="宋体" charset="0"/>
            </a:endParaRPr>
          </a:p>
        </p:txBody>
      </p:sp>
      <p:grpSp>
        <p:nvGrpSpPr>
          <p:cNvPr id="61445" name="Group 4"/>
          <p:cNvGrpSpPr>
            <a:grpSpLocks/>
          </p:cNvGrpSpPr>
          <p:nvPr/>
        </p:nvGrpSpPr>
        <p:grpSpPr bwMode="auto">
          <a:xfrm>
            <a:off x="1408113" y="3352800"/>
            <a:ext cx="6135687" cy="2049463"/>
            <a:chOff x="672" y="1632"/>
            <a:chExt cx="3865" cy="1291"/>
          </a:xfrm>
        </p:grpSpPr>
        <p:pic>
          <p:nvPicPr>
            <p:cNvPr id="61449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1632"/>
              <a:ext cx="3865" cy="1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50" name="Rectangle 6"/>
            <p:cNvSpPr>
              <a:spLocks noChangeArrowheads="1"/>
            </p:cNvSpPr>
            <p:nvPr/>
          </p:nvSpPr>
          <p:spPr bwMode="auto">
            <a:xfrm>
              <a:off x="3014" y="2256"/>
              <a:ext cx="605" cy="240"/>
            </a:xfrm>
            <a:prstGeom prst="rect">
              <a:avLst/>
            </a:prstGeom>
            <a:solidFill>
              <a:srgbClr val="CC99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451" name="Rectangle 7"/>
            <p:cNvSpPr>
              <a:spLocks noChangeArrowheads="1"/>
            </p:cNvSpPr>
            <p:nvPr/>
          </p:nvSpPr>
          <p:spPr bwMode="auto">
            <a:xfrm>
              <a:off x="2478" y="1773"/>
              <a:ext cx="392" cy="744"/>
            </a:xfrm>
            <a:prstGeom prst="rect">
              <a:avLst/>
            </a:prstGeom>
            <a:solidFill>
              <a:srgbClr val="CC99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1446" name="Rectangle 19"/>
          <p:cNvSpPr>
            <a:spLocks noChangeArrowheads="1"/>
          </p:cNvSpPr>
          <p:nvPr/>
        </p:nvSpPr>
        <p:spPr bwMode="auto">
          <a:xfrm>
            <a:off x="3962400" y="3581400"/>
            <a:ext cx="914400" cy="1173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447" name="Rectangle 20"/>
          <p:cNvSpPr>
            <a:spLocks noChangeArrowheads="1"/>
          </p:cNvSpPr>
          <p:nvPr/>
        </p:nvSpPr>
        <p:spPr bwMode="auto">
          <a:xfrm>
            <a:off x="6361113" y="4311650"/>
            <a:ext cx="838200" cy="1841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448" name="Rectangle 21"/>
          <p:cNvSpPr>
            <a:spLocks noChangeArrowheads="1"/>
          </p:cNvSpPr>
          <p:nvPr/>
        </p:nvSpPr>
        <p:spPr bwMode="auto">
          <a:xfrm>
            <a:off x="5119688" y="4038600"/>
            <a:ext cx="950912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250624" y="5239901"/>
            <a:ext cx="406457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Rank-k approximation</a:t>
            </a:r>
            <a:endParaRPr lang="en-US" sz="320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Why Low rank approximation:</a:t>
            </a:r>
          </a:p>
          <a:p>
            <a:pPr lvl="1"/>
            <a:r>
              <a:rPr lang="en-US" dirty="0" smtClean="0"/>
              <a:t> data compression: </a:t>
            </a:r>
            <a:r>
              <a:rPr lang="en-US" dirty="0" smtClean="0"/>
              <a:t>billions </a:t>
            </a:r>
            <a:r>
              <a:rPr lang="en-US" dirty="0" smtClean="0"/>
              <a:t>to thousands 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filter out noise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9803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BDCAE6B-2AB4-C144-A264-D4724FB91726}" type="slidenum">
              <a:rPr lang="zh-CN" altLang="en-US" sz="1000">
                <a:latin typeface="Arial" charset="0"/>
                <a:ea typeface="宋体" charset="0"/>
              </a:rPr>
              <a:pPr/>
              <a:t>43</a:t>
            </a:fld>
            <a:endParaRPr lang="en-US" altLang="zh-CN" sz="1000">
              <a:latin typeface="Arial" charset="0"/>
              <a:ea typeface="宋体" charset="0"/>
            </a:endParaRPr>
          </a:p>
        </p:txBody>
      </p:sp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Times New Roman" charset="0"/>
                <a:ea typeface="宋体" charset="0"/>
                <a:cs typeface="宋体" charset="0"/>
              </a:rPr>
              <a:t>Finding “Good Concepts”</a:t>
            </a:r>
          </a:p>
        </p:txBody>
      </p:sp>
      <p:pic>
        <p:nvPicPr>
          <p:cNvPr id="6451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05000"/>
            <a:ext cx="7315200" cy="472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33400" y="2286000"/>
            <a:ext cx="8153400" cy="4419600"/>
            <a:chOff x="336" y="1440"/>
            <a:chExt cx="5136" cy="2784"/>
          </a:xfrm>
        </p:grpSpPr>
        <p:sp>
          <p:nvSpPr>
            <p:cNvPr id="64518" name="Line 5"/>
            <p:cNvSpPr>
              <a:spLocks noChangeShapeType="1"/>
            </p:cNvSpPr>
            <p:nvPr/>
          </p:nvSpPr>
          <p:spPr bwMode="auto">
            <a:xfrm>
              <a:off x="336" y="3568"/>
              <a:ext cx="5136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519" name="Line 6"/>
            <p:cNvSpPr>
              <a:spLocks noChangeShapeType="1"/>
            </p:cNvSpPr>
            <p:nvPr/>
          </p:nvSpPr>
          <p:spPr bwMode="auto">
            <a:xfrm>
              <a:off x="3360" y="1440"/>
              <a:ext cx="0" cy="278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7394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1721A5D2-3305-A240-A0B9-A29C5920AA8B}" type="slidenum">
              <a:rPr lang="zh-CN" altLang="en-US" sz="1000">
                <a:latin typeface="Arial" charset="0"/>
                <a:ea typeface="宋体" charset="0"/>
              </a:rPr>
              <a:pPr/>
              <a:t>44</a:t>
            </a:fld>
            <a:endParaRPr lang="en-US" altLang="zh-CN" sz="1000">
              <a:latin typeface="Arial" charset="0"/>
              <a:ea typeface="宋体" charset="0"/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228600" y="4267200"/>
            <a:ext cx="8851900" cy="2286000"/>
            <a:chOff x="144" y="2688"/>
            <a:chExt cx="5576" cy="1440"/>
          </a:xfrm>
        </p:grpSpPr>
        <p:grpSp>
          <p:nvGrpSpPr>
            <p:cNvPr id="19468" name="Group 21"/>
            <p:cNvGrpSpPr>
              <a:grpSpLocks/>
            </p:cNvGrpSpPr>
            <p:nvPr/>
          </p:nvGrpSpPr>
          <p:grpSpPr bwMode="auto">
            <a:xfrm>
              <a:off x="301" y="2688"/>
              <a:ext cx="5363" cy="1440"/>
              <a:chOff x="301" y="2688"/>
              <a:chExt cx="5363" cy="1440"/>
            </a:xfrm>
          </p:grpSpPr>
          <p:graphicFrame>
            <p:nvGraphicFramePr>
              <p:cNvPr id="19458" name="Object 9"/>
              <p:cNvGraphicFramePr>
                <a:graphicFrameLocks noChangeAspect="1"/>
              </p:cNvGraphicFramePr>
              <p:nvPr/>
            </p:nvGraphicFramePr>
            <p:xfrm>
              <a:off x="301" y="2688"/>
              <a:ext cx="1051" cy="144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698" name="Bitmap Image" r:id="rId3" imgW="1314286" imgH="1800476" progId="Paint.Picture">
                      <p:embed/>
                    </p:oleObj>
                  </mc:Choice>
                  <mc:Fallback>
                    <p:oleObj name="Bitmap Image" r:id="rId3" imgW="1314286" imgH="1800476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1" y="2688"/>
                            <a:ext cx="1051" cy="144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9459" name="Object 13"/>
              <p:cNvGraphicFramePr>
                <a:graphicFrameLocks noChangeAspect="1"/>
              </p:cNvGraphicFramePr>
              <p:nvPr/>
            </p:nvGraphicFramePr>
            <p:xfrm>
              <a:off x="2448" y="3264"/>
              <a:ext cx="3216" cy="38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699" name="Bitmap Image" r:id="rId5" imgW="5877745" imgH="361809" progId="Paint.Picture">
                      <p:embed/>
                    </p:oleObj>
                  </mc:Choice>
                  <mc:Fallback>
                    <p:oleObj name="Bitmap Image" r:id="rId5" imgW="5877745" imgH="361809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448" y="3264"/>
                            <a:ext cx="3216" cy="38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9460" name="Object 14"/>
              <p:cNvGraphicFramePr>
                <a:graphicFrameLocks noChangeAspect="1"/>
              </p:cNvGraphicFramePr>
              <p:nvPr/>
            </p:nvGraphicFramePr>
            <p:xfrm>
              <a:off x="1584" y="3216"/>
              <a:ext cx="624" cy="4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700" name="Equation" r:id="rId7" imgW="863280" imgH="457200" progId="Equation.3">
                      <p:embed/>
                    </p:oleObj>
                  </mc:Choice>
                  <mc:Fallback>
                    <p:oleObj name="Equation" r:id="rId7" imgW="863280" imgH="457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84" y="3216"/>
                            <a:ext cx="624" cy="41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rgbClr val="000000">
                                      <a:alpha val="74998"/>
                                    </a:srgb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9473" name="Text Box 16"/>
              <p:cNvSpPr txBox="1">
                <a:spLocks noChangeArrowheads="1"/>
              </p:cNvSpPr>
              <p:nvPr/>
            </p:nvSpPr>
            <p:spPr bwMode="auto">
              <a:xfrm>
                <a:off x="1344" y="3360"/>
                <a:ext cx="192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>
                    <a:ea typeface="宋体" charset="0"/>
                    <a:cs typeface="宋体" charset="0"/>
                  </a:rPr>
                  <a:t>X</a:t>
                </a:r>
              </a:p>
            </p:txBody>
          </p:sp>
          <p:sp>
            <p:nvSpPr>
              <p:cNvPr id="19474" name="Text Box 17"/>
              <p:cNvSpPr txBox="1">
                <a:spLocks noChangeArrowheads="1"/>
              </p:cNvSpPr>
              <p:nvPr/>
            </p:nvSpPr>
            <p:spPr bwMode="auto">
              <a:xfrm>
                <a:off x="2256" y="3360"/>
                <a:ext cx="192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>
                    <a:ea typeface="宋体" charset="0"/>
                    <a:cs typeface="宋体" charset="0"/>
                  </a:rPr>
                  <a:t>X</a:t>
                </a:r>
              </a:p>
            </p:txBody>
          </p:sp>
        </p:grpSp>
        <p:sp>
          <p:nvSpPr>
            <p:cNvPr id="19469" name="Arc 24"/>
            <p:cNvSpPr>
              <a:spLocks/>
            </p:cNvSpPr>
            <p:nvPr/>
          </p:nvSpPr>
          <p:spPr bwMode="auto">
            <a:xfrm flipH="1">
              <a:off x="144" y="2736"/>
              <a:ext cx="144" cy="1343"/>
            </a:xfrm>
            <a:custGeom>
              <a:avLst/>
              <a:gdLst>
                <a:gd name="T0" fmla="*/ 0 w 21600"/>
                <a:gd name="T1" fmla="*/ 0 h 42891"/>
                <a:gd name="T2" fmla="*/ 0 w 21600"/>
                <a:gd name="T3" fmla="*/ 0 h 42891"/>
                <a:gd name="T4" fmla="*/ 0 w 21600"/>
                <a:gd name="T5" fmla="*/ 0 h 42891"/>
                <a:gd name="T6" fmla="*/ 0 60000 65536"/>
                <a:gd name="T7" fmla="*/ 0 60000 65536"/>
                <a:gd name="T8" fmla="*/ 0 60000 65536"/>
                <a:gd name="T9" fmla="*/ 0 w 21600"/>
                <a:gd name="T10" fmla="*/ 0 h 42891"/>
                <a:gd name="T11" fmla="*/ 21600 w 21600"/>
                <a:gd name="T12" fmla="*/ 42891 h 428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2891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124"/>
                    <a:pt x="14014" y="41117"/>
                    <a:pt x="3640" y="42891"/>
                  </a:cubicBezTo>
                </a:path>
                <a:path w="21600" h="42891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124"/>
                    <a:pt x="14014" y="41117"/>
                    <a:pt x="3640" y="42891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70" name="Arc 25"/>
            <p:cNvSpPr>
              <a:spLocks/>
            </p:cNvSpPr>
            <p:nvPr/>
          </p:nvSpPr>
          <p:spPr bwMode="auto">
            <a:xfrm>
              <a:off x="1248" y="2736"/>
              <a:ext cx="144" cy="1343"/>
            </a:xfrm>
            <a:custGeom>
              <a:avLst/>
              <a:gdLst>
                <a:gd name="T0" fmla="*/ 0 w 21600"/>
                <a:gd name="T1" fmla="*/ 0 h 42891"/>
                <a:gd name="T2" fmla="*/ 0 w 21600"/>
                <a:gd name="T3" fmla="*/ 0 h 42891"/>
                <a:gd name="T4" fmla="*/ 0 w 21600"/>
                <a:gd name="T5" fmla="*/ 0 h 42891"/>
                <a:gd name="T6" fmla="*/ 0 60000 65536"/>
                <a:gd name="T7" fmla="*/ 0 60000 65536"/>
                <a:gd name="T8" fmla="*/ 0 60000 65536"/>
                <a:gd name="T9" fmla="*/ 0 w 21600"/>
                <a:gd name="T10" fmla="*/ 0 h 42891"/>
                <a:gd name="T11" fmla="*/ 21600 w 21600"/>
                <a:gd name="T12" fmla="*/ 42891 h 428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2891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124"/>
                    <a:pt x="14014" y="41117"/>
                    <a:pt x="3640" y="42891"/>
                  </a:cubicBezTo>
                </a:path>
                <a:path w="21600" h="42891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124"/>
                    <a:pt x="14014" y="41117"/>
                    <a:pt x="3640" y="42891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71" name="Arc 26"/>
            <p:cNvSpPr>
              <a:spLocks/>
            </p:cNvSpPr>
            <p:nvPr/>
          </p:nvSpPr>
          <p:spPr bwMode="auto">
            <a:xfrm flipH="1">
              <a:off x="2424" y="3312"/>
              <a:ext cx="96" cy="256"/>
            </a:xfrm>
            <a:custGeom>
              <a:avLst/>
              <a:gdLst>
                <a:gd name="T0" fmla="*/ 0 w 21600"/>
                <a:gd name="T1" fmla="*/ 0 h 32230"/>
                <a:gd name="T2" fmla="*/ 0 w 21600"/>
                <a:gd name="T3" fmla="*/ 0 h 32230"/>
                <a:gd name="T4" fmla="*/ 0 w 21600"/>
                <a:gd name="T5" fmla="*/ 0 h 32230"/>
                <a:gd name="T6" fmla="*/ 0 60000 65536"/>
                <a:gd name="T7" fmla="*/ 0 60000 65536"/>
                <a:gd name="T8" fmla="*/ 0 60000 65536"/>
                <a:gd name="T9" fmla="*/ 0 w 21600"/>
                <a:gd name="T10" fmla="*/ 0 h 32230"/>
                <a:gd name="T11" fmla="*/ 21600 w 21600"/>
                <a:gd name="T12" fmla="*/ 32230 h 322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2230" fill="none" extrusionOk="0">
                  <a:moveTo>
                    <a:pt x="12474" y="-1"/>
                  </a:moveTo>
                  <a:cubicBezTo>
                    <a:pt x="18197" y="4048"/>
                    <a:pt x="21600" y="10623"/>
                    <a:pt x="21600" y="17634"/>
                  </a:cubicBezTo>
                  <a:cubicBezTo>
                    <a:pt x="21600" y="23038"/>
                    <a:pt x="19574" y="28245"/>
                    <a:pt x="15922" y="32229"/>
                  </a:cubicBezTo>
                </a:path>
                <a:path w="21600" h="32230" stroke="0" extrusionOk="0">
                  <a:moveTo>
                    <a:pt x="12474" y="-1"/>
                  </a:moveTo>
                  <a:cubicBezTo>
                    <a:pt x="18197" y="4048"/>
                    <a:pt x="21600" y="10623"/>
                    <a:pt x="21600" y="17634"/>
                  </a:cubicBezTo>
                  <a:cubicBezTo>
                    <a:pt x="21600" y="23038"/>
                    <a:pt x="19574" y="28245"/>
                    <a:pt x="15922" y="32229"/>
                  </a:cubicBezTo>
                  <a:lnTo>
                    <a:pt x="0" y="17634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72" name="Arc 27"/>
            <p:cNvSpPr>
              <a:spLocks/>
            </p:cNvSpPr>
            <p:nvPr/>
          </p:nvSpPr>
          <p:spPr bwMode="auto">
            <a:xfrm>
              <a:off x="5648" y="3264"/>
              <a:ext cx="72" cy="288"/>
            </a:xfrm>
            <a:custGeom>
              <a:avLst/>
              <a:gdLst>
                <a:gd name="T0" fmla="*/ 0 w 21600"/>
                <a:gd name="T1" fmla="*/ 0 h 38901"/>
                <a:gd name="T2" fmla="*/ 0 w 21600"/>
                <a:gd name="T3" fmla="*/ 0 h 38901"/>
                <a:gd name="T4" fmla="*/ 0 w 21600"/>
                <a:gd name="T5" fmla="*/ 0 h 38901"/>
                <a:gd name="T6" fmla="*/ 0 60000 65536"/>
                <a:gd name="T7" fmla="*/ 0 60000 65536"/>
                <a:gd name="T8" fmla="*/ 0 60000 65536"/>
                <a:gd name="T9" fmla="*/ 0 w 21600"/>
                <a:gd name="T10" fmla="*/ 0 h 38901"/>
                <a:gd name="T11" fmla="*/ 21600 w 21600"/>
                <a:gd name="T12" fmla="*/ 38901 h 389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8901" fill="none" extrusionOk="0">
                  <a:moveTo>
                    <a:pt x="12474" y="-1"/>
                  </a:moveTo>
                  <a:cubicBezTo>
                    <a:pt x="18197" y="4048"/>
                    <a:pt x="21600" y="10623"/>
                    <a:pt x="21600" y="17634"/>
                  </a:cubicBezTo>
                  <a:cubicBezTo>
                    <a:pt x="21600" y="28106"/>
                    <a:pt x="14087" y="37070"/>
                    <a:pt x="3776" y="38901"/>
                  </a:cubicBezTo>
                </a:path>
                <a:path w="21600" h="38901" stroke="0" extrusionOk="0">
                  <a:moveTo>
                    <a:pt x="12474" y="-1"/>
                  </a:moveTo>
                  <a:cubicBezTo>
                    <a:pt x="18197" y="4048"/>
                    <a:pt x="21600" y="10623"/>
                    <a:pt x="21600" y="17634"/>
                  </a:cubicBezTo>
                  <a:cubicBezTo>
                    <a:pt x="21600" y="28106"/>
                    <a:pt x="14087" y="37070"/>
                    <a:pt x="3776" y="38901"/>
                  </a:cubicBezTo>
                  <a:lnTo>
                    <a:pt x="0" y="17634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9463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19400" y="1828800"/>
            <a:ext cx="4191000" cy="2706688"/>
          </a:xfrm>
          <a:noFill/>
        </p:spPr>
      </p:pic>
      <p:sp>
        <p:nvSpPr>
          <p:cNvPr id="194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latin typeface="Times New Roman" charset="0"/>
                <a:ea typeface="宋体" charset="0"/>
                <a:cs typeface="宋体" charset="0"/>
              </a:rPr>
              <a:t>SVD: Example: m=2</a:t>
            </a:r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533400" y="2336800"/>
            <a:ext cx="2971800" cy="3606800"/>
            <a:chOff x="336" y="1472"/>
            <a:chExt cx="1872" cy="2272"/>
          </a:xfrm>
        </p:grpSpPr>
        <p:sp>
          <p:nvSpPr>
            <p:cNvPr id="19466" name="Rectangle 18"/>
            <p:cNvSpPr>
              <a:spLocks noChangeArrowheads="1"/>
            </p:cNvSpPr>
            <p:nvPr/>
          </p:nvSpPr>
          <p:spPr bwMode="auto">
            <a:xfrm>
              <a:off x="336" y="2688"/>
              <a:ext cx="432" cy="105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67" name="Rectangle 19"/>
            <p:cNvSpPr>
              <a:spLocks noChangeArrowheads="1"/>
            </p:cNvSpPr>
            <p:nvPr/>
          </p:nvSpPr>
          <p:spPr bwMode="auto">
            <a:xfrm>
              <a:off x="1768" y="1472"/>
              <a:ext cx="440" cy="105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76634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809A7DBB-DDDF-944E-B94C-3598BE464D76}" type="slidenum">
              <a:rPr lang="zh-CN" altLang="en-US" sz="1000">
                <a:latin typeface="Arial" charset="0"/>
                <a:ea typeface="宋体" charset="0"/>
              </a:rPr>
              <a:pPr/>
              <a:t>45</a:t>
            </a:fld>
            <a:endParaRPr lang="en-US" altLang="zh-CN" sz="1000">
              <a:latin typeface="Arial" charset="0"/>
              <a:ea typeface="宋体" charset="0"/>
            </a:endParaRPr>
          </a:p>
        </p:txBody>
      </p:sp>
      <p:grpSp>
        <p:nvGrpSpPr>
          <p:cNvPr id="20486" name="Group 13"/>
          <p:cNvGrpSpPr>
            <a:grpSpLocks/>
          </p:cNvGrpSpPr>
          <p:nvPr/>
        </p:nvGrpSpPr>
        <p:grpSpPr bwMode="auto">
          <a:xfrm>
            <a:off x="228600" y="4267200"/>
            <a:ext cx="8851900" cy="2286000"/>
            <a:chOff x="144" y="2688"/>
            <a:chExt cx="5576" cy="1440"/>
          </a:xfrm>
        </p:grpSpPr>
        <p:grpSp>
          <p:nvGrpSpPr>
            <p:cNvPr id="20491" name="Group 14"/>
            <p:cNvGrpSpPr>
              <a:grpSpLocks/>
            </p:cNvGrpSpPr>
            <p:nvPr/>
          </p:nvGrpSpPr>
          <p:grpSpPr bwMode="auto">
            <a:xfrm>
              <a:off x="301" y="2688"/>
              <a:ext cx="5363" cy="1440"/>
              <a:chOff x="301" y="2688"/>
              <a:chExt cx="5363" cy="1440"/>
            </a:xfrm>
          </p:grpSpPr>
          <p:graphicFrame>
            <p:nvGraphicFramePr>
              <p:cNvPr id="20482" name="Object 15"/>
              <p:cNvGraphicFramePr>
                <a:graphicFrameLocks noChangeAspect="1"/>
              </p:cNvGraphicFramePr>
              <p:nvPr/>
            </p:nvGraphicFramePr>
            <p:xfrm>
              <a:off x="301" y="2688"/>
              <a:ext cx="1051" cy="144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1722" name="Bitmap Image" r:id="rId3" imgW="1314286" imgH="1800476" progId="Paint.Picture">
                      <p:embed/>
                    </p:oleObj>
                  </mc:Choice>
                  <mc:Fallback>
                    <p:oleObj name="Bitmap Image" r:id="rId3" imgW="1314286" imgH="1800476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1" y="2688"/>
                            <a:ext cx="1051" cy="144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483" name="Object 16"/>
              <p:cNvGraphicFramePr>
                <a:graphicFrameLocks noChangeAspect="1"/>
              </p:cNvGraphicFramePr>
              <p:nvPr/>
            </p:nvGraphicFramePr>
            <p:xfrm>
              <a:off x="2448" y="3264"/>
              <a:ext cx="3216" cy="38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1723" name="Bitmap Image" r:id="rId5" imgW="5877745" imgH="361809" progId="Paint.Picture">
                      <p:embed/>
                    </p:oleObj>
                  </mc:Choice>
                  <mc:Fallback>
                    <p:oleObj name="Bitmap Image" r:id="rId5" imgW="5877745" imgH="361809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448" y="3264"/>
                            <a:ext cx="3216" cy="38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484" name="Object 17"/>
              <p:cNvGraphicFramePr>
                <a:graphicFrameLocks noChangeAspect="1"/>
              </p:cNvGraphicFramePr>
              <p:nvPr/>
            </p:nvGraphicFramePr>
            <p:xfrm>
              <a:off x="1584" y="3216"/>
              <a:ext cx="624" cy="4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1724" name="Equation" r:id="rId7" imgW="863280" imgH="457200" progId="Equation.3">
                      <p:embed/>
                    </p:oleObj>
                  </mc:Choice>
                  <mc:Fallback>
                    <p:oleObj name="Equation" r:id="rId7" imgW="863280" imgH="457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84" y="3216"/>
                            <a:ext cx="624" cy="41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rgbClr val="000000">
                                      <a:alpha val="74998"/>
                                    </a:srgb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0496" name="Text Box 18"/>
              <p:cNvSpPr txBox="1">
                <a:spLocks noChangeArrowheads="1"/>
              </p:cNvSpPr>
              <p:nvPr/>
            </p:nvSpPr>
            <p:spPr bwMode="auto">
              <a:xfrm>
                <a:off x="1344" y="3360"/>
                <a:ext cx="192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>
                    <a:ea typeface="宋体" charset="0"/>
                    <a:cs typeface="宋体" charset="0"/>
                  </a:rPr>
                  <a:t>X</a:t>
                </a:r>
              </a:p>
            </p:txBody>
          </p:sp>
          <p:sp>
            <p:nvSpPr>
              <p:cNvPr id="20497" name="Text Box 19"/>
              <p:cNvSpPr txBox="1">
                <a:spLocks noChangeArrowheads="1"/>
              </p:cNvSpPr>
              <p:nvPr/>
            </p:nvSpPr>
            <p:spPr bwMode="auto">
              <a:xfrm>
                <a:off x="2256" y="3360"/>
                <a:ext cx="192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>
                    <a:ea typeface="宋体" charset="0"/>
                    <a:cs typeface="宋体" charset="0"/>
                  </a:rPr>
                  <a:t>X</a:t>
                </a:r>
              </a:p>
            </p:txBody>
          </p:sp>
        </p:grpSp>
        <p:sp>
          <p:nvSpPr>
            <p:cNvPr id="20492" name="Arc 20"/>
            <p:cNvSpPr>
              <a:spLocks/>
            </p:cNvSpPr>
            <p:nvPr/>
          </p:nvSpPr>
          <p:spPr bwMode="auto">
            <a:xfrm flipH="1">
              <a:off x="144" y="2736"/>
              <a:ext cx="144" cy="1343"/>
            </a:xfrm>
            <a:custGeom>
              <a:avLst/>
              <a:gdLst>
                <a:gd name="T0" fmla="*/ 0 w 21600"/>
                <a:gd name="T1" fmla="*/ 0 h 42891"/>
                <a:gd name="T2" fmla="*/ 0 w 21600"/>
                <a:gd name="T3" fmla="*/ 0 h 42891"/>
                <a:gd name="T4" fmla="*/ 0 w 21600"/>
                <a:gd name="T5" fmla="*/ 0 h 42891"/>
                <a:gd name="T6" fmla="*/ 0 60000 65536"/>
                <a:gd name="T7" fmla="*/ 0 60000 65536"/>
                <a:gd name="T8" fmla="*/ 0 60000 65536"/>
                <a:gd name="T9" fmla="*/ 0 w 21600"/>
                <a:gd name="T10" fmla="*/ 0 h 42891"/>
                <a:gd name="T11" fmla="*/ 21600 w 21600"/>
                <a:gd name="T12" fmla="*/ 42891 h 428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2891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124"/>
                    <a:pt x="14014" y="41117"/>
                    <a:pt x="3640" y="42891"/>
                  </a:cubicBezTo>
                </a:path>
                <a:path w="21600" h="42891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124"/>
                    <a:pt x="14014" y="41117"/>
                    <a:pt x="3640" y="42891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93" name="Arc 21"/>
            <p:cNvSpPr>
              <a:spLocks/>
            </p:cNvSpPr>
            <p:nvPr/>
          </p:nvSpPr>
          <p:spPr bwMode="auto">
            <a:xfrm>
              <a:off x="1248" y="2736"/>
              <a:ext cx="144" cy="1343"/>
            </a:xfrm>
            <a:custGeom>
              <a:avLst/>
              <a:gdLst>
                <a:gd name="T0" fmla="*/ 0 w 21600"/>
                <a:gd name="T1" fmla="*/ 0 h 42891"/>
                <a:gd name="T2" fmla="*/ 0 w 21600"/>
                <a:gd name="T3" fmla="*/ 0 h 42891"/>
                <a:gd name="T4" fmla="*/ 0 w 21600"/>
                <a:gd name="T5" fmla="*/ 0 h 42891"/>
                <a:gd name="T6" fmla="*/ 0 60000 65536"/>
                <a:gd name="T7" fmla="*/ 0 60000 65536"/>
                <a:gd name="T8" fmla="*/ 0 60000 65536"/>
                <a:gd name="T9" fmla="*/ 0 w 21600"/>
                <a:gd name="T10" fmla="*/ 0 h 42891"/>
                <a:gd name="T11" fmla="*/ 21600 w 21600"/>
                <a:gd name="T12" fmla="*/ 42891 h 428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2891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124"/>
                    <a:pt x="14014" y="41117"/>
                    <a:pt x="3640" y="42891"/>
                  </a:cubicBezTo>
                </a:path>
                <a:path w="21600" h="42891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124"/>
                    <a:pt x="14014" y="41117"/>
                    <a:pt x="3640" y="42891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94" name="Arc 22"/>
            <p:cNvSpPr>
              <a:spLocks/>
            </p:cNvSpPr>
            <p:nvPr/>
          </p:nvSpPr>
          <p:spPr bwMode="auto">
            <a:xfrm flipH="1">
              <a:off x="2424" y="3312"/>
              <a:ext cx="96" cy="256"/>
            </a:xfrm>
            <a:custGeom>
              <a:avLst/>
              <a:gdLst>
                <a:gd name="T0" fmla="*/ 0 w 21600"/>
                <a:gd name="T1" fmla="*/ 0 h 32230"/>
                <a:gd name="T2" fmla="*/ 0 w 21600"/>
                <a:gd name="T3" fmla="*/ 0 h 32230"/>
                <a:gd name="T4" fmla="*/ 0 w 21600"/>
                <a:gd name="T5" fmla="*/ 0 h 32230"/>
                <a:gd name="T6" fmla="*/ 0 60000 65536"/>
                <a:gd name="T7" fmla="*/ 0 60000 65536"/>
                <a:gd name="T8" fmla="*/ 0 60000 65536"/>
                <a:gd name="T9" fmla="*/ 0 w 21600"/>
                <a:gd name="T10" fmla="*/ 0 h 32230"/>
                <a:gd name="T11" fmla="*/ 21600 w 21600"/>
                <a:gd name="T12" fmla="*/ 32230 h 322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2230" fill="none" extrusionOk="0">
                  <a:moveTo>
                    <a:pt x="12474" y="-1"/>
                  </a:moveTo>
                  <a:cubicBezTo>
                    <a:pt x="18197" y="4048"/>
                    <a:pt x="21600" y="10623"/>
                    <a:pt x="21600" y="17634"/>
                  </a:cubicBezTo>
                  <a:cubicBezTo>
                    <a:pt x="21600" y="23038"/>
                    <a:pt x="19574" y="28245"/>
                    <a:pt x="15922" y="32229"/>
                  </a:cubicBezTo>
                </a:path>
                <a:path w="21600" h="32230" stroke="0" extrusionOk="0">
                  <a:moveTo>
                    <a:pt x="12474" y="-1"/>
                  </a:moveTo>
                  <a:cubicBezTo>
                    <a:pt x="18197" y="4048"/>
                    <a:pt x="21600" y="10623"/>
                    <a:pt x="21600" y="17634"/>
                  </a:cubicBezTo>
                  <a:cubicBezTo>
                    <a:pt x="21600" y="23038"/>
                    <a:pt x="19574" y="28245"/>
                    <a:pt x="15922" y="32229"/>
                  </a:cubicBezTo>
                  <a:lnTo>
                    <a:pt x="0" y="17634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95" name="Arc 23"/>
            <p:cNvSpPr>
              <a:spLocks/>
            </p:cNvSpPr>
            <p:nvPr/>
          </p:nvSpPr>
          <p:spPr bwMode="auto">
            <a:xfrm>
              <a:off x="5648" y="3264"/>
              <a:ext cx="72" cy="288"/>
            </a:xfrm>
            <a:custGeom>
              <a:avLst/>
              <a:gdLst>
                <a:gd name="T0" fmla="*/ 0 w 21600"/>
                <a:gd name="T1" fmla="*/ 0 h 38901"/>
                <a:gd name="T2" fmla="*/ 0 w 21600"/>
                <a:gd name="T3" fmla="*/ 0 h 38901"/>
                <a:gd name="T4" fmla="*/ 0 w 21600"/>
                <a:gd name="T5" fmla="*/ 0 h 38901"/>
                <a:gd name="T6" fmla="*/ 0 60000 65536"/>
                <a:gd name="T7" fmla="*/ 0 60000 65536"/>
                <a:gd name="T8" fmla="*/ 0 60000 65536"/>
                <a:gd name="T9" fmla="*/ 0 w 21600"/>
                <a:gd name="T10" fmla="*/ 0 h 38901"/>
                <a:gd name="T11" fmla="*/ 21600 w 21600"/>
                <a:gd name="T12" fmla="*/ 38901 h 389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8901" fill="none" extrusionOk="0">
                  <a:moveTo>
                    <a:pt x="12474" y="-1"/>
                  </a:moveTo>
                  <a:cubicBezTo>
                    <a:pt x="18197" y="4048"/>
                    <a:pt x="21600" y="10623"/>
                    <a:pt x="21600" y="17634"/>
                  </a:cubicBezTo>
                  <a:cubicBezTo>
                    <a:pt x="21600" y="28106"/>
                    <a:pt x="14087" y="37070"/>
                    <a:pt x="3776" y="38901"/>
                  </a:cubicBezTo>
                </a:path>
                <a:path w="21600" h="38901" stroke="0" extrusionOk="0">
                  <a:moveTo>
                    <a:pt x="12474" y="-1"/>
                  </a:moveTo>
                  <a:cubicBezTo>
                    <a:pt x="18197" y="4048"/>
                    <a:pt x="21600" y="10623"/>
                    <a:pt x="21600" y="17634"/>
                  </a:cubicBezTo>
                  <a:cubicBezTo>
                    <a:pt x="21600" y="28106"/>
                    <a:pt x="14087" y="37070"/>
                    <a:pt x="3776" y="38901"/>
                  </a:cubicBezTo>
                  <a:lnTo>
                    <a:pt x="0" y="17634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048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19400" y="1828800"/>
            <a:ext cx="4191000" cy="2706688"/>
          </a:xfrm>
          <a:noFill/>
        </p:spPr>
      </p:pic>
      <p:sp>
        <p:nvSpPr>
          <p:cNvPr id="2048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latin typeface="Times New Roman" charset="0"/>
                <a:ea typeface="宋体" charset="0"/>
                <a:cs typeface="宋体" charset="0"/>
              </a:rPr>
              <a:t>LSI: </a:t>
            </a:r>
            <a:r>
              <a:rPr lang="en-US" altLang="zh-CN" dirty="0">
                <a:latin typeface="Times New Roman" charset="0"/>
                <a:ea typeface="宋体" charset="0"/>
                <a:cs typeface="宋体" charset="0"/>
              </a:rPr>
              <a:t>Example: m=2</a:t>
            </a:r>
          </a:p>
        </p:txBody>
      </p:sp>
      <p:sp>
        <p:nvSpPr>
          <p:cNvPr id="20489" name="Rectangle 11"/>
          <p:cNvSpPr>
            <a:spLocks noChangeArrowheads="1"/>
          </p:cNvSpPr>
          <p:nvPr/>
        </p:nvSpPr>
        <p:spPr bwMode="auto">
          <a:xfrm>
            <a:off x="1447800" y="5943600"/>
            <a:ext cx="685800" cy="609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0" name="Rectangle 12"/>
          <p:cNvSpPr>
            <a:spLocks noChangeArrowheads="1"/>
          </p:cNvSpPr>
          <p:nvPr/>
        </p:nvSpPr>
        <p:spPr bwMode="auto">
          <a:xfrm>
            <a:off x="2743200" y="3962400"/>
            <a:ext cx="685800" cy="558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594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55CCC10E-A1F2-BF4B-9262-394F2ED8B9C2}" type="slidenum">
              <a:rPr lang="zh-CN" altLang="en-US" sz="1000">
                <a:latin typeface="Arial" charset="0"/>
                <a:ea typeface="宋体" charset="0"/>
              </a:rPr>
              <a:pPr/>
              <a:t>46</a:t>
            </a:fld>
            <a:endParaRPr lang="en-US" altLang="zh-CN" sz="1000">
              <a:latin typeface="Arial" charset="0"/>
              <a:ea typeface="宋体" charset="0"/>
            </a:endParaRPr>
          </a:p>
        </p:txBody>
      </p:sp>
      <p:grpSp>
        <p:nvGrpSpPr>
          <p:cNvPr id="21510" name="Group 12"/>
          <p:cNvGrpSpPr>
            <a:grpSpLocks/>
          </p:cNvGrpSpPr>
          <p:nvPr/>
        </p:nvGrpSpPr>
        <p:grpSpPr bwMode="auto">
          <a:xfrm>
            <a:off x="228600" y="4267200"/>
            <a:ext cx="8851900" cy="2286000"/>
            <a:chOff x="144" y="2688"/>
            <a:chExt cx="5576" cy="1440"/>
          </a:xfrm>
        </p:grpSpPr>
        <p:grpSp>
          <p:nvGrpSpPr>
            <p:cNvPr id="21515" name="Group 13"/>
            <p:cNvGrpSpPr>
              <a:grpSpLocks/>
            </p:cNvGrpSpPr>
            <p:nvPr/>
          </p:nvGrpSpPr>
          <p:grpSpPr bwMode="auto">
            <a:xfrm>
              <a:off x="301" y="2688"/>
              <a:ext cx="5363" cy="1440"/>
              <a:chOff x="301" y="2688"/>
              <a:chExt cx="5363" cy="1440"/>
            </a:xfrm>
          </p:grpSpPr>
          <p:graphicFrame>
            <p:nvGraphicFramePr>
              <p:cNvPr id="21506" name="Object 14"/>
              <p:cNvGraphicFramePr>
                <a:graphicFrameLocks noChangeAspect="1"/>
              </p:cNvGraphicFramePr>
              <p:nvPr/>
            </p:nvGraphicFramePr>
            <p:xfrm>
              <a:off x="301" y="2688"/>
              <a:ext cx="1051" cy="144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746" name="Bitmap Image" r:id="rId3" imgW="1314286" imgH="1800476" progId="Paint.Picture">
                      <p:embed/>
                    </p:oleObj>
                  </mc:Choice>
                  <mc:Fallback>
                    <p:oleObj name="Bitmap Image" r:id="rId3" imgW="1314286" imgH="1800476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1" y="2688"/>
                            <a:ext cx="1051" cy="144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1507" name="Object 15"/>
              <p:cNvGraphicFramePr>
                <a:graphicFrameLocks noChangeAspect="1"/>
              </p:cNvGraphicFramePr>
              <p:nvPr/>
            </p:nvGraphicFramePr>
            <p:xfrm>
              <a:off x="2448" y="3264"/>
              <a:ext cx="3216" cy="38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747" name="Bitmap Image" r:id="rId5" imgW="5877745" imgH="361809" progId="Paint.Picture">
                      <p:embed/>
                    </p:oleObj>
                  </mc:Choice>
                  <mc:Fallback>
                    <p:oleObj name="Bitmap Image" r:id="rId5" imgW="5877745" imgH="361809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448" y="3264"/>
                            <a:ext cx="3216" cy="38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1508" name="Object 16"/>
              <p:cNvGraphicFramePr>
                <a:graphicFrameLocks noChangeAspect="1"/>
              </p:cNvGraphicFramePr>
              <p:nvPr/>
            </p:nvGraphicFramePr>
            <p:xfrm>
              <a:off x="1584" y="3216"/>
              <a:ext cx="624" cy="4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748" name="Equation" r:id="rId7" imgW="863280" imgH="457200" progId="Equation.3">
                      <p:embed/>
                    </p:oleObj>
                  </mc:Choice>
                  <mc:Fallback>
                    <p:oleObj name="Equation" r:id="rId7" imgW="863280" imgH="457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84" y="3216"/>
                            <a:ext cx="624" cy="41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rgbClr val="000000">
                                      <a:alpha val="74998"/>
                                    </a:srgb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1520" name="Text Box 17"/>
              <p:cNvSpPr txBox="1">
                <a:spLocks noChangeArrowheads="1"/>
              </p:cNvSpPr>
              <p:nvPr/>
            </p:nvSpPr>
            <p:spPr bwMode="auto">
              <a:xfrm>
                <a:off x="1344" y="3360"/>
                <a:ext cx="192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>
                    <a:ea typeface="宋体" charset="0"/>
                    <a:cs typeface="宋体" charset="0"/>
                  </a:rPr>
                  <a:t>X</a:t>
                </a:r>
              </a:p>
            </p:txBody>
          </p:sp>
          <p:sp>
            <p:nvSpPr>
              <p:cNvPr id="21521" name="Text Box 18"/>
              <p:cNvSpPr txBox="1">
                <a:spLocks noChangeArrowheads="1"/>
              </p:cNvSpPr>
              <p:nvPr/>
            </p:nvSpPr>
            <p:spPr bwMode="auto">
              <a:xfrm>
                <a:off x="2256" y="3360"/>
                <a:ext cx="192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>
                    <a:ea typeface="宋体" charset="0"/>
                    <a:cs typeface="宋体" charset="0"/>
                  </a:rPr>
                  <a:t>X</a:t>
                </a:r>
              </a:p>
            </p:txBody>
          </p:sp>
        </p:grpSp>
        <p:sp>
          <p:nvSpPr>
            <p:cNvPr id="21516" name="Arc 19"/>
            <p:cNvSpPr>
              <a:spLocks/>
            </p:cNvSpPr>
            <p:nvPr/>
          </p:nvSpPr>
          <p:spPr bwMode="auto">
            <a:xfrm flipH="1">
              <a:off x="144" y="2736"/>
              <a:ext cx="144" cy="1343"/>
            </a:xfrm>
            <a:custGeom>
              <a:avLst/>
              <a:gdLst>
                <a:gd name="T0" fmla="*/ 0 w 21600"/>
                <a:gd name="T1" fmla="*/ 0 h 42891"/>
                <a:gd name="T2" fmla="*/ 0 w 21600"/>
                <a:gd name="T3" fmla="*/ 0 h 42891"/>
                <a:gd name="T4" fmla="*/ 0 w 21600"/>
                <a:gd name="T5" fmla="*/ 0 h 42891"/>
                <a:gd name="T6" fmla="*/ 0 60000 65536"/>
                <a:gd name="T7" fmla="*/ 0 60000 65536"/>
                <a:gd name="T8" fmla="*/ 0 60000 65536"/>
                <a:gd name="T9" fmla="*/ 0 w 21600"/>
                <a:gd name="T10" fmla="*/ 0 h 42891"/>
                <a:gd name="T11" fmla="*/ 21600 w 21600"/>
                <a:gd name="T12" fmla="*/ 42891 h 428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2891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124"/>
                    <a:pt x="14014" y="41117"/>
                    <a:pt x="3640" y="42891"/>
                  </a:cubicBezTo>
                </a:path>
                <a:path w="21600" h="42891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124"/>
                    <a:pt x="14014" y="41117"/>
                    <a:pt x="3640" y="42891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7" name="Arc 20"/>
            <p:cNvSpPr>
              <a:spLocks/>
            </p:cNvSpPr>
            <p:nvPr/>
          </p:nvSpPr>
          <p:spPr bwMode="auto">
            <a:xfrm>
              <a:off x="1248" y="2736"/>
              <a:ext cx="144" cy="1343"/>
            </a:xfrm>
            <a:custGeom>
              <a:avLst/>
              <a:gdLst>
                <a:gd name="T0" fmla="*/ 0 w 21600"/>
                <a:gd name="T1" fmla="*/ 0 h 42891"/>
                <a:gd name="T2" fmla="*/ 0 w 21600"/>
                <a:gd name="T3" fmla="*/ 0 h 42891"/>
                <a:gd name="T4" fmla="*/ 0 w 21600"/>
                <a:gd name="T5" fmla="*/ 0 h 42891"/>
                <a:gd name="T6" fmla="*/ 0 60000 65536"/>
                <a:gd name="T7" fmla="*/ 0 60000 65536"/>
                <a:gd name="T8" fmla="*/ 0 60000 65536"/>
                <a:gd name="T9" fmla="*/ 0 w 21600"/>
                <a:gd name="T10" fmla="*/ 0 h 42891"/>
                <a:gd name="T11" fmla="*/ 21600 w 21600"/>
                <a:gd name="T12" fmla="*/ 42891 h 428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2891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124"/>
                    <a:pt x="14014" y="41117"/>
                    <a:pt x="3640" y="42891"/>
                  </a:cubicBezTo>
                </a:path>
                <a:path w="21600" h="42891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124"/>
                    <a:pt x="14014" y="41117"/>
                    <a:pt x="3640" y="42891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8" name="Arc 21"/>
            <p:cNvSpPr>
              <a:spLocks/>
            </p:cNvSpPr>
            <p:nvPr/>
          </p:nvSpPr>
          <p:spPr bwMode="auto">
            <a:xfrm flipH="1">
              <a:off x="2424" y="3312"/>
              <a:ext cx="96" cy="256"/>
            </a:xfrm>
            <a:custGeom>
              <a:avLst/>
              <a:gdLst>
                <a:gd name="T0" fmla="*/ 0 w 21600"/>
                <a:gd name="T1" fmla="*/ 0 h 32230"/>
                <a:gd name="T2" fmla="*/ 0 w 21600"/>
                <a:gd name="T3" fmla="*/ 0 h 32230"/>
                <a:gd name="T4" fmla="*/ 0 w 21600"/>
                <a:gd name="T5" fmla="*/ 0 h 32230"/>
                <a:gd name="T6" fmla="*/ 0 60000 65536"/>
                <a:gd name="T7" fmla="*/ 0 60000 65536"/>
                <a:gd name="T8" fmla="*/ 0 60000 65536"/>
                <a:gd name="T9" fmla="*/ 0 w 21600"/>
                <a:gd name="T10" fmla="*/ 0 h 32230"/>
                <a:gd name="T11" fmla="*/ 21600 w 21600"/>
                <a:gd name="T12" fmla="*/ 32230 h 322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2230" fill="none" extrusionOk="0">
                  <a:moveTo>
                    <a:pt x="12474" y="-1"/>
                  </a:moveTo>
                  <a:cubicBezTo>
                    <a:pt x="18197" y="4048"/>
                    <a:pt x="21600" y="10623"/>
                    <a:pt x="21600" y="17634"/>
                  </a:cubicBezTo>
                  <a:cubicBezTo>
                    <a:pt x="21600" y="23038"/>
                    <a:pt x="19574" y="28245"/>
                    <a:pt x="15922" y="32229"/>
                  </a:cubicBezTo>
                </a:path>
                <a:path w="21600" h="32230" stroke="0" extrusionOk="0">
                  <a:moveTo>
                    <a:pt x="12474" y="-1"/>
                  </a:moveTo>
                  <a:cubicBezTo>
                    <a:pt x="18197" y="4048"/>
                    <a:pt x="21600" y="10623"/>
                    <a:pt x="21600" y="17634"/>
                  </a:cubicBezTo>
                  <a:cubicBezTo>
                    <a:pt x="21600" y="23038"/>
                    <a:pt x="19574" y="28245"/>
                    <a:pt x="15922" y="32229"/>
                  </a:cubicBezTo>
                  <a:lnTo>
                    <a:pt x="0" y="17634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9" name="Arc 22"/>
            <p:cNvSpPr>
              <a:spLocks/>
            </p:cNvSpPr>
            <p:nvPr/>
          </p:nvSpPr>
          <p:spPr bwMode="auto">
            <a:xfrm>
              <a:off x="5648" y="3264"/>
              <a:ext cx="72" cy="288"/>
            </a:xfrm>
            <a:custGeom>
              <a:avLst/>
              <a:gdLst>
                <a:gd name="T0" fmla="*/ 0 w 21600"/>
                <a:gd name="T1" fmla="*/ 0 h 38901"/>
                <a:gd name="T2" fmla="*/ 0 w 21600"/>
                <a:gd name="T3" fmla="*/ 0 h 38901"/>
                <a:gd name="T4" fmla="*/ 0 w 21600"/>
                <a:gd name="T5" fmla="*/ 0 h 38901"/>
                <a:gd name="T6" fmla="*/ 0 60000 65536"/>
                <a:gd name="T7" fmla="*/ 0 60000 65536"/>
                <a:gd name="T8" fmla="*/ 0 60000 65536"/>
                <a:gd name="T9" fmla="*/ 0 w 21600"/>
                <a:gd name="T10" fmla="*/ 0 h 38901"/>
                <a:gd name="T11" fmla="*/ 21600 w 21600"/>
                <a:gd name="T12" fmla="*/ 38901 h 389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8901" fill="none" extrusionOk="0">
                  <a:moveTo>
                    <a:pt x="12474" y="-1"/>
                  </a:moveTo>
                  <a:cubicBezTo>
                    <a:pt x="18197" y="4048"/>
                    <a:pt x="21600" y="10623"/>
                    <a:pt x="21600" y="17634"/>
                  </a:cubicBezTo>
                  <a:cubicBezTo>
                    <a:pt x="21600" y="28106"/>
                    <a:pt x="14087" y="37070"/>
                    <a:pt x="3776" y="38901"/>
                  </a:cubicBezTo>
                </a:path>
                <a:path w="21600" h="38901" stroke="0" extrusionOk="0">
                  <a:moveTo>
                    <a:pt x="12474" y="-1"/>
                  </a:moveTo>
                  <a:cubicBezTo>
                    <a:pt x="18197" y="4048"/>
                    <a:pt x="21600" y="10623"/>
                    <a:pt x="21600" y="17634"/>
                  </a:cubicBezTo>
                  <a:cubicBezTo>
                    <a:pt x="21600" y="28106"/>
                    <a:pt x="14087" y="37070"/>
                    <a:pt x="3776" y="38901"/>
                  </a:cubicBezTo>
                  <a:lnTo>
                    <a:pt x="0" y="17634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151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19400" y="1828800"/>
            <a:ext cx="4191000" cy="2706688"/>
          </a:xfrm>
          <a:noFill/>
        </p:spPr>
      </p:pic>
      <p:sp>
        <p:nvSpPr>
          <p:cNvPr id="2151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latin typeface="Times New Roman" charset="0"/>
                <a:ea typeface="宋体" charset="0"/>
                <a:cs typeface="宋体" charset="0"/>
              </a:rPr>
              <a:t>LSI: </a:t>
            </a:r>
            <a:r>
              <a:rPr lang="en-US" altLang="zh-CN" dirty="0">
                <a:latin typeface="Times New Roman" charset="0"/>
                <a:ea typeface="宋体" charset="0"/>
                <a:cs typeface="宋体" charset="0"/>
              </a:rPr>
              <a:t>Example: m=2</a:t>
            </a:r>
          </a:p>
        </p:txBody>
      </p:sp>
      <p:sp>
        <p:nvSpPr>
          <p:cNvPr id="21513" name="Rectangle 10"/>
          <p:cNvSpPr>
            <a:spLocks noChangeArrowheads="1"/>
          </p:cNvSpPr>
          <p:nvPr/>
        </p:nvSpPr>
        <p:spPr bwMode="auto">
          <a:xfrm>
            <a:off x="3886200" y="5181600"/>
            <a:ext cx="2743200" cy="304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4" name="Rectangle 11"/>
          <p:cNvSpPr>
            <a:spLocks noChangeArrowheads="1"/>
          </p:cNvSpPr>
          <p:nvPr/>
        </p:nvSpPr>
        <p:spPr bwMode="auto">
          <a:xfrm>
            <a:off x="3581400" y="1905000"/>
            <a:ext cx="1752600" cy="330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106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E6AEA1DF-6007-9145-B625-C282E2A8B43E}" type="slidenum">
              <a:rPr lang="zh-CN" altLang="en-US" sz="1000">
                <a:latin typeface="Arial" charset="0"/>
                <a:ea typeface="宋体" charset="0"/>
              </a:rPr>
              <a:pPr/>
              <a:t>47</a:t>
            </a:fld>
            <a:endParaRPr lang="en-US" altLang="zh-CN" sz="1000">
              <a:latin typeface="Arial" charset="0"/>
              <a:ea typeface="宋体" charset="0"/>
            </a:endParaRPr>
          </a:p>
        </p:txBody>
      </p:sp>
      <p:grpSp>
        <p:nvGrpSpPr>
          <p:cNvPr id="22535" name="Group 12"/>
          <p:cNvGrpSpPr>
            <a:grpSpLocks/>
          </p:cNvGrpSpPr>
          <p:nvPr/>
        </p:nvGrpSpPr>
        <p:grpSpPr bwMode="auto">
          <a:xfrm>
            <a:off x="228600" y="4267200"/>
            <a:ext cx="8851900" cy="2286000"/>
            <a:chOff x="144" y="2688"/>
            <a:chExt cx="5576" cy="1440"/>
          </a:xfrm>
        </p:grpSpPr>
        <p:grpSp>
          <p:nvGrpSpPr>
            <p:cNvPr id="22541" name="Group 13"/>
            <p:cNvGrpSpPr>
              <a:grpSpLocks/>
            </p:cNvGrpSpPr>
            <p:nvPr/>
          </p:nvGrpSpPr>
          <p:grpSpPr bwMode="auto">
            <a:xfrm>
              <a:off x="301" y="2688"/>
              <a:ext cx="5363" cy="1440"/>
              <a:chOff x="301" y="2688"/>
              <a:chExt cx="5363" cy="1440"/>
            </a:xfrm>
          </p:grpSpPr>
          <p:graphicFrame>
            <p:nvGraphicFramePr>
              <p:cNvPr id="22531" name="Object 14"/>
              <p:cNvGraphicFramePr>
                <a:graphicFrameLocks noChangeAspect="1"/>
              </p:cNvGraphicFramePr>
              <p:nvPr/>
            </p:nvGraphicFramePr>
            <p:xfrm>
              <a:off x="301" y="2688"/>
              <a:ext cx="1051" cy="144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3802" name="Bitmap Image" r:id="rId3" imgW="1314286" imgH="1800476" progId="Paint.Picture">
                      <p:embed/>
                    </p:oleObj>
                  </mc:Choice>
                  <mc:Fallback>
                    <p:oleObj name="Bitmap Image" r:id="rId3" imgW="1314286" imgH="1800476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1" y="2688"/>
                            <a:ext cx="1051" cy="144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2532" name="Object 15"/>
              <p:cNvGraphicFramePr>
                <a:graphicFrameLocks noChangeAspect="1"/>
              </p:cNvGraphicFramePr>
              <p:nvPr/>
            </p:nvGraphicFramePr>
            <p:xfrm>
              <a:off x="2448" y="3264"/>
              <a:ext cx="3216" cy="38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3803" name="Bitmap Image" r:id="rId5" imgW="5877745" imgH="361809" progId="Paint.Picture">
                      <p:embed/>
                    </p:oleObj>
                  </mc:Choice>
                  <mc:Fallback>
                    <p:oleObj name="Bitmap Image" r:id="rId5" imgW="5877745" imgH="361809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448" y="3264"/>
                            <a:ext cx="3216" cy="38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2533" name="Object 16"/>
              <p:cNvGraphicFramePr>
                <a:graphicFrameLocks noChangeAspect="1"/>
              </p:cNvGraphicFramePr>
              <p:nvPr/>
            </p:nvGraphicFramePr>
            <p:xfrm>
              <a:off x="1584" y="3216"/>
              <a:ext cx="624" cy="4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3804" name="Equation" r:id="rId7" imgW="863280" imgH="457200" progId="Equation.3">
                      <p:embed/>
                    </p:oleObj>
                  </mc:Choice>
                  <mc:Fallback>
                    <p:oleObj name="Equation" r:id="rId7" imgW="863280" imgH="457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84" y="3216"/>
                            <a:ext cx="624" cy="41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rgbClr val="000000">
                                      <a:alpha val="74998"/>
                                    </a:srgb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2546" name="Text Box 17"/>
              <p:cNvSpPr txBox="1">
                <a:spLocks noChangeArrowheads="1"/>
              </p:cNvSpPr>
              <p:nvPr/>
            </p:nvSpPr>
            <p:spPr bwMode="auto">
              <a:xfrm>
                <a:off x="1344" y="3360"/>
                <a:ext cx="192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>
                    <a:ea typeface="宋体" charset="0"/>
                    <a:cs typeface="宋体" charset="0"/>
                  </a:rPr>
                  <a:t>X</a:t>
                </a:r>
              </a:p>
            </p:txBody>
          </p:sp>
          <p:sp>
            <p:nvSpPr>
              <p:cNvPr id="22547" name="Text Box 18"/>
              <p:cNvSpPr txBox="1">
                <a:spLocks noChangeArrowheads="1"/>
              </p:cNvSpPr>
              <p:nvPr/>
            </p:nvSpPr>
            <p:spPr bwMode="auto">
              <a:xfrm>
                <a:off x="2256" y="3360"/>
                <a:ext cx="192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>
                    <a:ea typeface="宋体" charset="0"/>
                    <a:cs typeface="宋体" charset="0"/>
                  </a:rPr>
                  <a:t>X</a:t>
                </a:r>
              </a:p>
            </p:txBody>
          </p:sp>
        </p:grpSp>
        <p:sp>
          <p:nvSpPr>
            <p:cNvPr id="22542" name="Arc 19"/>
            <p:cNvSpPr>
              <a:spLocks/>
            </p:cNvSpPr>
            <p:nvPr/>
          </p:nvSpPr>
          <p:spPr bwMode="auto">
            <a:xfrm flipH="1">
              <a:off x="144" y="2736"/>
              <a:ext cx="144" cy="1343"/>
            </a:xfrm>
            <a:custGeom>
              <a:avLst/>
              <a:gdLst>
                <a:gd name="T0" fmla="*/ 0 w 21600"/>
                <a:gd name="T1" fmla="*/ 0 h 42891"/>
                <a:gd name="T2" fmla="*/ 0 w 21600"/>
                <a:gd name="T3" fmla="*/ 0 h 42891"/>
                <a:gd name="T4" fmla="*/ 0 w 21600"/>
                <a:gd name="T5" fmla="*/ 0 h 42891"/>
                <a:gd name="T6" fmla="*/ 0 60000 65536"/>
                <a:gd name="T7" fmla="*/ 0 60000 65536"/>
                <a:gd name="T8" fmla="*/ 0 60000 65536"/>
                <a:gd name="T9" fmla="*/ 0 w 21600"/>
                <a:gd name="T10" fmla="*/ 0 h 42891"/>
                <a:gd name="T11" fmla="*/ 21600 w 21600"/>
                <a:gd name="T12" fmla="*/ 42891 h 428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2891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124"/>
                    <a:pt x="14014" y="41117"/>
                    <a:pt x="3640" y="42891"/>
                  </a:cubicBezTo>
                </a:path>
                <a:path w="21600" h="42891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124"/>
                    <a:pt x="14014" y="41117"/>
                    <a:pt x="3640" y="42891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3" name="Arc 20"/>
            <p:cNvSpPr>
              <a:spLocks/>
            </p:cNvSpPr>
            <p:nvPr/>
          </p:nvSpPr>
          <p:spPr bwMode="auto">
            <a:xfrm>
              <a:off x="1248" y="2736"/>
              <a:ext cx="144" cy="1343"/>
            </a:xfrm>
            <a:custGeom>
              <a:avLst/>
              <a:gdLst>
                <a:gd name="T0" fmla="*/ 0 w 21600"/>
                <a:gd name="T1" fmla="*/ 0 h 42891"/>
                <a:gd name="T2" fmla="*/ 0 w 21600"/>
                <a:gd name="T3" fmla="*/ 0 h 42891"/>
                <a:gd name="T4" fmla="*/ 0 w 21600"/>
                <a:gd name="T5" fmla="*/ 0 h 42891"/>
                <a:gd name="T6" fmla="*/ 0 60000 65536"/>
                <a:gd name="T7" fmla="*/ 0 60000 65536"/>
                <a:gd name="T8" fmla="*/ 0 60000 65536"/>
                <a:gd name="T9" fmla="*/ 0 w 21600"/>
                <a:gd name="T10" fmla="*/ 0 h 42891"/>
                <a:gd name="T11" fmla="*/ 21600 w 21600"/>
                <a:gd name="T12" fmla="*/ 42891 h 428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2891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124"/>
                    <a:pt x="14014" y="41117"/>
                    <a:pt x="3640" y="42891"/>
                  </a:cubicBezTo>
                </a:path>
                <a:path w="21600" h="42891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2124"/>
                    <a:pt x="14014" y="41117"/>
                    <a:pt x="3640" y="42891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4" name="Arc 21"/>
            <p:cNvSpPr>
              <a:spLocks/>
            </p:cNvSpPr>
            <p:nvPr/>
          </p:nvSpPr>
          <p:spPr bwMode="auto">
            <a:xfrm flipH="1">
              <a:off x="2424" y="3312"/>
              <a:ext cx="96" cy="256"/>
            </a:xfrm>
            <a:custGeom>
              <a:avLst/>
              <a:gdLst>
                <a:gd name="T0" fmla="*/ 0 w 21600"/>
                <a:gd name="T1" fmla="*/ 0 h 32230"/>
                <a:gd name="T2" fmla="*/ 0 w 21600"/>
                <a:gd name="T3" fmla="*/ 0 h 32230"/>
                <a:gd name="T4" fmla="*/ 0 w 21600"/>
                <a:gd name="T5" fmla="*/ 0 h 32230"/>
                <a:gd name="T6" fmla="*/ 0 60000 65536"/>
                <a:gd name="T7" fmla="*/ 0 60000 65536"/>
                <a:gd name="T8" fmla="*/ 0 60000 65536"/>
                <a:gd name="T9" fmla="*/ 0 w 21600"/>
                <a:gd name="T10" fmla="*/ 0 h 32230"/>
                <a:gd name="T11" fmla="*/ 21600 w 21600"/>
                <a:gd name="T12" fmla="*/ 32230 h 322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2230" fill="none" extrusionOk="0">
                  <a:moveTo>
                    <a:pt x="12474" y="-1"/>
                  </a:moveTo>
                  <a:cubicBezTo>
                    <a:pt x="18197" y="4048"/>
                    <a:pt x="21600" y="10623"/>
                    <a:pt x="21600" y="17634"/>
                  </a:cubicBezTo>
                  <a:cubicBezTo>
                    <a:pt x="21600" y="23038"/>
                    <a:pt x="19574" y="28245"/>
                    <a:pt x="15922" y="32229"/>
                  </a:cubicBezTo>
                </a:path>
                <a:path w="21600" h="32230" stroke="0" extrusionOk="0">
                  <a:moveTo>
                    <a:pt x="12474" y="-1"/>
                  </a:moveTo>
                  <a:cubicBezTo>
                    <a:pt x="18197" y="4048"/>
                    <a:pt x="21600" y="10623"/>
                    <a:pt x="21600" y="17634"/>
                  </a:cubicBezTo>
                  <a:cubicBezTo>
                    <a:pt x="21600" y="23038"/>
                    <a:pt x="19574" y="28245"/>
                    <a:pt x="15922" y="32229"/>
                  </a:cubicBezTo>
                  <a:lnTo>
                    <a:pt x="0" y="17634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5" name="Arc 22"/>
            <p:cNvSpPr>
              <a:spLocks/>
            </p:cNvSpPr>
            <p:nvPr/>
          </p:nvSpPr>
          <p:spPr bwMode="auto">
            <a:xfrm>
              <a:off x="5648" y="3264"/>
              <a:ext cx="72" cy="288"/>
            </a:xfrm>
            <a:custGeom>
              <a:avLst/>
              <a:gdLst>
                <a:gd name="T0" fmla="*/ 0 w 21600"/>
                <a:gd name="T1" fmla="*/ 0 h 38901"/>
                <a:gd name="T2" fmla="*/ 0 w 21600"/>
                <a:gd name="T3" fmla="*/ 0 h 38901"/>
                <a:gd name="T4" fmla="*/ 0 w 21600"/>
                <a:gd name="T5" fmla="*/ 0 h 38901"/>
                <a:gd name="T6" fmla="*/ 0 60000 65536"/>
                <a:gd name="T7" fmla="*/ 0 60000 65536"/>
                <a:gd name="T8" fmla="*/ 0 60000 65536"/>
                <a:gd name="T9" fmla="*/ 0 w 21600"/>
                <a:gd name="T10" fmla="*/ 0 h 38901"/>
                <a:gd name="T11" fmla="*/ 21600 w 21600"/>
                <a:gd name="T12" fmla="*/ 38901 h 389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8901" fill="none" extrusionOk="0">
                  <a:moveTo>
                    <a:pt x="12474" y="-1"/>
                  </a:moveTo>
                  <a:cubicBezTo>
                    <a:pt x="18197" y="4048"/>
                    <a:pt x="21600" y="10623"/>
                    <a:pt x="21600" y="17634"/>
                  </a:cubicBezTo>
                  <a:cubicBezTo>
                    <a:pt x="21600" y="28106"/>
                    <a:pt x="14087" y="37070"/>
                    <a:pt x="3776" y="38901"/>
                  </a:cubicBezTo>
                </a:path>
                <a:path w="21600" h="38901" stroke="0" extrusionOk="0">
                  <a:moveTo>
                    <a:pt x="12474" y="-1"/>
                  </a:moveTo>
                  <a:cubicBezTo>
                    <a:pt x="18197" y="4048"/>
                    <a:pt x="21600" y="10623"/>
                    <a:pt x="21600" y="17634"/>
                  </a:cubicBezTo>
                  <a:cubicBezTo>
                    <a:pt x="21600" y="28106"/>
                    <a:pt x="14087" y="37070"/>
                    <a:pt x="3776" y="38901"/>
                  </a:cubicBezTo>
                  <a:lnTo>
                    <a:pt x="0" y="17634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253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19400" y="1828800"/>
            <a:ext cx="4191000" cy="2706688"/>
          </a:xfrm>
          <a:noFill/>
        </p:spPr>
      </p:pic>
      <p:sp>
        <p:nvSpPr>
          <p:cNvPr id="2253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latin typeface="Times New Roman" charset="0"/>
                <a:ea typeface="宋体" charset="0"/>
                <a:cs typeface="宋体" charset="0"/>
              </a:rPr>
              <a:t>LSI: </a:t>
            </a:r>
            <a:r>
              <a:rPr lang="en-US" altLang="zh-CN" dirty="0">
                <a:latin typeface="Times New Roman" charset="0"/>
                <a:ea typeface="宋体" charset="0"/>
                <a:cs typeface="宋体" charset="0"/>
              </a:rPr>
              <a:t>Example: m=2</a:t>
            </a: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6781800" y="5486400"/>
            <a:ext cx="2209800" cy="228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5486400" y="1981200"/>
            <a:ext cx="1524000" cy="254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2698" name="Rectangle 26"/>
          <p:cNvSpPr>
            <a:spLocks noChangeArrowheads="1"/>
          </p:cNvSpPr>
          <p:nvPr/>
        </p:nvSpPr>
        <p:spPr bwMode="auto">
          <a:xfrm>
            <a:off x="2438400" y="5105400"/>
            <a:ext cx="1143000" cy="685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453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69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E6AEA1DF-6007-9145-B625-C282E2A8B43E}" type="slidenum">
              <a:rPr lang="zh-CN" altLang="en-US" sz="1000">
                <a:latin typeface="Arial" charset="0"/>
                <a:ea typeface="宋体" charset="0"/>
              </a:rPr>
              <a:pPr/>
              <a:t>48</a:t>
            </a:fld>
            <a:endParaRPr lang="en-US" altLang="zh-CN" sz="1000">
              <a:latin typeface="Arial" charset="0"/>
              <a:ea typeface="宋体" charset="0"/>
            </a:endParaRPr>
          </a:p>
        </p:txBody>
      </p:sp>
      <p:pic>
        <p:nvPicPr>
          <p:cNvPr id="2253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65600" y="1231900"/>
            <a:ext cx="4191000" cy="2706688"/>
          </a:xfrm>
          <a:noFill/>
        </p:spPr>
      </p:pic>
      <p:sp>
        <p:nvSpPr>
          <p:cNvPr id="2253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latin typeface="Times New Roman" charset="0"/>
                <a:ea typeface="宋体" charset="0"/>
                <a:cs typeface="宋体" charset="0"/>
              </a:rPr>
              <a:t>LSI: </a:t>
            </a:r>
            <a:r>
              <a:rPr lang="en-US" altLang="zh-CN" dirty="0">
                <a:latin typeface="Times New Roman" charset="0"/>
                <a:ea typeface="宋体" charset="0"/>
                <a:cs typeface="宋体" charset="0"/>
              </a:rPr>
              <a:t>Example: m</a:t>
            </a:r>
            <a:r>
              <a:rPr lang="en-US" altLang="zh-CN" dirty="0" smtClean="0">
                <a:latin typeface="Times New Roman" charset="0"/>
                <a:ea typeface="宋体" charset="0"/>
                <a:cs typeface="宋体" charset="0"/>
              </a:rPr>
              <a:t>=3</a:t>
            </a:r>
            <a:endParaRPr lang="en-US" altLang="zh-CN" dirty="0">
              <a:latin typeface="Times New Roman" charset="0"/>
              <a:ea typeface="宋体" charset="0"/>
              <a:cs typeface="宋体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310512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 </a:t>
            </a:r>
            <a:r>
              <a:rPr lang="en-US" dirty="0" smtClean="0"/>
              <a:t>  -</a:t>
            </a:r>
            <a:r>
              <a:rPr lang="en-US" dirty="0"/>
              <a:t>0.2214   -0.1132    0.2890</a:t>
            </a:r>
          </a:p>
          <a:p>
            <a:r>
              <a:rPr lang="en-US" dirty="0"/>
              <a:t>   -0.1976   -0.0721    0.1350</a:t>
            </a:r>
          </a:p>
          <a:p>
            <a:r>
              <a:rPr lang="en-US" dirty="0"/>
              <a:t>   -0.2405    0.0432   -0.1644</a:t>
            </a:r>
          </a:p>
          <a:p>
            <a:r>
              <a:rPr lang="en-US" dirty="0"/>
              <a:t>   -0.4036    0.0571   -0.3378</a:t>
            </a:r>
          </a:p>
          <a:p>
            <a:r>
              <a:rPr lang="en-US" dirty="0"/>
              <a:t>   -0.6445   -0.1673    0.3611</a:t>
            </a:r>
          </a:p>
          <a:p>
            <a:r>
              <a:rPr lang="en-US" dirty="0"/>
              <a:t>   -0.2650    0.1072   -0.4260</a:t>
            </a:r>
          </a:p>
          <a:p>
            <a:r>
              <a:rPr lang="en-US" dirty="0"/>
              <a:t>   -0.2650    0.1072   -0.4260</a:t>
            </a:r>
          </a:p>
          <a:p>
            <a:r>
              <a:rPr lang="en-US" dirty="0"/>
              <a:t>   -0.3008   -0.1413    0.3303</a:t>
            </a:r>
          </a:p>
          <a:p>
            <a:r>
              <a:rPr lang="en-US" dirty="0"/>
              <a:t>   -0.2059    0.2736   -0.1776</a:t>
            </a:r>
          </a:p>
          <a:p>
            <a:r>
              <a:rPr lang="en-US" dirty="0"/>
              <a:t>   -0.0127    0.4902    0.2311</a:t>
            </a:r>
          </a:p>
          <a:p>
            <a:r>
              <a:rPr lang="en-US" dirty="0"/>
              <a:t>   -0.0361    0.6228    0.2231</a:t>
            </a:r>
          </a:p>
          <a:p>
            <a:r>
              <a:rPr lang="en-US" dirty="0"/>
              <a:t>   -0.0318    0.4505    0.1411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2706132"/>
            <a:ext cx="3289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Top three left singular vectors</a:t>
            </a:r>
            <a:endParaRPr lang="en-US" dirty="0"/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660400" y="3105120"/>
            <a:ext cx="825500" cy="250828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 flipH="1">
            <a:off x="1612900" y="5613400"/>
            <a:ext cx="660400" cy="90804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15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Dimensionality or size: 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number of scalars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 Vector Space</a:t>
            </a:r>
          </a:p>
          <a:p>
            <a:pPr lvl="1"/>
            <a:r>
              <a:rPr lang="en-US" dirty="0" smtClean="0"/>
              <a:t> all vectors of the same dimension</a:t>
            </a:r>
          </a:p>
          <a:p>
            <a:pPr lvl="1"/>
            <a:r>
              <a:rPr lang="en-US" dirty="0"/>
              <a:t>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</a:t>
            </a:fld>
            <a:endParaRPr lang="en-US"/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478" y="4913367"/>
            <a:ext cx="419835" cy="34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823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4C9B9464-4CA6-B245-A0D8-E6BD19E855B3}" type="slidenum">
              <a:rPr lang="zh-CN" altLang="en-US" sz="1000">
                <a:latin typeface="Arial" charset="0"/>
                <a:ea typeface="宋体" charset="0"/>
              </a:rPr>
              <a:pPr/>
              <a:t>49</a:t>
            </a:fld>
            <a:endParaRPr lang="en-US" altLang="zh-CN" sz="1000">
              <a:latin typeface="Arial" charset="0"/>
              <a:ea typeface="宋体" charset="0"/>
            </a:endParaRPr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 Engine</a:t>
            </a:r>
            <a:endParaRPr lang="en-US" altLang="zh-CN" dirty="0">
              <a:latin typeface="Times New Roman" charset="0"/>
              <a:ea typeface="宋体" charset="0"/>
              <a:cs typeface="宋体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Why Low rank approximation:</a:t>
            </a:r>
          </a:p>
          <a:p>
            <a:pPr lvl="1"/>
            <a:r>
              <a:rPr lang="en-US" dirty="0" smtClean="0"/>
              <a:t> data compression: billions to thousands 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filter out noise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50" y="3073400"/>
            <a:ext cx="3213100" cy="14986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4775200"/>
            <a:ext cx="2298700" cy="4699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050" y="5632450"/>
            <a:ext cx="3162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3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Matrix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Two dimensional array</a:t>
            </a:r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Representation</a:t>
            </a:r>
          </a:p>
          <a:p>
            <a:endParaRPr lang="en-US" dirty="0"/>
          </a:p>
          <a:p>
            <a:r>
              <a:rPr lang="en-US" dirty="0" smtClean="0"/>
              <a:t> (</a:t>
            </a:r>
            <a:r>
              <a:rPr lang="en-US" dirty="0" err="1" smtClean="0"/>
              <a:t>i,j</a:t>
            </a:r>
            <a:r>
              <a:rPr lang="en-US" dirty="0" smtClean="0"/>
              <a:t>)-</a:t>
            </a:r>
            <a:r>
              <a:rPr lang="en-US" dirty="0" err="1" smtClean="0"/>
              <a:t>th</a:t>
            </a:r>
            <a:r>
              <a:rPr lang="en-US" dirty="0" smtClean="0"/>
              <a:t> element:</a:t>
            </a:r>
          </a:p>
          <a:p>
            <a:endParaRPr lang="en-US" dirty="0" smtClean="0"/>
          </a:p>
          <a:p>
            <a:r>
              <a:rPr lang="en-US" dirty="0"/>
              <a:t> A</a:t>
            </a:r>
            <a:r>
              <a:rPr lang="en-US" dirty="0" smtClean="0"/>
              <a:t> set of vectors </a:t>
            </a:r>
          </a:p>
          <a:p>
            <a:endParaRPr lang="en-US" dirty="0"/>
          </a:p>
          <a:p>
            <a:r>
              <a:rPr lang="en-US" dirty="0" smtClean="0"/>
              <a:t> vector: a special matrix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</a:t>
            </a:fld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932" y="1697411"/>
            <a:ext cx="2223215" cy="830128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05" y="3683831"/>
            <a:ext cx="486626" cy="343501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801" y="3315699"/>
            <a:ext cx="3764635" cy="1127655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892" y="4995084"/>
            <a:ext cx="2823388" cy="388347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315" y="2658175"/>
            <a:ext cx="1908340" cy="329623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164421" y="3160295"/>
            <a:ext cx="704110" cy="12956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847841" y="3187373"/>
            <a:ext cx="704110" cy="12956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64421" y="4493224"/>
            <a:ext cx="1028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columns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101555" y="3292052"/>
            <a:ext cx="2527252" cy="400892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101555" y="4042462"/>
            <a:ext cx="2527252" cy="400892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223876" y="3253677"/>
            <a:ext cx="1028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rows</a:t>
            </a:r>
            <a:endParaRPr lang="en-US" dirty="0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400" y="5683250"/>
            <a:ext cx="16256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342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15" grpId="0" animBg="1"/>
      <p:bldP spid="16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Matrix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Dimensionality or size </a:t>
            </a:r>
          </a:p>
          <a:p>
            <a:pPr lvl="1"/>
            <a:r>
              <a:rPr lang="en-US" dirty="0" smtClean="0"/>
              <a:t> m*n (m rows and n columns)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Matrix Space: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</a:t>
            </a:fld>
            <a:endParaRPr lang="en-US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292" y="1697411"/>
            <a:ext cx="2223215" cy="830128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650" y="4112397"/>
            <a:ext cx="3764635" cy="1127655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50" y="4163299"/>
            <a:ext cx="11557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611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dirty="0" smtClean="0"/>
              <a:t>Vector</a:t>
            </a:r>
            <a:r>
              <a:rPr lang="en-US" dirty="0"/>
              <a:t> </a:t>
            </a:r>
            <a:r>
              <a:rPr lang="en-US" dirty="0" smtClean="0"/>
              <a:t>and Matrix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800000"/>
                </a:solidFill>
              </a:rPr>
              <a:t> Operation on Matrices/Vectors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 Singular value decomposition</a:t>
            </a:r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Norms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An Application in Text Analysis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422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Matrix addition:</a:t>
            </a:r>
          </a:p>
          <a:p>
            <a:pPr lvl="1"/>
            <a:r>
              <a:rPr lang="en-US" dirty="0" smtClean="0"/>
              <a:t> two matrices of the same size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i,j</a:t>
            </a:r>
            <a:r>
              <a:rPr lang="en-US" dirty="0" smtClean="0"/>
              <a:t>)-</a:t>
            </a:r>
            <a:r>
              <a:rPr lang="en-US" dirty="0" err="1" smtClean="0"/>
              <a:t>th</a:t>
            </a:r>
            <a:r>
              <a:rPr lang="en-US" dirty="0" smtClean="0"/>
              <a:t> element:</a:t>
            </a:r>
          </a:p>
          <a:p>
            <a:pPr marL="457200" lvl="1" indent="0">
              <a:buNone/>
            </a:pPr>
            <a:r>
              <a:rPr lang="en-US" dirty="0" smtClean="0"/>
              <a:t> </a:t>
            </a:r>
          </a:p>
          <a:p>
            <a:r>
              <a:rPr lang="en-US" dirty="0"/>
              <a:t> </a:t>
            </a:r>
            <a:r>
              <a:rPr lang="en-US" dirty="0" smtClean="0"/>
              <a:t>Scalar multiplication:</a:t>
            </a:r>
          </a:p>
          <a:p>
            <a:pPr lvl="1"/>
            <a:r>
              <a:rPr lang="en-US" dirty="0" smtClean="0"/>
              <a:t> results in the same size</a:t>
            </a:r>
          </a:p>
          <a:p>
            <a:pPr lvl="1"/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Matrix subtraction: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8</a:t>
            </a:fld>
            <a:endParaRPr lang="en-US"/>
          </a:p>
        </p:txBody>
      </p:sp>
      <p:pic>
        <p:nvPicPr>
          <p:cNvPr id="15" name="Picture 14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187" y="1616381"/>
            <a:ext cx="1500649" cy="260228"/>
          </a:xfrm>
          <a:prstGeom prst="rect">
            <a:avLst/>
          </a:prstGeom>
        </p:spPr>
      </p:pic>
      <p:pic>
        <p:nvPicPr>
          <p:cNvPr id="16" name="Picture 15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764" y="2577933"/>
            <a:ext cx="2318632" cy="353043"/>
          </a:xfrm>
          <a:prstGeom prst="rect">
            <a:avLst/>
          </a:prstGeom>
        </p:spPr>
      </p:pic>
      <p:pic>
        <p:nvPicPr>
          <p:cNvPr id="17" name="Picture 16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937" y="3568131"/>
            <a:ext cx="1478963" cy="257625"/>
          </a:xfrm>
          <a:prstGeom prst="rect">
            <a:avLst/>
          </a:prstGeom>
        </p:spPr>
      </p:pic>
      <p:pic>
        <p:nvPicPr>
          <p:cNvPr id="18" name="Picture 17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437" y="4079713"/>
            <a:ext cx="1917881" cy="353043"/>
          </a:xfrm>
          <a:prstGeom prst="rect">
            <a:avLst/>
          </a:prstGeom>
        </p:spPr>
      </p:pic>
      <p:pic>
        <p:nvPicPr>
          <p:cNvPr id="20" name="Picture 19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111" y="5510076"/>
            <a:ext cx="3062017" cy="32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531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\begin{eqnarray*}&#10;&amp; &amp; \left(&#10;\begin{array}{cc}&#10;6 &amp; -2 \\&#10;4 &amp; 0 &#10;\end{array}&#10;\right)&#10;\left(&#10;\begin{array}{c c}&#10;1 &amp; 0 \\&#10;2 &amp; 1&#10;\end{array}&#10;\right) \\&#10;&amp; = &amp; &#10;\left(&#10;\begin{array}{c c}&#10;6 \times 1 - 2\times 2 = 2 &amp; 6\times 0 -2\times 1 = -2\\&#10;4 \times 1 + 0\times 2 = 4 &amp; 4\times 0 + 0\times 1 = 0&#10;\end{array}&#10;\right) \\&#10;&amp; = &amp; \left(&#10;\begin{array}{cc}&#10;2 &amp; -2 \\&#10;4 &amp; 0&#10;\end{array}&#10;\right)&#10;\end{eqnarray*}&#10;&#10;&#10;\end{document}"/>
  <p:tag name="IGUANATEXSIZE" val="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&#10;\usepackage{color}&#10;\usepackage{amsmath}&#10;\usepackage{amsfonts}&#10;\newcommand{\RR}{\mathbb R}&#10;\pagestyle{empty}&#10;\begin{document}&#10;\begin{align*}&#10;{\bf S}{\bf v} = \lambda {\bf v}&#10;\end{align*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54"/>
  <p:tag name="BOXHEIGHT" val="421"/>
  <p:tag name="BOXFONT" val="10"/>
  <p:tag name="BOXWRAP" val="True"/>
  <p:tag name="WORKAROUNDTRANSPARENCYBUG" val="False"/>
  <p:tag name="ALLOWFONTSUBSTITUTION" val="False"/>
  <p:tag name="BITMAPFORMAT" val="png256"/>
  <p:tag name="ORIGWIDTH" val="38"/>
  <p:tag name="PICTUREFILESIZE" val="275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&#10;\usepackage{color}&#10;\usepackage{amsmath}&#10;\usepackage{amsfonts}&#10;\newcommand{\RR}{\mathbb R}&#10;\pagestyle{empty}&#10;\begin{document}&#10;\begin{align*}&#10;\lambda \in  \RR&#10;\end{align*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54"/>
  <p:tag name="BOXHEIGHT" val="421"/>
  <p:tag name="BOXFONT" val="10"/>
  <p:tag name="BOXWRAP" val="True"/>
  <p:tag name="WORKAROUNDTRANSPARENCYBUG" val="False"/>
  <p:tag name="ALLOWFONTSUBSTITUTION" val="False"/>
  <p:tag name="BITMAPFORMAT" val="png256"/>
  <p:tag name="ORIGWIDTH" val="26"/>
  <p:tag name="PICTUREFILESIZE" val="238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&#10;\usepackage{color}&#10;\usepackage{amsmath}&#10;\usepackage{amsfonts}&#10;\newcommand{\RR}{\mathbb R}&#10;\pagestyle{empty}&#10;\begin{document}&#10;\begin{align*}&#10;{\bf v} \in  \RR^m \neq {\bf 0}&#10;\end{align*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54"/>
  <p:tag name="BOXHEIGHT" val="421"/>
  <p:tag name="BOXFONT" val="10"/>
  <p:tag name="BOXWRAP" val="True"/>
  <p:tag name="WORKAROUNDTRANSPARENCYBUG" val="False"/>
  <p:tag name="ALLOWFONTSUBSTITUTION" val="False"/>
  <p:tag name="BITMAPFORMAT" val="png256"/>
  <p:tag name="ORIGWIDTH" val="53"/>
  <p:tag name="PICTUREFILESIZE" val="393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&#10;\usepackage{color}&#10;\usepackage{amsmath}&#10;\usepackage{amsfonts}&#10;\newcommand{\RR}{\mathbb R}&#10;\pagestyle{empty}&#10;\begin{document}&#10;\begin{align*}&#10;\begin{pmatrix}&#10;6 &amp; -2\\&#10;4 &amp; 0  &#10;\end{pmatrix}&#10;\begin{pmatrix} 1 \\ 2 \end{pmatrix}&#10;=&#10;\begin{pmatrix} 2 \\ 4 \end{pmatrix}&#10;=&#10;2 \begin{pmatrix} 1 \\ 2 \end{pmatrix}&#10;\end{align*}&#10;\end{document}"/>
  <p:tag name="EXTERNALNAME" val="txp_fig"/>
  <p:tag name="BLEND" val="False"/>
  <p:tag name="TRANSPARENT" val="True"/>
  <p:tag name="KEEPFILES" val="False"/>
  <p:tag name="DEBUGPAUSE" val="False"/>
  <p:tag name="RESOLUTION" val="1200"/>
  <p:tag name="TIMEOUT" val="(none)"/>
  <p:tag name="BOXWIDTH" val="354"/>
  <p:tag name="BOXHEIGHT" val="421"/>
  <p:tag name="BOXFONT" val="10"/>
  <p:tag name="BOXWRAP" val="True"/>
  <p:tag name="WORKAROUNDTRANSPARENCYBUG" val="False"/>
  <p:tag name="ALLOWFONTSUBSTITUTION" val="False"/>
  <p:tag name="BITMAPFORMAT" val="png256"/>
  <p:tag name="ORIGWIDTH" val="133"/>
  <p:tag name="PICTUREFILESIZE" val="139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16576</TotalTime>
  <Words>1300</Words>
  <Application>Microsoft Macintosh PowerPoint</Application>
  <PresentationFormat>On-screen Show (4:3)</PresentationFormat>
  <Paragraphs>418</Paragraphs>
  <Slides>50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50</vt:i4>
      </vt:variant>
    </vt:vector>
  </HeadingPairs>
  <TitlesOfParts>
    <vt:vector size="53" baseType="lpstr">
      <vt:lpstr>Office Theme</vt:lpstr>
      <vt:lpstr>Equation</vt:lpstr>
      <vt:lpstr>Bitmap Image</vt:lpstr>
      <vt:lpstr>Review of Linear Algebra</vt:lpstr>
      <vt:lpstr>Announcements</vt:lpstr>
      <vt:lpstr>Today’s Topics</vt:lpstr>
      <vt:lpstr>Vector</vt:lpstr>
      <vt:lpstr>Vector</vt:lpstr>
      <vt:lpstr>Matrix</vt:lpstr>
      <vt:lpstr>Matrix</vt:lpstr>
      <vt:lpstr>Today’s Topics</vt:lpstr>
      <vt:lpstr>Operations</vt:lpstr>
      <vt:lpstr>Operations</vt:lpstr>
      <vt:lpstr>Operations</vt:lpstr>
      <vt:lpstr>Operations</vt:lpstr>
      <vt:lpstr>Special Matrices</vt:lpstr>
      <vt:lpstr>Operations</vt:lpstr>
      <vt:lpstr>Operations</vt:lpstr>
      <vt:lpstr>Today’s Topics</vt:lpstr>
      <vt:lpstr>Singular Value Decomposition</vt:lpstr>
      <vt:lpstr>Singular Value Decomposition</vt:lpstr>
      <vt:lpstr>Singular Value Decomposition</vt:lpstr>
      <vt:lpstr>Eigen-value Decomposition</vt:lpstr>
      <vt:lpstr>Eigen-value Decomposition</vt:lpstr>
      <vt:lpstr>Eigen-value Decomposition</vt:lpstr>
      <vt:lpstr>Eigen-value Decomposition</vt:lpstr>
      <vt:lpstr>Eigen-value Decomposition</vt:lpstr>
      <vt:lpstr>Eigen-value Decomposition</vt:lpstr>
      <vt:lpstr>Positive (Semi-)Definite Matrix</vt:lpstr>
      <vt:lpstr>Today’s Topics</vt:lpstr>
      <vt:lpstr>Inner Product</vt:lpstr>
      <vt:lpstr>Inequalities </vt:lpstr>
      <vt:lpstr>p-Norm of a Vector</vt:lpstr>
      <vt:lpstr>Norm of a Matrix</vt:lpstr>
      <vt:lpstr>Other Matrix Norms</vt:lpstr>
      <vt:lpstr>Other Matrix Norms</vt:lpstr>
      <vt:lpstr>Machine Learning Problems</vt:lpstr>
      <vt:lpstr>Today’s Topics</vt:lpstr>
      <vt:lpstr>Search Engine</vt:lpstr>
      <vt:lpstr>Representation of documents</vt:lpstr>
      <vt:lpstr>Representation of documents</vt:lpstr>
      <vt:lpstr>Search Engine</vt:lpstr>
      <vt:lpstr>Search Engine</vt:lpstr>
      <vt:lpstr>Search Engine</vt:lpstr>
      <vt:lpstr>Search Engine</vt:lpstr>
      <vt:lpstr>Search Engine</vt:lpstr>
      <vt:lpstr>Finding “Good Concepts”</vt:lpstr>
      <vt:lpstr>SVD: Example: m=2</vt:lpstr>
      <vt:lpstr>LSI: Example: m=2</vt:lpstr>
      <vt:lpstr>LSI: Example: m=2</vt:lpstr>
      <vt:lpstr>LSI: Example: m=2</vt:lpstr>
      <vt:lpstr>LSI: Example: m=3</vt:lpstr>
      <vt:lpstr>Search Engine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Machine Learning</dc:title>
  <dc:creator>TB Y</dc:creator>
  <cp:lastModifiedBy>Tianbao Yang</cp:lastModifiedBy>
  <cp:revision>574</cp:revision>
  <dcterms:created xsi:type="dcterms:W3CDTF">2014-06-22T16:06:39Z</dcterms:created>
  <dcterms:modified xsi:type="dcterms:W3CDTF">2014-08-27T17:22:26Z</dcterms:modified>
</cp:coreProperties>
</file>