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00" r:id="rId10"/>
    <p:sldId id="264" r:id="rId11"/>
    <p:sldId id="271" r:id="rId12"/>
    <p:sldId id="276" r:id="rId13"/>
    <p:sldId id="270" r:id="rId14"/>
    <p:sldId id="278" r:id="rId15"/>
    <p:sldId id="279" r:id="rId16"/>
    <p:sldId id="280" r:id="rId17"/>
    <p:sldId id="282" r:id="rId18"/>
    <p:sldId id="281" r:id="rId19"/>
    <p:sldId id="283" r:id="rId20"/>
    <p:sldId id="284" r:id="rId21"/>
    <p:sldId id="275" r:id="rId22"/>
    <p:sldId id="299" r:id="rId23"/>
    <p:sldId id="293" r:id="rId24"/>
    <p:sldId id="294" r:id="rId25"/>
    <p:sldId id="295" r:id="rId26"/>
    <p:sldId id="296" r:id="rId27"/>
    <p:sldId id="297" r:id="rId28"/>
    <p:sldId id="298" r:id="rId29"/>
    <p:sldId id="285" r:id="rId30"/>
    <p:sldId id="274" r:id="rId31"/>
    <p:sldId id="286" r:id="rId32"/>
    <p:sldId id="287" r:id="rId33"/>
    <p:sldId id="288" r:id="rId34"/>
    <p:sldId id="291" r:id="rId35"/>
    <p:sldId id="302" r:id="rId36"/>
    <p:sldId id="303" r:id="rId37"/>
    <p:sldId id="289" r:id="rId38"/>
    <p:sldId id="292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14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FAAEC-E7A8-ED43-9DBA-57A522DEF96A}" type="datetimeFigureOut">
              <a:rPr lang="en-US" smtClean="0"/>
              <a:t>8/25/14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B5C4D-E3A1-C446-8285-2770116F9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0505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EC99-6999-284D-BD0E-39789108B07E}" type="datetimeFigureOut">
              <a:rPr lang="en-US" smtClean="0"/>
              <a:t>8/25/14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60287-B00A-574A-A89E-06DA7FFCB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069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Arthur Lee Samuel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(1901 – July 29, 1990) was an American pioneer in the field of computer gaming and artificial intelligence.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60287-B00A-574A-A89E-06DA7FFCB4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53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60287-B00A-574A-A89E-06DA7FFCB46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48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F4271-A47A-8849-A6D9-53243FF6B759}" type="datetime1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09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5F3B-F75C-1442-B980-E75A1B3C3B0F}" type="datetime1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6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201B3-81A4-3041-A50D-7893C70D02BA}" type="datetime1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230"/>
            <a:ext cx="8229600" cy="1143000"/>
          </a:xfrm>
        </p:spPr>
        <p:txBody>
          <a:bodyPr/>
          <a:lstStyle>
            <a:lvl1pPr algn="l">
              <a:defRPr>
                <a:latin typeface="Times New Roman"/>
                <a:cs typeface="Times New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72136"/>
            <a:ext cx="8229600" cy="4802914"/>
          </a:xfrm>
        </p:spPr>
        <p:txBody>
          <a:bodyPr/>
          <a:lstStyle>
            <a:lvl1pPr marL="342900" indent="-342900">
              <a:buClr>
                <a:srgbClr val="800000"/>
              </a:buClr>
              <a:buFont typeface="Wingdings" charset="2"/>
              <a:buChar char="q"/>
              <a:defRPr sz="2800">
                <a:latin typeface="Times New Roman"/>
                <a:cs typeface="Times New Roman"/>
              </a:defRPr>
            </a:lvl1pPr>
            <a:lvl2pPr marL="742950" indent="-285750">
              <a:buClr>
                <a:srgbClr val="008000"/>
              </a:buClr>
              <a:buSzPct val="90000"/>
              <a:buFont typeface="Wingdings" charset="2"/>
              <a:buChar char="q"/>
              <a:defRPr sz="2600">
                <a:latin typeface="Times New Roman"/>
                <a:cs typeface="Times New Roman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v"/>
              <a:defRPr>
                <a:latin typeface="Times New Roman"/>
                <a:cs typeface="Times New Roman"/>
              </a:defRPr>
            </a:lvl4pPr>
            <a:lvl5pPr marL="2057400" indent="-228600">
              <a:buClr>
                <a:schemeClr val="accent2"/>
              </a:buClr>
              <a:buFont typeface="Courier New"/>
              <a:buChar char="o"/>
              <a:defRPr>
                <a:latin typeface="Times New Roman"/>
                <a:cs typeface="Times New Roman"/>
              </a:defRPr>
            </a:lvl5pPr>
          </a:lstStyle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2F8E5-7A4E-3645-ACE8-7D44FF48109E}" type="datetime1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268230"/>
            <a:ext cx="82296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457200" y="6356350"/>
            <a:ext cx="8229600" cy="0"/>
          </a:xfrm>
          <a:prstGeom prst="line">
            <a:avLst/>
          </a:prstGeom>
          <a:ln w="15875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631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0144-1602-4F41-B9A0-48999A579B76}" type="datetime1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45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7FE70-7449-F948-A93D-241DB65ECBF7}" type="datetime1">
              <a:rPr lang="en-US" smtClean="0"/>
              <a:t>8/25/14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8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F4CD-F36F-9D4A-B81F-A9A74E95A5F0}" type="datetime1">
              <a:rPr lang="en-US" smtClean="0"/>
              <a:t>8/25/14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3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D7D2-1428-4342-90FB-4AE378ED1906}" type="datetime1">
              <a:rPr lang="en-US" smtClean="0"/>
              <a:t>8/25/14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4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59F65-B747-8A4C-BA0A-1E2ECB08D020}" type="datetime1">
              <a:rPr lang="en-US" smtClean="0"/>
              <a:t>8/25/14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7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59AC3-3275-E349-9714-33C33A81B23E}" type="datetime1">
              <a:rPr lang="en-US" smtClean="0"/>
              <a:t>8/25/14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7F831-99C3-F644-9828-C4435BC411D4}" type="datetime1">
              <a:rPr lang="en-US" smtClean="0"/>
              <a:t>8/25/14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0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762C-C124-3F40-8A98-2AF42865351C}" type="datetime1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CBD4-06E4-6A40-B191-E14EF8309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0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6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vtell.co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Introduction to Machine Learning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2411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Fall 2014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The University of Iowa</a:t>
            </a:r>
          </a:p>
          <a:p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Tianbao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Yang</a:t>
            </a:r>
            <a:endParaRPr lang="en-US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66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Machine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Tom M. Mitchell (CMU)</a:t>
            </a:r>
          </a:p>
          <a:p>
            <a:pPr lvl="1"/>
            <a:r>
              <a:rPr lang="en-US" dirty="0" smtClean="0"/>
              <a:t> A computer program is said to learn from experience E with respect to some task T and performance measure P, if it</a:t>
            </a:r>
          </a:p>
          <a:p>
            <a:pPr lvl="1"/>
            <a:r>
              <a:rPr lang="en-US" dirty="0"/>
              <a:t> </a:t>
            </a:r>
            <a:r>
              <a:rPr lang="en-US" u="sng" dirty="0" smtClean="0">
                <a:solidFill>
                  <a:srgbClr val="008000"/>
                </a:solidFill>
              </a:rPr>
              <a:t>improves performance P at task T with experience E</a:t>
            </a:r>
          </a:p>
          <a:p>
            <a:pPr lvl="1"/>
            <a:endParaRPr lang="en-US" dirty="0"/>
          </a:p>
          <a:p>
            <a:r>
              <a:rPr lang="en-US" dirty="0" smtClean="0"/>
              <a:t> Example: Computer Checkers</a:t>
            </a:r>
          </a:p>
          <a:p>
            <a:pPr lvl="1"/>
            <a:r>
              <a:rPr lang="en-US" dirty="0" smtClean="0"/>
              <a:t> T (task): play checkers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P (performance): probability to win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E (experience): play the game with itself many times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964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and Data Mining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Differences</a:t>
            </a:r>
          </a:p>
          <a:p>
            <a:pPr lvl="1"/>
            <a:r>
              <a:rPr lang="en-US" dirty="0" smtClean="0"/>
              <a:t> Different Goals</a:t>
            </a:r>
          </a:p>
          <a:p>
            <a:pPr lvl="2"/>
            <a:r>
              <a:rPr lang="en-US" dirty="0" smtClean="0"/>
              <a:t> machine learning: prediction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data mining: discovery of unknown knowledge</a:t>
            </a:r>
          </a:p>
          <a:p>
            <a:pPr lvl="3"/>
            <a:r>
              <a:rPr lang="en-US" dirty="0" smtClean="0"/>
              <a:t> e.g.,  Is the customer male or female based on what he/she purchased?  (machine learning)</a:t>
            </a:r>
          </a:p>
          <a:p>
            <a:pPr lvl="3"/>
            <a:r>
              <a:rPr lang="en-US" dirty="0"/>
              <a:t> </a:t>
            </a:r>
            <a:r>
              <a:rPr lang="en-US" dirty="0" smtClean="0"/>
              <a:t>customers who buy diapers also tend to buy beer (data mining)</a:t>
            </a:r>
            <a:endParaRPr lang="en-US" dirty="0"/>
          </a:p>
          <a:p>
            <a:r>
              <a:rPr lang="en-US" dirty="0" smtClean="0"/>
              <a:t>  Similarities </a:t>
            </a:r>
          </a:p>
          <a:p>
            <a:pPr lvl="1"/>
            <a:r>
              <a:rPr lang="en-US" dirty="0" smtClean="0"/>
              <a:t> both are data-driven</a:t>
            </a:r>
          </a:p>
          <a:p>
            <a:pPr lvl="1"/>
            <a:r>
              <a:rPr lang="en-US" dirty="0" smtClean="0"/>
              <a:t> data mining uses many machine learning methods, machine learning also employ data mining methods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691718" y="392371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34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What is Machine </a:t>
            </a:r>
            <a:r>
              <a:rPr lang="en-US" dirty="0">
                <a:solidFill>
                  <a:srgbClr val="800000"/>
                </a:solidFill>
              </a:rPr>
              <a:t>L</a:t>
            </a:r>
            <a:r>
              <a:rPr lang="en-US" dirty="0" smtClean="0">
                <a:solidFill>
                  <a:srgbClr val="800000"/>
                </a:solidFill>
              </a:rPr>
              <a:t>earning?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definition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procedure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categorization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history</a:t>
            </a:r>
          </a:p>
          <a:p>
            <a:endParaRPr lang="en-US" dirty="0"/>
          </a:p>
          <a:p>
            <a:r>
              <a:rPr lang="en-US" dirty="0" smtClean="0"/>
              <a:t> Real World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341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Procedures of Machine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A Three-step view of Machine Learning</a:t>
            </a:r>
          </a:p>
          <a:p>
            <a:pPr lvl="1"/>
            <a:r>
              <a:rPr lang="en-US" dirty="0" smtClean="0"/>
              <a:t> data collection (and pre-processing)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model building (and analysis)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optimization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275856" y="3540784"/>
            <a:ext cx="2592288" cy="2556480"/>
            <a:chOff x="3491880" y="3608824"/>
            <a:chExt cx="2592288" cy="2556480"/>
          </a:xfrm>
        </p:grpSpPr>
        <p:sp>
          <p:nvSpPr>
            <p:cNvPr id="6" name="Rounded Rectangle 5"/>
            <p:cNvSpPr/>
            <p:nvPr/>
          </p:nvSpPr>
          <p:spPr>
            <a:xfrm>
              <a:off x="3491880" y="5301208"/>
              <a:ext cx="2592288" cy="864096"/>
            </a:xfrm>
            <a:prstGeom prst="roundRect">
              <a:avLst/>
            </a:prstGeom>
            <a:solidFill>
              <a:srgbClr val="00AB00"/>
            </a:solidFill>
            <a:ln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latin typeface="Times New Roman"/>
                  <a:cs typeface="Times New Roman"/>
                </a:rPr>
                <a:t>Model</a:t>
              </a:r>
              <a:endParaRPr lang="en-US" sz="3600" dirty="0">
                <a:latin typeface="Times New Roman"/>
                <a:cs typeface="Times New Roman"/>
              </a:endParaRPr>
            </a:p>
          </p:txBody>
        </p:sp>
        <p:pic>
          <p:nvPicPr>
            <p:cNvPr id="7" name="Picture 6" descr="lda_binary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855" y="3608824"/>
              <a:ext cx="2134677" cy="160868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6156176" y="3529592"/>
            <a:ext cx="2808312" cy="2520280"/>
            <a:chOff x="6156176" y="3597632"/>
            <a:chExt cx="2808312" cy="2520280"/>
          </a:xfrm>
        </p:grpSpPr>
        <p:sp>
          <p:nvSpPr>
            <p:cNvPr id="10" name="Rounded Rectangle 9"/>
            <p:cNvSpPr/>
            <p:nvPr/>
          </p:nvSpPr>
          <p:spPr>
            <a:xfrm>
              <a:off x="6156176" y="5253816"/>
              <a:ext cx="2808312" cy="864096"/>
            </a:xfrm>
            <a:prstGeom prst="roundRect">
              <a:avLst/>
            </a:prstGeom>
            <a:solidFill>
              <a:srgbClr val="00AB00"/>
            </a:solidFill>
            <a:ln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Times New Roman"/>
                  <a:cs typeface="Times New Roman"/>
                </a:rPr>
                <a:t>O</a:t>
              </a:r>
              <a:r>
                <a:rPr lang="en-US" sz="36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ptimization</a:t>
              </a:r>
              <a:endParaRPr lang="en-US" sz="3600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pic>
          <p:nvPicPr>
            <p:cNvPr id="11" name="Picture 10" descr="convergence_3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8" y="3597632"/>
              <a:ext cx="2070218" cy="1585852"/>
            </a:xfrm>
            <a:prstGeom prst="rect">
              <a:avLst/>
            </a:prstGeom>
          </p:spPr>
        </p:pic>
      </p:grpSp>
      <p:sp>
        <p:nvSpPr>
          <p:cNvPr id="14" name="Rounded Rectangle 13"/>
          <p:cNvSpPr/>
          <p:nvPr/>
        </p:nvSpPr>
        <p:spPr>
          <a:xfrm>
            <a:off x="539552" y="5233168"/>
            <a:ext cx="2592288" cy="864096"/>
          </a:xfrm>
          <a:prstGeom prst="roundRect">
            <a:avLst/>
          </a:prstGeom>
          <a:solidFill>
            <a:srgbClr val="00AB00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Times New Roman"/>
                <a:cs typeface="Times New Roman"/>
              </a:rPr>
              <a:t>Data</a:t>
            </a:r>
            <a:endParaRPr lang="en-US" sz="3600" dirty="0">
              <a:latin typeface="Times New Roman"/>
              <a:cs typeface="Times New Roman"/>
            </a:endParaRPr>
          </a:p>
        </p:txBody>
      </p:sp>
      <p:sp>
        <p:nvSpPr>
          <p:cNvPr id="16" name="Curved Left Arrow 15"/>
          <p:cNvSpPr/>
          <p:nvPr/>
        </p:nvSpPr>
        <p:spPr>
          <a:xfrm rot="5400000">
            <a:off x="4420968" y="3488601"/>
            <a:ext cx="671603" cy="5794144"/>
          </a:xfrm>
          <a:prstGeom prst="curvedLeftArrow">
            <a:avLst/>
          </a:prstGeom>
          <a:solidFill>
            <a:srgbClr val="00AB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143180" y="3563614"/>
            <a:ext cx="2814145" cy="270009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Content Placeholder 6" descr="sdm-tutoria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29" r="-2529"/>
          <a:stretch>
            <a:fillRect/>
          </a:stretch>
        </p:blipFill>
        <p:spPr>
          <a:xfrm>
            <a:off x="693004" y="3819300"/>
            <a:ext cx="2269503" cy="1296144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>
            <a:off x="3253176" y="4388666"/>
            <a:ext cx="409526" cy="430929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5458618" y="4388666"/>
            <a:ext cx="409526" cy="430929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087045" y="3561954"/>
            <a:ext cx="2961986" cy="2700096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63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Training Data: a set of instances (examples) with</a:t>
            </a:r>
          </a:p>
          <a:p>
            <a:pPr lvl="1"/>
            <a:r>
              <a:rPr lang="en-US" dirty="0" smtClean="0"/>
              <a:t> inputs (</a:t>
            </a:r>
            <a:r>
              <a:rPr lang="en-US" dirty="0" smtClean="0">
                <a:solidFill>
                  <a:srgbClr val="FF0000"/>
                </a:solidFill>
              </a:rPr>
              <a:t>features</a:t>
            </a:r>
            <a:r>
              <a:rPr lang="en-US" dirty="0" smtClean="0"/>
              <a:t>, attributes)</a:t>
            </a:r>
          </a:p>
          <a:p>
            <a:pPr lvl="2"/>
            <a:r>
              <a:rPr lang="en-US" dirty="0" smtClean="0"/>
              <a:t> quantitative (continuous)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qualitative  (discrete)</a:t>
            </a:r>
          </a:p>
          <a:p>
            <a:pPr lvl="1"/>
            <a:r>
              <a:rPr lang="en-US" dirty="0" smtClean="0"/>
              <a:t> output (</a:t>
            </a:r>
            <a:r>
              <a:rPr lang="en-US" dirty="0" smtClean="0">
                <a:solidFill>
                  <a:srgbClr val="FF0000"/>
                </a:solidFill>
              </a:rPr>
              <a:t>label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 qualitative </a:t>
            </a:r>
            <a:r>
              <a:rPr lang="en-US" dirty="0" smtClean="0">
                <a:sym typeface="Wingdings"/>
              </a:rPr>
              <a:t> </a:t>
            </a:r>
            <a:r>
              <a:rPr lang="en-US" dirty="0" smtClean="0"/>
              <a:t>classification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quantitative </a:t>
            </a:r>
            <a:r>
              <a:rPr lang="en-US" dirty="0" smtClean="0">
                <a:sym typeface="Wingdings"/>
              </a:rPr>
              <a:t> </a:t>
            </a:r>
            <a:r>
              <a:rPr lang="en-US" dirty="0" smtClean="0"/>
              <a:t>regression</a:t>
            </a:r>
          </a:p>
          <a:p>
            <a:r>
              <a:rPr lang="en-US" dirty="0"/>
              <a:t> </a:t>
            </a:r>
            <a:r>
              <a:rPr lang="en-US" dirty="0" smtClean="0"/>
              <a:t>Typical task: </a:t>
            </a:r>
          </a:p>
          <a:p>
            <a:pPr lvl="1"/>
            <a:r>
              <a:rPr lang="en-US" dirty="0" smtClean="0"/>
              <a:t>predict output based on inputs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13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3580" y="4741956"/>
            <a:ext cx="2698833" cy="84308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Optimal Model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4886273" y="5002778"/>
            <a:ext cx="747307" cy="38556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8332413" y="5002778"/>
            <a:ext cx="636130" cy="38556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738868" y="4727390"/>
            <a:ext cx="1133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inputs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332413" y="4633446"/>
            <a:ext cx="1463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output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349086" y="2810154"/>
            <a:ext cx="1575100" cy="5575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Training Data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883061" y="3850978"/>
            <a:ext cx="2188550" cy="53299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Learning Algorithm</a:t>
            </a:r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 rot="5400000">
            <a:off x="6797761" y="3416308"/>
            <a:ext cx="482777" cy="38556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5400000">
            <a:off x="6860157" y="4370179"/>
            <a:ext cx="357986" cy="38556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821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Examples: Email Spam (Classification)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Email Spam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Training Data: a set of emails and their labels</a:t>
            </a:r>
          </a:p>
          <a:p>
            <a:pPr lvl="1"/>
            <a:r>
              <a:rPr lang="en-US" dirty="0" smtClean="0"/>
              <a:t> input features: occurrence of certain words (in an email)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output label: spam or not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      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850" y="1268230"/>
            <a:ext cx="5424875" cy="21482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411" y="1268230"/>
            <a:ext cx="2002389" cy="19582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500" y="5104402"/>
            <a:ext cx="8699500" cy="1320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70040" y="6229196"/>
            <a:ext cx="7722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1          1           0             1        0          0           1          0          0          1               0          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686" y="6208930"/>
            <a:ext cx="1666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pam or not?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211229" y="5477329"/>
            <a:ext cx="1349417" cy="43092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218345" y="5465989"/>
            <a:ext cx="669039" cy="43092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52160" y="5794320"/>
            <a:ext cx="1316768" cy="430929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560646" y="5778001"/>
            <a:ext cx="657699" cy="430929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85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Examples: House Price (Regression)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Predict House Price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Data: a set of houses with features and price</a:t>
            </a:r>
          </a:p>
          <a:p>
            <a:pPr lvl="1"/>
            <a:r>
              <a:rPr lang="en-US" dirty="0" smtClean="0"/>
              <a:t> input features: size, year,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output: house price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285" y="1268230"/>
            <a:ext cx="33020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25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In math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input features:  d-dimensional vector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output label:</a:t>
            </a:r>
            <a:endParaRPr lang="en-US" dirty="0"/>
          </a:p>
          <a:p>
            <a:pPr lvl="2"/>
            <a:endParaRPr lang="en-US" dirty="0" smtClean="0"/>
          </a:p>
          <a:p>
            <a:pPr marL="857250" lvl="2" indent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857250" lvl="2" indent="0">
              <a:buNone/>
            </a:pPr>
            <a:endParaRPr lang="en-US" dirty="0" smtClean="0"/>
          </a:p>
          <a:p>
            <a:pPr marL="857250" lvl="2" indent="0">
              <a:buNone/>
            </a:pPr>
            <a:endParaRPr lang="en-US" dirty="0"/>
          </a:p>
          <a:p>
            <a:pPr marL="857250" lvl="2" indent="0">
              <a:buNone/>
            </a:pPr>
            <a:endParaRPr lang="en-US" dirty="0" smtClean="0"/>
          </a:p>
          <a:p>
            <a:pPr marL="857250" lvl="2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714" y="2601463"/>
            <a:ext cx="1346200" cy="444500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891" y="4088843"/>
            <a:ext cx="228600" cy="304800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688" y="2635483"/>
            <a:ext cx="3530600" cy="469900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2" y="3915572"/>
            <a:ext cx="2235200" cy="4699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92" y="4729797"/>
            <a:ext cx="15113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181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Model is a way </a:t>
            </a:r>
            <a:r>
              <a:rPr lang="en-US" dirty="0" smtClean="0"/>
              <a:t>to </a:t>
            </a:r>
            <a:r>
              <a:rPr lang="en-US" dirty="0" smtClean="0"/>
              <a:t>describe the relation between input features and output label </a:t>
            </a:r>
          </a:p>
          <a:p>
            <a:pPr lvl="1"/>
            <a:r>
              <a:rPr lang="en-US" dirty="0" smtClean="0"/>
              <a:t> regression, classification</a:t>
            </a:r>
          </a:p>
          <a:p>
            <a:pPr lvl="1"/>
            <a:r>
              <a:rPr lang="en-US" dirty="0" smtClean="0"/>
              <a:t> ranking, clustering,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/>
              <a:t> </a:t>
            </a:r>
            <a:r>
              <a:rPr lang="en-US" dirty="0" smtClean="0"/>
              <a:t>in math: </a:t>
            </a:r>
          </a:p>
          <a:p>
            <a:pPr marL="857250" lvl="2" indent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857250" lvl="2" indent="0">
              <a:buNone/>
            </a:pPr>
            <a:endParaRPr lang="en-US" dirty="0" smtClean="0"/>
          </a:p>
          <a:p>
            <a:pPr marL="857250" lvl="2" indent="0">
              <a:buNone/>
            </a:pPr>
            <a:endParaRPr lang="en-US" dirty="0"/>
          </a:p>
          <a:p>
            <a:pPr marL="857250" lvl="2" indent="0">
              <a:buNone/>
            </a:pPr>
            <a:endParaRPr lang="en-US" dirty="0" smtClean="0"/>
          </a:p>
          <a:p>
            <a:pPr marL="857250" lvl="2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17</a:t>
            </a:fld>
            <a:endParaRPr lang="en-US"/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843" y="3429670"/>
            <a:ext cx="1278587" cy="3530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09" y="3963650"/>
            <a:ext cx="3505200" cy="2311400"/>
          </a:xfrm>
          <a:prstGeom prst="rect">
            <a:avLst/>
          </a:prstGeom>
        </p:spPr>
      </p:pic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08" y="4593488"/>
            <a:ext cx="3698340" cy="106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84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Search for the best model parameters</a:t>
            </a:r>
          </a:p>
          <a:p>
            <a:pPr lvl="1"/>
            <a:r>
              <a:rPr lang="en-US" dirty="0" smtClean="0"/>
              <a:t> in the space of all parameters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subject to certain criterion (e.g., minimize the classification error on the given data,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marL="1314450" lvl="3" indent="0">
              <a:buNone/>
            </a:pPr>
            <a:endParaRPr lang="en-US" dirty="0" smtClean="0"/>
          </a:p>
          <a:p>
            <a:pPr marL="1314450" lvl="3" indent="0">
              <a:buNone/>
            </a:pPr>
            <a:endParaRPr lang="en-US" dirty="0"/>
          </a:p>
          <a:p>
            <a:pPr marL="1314450" lvl="3" indent="0">
              <a:buNone/>
            </a:pPr>
            <a:endParaRPr lang="en-US" dirty="0" smtClean="0"/>
          </a:p>
          <a:p>
            <a:pPr marL="1314450" lvl="3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690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Instructor: </a:t>
            </a:r>
            <a:r>
              <a:rPr lang="en-US" dirty="0" err="1" smtClean="0"/>
              <a:t>Tianbao</a:t>
            </a:r>
            <a:r>
              <a:rPr lang="en-US" dirty="0" smtClean="0"/>
              <a:t> Yang</a:t>
            </a:r>
          </a:p>
          <a:p>
            <a:r>
              <a:rPr lang="en-US" dirty="0"/>
              <a:t> </a:t>
            </a:r>
            <a:r>
              <a:rPr lang="en-US" dirty="0" smtClean="0"/>
              <a:t>Office hour: </a:t>
            </a:r>
          </a:p>
          <a:p>
            <a:pPr lvl="1"/>
            <a:r>
              <a:rPr lang="en-US" dirty="0" smtClean="0"/>
              <a:t> MWF: </a:t>
            </a:r>
            <a:r>
              <a:rPr lang="en-US" dirty="0"/>
              <a:t>1</a:t>
            </a:r>
            <a:r>
              <a:rPr lang="en-US" dirty="0" smtClean="0"/>
              <a:t>:</a:t>
            </a:r>
            <a:r>
              <a:rPr lang="en-US" dirty="0"/>
              <a:t>2</a:t>
            </a:r>
            <a:r>
              <a:rPr lang="en-US" dirty="0" smtClean="0"/>
              <a:t>0 pm – 2:</a:t>
            </a:r>
            <a:r>
              <a:rPr lang="en-US" dirty="0"/>
              <a:t>2</a:t>
            </a:r>
            <a:r>
              <a:rPr lang="en-US" dirty="0" smtClean="0"/>
              <a:t>0 pm or by appointment </a:t>
            </a:r>
          </a:p>
          <a:p>
            <a:pPr lvl="1"/>
            <a:r>
              <a:rPr lang="en-US" dirty="0" smtClean="0"/>
              <a:t>Textbooks</a:t>
            </a:r>
          </a:p>
          <a:p>
            <a:pPr lvl="2"/>
            <a:r>
              <a:rPr lang="en-US" dirty="0" smtClean="0"/>
              <a:t> Pattern Recognition and Machine Learning (C. M. Bishop)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Optional: The Elements of Statistical Learning (T. Hastie et al.)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Some subjects are from papers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TA: </a:t>
            </a:r>
            <a:r>
              <a:rPr lang="en-US" dirty="0" err="1" smtClean="0"/>
              <a:t>Shiyao</a:t>
            </a:r>
            <a:r>
              <a:rPr lang="en-US" dirty="0" smtClean="0"/>
              <a:t> Wang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783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What is Machine </a:t>
            </a:r>
            <a:r>
              <a:rPr lang="en-US" dirty="0">
                <a:solidFill>
                  <a:srgbClr val="800000"/>
                </a:solidFill>
              </a:rPr>
              <a:t>L</a:t>
            </a:r>
            <a:r>
              <a:rPr lang="en-US" dirty="0" smtClean="0">
                <a:solidFill>
                  <a:srgbClr val="800000"/>
                </a:solidFill>
              </a:rPr>
              <a:t>earning?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definition</a:t>
            </a:r>
          </a:p>
          <a:p>
            <a:pPr lvl="1"/>
            <a:r>
              <a:rPr lang="en-US" dirty="0" smtClean="0"/>
              <a:t> procedure</a:t>
            </a:r>
          </a:p>
          <a:p>
            <a:pPr lvl="1"/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categorization</a:t>
            </a:r>
          </a:p>
          <a:p>
            <a:pPr lvl="1"/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/>
              <a:t> </a:t>
            </a:r>
            <a:r>
              <a:rPr lang="en-US" dirty="0" smtClean="0"/>
              <a:t>history</a:t>
            </a:r>
            <a:endParaRPr lang="en-US" dirty="0" smtClean="0">
              <a:solidFill>
                <a:srgbClr val="008000"/>
              </a:solidFill>
            </a:endParaRPr>
          </a:p>
          <a:p>
            <a:endParaRPr lang="en-US" dirty="0"/>
          </a:p>
          <a:p>
            <a:r>
              <a:rPr lang="en-US" dirty="0" smtClean="0"/>
              <a:t> Real World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148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Categorization of Machine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Categorization of Machine Learning Algorithms</a:t>
            </a:r>
          </a:p>
          <a:p>
            <a:pPr lvl="1"/>
            <a:r>
              <a:rPr lang="en-US" dirty="0" smtClean="0"/>
              <a:t> based on tasks</a:t>
            </a:r>
          </a:p>
          <a:p>
            <a:pPr lvl="2"/>
            <a:r>
              <a:rPr lang="en-US" dirty="0" smtClean="0"/>
              <a:t> regression (e.g. predict house price)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classification (e.g. predict spam)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clustering, ranking,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 based on availability of labels</a:t>
            </a:r>
          </a:p>
          <a:p>
            <a:pPr lvl="2"/>
            <a:r>
              <a:rPr lang="en-US" dirty="0" smtClean="0"/>
              <a:t> yes: supervised learning (classification, regression)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no: unsupervised learning (clustering)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partially: semi-supervised learning (classification, regression)</a:t>
            </a:r>
          </a:p>
          <a:p>
            <a:pPr lvl="1"/>
            <a:r>
              <a:rPr lang="en-US" dirty="0" smtClean="0"/>
              <a:t>based on methodologies  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discriminative 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generative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671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What is Machine </a:t>
            </a:r>
            <a:r>
              <a:rPr lang="en-US" dirty="0">
                <a:solidFill>
                  <a:srgbClr val="800000"/>
                </a:solidFill>
              </a:rPr>
              <a:t>L</a:t>
            </a:r>
            <a:r>
              <a:rPr lang="en-US" dirty="0" smtClean="0">
                <a:solidFill>
                  <a:srgbClr val="800000"/>
                </a:solidFill>
              </a:rPr>
              <a:t>earning?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definition</a:t>
            </a:r>
          </a:p>
          <a:p>
            <a:pPr lvl="1"/>
            <a:r>
              <a:rPr lang="en-US" dirty="0" smtClean="0"/>
              <a:t> procedure</a:t>
            </a:r>
          </a:p>
          <a:p>
            <a:pPr lvl="1"/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/>
              <a:t>categorization</a:t>
            </a:r>
          </a:p>
          <a:p>
            <a:pPr lvl="1"/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history</a:t>
            </a:r>
          </a:p>
          <a:p>
            <a:endParaRPr lang="en-US" dirty="0"/>
          </a:p>
          <a:p>
            <a:r>
              <a:rPr lang="en-US" dirty="0" smtClean="0"/>
              <a:t> Real World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790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Machine Learning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22</a:t>
            </a:fld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67544" y="5949280"/>
            <a:ext cx="835292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611560" y="1412776"/>
            <a:ext cx="8384" cy="46889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43608" y="522920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  <a:r>
              <a:rPr lang="en-US" dirty="0" smtClean="0"/>
              <a:t>eural network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403648" y="5733256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87624" y="59399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1960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028384" y="5847655"/>
            <a:ext cx="827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time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140348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scale</a:t>
            </a:r>
            <a:endParaRPr lang="en-US" sz="2800" b="1" dirty="0">
              <a:solidFill>
                <a:srgbClr val="0000FF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2411760" y="5733256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195736" y="59399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1970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347864" y="5733256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31840" y="59399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1980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779912" y="403838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ecision tree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4355976" y="5733256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139952" y="59399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1990</a:t>
            </a:r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5436096" y="5733256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220072" y="59399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2000</a:t>
            </a:r>
            <a:endParaRPr lang="en-US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516216" y="5733256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56176" y="59399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2010</a:t>
            </a:r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611560" y="5589240"/>
            <a:ext cx="1440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51520" y="551723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7150400" y="1342055"/>
            <a:ext cx="1758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Deep Learning</a:t>
            </a:r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611560" y="4366232"/>
            <a:ext cx="1440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79512" y="40050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3</a:t>
            </a:r>
            <a:endParaRPr lang="en-US" baseline="30000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611560" y="2924944"/>
            <a:ext cx="1440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79512" y="263691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6</a:t>
            </a:r>
            <a:endParaRPr lang="en-US" baseline="300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611560" y="1844824"/>
            <a:ext cx="14401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9512" y="162880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9</a:t>
            </a:r>
            <a:endParaRPr lang="en-US" baseline="30000" dirty="0"/>
          </a:p>
        </p:txBody>
      </p:sp>
      <p:sp>
        <p:nvSpPr>
          <p:cNvPr id="34" name="TextBox 33"/>
          <p:cNvSpPr txBox="1"/>
          <p:nvPr/>
        </p:nvSpPr>
        <p:spPr>
          <a:xfrm>
            <a:off x="5573063" y="3169947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Support vector machine </a:t>
            </a:r>
            <a:endParaRPr lang="en-US" dirty="0"/>
          </a:p>
        </p:txBody>
      </p:sp>
      <p:grpSp>
        <p:nvGrpSpPr>
          <p:cNvPr id="39" name="Group 38"/>
          <p:cNvGrpSpPr/>
          <p:nvPr/>
        </p:nvGrpSpPr>
        <p:grpSpPr>
          <a:xfrm>
            <a:off x="1001843" y="5517232"/>
            <a:ext cx="1553933" cy="125150"/>
            <a:chOff x="857827" y="5517232"/>
            <a:chExt cx="1553933" cy="12515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899592" y="5589240"/>
              <a:ext cx="15121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/>
            <p:cNvSpPr/>
            <p:nvPr/>
          </p:nvSpPr>
          <p:spPr>
            <a:xfrm>
              <a:off x="857827" y="5517232"/>
              <a:ext cx="113773" cy="125150"/>
            </a:xfrm>
            <a:prstGeom prst="ellipse">
              <a:avLst/>
            </a:prstGeom>
            <a:solidFill>
              <a:srgbClr val="FF163B"/>
            </a:solidFill>
            <a:ln>
              <a:solidFill>
                <a:srgbClr val="FF16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707904" y="4345280"/>
            <a:ext cx="1553933" cy="125150"/>
            <a:chOff x="857827" y="5517232"/>
            <a:chExt cx="1553933" cy="125150"/>
          </a:xfrm>
        </p:grpSpPr>
        <p:cxnSp>
          <p:nvCxnSpPr>
            <p:cNvPr id="43" name="Straight Connector 42"/>
            <p:cNvCxnSpPr/>
            <p:nvPr/>
          </p:nvCxnSpPr>
          <p:spPr>
            <a:xfrm>
              <a:off x="899592" y="5589240"/>
              <a:ext cx="15121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857827" y="5517232"/>
              <a:ext cx="113773" cy="125150"/>
            </a:xfrm>
            <a:prstGeom prst="ellipse">
              <a:avLst/>
            </a:prstGeom>
            <a:solidFill>
              <a:srgbClr val="FF163B"/>
            </a:solidFill>
            <a:ln>
              <a:solidFill>
                <a:srgbClr val="FF16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4037701" y="5589240"/>
            <a:ext cx="168642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5106299" y="3468829"/>
            <a:ext cx="3426141" cy="125150"/>
            <a:chOff x="857827" y="5517232"/>
            <a:chExt cx="3426141" cy="125150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899592" y="5589240"/>
              <a:ext cx="33843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857827" y="5517232"/>
              <a:ext cx="113773" cy="125150"/>
            </a:xfrm>
            <a:prstGeom prst="ellipse">
              <a:avLst/>
            </a:prstGeom>
            <a:solidFill>
              <a:srgbClr val="FF163B"/>
            </a:solidFill>
            <a:ln>
              <a:solidFill>
                <a:srgbClr val="FF16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964715" y="1630087"/>
            <a:ext cx="1553933" cy="125150"/>
            <a:chOff x="857827" y="5517232"/>
            <a:chExt cx="1553933" cy="125150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899592" y="5589240"/>
              <a:ext cx="15121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51"/>
            <p:cNvSpPr/>
            <p:nvPr/>
          </p:nvSpPr>
          <p:spPr>
            <a:xfrm>
              <a:off x="857827" y="5517232"/>
              <a:ext cx="113773" cy="125150"/>
            </a:xfrm>
            <a:prstGeom prst="ellipse">
              <a:avLst/>
            </a:prstGeom>
            <a:solidFill>
              <a:srgbClr val="FF163B"/>
            </a:solidFill>
            <a:ln>
              <a:solidFill>
                <a:srgbClr val="FF16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2555776" y="5589240"/>
            <a:ext cx="151216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5724128" y="5589240"/>
            <a:ext cx="151216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220072" y="4417288"/>
            <a:ext cx="201622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5580319" y="243334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Logistic regression</a:t>
            </a:r>
            <a:endParaRPr lang="en-US" dirty="0"/>
          </a:p>
        </p:txBody>
      </p:sp>
      <p:grpSp>
        <p:nvGrpSpPr>
          <p:cNvPr id="72" name="Group 71"/>
          <p:cNvGrpSpPr/>
          <p:nvPr/>
        </p:nvGrpSpPr>
        <p:grpSpPr>
          <a:xfrm>
            <a:off x="5113555" y="2732222"/>
            <a:ext cx="3426141" cy="125150"/>
            <a:chOff x="857827" y="5517232"/>
            <a:chExt cx="3426141" cy="125150"/>
          </a:xfrm>
        </p:grpSpPr>
        <p:cxnSp>
          <p:nvCxnSpPr>
            <p:cNvPr id="73" name="Straight Connector 72"/>
            <p:cNvCxnSpPr/>
            <p:nvPr/>
          </p:nvCxnSpPr>
          <p:spPr>
            <a:xfrm>
              <a:off x="899592" y="5589240"/>
              <a:ext cx="338437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Oval 73"/>
            <p:cNvSpPr/>
            <p:nvPr/>
          </p:nvSpPr>
          <p:spPr>
            <a:xfrm>
              <a:off x="857827" y="5517232"/>
              <a:ext cx="113773" cy="125150"/>
            </a:xfrm>
            <a:prstGeom prst="ellipse">
              <a:avLst/>
            </a:prstGeom>
            <a:solidFill>
              <a:srgbClr val="FF163B"/>
            </a:solidFill>
            <a:ln>
              <a:solidFill>
                <a:srgbClr val="FF16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9506857" y="527957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1082523" y="4639325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 nearest neighbor</a:t>
            </a:r>
            <a:endParaRPr lang="en-US" dirty="0"/>
          </a:p>
        </p:txBody>
      </p:sp>
      <p:grpSp>
        <p:nvGrpSpPr>
          <p:cNvPr id="87" name="Group 86"/>
          <p:cNvGrpSpPr/>
          <p:nvPr/>
        </p:nvGrpSpPr>
        <p:grpSpPr>
          <a:xfrm>
            <a:off x="1010515" y="4946223"/>
            <a:ext cx="1553933" cy="125150"/>
            <a:chOff x="857827" y="5517232"/>
            <a:chExt cx="1553933" cy="125150"/>
          </a:xfrm>
        </p:grpSpPr>
        <p:cxnSp>
          <p:nvCxnSpPr>
            <p:cNvPr id="88" name="Straight Connector 87"/>
            <p:cNvCxnSpPr/>
            <p:nvPr/>
          </p:nvCxnSpPr>
          <p:spPr>
            <a:xfrm>
              <a:off x="899592" y="5589240"/>
              <a:ext cx="1512168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/>
            <p:cNvSpPr/>
            <p:nvPr/>
          </p:nvSpPr>
          <p:spPr>
            <a:xfrm>
              <a:off x="857827" y="5517232"/>
              <a:ext cx="113773" cy="125150"/>
            </a:xfrm>
            <a:prstGeom prst="ellipse">
              <a:avLst/>
            </a:prstGeom>
            <a:solidFill>
              <a:srgbClr val="FF163B"/>
            </a:solidFill>
            <a:ln>
              <a:solidFill>
                <a:srgbClr val="FF163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0" name="Straight Connector 89"/>
          <p:cNvCxnSpPr/>
          <p:nvPr/>
        </p:nvCxnSpPr>
        <p:spPr>
          <a:xfrm flipV="1">
            <a:off x="2522683" y="5008657"/>
            <a:ext cx="4627717" cy="957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344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Earlier Days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Two Layer Neural Networks (1960 – 1970)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Perceptron (Frank Rosenblatt)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23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6341804" y="2425876"/>
            <a:ext cx="1999270" cy="1543557"/>
            <a:chOff x="2987824" y="1484784"/>
            <a:chExt cx="864096" cy="72008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2987824" y="1556792"/>
              <a:ext cx="864096" cy="64807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3009687" y="1772816"/>
              <a:ext cx="122153" cy="134368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203848" y="1926480"/>
              <a:ext cx="122153" cy="134368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41735" y="2070496"/>
              <a:ext cx="122153" cy="134368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225711" y="1484784"/>
              <a:ext cx="122153" cy="13436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41735" y="1710456"/>
              <a:ext cx="122153" cy="13436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29767" y="1844824"/>
              <a:ext cx="122153" cy="134368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11" y="2664133"/>
            <a:ext cx="5708810" cy="3479800"/>
          </a:xfrm>
          <a:prstGeom prst="rect">
            <a:avLst/>
          </a:prstGeom>
        </p:spPr>
      </p:pic>
      <p:cxnSp>
        <p:nvCxnSpPr>
          <p:cNvPr id="17" name="Curved Connector 16"/>
          <p:cNvCxnSpPr>
            <a:endCxn id="8" idx="1"/>
          </p:cNvCxnSpPr>
          <p:nvPr/>
        </p:nvCxnSpPr>
        <p:spPr>
          <a:xfrm rot="5400000" flipH="1" flipV="1">
            <a:off x="5407652" y="3500853"/>
            <a:ext cx="1298275" cy="671199"/>
          </a:xfrm>
          <a:prstGeom prst="curvedConnector2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304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1980 – 2000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Multiple layers  Neural Network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Several layers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Application: digit recognition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24</a:t>
            </a:fld>
            <a:endParaRPr lang="en-US"/>
          </a:p>
        </p:txBody>
      </p:sp>
      <p:pic>
        <p:nvPicPr>
          <p:cNvPr id="97" name="Picture 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634" y="3232704"/>
            <a:ext cx="6694025" cy="259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433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1980 – 2000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686800" cy="4802914"/>
          </a:xfrm>
        </p:spPr>
        <p:txBody>
          <a:bodyPr>
            <a:normAutofit/>
          </a:bodyPr>
          <a:lstStyle/>
          <a:p>
            <a:r>
              <a:rPr lang="en-US" dirty="0" smtClean="0"/>
              <a:t> Decision tree</a:t>
            </a:r>
          </a:p>
          <a:p>
            <a:pPr lvl="1"/>
            <a:r>
              <a:rPr lang="en-US" dirty="0" smtClean="0"/>
              <a:t> Rule based model</a:t>
            </a:r>
          </a:p>
          <a:p>
            <a:pPr lvl="1"/>
            <a:r>
              <a:rPr lang="en-US" dirty="0" smtClean="0"/>
              <a:t> Easy to understand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Application:  commercial systems (credit risk analysis)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25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894014" y="3638111"/>
            <a:ext cx="4418547" cy="2469939"/>
            <a:chOff x="4753427" y="1445262"/>
            <a:chExt cx="4418547" cy="2469939"/>
          </a:xfrm>
        </p:grpSpPr>
        <p:grpSp>
          <p:nvGrpSpPr>
            <p:cNvPr id="82" name="Group 81"/>
            <p:cNvGrpSpPr/>
            <p:nvPr/>
          </p:nvGrpSpPr>
          <p:grpSpPr>
            <a:xfrm>
              <a:off x="5156149" y="1445262"/>
              <a:ext cx="3443855" cy="2204393"/>
              <a:chOff x="4441046" y="1268230"/>
              <a:chExt cx="4583772" cy="2667315"/>
            </a:xfrm>
          </p:grpSpPr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871212" y="3113340"/>
                <a:ext cx="931314" cy="822205"/>
              </a:xfrm>
              <a:prstGeom prst="rect">
                <a:avLst/>
              </a:prstGeom>
            </p:spPr>
          </p:pic>
          <p:sp>
            <p:nvSpPr>
              <p:cNvPr id="50" name="Diamond 49"/>
              <p:cNvSpPr/>
              <p:nvPr/>
            </p:nvSpPr>
            <p:spPr>
              <a:xfrm>
                <a:off x="6570921" y="1268230"/>
                <a:ext cx="811435" cy="773942"/>
              </a:xfrm>
              <a:prstGeom prst="diamond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Diamond 50"/>
              <p:cNvSpPr/>
              <p:nvPr/>
            </p:nvSpPr>
            <p:spPr>
              <a:xfrm>
                <a:off x="5376331" y="2197466"/>
                <a:ext cx="866243" cy="773942"/>
              </a:xfrm>
              <a:prstGeom prst="diamond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Diamond 51"/>
              <p:cNvSpPr/>
              <p:nvPr/>
            </p:nvSpPr>
            <p:spPr>
              <a:xfrm>
                <a:off x="7774041" y="2197466"/>
                <a:ext cx="848100" cy="773942"/>
              </a:xfrm>
              <a:prstGeom prst="diamond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41046" y="3113340"/>
                <a:ext cx="1112818" cy="740531"/>
              </a:xfrm>
              <a:prstGeom prst="rect">
                <a:avLst/>
              </a:prstGeom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74993" y="3182296"/>
                <a:ext cx="830686" cy="753249"/>
              </a:xfrm>
              <a:prstGeom prst="rect">
                <a:avLst/>
              </a:prstGeom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64213" y="3199564"/>
                <a:ext cx="660605" cy="656985"/>
              </a:xfrm>
              <a:prstGeom prst="rect">
                <a:avLst/>
              </a:prstGeom>
            </p:spPr>
          </p:pic>
          <p:cxnSp>
            <p:nvCxnSpPr>
              <p:cNvPr id="58" name="Straight Arrow Connector 57"/>
              <p:cNvCxnSpPr>
                <a:stCxn id="50" idx="1"/>
                <a:endCxn id="51" idx="0"/>
              </p:cNvCxnSpPr>
              <p:nvPr/>
            </p:nvCxnSpPr>
            <p:spPr>
              <a:xfrm flipH="1">
                <a:off x="5809453" y="1655201"/>
                <a:ext cx="761468" cy="54226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/>
              <p:cNvCxnSpPr>
                <a:stCxn id="50" idx="3"/>
                <a:endCxn id="52" idx="0"/>
              </p:cNvCxnSpPr>
              <p:nvPr/>
            </p:nvCxnSpPr>
            <p:spPr>
              <a:xfrm>
                <a:off x="7382356" y="1655201"/>
                <a:ext cx="815735" cy="54226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Arrow Connector 63"/>
              <p:cNvCxnSpPr>
                <a:stCxn id="51" idx="1"/>
                <a:endCxn id="53" idx="0"/>
              </p:cNvCxnSpPr>
              <p:nvPr/>
            </p:nvCxnSpPr>
            <p:spPr>
              <a:xfrm flipH="1">
                <a:off x="4997455" y="2584437"/>
                <a:ext cx="378876" cy="52890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/>
              <p:cNvCxnSpPr>
                <a:stCxn id="51" idx="3"/>
                <a:endCxn id="23" idx="0"/>
              </p:cNvCxnSpPr>
              <p:nvPr/>
            </p:nvCxnSpPr>
            <p:spPr>
              <a:xfrm>
                <a:off x="6242574" y="2584437"/>
                <a:ext cx="94296" cy="52890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/>
              <p:cNvCxnSpPr>
                <a:stCxn id="52" idx="1"/>
                <a:endCxn id="54" idx="0"/>
              </p:cNvCxnSpPr>
              <p:nvPr/>
            </p:nvCxnSpPr>
            <p:spPr>
              <a:xfrm flipH="1">
                <a:off x="7590336" y="2584437"/>
                <a:ext cx="183705" cy="59785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/>
              <p:cNvCxnSpPr>
                <a:stCxn id="52" idx="3"/>
                <a:endCxn id="56" idx="0"/>
              </p:cNvCxnSpPr>
              <p:nvPr/>
            </p:nvCxnSpPr>
            <p:spPr>
              <a:xfrm>
                <a:off x="8622141" y="2584437"/>
                <a:ext cx="72374" cy="61512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/>
              <p:cNvSpPr txBox="1"/>
              <p:nvPr/>
            </p:nvSpPr>
            <p:spPr>
              <a:xfrm>
                <a:off x="6553200" y="1413897"/>
                <a:ext cx="1230817" cy="4468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color</a:t>
                </a:r>
                <a:endParaRPr lang="en-US" dirty="0"/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5452746" y="2340477"/>
                <a:ext cx="838124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size</a:t>
                </a:r>
                <a:endParaRPr lang="en-US" sz="2000" dirty="0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7856462" y="2340477"/>
                <a:ext cx="838124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size</a:t>
                </a:r>
                <a:endParaRPr lang="en-US" sz="2000" dirty="0"/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5773760" y="1638220"/>
              <a:ext cx="935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yellow</a:t>
              </a:r>
              <a:endParaRPr lang="en-US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504114" y="1642980"/>
              <a:ext cx="935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red</a:t>
              </a:r>
              <a:endParaRPr lang="en-US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164858" y="2477420"/>
              <a:ext cx="935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big</a:t>
              </a:r>
              <a:endParaRPr lang="en-US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6496553" y="2502819"/>
              <a:ext cx="935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small</a:t>
              </a:r>
              <a:endParaRPr lang="en-US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7167844" y="2520962"/>
              <a:ext cx="935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big</a:t>
              </a:r>
              <a:endParaRPr lang="en-US" dirty="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236498" y="2582672"/>
              <a:ext cx="9354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small</a:t>
              </a:r>
              <a:endParaRPr lang="en-US" dirty="0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4753427" y="3482541"/>
              <a:ext cx="1499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Grape-fruit</a:t>
              </a:r>
              <a:endParaRPr lang="en-US" dirty="0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6085123" y="3482541"/>
              <a:ext cx="1082722" cy="376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lemon</a:t>
              </a:r>
              <a:endParaRPr lang="en-US" dirty="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108387" y="3526083"/>
              <a:ext cx="1082722" cy="376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Apple</a:t>
              </a:r>
              <a:endParaRPr lang="en-US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7964008" y="3545869"/>
              <a:ext cx="9985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cherry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0947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Since Mid-90’s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Support Vector Machine</a:t>
            </a:r>
          </a:p>
          <a:p>
            <a:pPr lvl="1"/>
            <a:r>
              <a:rPr lang="en-US" dirty="0" smtClean="0"/>
              <a:t> Vladimir N. </a:t>
            </a:r>
            <a:r>
              <a:rPr lang="en-US" dirty="0" err="1" smtClean="0"/>
              <a:t>Vapnik</a:t>
            </a:r>
            <a:endParaRPr lang="en-US" dirty="0" smtClean="0"/>
          </a:p>
          <a:p>
            <a:pPr lvl="1"/>
            <a:r>
              <a:rPr lang="en-US" dirty="0" smtClean="0"/>
              <a:t> widely studied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 Logistic Regression</a:t>
            </a:r>
          </a:p>
          <a:p>
            <a:pPr lvl="1"/>
            <a:r>
              <a:rPr lang="en-US" dirty="0" smtClean="0"/>
              <a:t> Application: internet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864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Since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BIG DATA  Analytics</a:t>
            </a:r>
          </a:p>
          <a:p>
            <a:pPr lvl="1"/>
            <a:r>
              <a:rPr lang="en-US" dirty="0" smtClean="0"/>
              <a:t> Deep Learning</a:t>
            </a:r>
          </a:p>
          <a:p>
            <a:pPr lvl="1"/>
            <a:r>
              <a:rPr lang="en-US" dirty="0" smtClean="0"/>
              <a:t> Large-scale Optimization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103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What is Machine </a:t>
            </a:r>
            <a:r>
              <a:rPr lang="en-US" dirty="0">
                <a:solidFill>
                  <a:srgbClr val="000000"/>
                </a:solidFill>
              </a:rPr>
              <a:t>L</a:t>
            </a:r>
            <a:r>
              <a:rPr lang="en-US" dirty="0" smtClean="0">
                <a:solidFill>
                  <a:srgbClr val="000000"/>
                </a:solidFill>
              </a:rPr>
              <a:t>earning?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definition</a:t>
            </a:r>
          </a:p>
          <a:p>
            <a:pPr lvl="1"/>
            <a:r>
              <a:rPr lang="en-US" dirty="0" smtClean="0"/>
              <a:t> procedure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categorization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/>
              <a:t> </a:t>
            </a:r>
            <a:r>
              <a:rPr lang="en-US" dirty="0" smtClean="0"/>
              <a:t>history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en-US" dirty="0"/>
          </a:p>
          <a:p>
            <a:r>
              <a:rPr lang="en-US" dirty="0" smtClean="0">
                <a:solidFill>
                  <a:srgbClr val="800000"/>
                </a:solidFill>
              </a:rPr>
              <a:t> Real World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57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6 homework assignments (every two weeks): 40%</a:t>
            </a:r>
          </a:p>
          <a:p>
            <a:pPr lvl="1"/>
            <a:r>
              <a:rPr lang="en-US" dirty="0" smtClean="0"/>
              <a:t> written  +  programming</a:t>
            </a:r>
          </a:p>
          <a:p>
            <a:r>
              <a:rPr lang="en-US" dirty="0"/>
              <a:t> </a:t>
            </a:r>
            <a:r>
              <a:rPr lang="en-US" dirty="0" smtClean="0"/>
              <a:t>Course project: 50%</a:t>
            </a:r>
          </a:p>
          <a:p>
            <a:pPr lvl="1"/>
            <a:r>
              <a:rPr lang="en-US" dirty="0" smtClean="0"/>
              <a:t> Topics: related to machine learning, suggestions will be given prior, your own choice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Collaboration: encourage 1~2 people </a:t>
            </a:r>
          </a:p>
          <a:p>
            <a:pPr lvl="1"/>
            <a:r>
              <a:rPr lang="en-US" dirty="0" smtClean="0"/>
              <a:t> Proposal (10%) + Presentation (10%) + Report (30%)</a:t>
            </a:r>
            <a:endParaRPr lang="en-US" dirty="0"/>
          </a:p>
          <a:p>
            <a:r>
              <a:rPr lang="en-US" dirty="0" smtClean="0"/>
              <a:t> No exam: yeah</a:t>
            </a:r>
          </a:p>
          <a:p>
            <a:r>
              <a:rPr lang="en-US" dirty="0" smtClean="0"/>
              <a:t> Participation: 10%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835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Predict the examination score of students</a:t>
            </a:r>
          </a:p>
          <a:p>
            <a:pPr lvl="1"/>
            <a:r>
              <a:rPr lang="en-US" dirty="0" smtClean="0"/>
              <a:t> study the effectiveness of schools</a:t>
            </a:r>
          </a:p>
          <a:p>
            <a:pPr lvl="1"/>
            <a:endParaRPr lang="en-US" dirty="0"/>
          </a:p>
          <a:p>
            <a:r>
              <a:rPr lang="en-US" dirty="0" smtClean="0"/>
              <a:t> Training Data</a:t>
            </a:r>
          </a:p>
          <a:p>
            <a:pPr lvl="1"/>
            <a:r>
              <a:rPr lang="en-US" dirty="0" smtClean="0"/>
              <a:t> student-dependent features:</a:t>
            </a:r>
          </a:p>
          <a:p>
            <a:pPr lvl="2"/>
            <a:r>
              <a:rPr lang="en-US" dirty="0" smtClean="0"/>
              <a:t> hours of study 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gender, ethnic group</a:t>
            </a:r>
          </a:p>
          <a:p>
            <a:pPr lvl="1"/>
            <a:r>
              <a:rPr lang="en-US" dirty="0" smtClean="0"/>
              <a:t> school-dependent features: </a:t>
            </a:r>
          </a:p>
          <a:p>
            <a:pPr lvl="2"/>
            <a:r>
              <a:rPr lang="en-US" dirty="0" smtClean="0"/>
              <a:t> percentage of students eligible for free school meals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school gender, school denomination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29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024" y="2453745"/>
            <a:ext cx="3357171" cy="201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37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954699" cy="4802914"/>
          </a:xfrm>
        </p:spPr>
        <p:txBody>
          <a:bodyPr/>
          <a:lstStyle/>
          <a:p>
            <a:r>
              <a:rPr lang="en-US" dirty="0" smtClean="0"/>
              <a:t> Handwritten Recognition </a:t>
            </a:r>
          </a:p>
          <a:p>
            <a:pPr lvl="1"/>
            <a:r>
              <a:rPr lang="en-US" sz="2400" dirty="0" smtClean="0"/>
              <a:t> Postal address recognition </a:t>
            </a:r>
          </a:p>
          <a:p>
            <a:pPr lvl="1"/>
            <a:r>
              <a:rPr lang="en-US" sz="2400" dirty="0"/>
              <a:t> </a:t>
            </a:r>
            <a:r>
              <a:rPr lang="en-US" sz="2400" dirty="0" smtClean="0"/>
              <a:t>more </a:t>
            </a:r>
            <a:r>
              <a:rPr lang="en-US" sz="2400" dirty="0"/>
              <a:t>than 95% of </a:t>
            </a:r>
            <a:r>
              <a:rPr lang="en-US" sz="2400" dirty="0" smtClean="0"/>
              <a:t> </a:t>
            </a:r>
            <a:r>
              <a:rPr lang="en-US" sz="2400" dirty="0"/>
              <a:t>handwritten mail is sorted automatically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48" y="2798067"/>
            <a:ext cx="5582666" cy="35223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414" y="3137921"/>
            <a:ext cx="2997917" cy="237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09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954699" cy="4802914"/>
          </a:xfrm>
        </p:spPr>
        <p:txBody>
          <a:bodyPr/>
          <a:lstStyle/>
          <a:p>
            <a:r>
              <a:rPr lang="en-US" dirty="0" smtClean="0"/>
              <a:t> Google Search</a:t>
            </a:r>
          </a:p>
          <a:p>
            <a:pPr lvl="1"/>
            <a:r>
              <a:rPr lang="en-US" sz="2400" dirty="0" smtClean="0"/>
              <a:t> given a query, find relevant webpages and rank in order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92" y="2546803"/>
            <a:ext cx="8554339" cy="372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940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954699" cy="4802914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Netflix movie recommendation: predict users’ ratings</a:t>
            </a:r>
          </a:p>
          <a:p>
            <a:pPr lvl="1"/>
            <a:r>
              <a:rPr lang="en-US" sz="2400" dirty="0" smtClean="0"/>
              <a:t> given users’ information, watching history, </a:t>
            </a:r>
            <a:r>
              <a:rPr lang="en-US" sz="2400" dirty="0" err="1" smtClean="0"/>
              <a:t>etc</a:t>
            </a:r>
            <a:r>
              <a:rPr lang="en-US" sz="2400" dirty="0" smtClean="0"/>
              <a:t>, recommend most-likely to watch movies </a:t>
            </a:r>
          </a:p>
          <a:p>
            <a:pPr lvl="1"/>
            <a:r>
              <a:rPr lang="en-US" sz="2400" dirty="0"/>
              <a:t> </a:t>
            </a:r>
            <a:r>
              <a:rPr lang="en-US" sz="2400" dirty="0" smtClean="0"/>
              <a:t>Netflix Prize: $1,000,000, 2006 –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053" y="3310459"/>
            <a:ext cx="4864704" cy="341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647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954699" cy="4802914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Netflix movie recommendation: predict users’ ratings</a:t>
            </a:r>
          </a:p>
          <a:p>
            <a:pPr lvl="1"/>
            <a:r>
              <a:rPr lang="en-US" sz="2400" dirty="0" smtClean="0"/>
              <a:t> given users’ information, watching history, </a:t>
            </a:r>
            <a:r>
              <a:rPr lang="en-US" sz="2400" dirty="0" err="1" smtClean="0"/>
              <a:t>etc</a:t>
            </a:r>
            <a:r>
              <a:rPr lang="en-US" sz="2400" dirty="0" smtClean="0"/>
              <a:t>, recommend most-likely to watch movies </a:t>
            </a:r>
          </a:p>
          <a:p>
            <a:pPr lvl="1"/>
            <a:r>
              <a:rPr lang="en-US" sz="2400" dirty="0"/>
              <a:t> </a:t>
            </a:r>
            <a:r>
              <a:rPr lang="en-US" sz="2400" dirty="0" smtClean="0"/>
              <a:t>Netflix Prize: $1,000,000, 2006 –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053" y="3310459"/>
            <a:ext cx="4864704" cy="341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38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Recognition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SIRI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77" y="2279870"/>
            <a:ext cx="7398604" cy="432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35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of Galaxy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544"/>
            <a:ext cx="8229600" cy="4525963"/>
          </a:xfrm>
        </p:spPr>
        <p:txBody>
          <a:bodyPr/>
          <a:lstStyle/>
          <a:p>
            <a:r>
              <a:rPr lang="en-US" dirty="0" smtClean="0"/>
              <a:t> understanding the universe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2060374"/>
            <a:ext cx="6502400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98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Practical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2136"/>
            <a:ext cx="8954699" cy="4802914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err="1" smtClean="0"/>
              <a:t>Kaggle</a:t>
            </a:r>
            <a:r>
              <a:rPr lang="en-US" dirty="0" smtClean="0"/>
              <a:t> Competition</a:t>
            </a:r>
          </a:p>
          <a:p>
            <a:pPr lvl="1"/>
            <a:r>
              <a:rPr lang="en-US" sz="2200" dirty="0" smtClean="0"/>
              <a:t> predict which shoppers will become repeat buyers. Award:$30,000</a:t>
            </a:r>
          </a:p>
          <a:p>
            <a:pPr lvl="1"/>
            <a:r>
              <a:rPr lang="en-US" sz="2200" dirty="0"/>
              <a:t> </a:t>
            </a:r>
            <a:r>
              <a:rPr lang="en-US" sz="2200" dirty="0" smtClean="0"/>
              <a:t>predict which ads contain illicit content. Award: $25,000</a:t>
            </a:r>
          </a:p>
          <a:p>
            <a:pPr lvl="1"/>
            <a:r>
              <a:rPr lang="en-US" sz="2200" dirty="0"/>
              <a:t> </a:t>
            </a:r>
            <a:r>
              <a:rPr lang="en-US" sz="2200" dirty="0" smtClean="0"/>
              <a:t>predict click-through rates on display ads. Award: $16,000</a:t>
            </a:r>
          </a:p>
          <a:p>
            <a:pPr lvl="1"/>
            <a:r>
              <a:rPr lang="en-US" sz="2200" dirty="0"/>
              <a:t> </a:t>
            </a:r>
            <a:r>
              <a:rPr lang="en-US" sz="2200" dirty="0" err="1" smtClean="0"/>
              <a:t>etc</a:t>
            </a: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711" y="3863982"/>
            <a:ext cx="2845129" cy="109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79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Real Demos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127629" y="3099103"/>
            <a:ext cx="805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349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Prerequisites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Linear Algebra</a:t>
            </a:r>
          </a:p>
          <a:p>
            <a:pPr lvl="1"/>
            <a:r>
              <a:rPr lang="en-US" dirty="0" smtClean="0"/>
              <a:t> vector, matrix, norm,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Probability</a:t>
            </a:r>
          </a:p>
          <a:p>
            <a:pPr lvl="1"/>
            <a:r>
              <a:rPr lang="en-US" dirty="0" smtClean="0"/>
              <a:t> probability, distribution, expectation,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 Optimization</a:t>
            </a:r>
          </a:p>
          <a:p>
            <a:pPr lvl="1"/>
            <a:r>
              <a:rPr lang="en-US" dirty="0" smtClean="0"/>
              <a:t> function, convex, gradient,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 Review will be given if necessary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795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Introduction</a:t>
            </a:r>
          </a:p>
          <a:p>
            <a:r>
              <a:rPr lang="en-US" dirty="0"/>
              <a:t> </a:t>
            </a:r>
            <a:r>
              <a:rPr lang="en-US" dirty="0" smtClean="0"/>
              <a:t>Linear Regression</a:t>
            </a:r>
          </a:p>
          <a:p>
            <a:r>
              <a:rPr lang="en-US" dirty="0"/>
              <a:t> </a:t>
            </a:r>
            <a:r>
              <a:rPr lang="en-US" dirty="0" smtClean="0"/>
              <a:t>Linear Classification</a:t>
            </a:r>
          </a:p>
          <a:p>
            <a:r>
              <a:rPr lang="en-US" dirty="0"/>
              <a:t> </a:t>
            </a:r>
            <a:r>
              <a:rPr lang="en-US" dirty="0" smtClean="0"/>
              <a:t>Kernel Methods</a:t>
            </a:r>
          </a:p>
          <a:p>
            <a:r>
              <a:rPr lang="en-US" dirty="0"/>
              <a:t> </a:t>
            </a:r>
            <a:r>
              <a:rPr lang="en-US" dirty="0" smtClean="0"/>
              <a:t>Generative and Discriminative Models</a:t>
            </a:r>
          </a:p>
          <a:p>
            <a:r>
              <a:rPr lang="en-US" dirty="0" smtClean="0"/>
              <a:t> Mixture Models and EM</a:t>
            </a:r>
          </a:p>
          <a:p>
            <a:r>
              <a:rPr lang="en-US" dirty="0"/>
              <a:t> </a:t>
            </a:r>
            <a:r>
              <a:rPr lang="en-US" dirty="0" smtClean="0"/>
              <a:t>Regularization and Sparse Learning</a:t>
            </a:r>
          </a:p>
          <a:p>
            <a:r>
              <a:rPr lang="en-US" dirty="0"/>
              <a:t> </a:t>
            </a:r>
            <a:r>
              <a:rPr lang="en-US" dirty="0" smtClean="0"/>
              <a:t>Recent Advances in BIG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356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You are expected to know/master</a:t>
            </a:r>
          </a:p>
          <a:p>
            <a:pPr lvl="1"/>
            <a:r>
              <a:rPr lang="en-US" dirty="0" smtClean="0"/>
              <a:t> what is machine learning</a:t>
            </a:r>
          </a:p>
          <a:p>
            <a:pPr lvl="1"/>
            <a:r>
              <a:rPr lang="en-US" dirty="0" smtClean="0"/>
              <a:t> how to learn a regression model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how to learn a classification model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how to learn a clustering model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what are the recent advances in machine learning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what is BIG DATA and why BIG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628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 </a:t>
            </a:r>
            <a:r>
              <a:rPr lang="en-US" dirty="0" smtClean="0">
                <a:solidFill>
                  <a:srgbClr val="800000"/>
                </a:solidFill>
              </a:rPr>
              <a:t>What is Machine </a:t>
            </a:r>
            <a:r>
              <a:rPr lang="en-US" dirty="0">
                <a:solidFill>
                  <a:srgbClr val="800000"/>
                </a:solidFill>
              </a:rPr>
              <a:t>L</a:t>
            </a:r>
            <a:r>
              <a:rPr lang="en-US" dirty="0" smtClean="0">
                <a:solidFill>
                  <a:srgbClr val="800000"/>
                </a:solidFill>
              </a:rPr>
              <a:t>earning?</a:t>
            </a:r>
          </a:p>
          <a:p>
            <a:pPr lvl="1"/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definition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 procedure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categorization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history</a:t>
            </a:r>
          </a:p>
          <a:p>
            <a:endParaRPr lang="en-US" dirty="0"/>
          </a:p>
          <a:p>
            <a:r>
              <a:rPr lang="en-US" dirty="0" smtClean="0"/>
              <a:t> Real World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756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Machine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Arthur Samuel (1959)</a:t>
            </a:r>
          </a:p>
          <a:p>
            <a:pPr lvl="1"/>
            <a:r>
              <a:rPr lang="en-US" dirty="0" smtClean="0"/>
              <a:t>“Field of study that gives </a:t>
            </a:r>
            <a:r>
              <a:rPr lang="en-US" u="sng" dirty="0" smtClean="0">
                <a:solidFill>
                  <a:srgbClr val="008000"/>
                </a:solidFill>
              </a:rPr>
              <a:t>computers</a:t>
            </a:r>
            <a:r>
              <a:rPr lang="en-US" dirty="0" smtClean="0"/>
              <a:t> the ability to </a:t>
            </a:r>
            <a:r>
              <a:rPr lang="en-US" u="sng" dirty="0" smtClean="0">
                <a:solidFill>
                  <a:srgbClr val="008000"/>
                </a:solidFill>
              </a:rPr>
              <a:t>learn</a:t>
            </a:r>
            <a:r>
              <a:rPr lang="en-US" dirty="0" smtClean="0"/>
              <a:t> without being explicitly programmed”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" y="6329219"/>
            <a:ext cx="70641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en.wikipedia.org</a:t>
            </a:r>
            <a:r>
              <a:rPr lang="en-US" dirty="0" smtClean="0"/>
              <a:t>/wiki/</a:t>
            </a:r>
            <a:r>
              <a:rPr lang="en-US" dirty="0" err="1" smtClean="0"/>
              <a:t>Machine_learning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667" y="3299098"/>
            <a:ext cx="3618987" cy="25785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1436" y="3744476"/>
            <a:ext cx="1850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/>
                <a:cs typeface="Times New Roman"/>
              </a:rPr>
              <a:t>Checkers</a:t>
            </a:r>
            <a:endParaRPr lang="en-US" sz="2800" dirty="0"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0654" y="3727981"/>
            <a:ext cx="3305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/>
                <a:cs typeface="Times New Roman"/>
              </a:rPr>
              <a:t>Computer Checkers</a:t>
            </a:r>
            <a:endParaRPr lang="en-US"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9489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Samuel did?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dirty="0"/>
              <a:t>Samuel developed a </a:t>
            </a:r>
            <a:r>
              <a:rPr lang="en-US" b="1" dirty="0">
                <a:solidFill>
                  <a:srgbClr val="FF0000"/>
                </a:solidFill>
              </a:rPr>
              <a:t>scoring function</a:t>
            </a:r>
            <a:r>
              <a:rPr lang="en-US" dirty="0"/>
              <a:t> based on the position of the board at any given time. This function tried to measure </a:t>
            </a:r>
            <a:r>
              <a:rPr lang="en-US" b="1" dirty="0">
                <a:solidFill>
                  <a:srgbClr val="FF0000"/>
                </a:solidFill>
              </a:rPr>
              <a:t>the chance of winning</a:t>
            </a:r>
            <a:r>
              <a:rPr lang="en-US" dirty="0"/>
              <a:t> for each side at the given position. It </a:t>
            </a:r>
            <a:r>
              <a:rPr lang="en-US" b="1" dirty="0">
                <a:solidFill>
                  <a:srgbClr val="FF0000"/>
                </a:solidFill>
              </a:rPr>
              <a:t>took into account such things as </a:t>
            </a:r>
            <a:r>
              <a:rPr lang="en-US" dirty="0"/>
              <a:t>the number of pieces on each side, the number of kings, and the proximity of pieces to being “kinged</a:t>
            </a:r>
            <a:r>
              <a:rPr lang="en-US" dirty="0" smtClean="0"/>
              <a:t>” ”-- wiki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CBD4-06E4-6A40-B191-E14EF83090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371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12630</TotalTime>
  <Words>1439</Words>
  <Application>Microsoft Macintosh PowerPoint</Application>
  <PresentationFormat>On-screen Show (4:3)</PresentationFormat>
  <Paragraphs>343</Paragraphs>
  <Slides>38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Introduction to Machine Learning</vt:lpstr>
      <vt:lpstr>Introduction</vt:lpstr>
      <vt:lpstr>Requirements</vt:lpstr>
      <vt:lpstr>Prerequisites </vt:lpstr>
      <vt:lpstr>Course Content</vt:lpstr>
      <vt:lpstr>Expectation</vt:lpstr>
      <vt:lpstr>Today’s Topics</vt:lpstr>
      <vt:lpstr>What is Machine Learning</vt:lpstr>
      <vt:lpstr>What Samuel did? </vt:lpstr>
      <vt:lpstr>What is Machine Learning</vt:lpstr>
      <vt:lpstr>Machine Learning and Data Mining</vt:lpstr>
      <vt:lpstr>Today’s Topics</vt:lpstr>
      <vt:lpstr>Procedures of Machine Learning</vt:lpstr>
      <vt:lpstr>Data</vt:lpstr>
      <vt:lpstr>Examples: Email Spam (Classification)</vt:lpstr>
      <vt:lpstr>Examples: House Price (Regression)</vt:lpstr>
      <vt:lpstr>Data</vt:lpstr>
      <vt:lpstr>Model</vt:lpstr>
      <vt:lpstr>Optimization</vt:lpstr>
      <vt:lpstr>Today’s Topics</vt:lpstr>
      <vt:lpstr>Categorization of Machine Learning</vt:lpstr>
      <vt:lpstr>Today’s Topics</vt:lpstr>
      <vt:lpstr>History of Machine Learning</vt:lpstr>
      <vt:lpstr>Earlier Days</vt:lpstr>
      <vt:lpstr>1980 – 2000</vt:lpstr>
      <vt:lpstr>1980 – 2000</vt:lpstr>
      <vt:lpstr>Since Mid-90’s </vt:lpstr>
      <vt:lpstr>Since 2010</vt:lpstr>
      <vt:lpstr>Today’s Topics</vt:lpstr>
      <vt:lpstr>Regression</vt:lpstr>
      <vt:lpstr>Classification</vt:lpstr>
      <vt:lpstr>Ranking</vt:lpstr>
      <vt:lpstr>Recommendation</vt:lpstr>
      <vt:lpstr>Recommendation</vt:lpstr>
      <vt:lpstr>Speech Recognition</vt:lpstr>
      <vt:lpstr>Classification of Galaxy </vt:lpstr>
      <vt:lpstr>More Practical Problems</vt:lpstr>
      <vt:lpstr>Some Real Demos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Machine Learning</dc:title>
  <dc:creator>TB Y</dc:creator>
  <cp:lastModifiedBy>Tianbao Yang</cp:lastModifiedBy>
  <cp:revision>327</cp:revision>
  <dcterms:created xsi:type="dcterms:W3CDTF">2014-06-22T16:06:39Z</dcterms:created>
  <dcterms:modified xsi:type="dcterms:W3CDTF">2014-08-25T18:37:47Z</dcterms:modified>
</cp:coreProperties>
</file>