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41"/>
  </p:notesMasterIdLst>
  <p:handoutMasterIdLst>
    <p:handoutMasterId r:id="rId42"/>
  </p:handoutMasterIdLst>
  <p:sldIdLst>
    <p:sldId id="256" r:id="rId2"/>
    <p:sldId id="321" r:id="rId3"/>
    <p:sldId id="320" r:id="rId4"/>
    <p:sldId id="262" r:id="rId5"/>
    <p:sldId id="266" r:id="rId6"/>
    <p:sldId id="267" r:id="rId7"/>
    <p:sldId id="268" r:id="rId8"/>
    <p:sldId id="299" r:id="rId9"/>
    <p:sldId id="270" r:id="rId10"/>
    <p:sldId id="271" r:id="rId11"/>
    <p:sldId id="272" r:id="rId12"/>
    <p:sldId id="273" r:id="rId13"/>
    <p:sldId id="300" r:id="rId14"/>
    <p:sldId id="301" r:id="rId15"/>
    <p:sldId id="275" r:id="rId16"/>
    <p:sldId id="276" r:id="rId17"/>
    <p:sldId id="277" r:id="rId18"/>
    <p:sldId id="302" r:id="rId19"/>
    <p:sldId id="279" r:id="rId20"/>
    <p:sldId id="280" r:id="rId21"/>
    <p:sldId id="281" r:id="rId22"/>
    <p:sldId id="303" r:id="rId23"/>
    <p:sldId id="287" r:id="rId24"/>
    <p:sldId id="286" r:id="rId25"/>
    <p:sldId id="304" r:id="rId26"/>
    <p:sldId id="291" r:id="rId27"/>
    <p:sldId id="292" r:id="rId28"/>
    <p:sldId id="297" r:id="rId29"/>
    <p:sldId id="310" r:id="rId30"/>
    <p:sldId id="307" r:id="rId31"/>
    <p:sldId id="318" r:id="rId32"/>
    <p:sldId id="319" r:id="rId33"/>
    <p:sldId id="298" r:id="rId34"/>
    <p:sldId id="314" r:id="rId35"/>
    <p:sldId id="315" r:id="rId36"/>
    <p:sldId id="311" r:id="rId37"/>
    <p:sldId id="313" r:id="rId38"/>
    <p:sldId id="316" r:id="rId39"/>
    <p:sldId id="317"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855" autoAdjust="0"/>
  </p:normalViewPr>
  <p:slideViewPr>
    <p:cSldViewPr snapToGrid="0" snapToObjects="1">
      <p:cViewPr>
        <p:scale>
          <a:sx n="100" d="100"/>
          <a:sy n="100" d="100"/>
        </p:scale>
        <p:origin x="-1744" y="-6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17FAAEC-E7A8-ED43-9DBA-57A522DEF96A}" type="datetimeFigureOut">
              <a:rPr lang="en-US" smtClean="0"/>
              <a:t>8/27/14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F0B5C4D-E3A1-C446-8285-2770116F95A1}" type="slidenum">
              <a:rPr lang="en-US" smtClean="0"/>
              <a:t>‹#›</a:t>
            </a:fld>
            <a:endParaRPr lang="en-US"/>
          </a:p>
        </p:txBody>
      </p:sp>
    </p:spTree>
    <p:extLst>
      <p:ext uri="{BB962C8B-B14F-4D97-AF65-F5344CB8AC3E}">
        <p14:creationId xmlns:p14="http://schemas.microsoft.com/office/powerpoint/2010/main" val="41530505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D5EC99-6999-284D-BD0E-39789108B07E}" type="datetimeFigureOut">
              <a:rPr lang="en-US" smtClean="0"/>
              <a:t>8/27/14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660287-B00A-574A-A89E-06DA7FFCB465}" type="slidenum">
              <a:rPr lang="en-US" smtClean="0"/>
              <a:t>‹#›</a:t>
            </a:fld>
            <a:endParaRPr lang="en-US"/>
          </a:p>
        </p:txBody>
      </p:sp>
    </p:spTree>
    <p:extLst>
      <p:ext uri="{BB962C8B-B14F-4D97-AF65-F5344CB8AC3E}">
        <p14:creationId xmlns:p14="http://schemas.microsoft.com/office/powerpoint/2010/main" val="195460690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few terms we need to clarify at the very beginning when</a:t>
            </a:r>
            <a:r>
              <a:rPr lang="en-US" baseline="0" dirty="0" smtClean="0"/>
              <a:t> we talk about the probability </a:t>
            </a:r>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4</a:t>
            </a:fld>
            <a:endParaRPr lang="en-GB"/>
          </a:p>
        </p:txBody>
      </p:sp>
    </p:spTree>
    <p:extLst>
      <p:ext uri="{BB962C8B-B14F-4D97-AF65-F5344CB8AC3E}">
        <p14:creationId xmlns:p14="http://schemas.microsoft.com/office/powerpoint/2010/main" val="3947212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28</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30</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31</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32</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33</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few terms we need to clarify at the very beginning when</a:t>
            </a:r>
            <a:r>
              <a:rPr lang="en-US" baseline="0" dirty="0" smtClean="0"/>
              <a:t> we talk about </a:t>
            </a:r>
            <a:r>
              <a:rPr lang="en-US" baseline="0" smtClean="0"/>
              <a:t>the probability </a:t>
            </a:r>
            <a:endParaRPr lang="en-US"/>
          </a:p>
        </p:txBody>
      </p:sp>
      <p:sp>
        <p:nvSpPr>
          <p:cNvPr id="4" name="Slide Number Placeholder 3"/>
          <p:cNvSpPr>
            <a:spLocks noGrp="1"/>
          </p:cNvSpPr>
          <p:nvPr>
            <p:ph type="sldNum" sz="quarter" idx="10"/>
          </p:nvPr>
        </p:nvSpPr>
        <p:spPr/>
        <p:txBody>
          <a:bodyPr/>
          <a:lstStyle/>
          <a:p>
            <a:fld id="{287FC852-F124-48A4-8C7E-96992E409D3A}" type="slidenum">
              <a:rPr lang="en-GB" smtClean="0"/>
              <a:pPr/>
              <a:t>5</a:t>
            </a:fld>
            <a:endParaRPr lang="en-GB"/>
          </a:p>
        </p:txBody>
      </p:sp>
    </p:spTree>
    <p:extLst>
      <p:ext uri="{BB962C8B-B14F-4D97-AF65-F5344CB8AC3E}">
        <p14:creationId xmlns:p14="http://schemas.microsoft.com/office/powerpoint/2010/main" val="3947212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Conditional probability? </a:t>
            </a:r>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11</a:t>
            </a:fld>
            <a:endParaRPr lang="en-GB"/>
          </a:p>
        </p:txBody>
      </p:sp>
    </p:spTree>
    <p:extLst>
      <p:ext uri="{BB962C8B-B14F-4D97-AF65-F5344CB8AC3E}">
        <p14:creationId xmlns:p14="http://schemas.microsoft.com/office/powerpoint/2010/main" val="2344232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Conditional probability? </a:t>
            </a:r>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12</a:t>
            </a:fld>
            <a:endParaRPr lang="en-GB"/>
          </a:p>
        </p:txBody>
      </p:sp>
    </p:spTree>
    <p:extLst>
      <p:ext uri="{BB962C8B-B14F-4D97-AF65-F5344CB8AC3E}">
        <p14:creationId xmlns:p14="http://schemas.microsoft.com/office/powerpoint/2010/main" val="2344232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Conditional probability? </a:t>
            </a:r>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13</a:t>
            </a:fld>
            <a:endParaRPr lang="en-GB"/>
          </a:p>
        </p:txBody>
      </p:sp>
    </p:spTree>
    <p:extLst>
      <p:ext uri="{BB962C8B-B14F-4D97-AF65-F5344CB8AC3E}">
        <p14:creationId xmlns:p14="http://schemas.microsoft.com/office/powerpoint/2010/main" val="2344232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this</a:t>
            </a:r>
            <a:r>
              <a:rPr lang="en-US" baseline="0" dirty="0" smtClean="0"/>
              <a:t> is the basic form of the Bayes Theorem which can be derived from the Product Rule. You might ask what does it mean? How to interpret the Bayes Theorem. </a:t>
            </a:r>
          </a:p>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18</a:t>
            </a:fld>
            <a:endParaRPr lang="en-GB"/>
          </a:p>
        </p:txBody>
      </p:sp>
    </p:spTree>
    <p:extLst>
      <p:ext uri="{BB962C8B-B14F-4D97-AF65-F5344CB8AC3E}">
        <p14:creationId xmlns:p14="http://schemas.microsoft.com/office/powerpoint/2010/main" val="3875128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understand the Bayes Theorem, we have to introduce</a:t>
            </a:r>
            <a:r>
              <a:rPr lang="en-US" baseline="0" dirty="0" smtClean="0"/>
              <a:t> another meaning of probability. When we talked about </a:t>
            </a:r>
            <a:r>
              <a:rPr lang="en-US" baseline="0" dirty="0" err="1" smtClean="0"/>
              <a:t>frequentist</a:t>
            </a:r>
            <a:r>
              <a:rPr lang="en-US" baseline="0" dirty="0" smtClean="0"/>
              <a:t> </a:t>
            </a:r>
            <a:r>
              <a:rPr lang="en-US" baseline="0" dirty="0" err="1" smtClean="0"/>
              <a:t>probabiltiy</a:t>
            </a:r>
            <a:r>
              <a:rPr lang="en-US" baseline="0" dirty="0" smtClean="0"/>
              <a:t>, we assume that the experiment can be repeated many many times. But in some cases, the experiment can not be repeated many times, and we still want to know about the probability. For example, we may be interested in what is the probability that there is an earthquake in California in next 10 years? There is definitely no experiment can be repeated many times for us to count the frequency of the event. In this case, the probability is a measure of degree of belief. And the Bayes’ Theorem can be used to update our beliefs. Let us see an example. If I tell you that I talked to a person yesterday, I am asking what is the probability that the person is a woman. Without any evidence, you may want to give 0.5 to the probability. Because women and men are equally likely. But if I tell you more information, e.g. the person I talked to has a long hair. Given this evidence, you might need to update your belief of woman. Because women are more likely to have long hair than men. To compute this new </a:t>
            </a:r>
            <a:r>
              <a:rPr lang="en-US" baseline="0" dirty="0" err="1" smtClean="0"/>
              <a:t>probabilty</a:t>
            </a:r>
            <a:r>
              <a:rPr lang="en-US" baseline="0" dirty="0" smtClean="0"/>
              <a:t> of Woman given Long hair, we can apply the Bayes’ Theorem. Here we the denominator is equal to \</a:t>
            </a:r>
            <a:r>
              <a:rPr lang="en-US" baseline="0" dirty="0" err="1" smtClean="0"/>
              <a:t>Pr</a:t>
            </a:r>
            <a:r>
              <a:rPr lang="en-US" baseline="0" dirty="0" smtClean="0"/>
              <a:t>(L) which is due to the sum rule and the product rule. If we assume some values here, e.g.</a:t>
            </a:r>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19</a:t>
            </a:fld>
            <a:endParaRPr lang="en-GB"/>
          </a:p>
        </p:txBody>
      </p:sp>
    </p:spTree>
    <p:extLst>
      <p:ext uri="{BB962C8B-B14F-4D97-AF65-F5344CB8AC3E}">
        <p14:creationId xmlns:p14="http://schemas.microsoft.com/office/powerpoint/2010/main" val="3819751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25</a:t>
            </a:fld>
            <a:endParaRPr lang="en-GB"/>
          </a:p>
        </p:txBody>
      </p:sp>
    </p:spTree>
    <p:extLst>
      <p:ext uri="{BB962C8B-B14F-4D97-AF65-F5344CB8AC3E}">
        <p14:creationId xmlns:p14="http://schemas.microsoft.com/office/powerpoint/2010/main" val="1824446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7FC852-F124-48A4-8C7E-96992E409D3A}" type="slidenum">
              <a:rPr lang="en-GB" smtClean="0"/>
              <a:pPr/>
              <a:t>27</a:t>
            </a:fld>
            <a:endParaRPr lang="en-GB"/>
          </a:p>
        </p:txBody>
      </p:sp>
    </p:spTree>
    <p:extLst>
      <p:ext uri="{BB962C8B-B14F-4D97-AF65-F5344CB8AC3E}">
        <p14:creationId xmlns:p14="http://schemas.microsoft.com/office/powerpoint/2010/main" val="1824446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1EC02D-725B-104E-9AE1-1D55482841B6}" type="datetime1">
              <a:rPr lang="en-US" smtClean="0"/>
              <a:t>8/27/14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BCBD4-06E4-6A40-B191-E14EF8309009}" type="slidenum">
              <a:rPr lang="en-US" smtClean="0"/>
              <a:t>‹#›</a:t>
            </a:fld>
            <a:endParaRPr lang="en-US"/>
          </a:p>
        </p:txBody>
      </p:sp>
      <p:cxnSp>
        <p:nvCxnSpPr>
          <p:cNvPr id="7" name="Straight Connector 6"/>
          <p:cNvCxnSpPr/>
          <p:nvPr userDrawn="1"/>
        </p:nvCxnSpPr>
        <p:spPr>
          <a:xfrm>
            <a:off x="457200" y="1268230"/>
            <a:ext cx="8229600"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457200" y="6356350"/>
            <a:ext cx="8229600" cy="0"/>
          </a:xfrm>
          <a:prstGeom prst="line">
            <a:avLst/>
          </a:prstGeom>
          <a:ln w="15875">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9091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32AAD9-2A2E-174A-A93A-DFC47EC26B17}" type="datetime1">
              <a:rPr lang="en-US" smtClean="0"/>
              <a:t>8/27/14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846469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83C5062-A75A-0B4F-9E4D-5224AAA2BC6F}" type="datetime1">
              <a:rPr lang="en-US" smtClean="0"/>
              <a:t>8/27/14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2586390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5230"/>
            <a:ext cx="8229600" cy="1143000"/>
          </a:xfrm>
        </p:spPr>
        <p:txBody>
          <a:bodyPr/>
          <a:lstStyle>
            <a:lvl1pPr algn="l">
              <a:defRPr>
                <a:solidFill>
                  <a:schemeClr val="tx2">
                    <a:lumMod val="60000"/>
                    <a:lumOff val="40000"/>
                  </a:schemeClr>
                </a:solidFill>
                <a:latin typeface="Times New Roman"/>
                <a:cs typeface="Times New Roman"/>
              </a:defRPr>
            </a:lvl1pPr>
          </a:lstStyle>
          <a:p>
            <a:r>
              <a:rPr lang="en-US" dirty="0" smtClean="0"/>
              <a:t>Click to edit Master title style</a:t>
            </a:r>
            <a:endParaRPr lang="en-US" dirty="0"/>
          </a:p>
        </p:txBody>
      </p:sp>
      <p:sp>
        <p:nvSpPr>
          <p:cNvPr id="3" name="Content Placeholder 2"/>
          <p:cNvSpPr>
            <a:spLocks noGrp="1"/>
          </p:cNvSpPr>
          <p:nvPr>
            <p:ph idx="1" hasCustomPrompt="1"/>
          </p:nvPr>
        </p:nvSpPr>
        <p:spPr>
          <a:xfrm>
            <a:off x="457200" y="1472136"/>
            <a:ext cx="8229600" cy="4802914"/>
          </a:xfrm>
        </p:spPr>
        <p:txBody>
          <a:bodyPr/>
          <a:lstStyle>
            <a:lvl1pPr marL="342900" indent="-342900">
              <a:buClr>
                <a:srgbClr val="800000"/>
              </a:buClr>
              <a:buFont typeface="Wingdings" charset="2"/>
              <a:buChar char="q"/>
              <a:defRPr sz="2800">
                <a:latin typeface="Times New Roman"/>
                <a:cs typeface="Times New Roman"/>
              </a:defRPr>
            </a:lvl1pPr>
            <a:lvl2pPr marL="742950" indent="-285750">
              <a:buClr>
                <a:srgbClr val="008000"/>
              </a:buClr>
              <a:buSzPct val="90000"/>
              <a:buFont typeface="Wingdings" charset="2"/>
              <a:buChar char="q"/>
              <a:defRPr sz="2600">
                <a:latin typeface="Times New Roman"/>
                <a:cs typeface="Times New Roman"/>
              </a:defRPr>
            </a:lvl2pPr>
            <a:lvl3pPr marL="1143000" indent="-228600">
              <a:buClr>
                <a:schemeClr val="accent4"/>
              </a:buClr>
              <a:buFont typeface="Wingdings" charset="2"/>
              <a:buChar char="v"/>
              <a:defRPr>
                <a:latin typeface="Times New Roman"/>
                <a:cs typeface="Times New Roman"/>
              </a:defRPr>
            </a:lvl3pPr>
            <a:lvl4pPr marL="1600200" indent="-228600">
              <a:buClr>
                <a:schemeClr val="accent3"/>
              </a:buClr>
              <a:buFont typeface="Wingdings" charset="2"/>
              <a:buChar char="v"/>
              <a:defRPr>
                <a:latin typeface="Times New Roman"/>
                <a:cs typeface="Times New Roman"/>
              </a:defRPr>
            </a:lvl4pPr>
            <a:lvl5pPr marL="2057400" indent="-228600">
              <a:buClr>
                <a:schemeClr val="accent2"/>
              </a:buClr>
              <a:buFont typeface="Courier New"/>
              <a:buChar char="o"/>
              <a:defRPr>
                <a:latin typeface="Times New Roman"/>
                <a:cs typeface="Times New Roman"/>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4" name="Date Placeholder 3"/>
          <p:cNvSpPr>
            <a:spLocks noGrp="1"/>
          </p:cNvSpPr>
          <p:nvPr>
            <p:ph type="dt" sz="half" idx="10"/>
          </p:nvPr>
        </p:nvSpPr>
        <p:spPr/>
        <p:txBody>
          <a:bodyPr/>
          <a:lstStyle/>
          <a:p>
            <a:fld id="{89FB8134-B696-784C-B0DC-FC645AB3C08F}" type="datetime1">
              <a:rPr lang="en-US" smtClean="0"/>
              <a:t>8/27/14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BCBD4-06E4-6A40-B191-E14EF8309009}" type="slidenum">
              <a:rPr lang="en-US" smtClean="0"/>
              <a:t>‹#›</a:t>
            </a:fld>
            <a:endParaRPr lang="en-US"/>
          </a:p>
        </p:txBody>
      </p:sp>
      <p:cxnSp>
        <p:nvCxnSpPr>
          <p:cNvPr id="8" name="Straight Connector 7"/>
          <p:cNvCxnSpPr/>
          <p:nvPr userDrawn="1"/>
        </p:nvCxnSpPr>
        <p:spPr>
          <a:xfrm>
            <a:off x="457200" y="1268230"/>
            <a:ext cx="8229600" cy="0"/>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6350"/>
            <a:ext cx="8229600" cy="0"/>
          </a:xfrm>
          <a:prstGeom prst="line">
            <a:avLst/>
          </a:prstGeom>
          <a:ln w="15875">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0631620"/>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C110F5-1F77-AB40-A1F8-7F8081ADD556}" type="datetime1">
              <a:rPr lang="en-US" smtClean="0"/>
              <a:t>8/27/14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2546545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2FD4CA-B64A-8F47-A6EB-153E60CBFE53}" type="datetime1">
              <a:rPr lang="en-US" smtClean="0"/>
              <a:t>8/27/14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379248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C203D96-F9E6-0C4A-8778-3B2117A6FE0B}" type="datetime1">
              <a:rPr lang="en-US" smtClean="0"/>
              <a:t>8/27/14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986134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01F0FD-9D4C-4A44-BC92-04D81A14EC39}" type="datetime1">
              <a:rPr lang="en-US" smtClean="0"/>
              <a:t>8/27/14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1637340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367554-7479-4640-84D9-30BDF5E55B75}" type="datetime1">
              <a:rPr lang="en-US" smtClean="0"/>
              <a:t>8/27/14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2059074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FBA98B-99D0-8644-83B1-1CCC1D38AA7F}" type="datetime1">
              <a:rPr lang="en-US" smtClean="0"/>
              <a:t>8/27/14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1944656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F1658F-0428-4340-8FC8-C274B771ACCC}" type="datetime1">
              <a:rPr lang="en-US" smtClean="0"/>
              <a:t>8/27/14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5BCBD4-06E4-6A40-B191-E14EF8309009}" type="slidenum">
              <a:rPr lang="en-US" smtClean="0"/>
              <a:t>‹#›</a:t>
            </a:fld>
            <a:endParaRPr lang="en-US"/>
          </a:p>
        </p:txBody>
      </p:sp>
    </p:spTree>
    <p:extLst>
      <p:ext uri="{BB962C8B-B14F-4D97-AF65-F5344CB8AC3E}">
        <p14:creationId xmlns:p14="http://schemas.microsoft.com/office/powerpoint/2010/main" val="131100512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3174C-CECC-3A48-B34C-E5016C23D801}" type="datetime1">
              <a:rPr lang="en-US" smtClean="0"/>
              <a:t>8/27/14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CBD4-06E4-6A40-B191-E14EF8309009}" type="slidenum">
              <a:rPr lang="en-US" smtClean="0"/>
              <a:t>‹#›</a:t>
            </a:fld>
            <a:endParaRPr lang="en-US"/>
          </a:p>
        </p:txBody>
      </p:sp>
    </p:spTree>
    <p:extLst>
      <p:ext uri="{BB962C8B-B14F-4D97-AF65-F5344CB8AC3E}">
        <p14:creationId xmlns:p14="http://schemas.microsoft.com/office/powerpoint/2010/main" val="1706502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5" Type="http://schemas.openxmlformats.org/officeDocument/2006/relationships/image" Target="../media/image27.emf"/><Relationship Id="rId6" Type="http://schemas.openxmlformats.org/officeDocument/2006/relationships/image" Target="../media/image28.emf"/><Relationship Id="rId7" Type="http://schemas.openxmlformats.org/officeDocument/2006/relationships/image" Target="../media/image29.emf"/><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11.xml.rels><?xml version="1.0" encoding="UTF-8" standalone="yes"?>
<Relationships xmlns="http://schemas.openxmlformats.org/package/2006/relationships"><Relationship Id="rId11" Type="http://schemas.openxmlformats.org/officeDocument/2006/relationships/image" Target="../media/image33.emf"/><Relationship Id="rId12" Type="http://schemas.openxmlformats.org/officeDocument/2006/relationships/image" Target="../media/image34.emf"/><Relationship Id="rId13" Type="http://schemas.openxmlformats.org/officeDocument/2006/relationships/image" Target="../media/image35.emf"/><Relationship Id="rId14" Type="http://schemas.openxmlformats.org/officeDocument/2006/relationships/image" Target="../media/image36.emf"/><Relationship Id="rId15" Type="http://schemas.openxmlformats.org/officeDocument/2006/relationships/image" Target="../media/image37.emf"/><Relationship Id="rId1" Type="http://schemas.openxmlformats.org/officeDocument/2006/relationships/slideLayout" Target="../slideLayouts/slideLayout2.xml"/><Relationship Id="rId2" Type="http://schemas.openxmlformats.org/officeDocument/2006/relationships/image" Target="../media/image28.emf"/><Relationship Id="rId3" Type="http://schemas.openxmlformats.org/officeDocument/2006/relationships/image" Target="../media/image29.emf"/><Relationship Id="rId4" Type="http://schemas.openxmlformats.org/officeDocument/2006/relationships/image" Target="../media/image30.emf"/><Relationship Id="rId5" Type="http://schemas.openxmlformats.org/officeDocument/2006/relationships/image" Target="../media/image24.emf"/><Relationship Id="rId6" Type="http://schemas.openxmlformats.org/officeDocument/2006/relationships/image" Target="../media/image25.emf"/><Relationship Id="rId7" Type="http://schemas.openxmlformats.org/officeDocument/2006/relationships/image" Target="../media/image26.emf"/><Relationship Id="rId8" Type="http://schemas.openxmlformats.org/officeDocument/2006/relationships/image" Target="../media/image27.emf"/><Relationship Id="rId9" Type="http://schemas.openxmlformats.org/officeDocument/2006/relationships/image" Target="../media/image31.emf"/><Relationship Id="rId10" Type="http://schemas.openxmlformats.org/officeDocument/2006/relationships/image" Target="../media/image32.emf"/></Relationships>
</file>

<file path=ppt/slides/_rels/slide12.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image" Target="../media/image25.emf"/><Relationship Id="rId5" Type="http://schemas.openxmlformats.org/officeDocument/2006/relationships/image" Target="../media/image26.emf"/><Relationship Id="rId6" Type="http://schemas.openxmlformats.org/officeDocument/2006/relationships/image" Target="../media/image27.emf"/><Relationship Id="rId7" Type="http://schemas.openxmlformats.org/officeDocument/2006/relationships/image" Target="../media/image31.emf"/><Relationship Id="rId8" Type="http://schemas.openxmlformats.org/officeDocument/2006/relationships/image" Target="../media/image32.emf"/><Relationship Id="rId9" Type="http://schemas.openxmlformats.org/officeDocument/2006/relationships/image" Target="../media/image38.emf"/><Relationship Id="rId10" Type="http://schemas.openxmlformats.org/officeDocument/2006/relationships/image" Target="../media/image39.em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1" Type="http://schemas.openxmlformats.org/officeDocument/2006/relationships/image" Target="../media/image32.emf"/><Relationship Id="rId12" Type="http://schemas.openxmlformats.org/officeDocument/2006/relationships/image" Target="../media/image40.emf"/><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8.emf"/><Relationship Id="rId4" Type="http://schemas.openxmlformats.org/officeDocument/2006/relationships/image" Target="../media/image39.emf"/><Relationship Id="rId5" Type="http://schemas.openxmlformats.org/officeDocument/2006/relationships/image" Target="../media/image24.emf"/><Relationship Id="rId6" Type="http://schemas.openxmlformats.org/officeDocument/2006/relationships/image" Target="../media/image25.emf"/><Relationship Id="rId7" Type="http://schemas.openxmlformats.org/officeDocument/2006/relationships/image" Target="../media/image26.emf"/><Relationship Id="rId8" Type="http://schemas.openxmlformats.org/officeDocument/2006/relationships/image" Target="../media/image27.emf"/><Relationship Id="rId9" Type="http://schemas.openxmlformats.org/officeDocument/2006/relationships/image" Target="../media/image30.emf"/><Relationship Id="rId10" Type="http://schemas.openxmlformats.org/officeDocument/2006/relationships/image" Target="../media/image31.emf"/></Relationships>
</file>

<file path=ppt/slides/_rels/slide14.xml.rels><?xml version="1.0" encoding="UTF-8" standalone="yes"?>
<Relationships xmlns="http://schemas.openxmlformats.org/package/2006/relationships"><Relationship Id="rId11" Type="http://schemas.openxmlformats.org/officeDocument/2006/relationships/image" Target="../media/image31.emf"/><Relationship Id="rId12" Type="http://schemas.openxmlformats.org/officeDocument/2006/relationships/image" Target="../media/image32.emf"/><Relationship Id="rId13" Type="http://schemas.openxmlformats.org/officeDocument/2006/relationships/image" Target="../media/image41.emf"/><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8.emf"/><Relationship Id="rId4" Type="http://schemas.openxmlformats.org/officeDocument/2006/relationships/image" Target="../media/image39.emf"/><Relationship Id="rId5" Type="http://schemas.openxmlformats.org/officeDocument/2006/relationships/image" Target="../media/image40.emf"/><Relationship Id="rId6" Type="http://schemas.openxmlformats.org/officeDocument/2006/relationships/image" Target="../media/image24.emf"/><Relationship Id="rId7" Type="http://schemas.openxmlformats.org/officeDocument/2006/relationships/image" Target="../media/image25.emf"/><Relationship Id="rId8" Type="http://schemas.openxmlformats.org/officeDocument/2006/relationships/image" Target="../media/image26.emf"/><Relationship Id="rId9" Type="http://schemas.openxmlformats.org/officeDocument/2006/relationships/image" Target="../media/image27.emf"/><Relationship Id="rId10" Type="http://schemas.openxmlformats.org/officeDocument/2006/relationships/image" Target="../media/image30.emf"/></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5" Type="http://schemas.openxmlformats.org/officeDocument/2006/relationships/image" Target="../media/image27.emf"/><Relationship Id="rId6" Type="http://schemas.openxmlformats.org/officeDocument/2006/relationships/image" Target="../media/image42.emf"/><Relationship Id="rId7" Type="http://schemas.openxmlformats.org/officeDocument/2006/relationships/image" Target="../media/image31.emf"/><Relationship Id="rId8" Type="http://schemas.openxmlformats.org/officeDocument/2006/relationships/image" Target="../media/image32.emf"/><Relationship Id="rId9" Type="http://schemas.openxmlformats.org/officeDocument/2006/relationships/image" Target="../media/image43.emf"/><Relationship Id="rId10" Type="http://schemas.openxmlformats.org/officeDocument/2006/relationships/image" Target="../media/image44.emf"/><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5" Type="http://schemas.openxmlformats.org/officeDocument/2006/relationships/image" Target="../media/image27.emf"/><Relationship Id="rId6" Type="http://schemas.openxmlformats.org/officeDocument/2006/relationships/image" Target="../media/image45.emf"/><Relationship Id="rId7" Type="http://schemas.openxmlformats.org/officeDocument/2006/relationships/image" Target="../media/image30.emf"/><Relationship Id="rId8" Type="http://schemas.openxmlformats.org/officeDocument/2006/relationships/image" Target="../media/image46.emf"/><Relationship Id="rId9" Type="http://schemas.openxmlformats.org/officeDocument/2006/relationships/image" Target="../media/image31.emf"/><Relationship Id="rId10" Type="http://schemas.openxmlformats.org/officeDocument/2006/relationships/image" Target="../media/image32.emf"/><Relationship Id="rId11" Type="http://schemas.openxmlformats.org/officeDocument/2006/relationships/image" Target="../media/image47.emf"/><Relationship Id="rId1" Type="http://schemas.openxmlformats.org/officeDocument/2006/relationships/slideLayout" Target="../slideLayouts/slideLayout2.xml"/><Relationship Id="rId2"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image" Target="../media/image49.emf"/><Relationship Id="rId4" Type="http://schemas.openxmlformats.org/officeDocument/2006/relationships/image" Target="../media/image50.emf"/><Relationship Id="rId5" Type="http://schemas.openxmlformats.org/officeDocument/2006/relationships/image" Target="../media/image51.emf"/><Relationship Id="rId6" Type="http://schemas.openxmlformats.org/officeDocument/2006/relationships/image" Target="../media/image52.emf"/><Relationship Id="rId7" Type="http://schemas.openxmlformats.org/officeDocument/2006/relationships/image" Target="../media/image16.jpg"/><Relationship Id="rId8" Type="http://schemas.openxmlformats.org/officeDocument/2006/relationships/image" Target="../media/image17.emf"/><Relationship Id="rId9" Type="http://schemas.openxmlformats.org/officeDocument/2006/relationships/image" Target="../media/image53.emf"/><Relationship Id="rId1" Type="http://schemas.openxmlformats.org/officeDocument/2006/relationships/slideLayout" Target="../slideLayouts/slideLayout2.xml"/><Relationship Id="rId2" Type="http://schemas.openxmlformats.org/officeDocument/2006/relationships/image" Target="../media/image4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54.emf"/><Relationship Id="rId4" Type="http://schemas.openxmlformats.org/officeDocument/2006/relationships/image" Target="../media/image55.png"/><Relationship Id="rId5" Type="http://schemas.openxmlformats.org/officeDocument/2006/relationships/image" Target="../media/image56.emf"/><Relationship Id="rId6" Type="http://schemas.openxmlformats.org/officeDocument/2006/relationships/image" Target="../media/image57.emf"/><Relationship Id="rId7" Type="http://schemas.openxmlformats.org/officeDocument/2006/relationships/image" Target="../media/image58.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3" Type="http://schemas.openxmlformats.org/officeDocument/2006/relationships/image" Target="../media/image60.emf"/><Relationship Id="rId4" Type="http://schemas.openxmlformats.org/officeDocument/2006/relationships/image" Target="../media/image61.emf"/><Relationship Id="rId5" Type="http://schemas.openxmlformats.org/officeDocument/2006/relationships/image" Target="../media/image62.emf"/><Relationship Id="rId6" Type="http://schemas.openxmlformats.org/officeDocument/2006/relationships/image" Target="../media/image63.emf"/><Relationship Id="rId1" Type="http://schemas.openxmlformats.org/officeDocument/2006/relationships/slideLayout" Target="../slideLayouts/slideLayout2.xml"/><Relationship Id="rId2" Type="http://schemas.openxmlformats.org/officeDocument/2006/relationships/image" Target="../media/image59.emf"/></Relationships>
</file>

<file path=ppt/slides/_rels/slide22.xml.rels><?xml version="1.0" encoding="UTF-8" standalone="yes"?>
<Relationships xmlns="http://schemas.openxmlformats.org/package/2006/relationships"><Relationship Id="rId3" Type="http://schemas.openxmlformats.org/officeDocument/2006/relationships/image" Target="../media/image65.emf"/><Relationship Id="rId4" Type="http://schemas.openxmlformats.org/officeDocument/2006/relationships/image" Target="../media/image66.png"/><Relationship Id="rId5" Type="http://schemas.openxmlformats.org/officeDocument/2006/relationships/image" Target="../media/image67.emf"/><Relationship Id="rId6" Type="http://schemas.openxmlformats.org/officeDocument/2006/relationships/image" Target="../media/image68.emf"/><Relationship Id="rId1" Type="http://schemas.openxmlformats.org/officeDocument/2006/relationships/slideLayout" Target="../slideLayouts/slideLayout2.xml"/><Relationship Id="rId2" Type="http://schemas.openxmlformats.org/officeDocument/2006/relationships/image" Target="../media/image64.emf"/></Relationships>
</file>

<file path=ppt/slides/_rels/slide23.xml.rels><?xml version="1.0" encoding="UTF-8" standalone="yes"?>
<Relationships xmlns="http://schemas.openxmlformats.org/package/2006/relationships"><Relationship Id="rId3" Type="http://schemas.openxmlformats.org/officeDocument/2006/relationships/image" Target="../media/image70.emf"/><Relationship Id="rId4" Type="http://schemas.openxmlformats.org/officeDocument/2006/relationships/image" Target="../media/image71.jpg"/><Relationship Id="rId5" Type="http://schemas.openxmlformats.org/officeDocument/2006/relationships/image" Target="../media/image72.emf"/><Relationship Id="rId1" Type="http://schemas.openxmlformats.org/officeDocument/2006/relationships/slideLayout" Target="../slideLayouts/slideLayout2.xml"/><Relationship Id="rId2" Type="http://schemas.openxmlformats.org/officeDocument/2006/relationships/image" Target="../media/image69.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 Id="rId3" Type="http://schemas.openxmlformats.org/officeDocument/2006/relationships/image" Target="../media/image7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74.emf"/><Relationship Id="rId4" Type="http://schemas.openxmlformats.org/officeDocument/2006/relationships/image" Target="../media/image75.emf"/><Relationship Id="rId5" Type="http://schemas.openxmlformats.org/officeDocument/2006/relationships/image" Target="../media/image76.emf"/><Relationship Id="rId6" Type="http://schemas.openxmlformats.org/officeDocument/2006/relationships/image" Target="../media/image77.emf"/><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7.xml.rels><?xml version="1.0" encoding="UTF-8" standalone="yes"?>
<Relationships xmlns="http://schemas.openxmlformats.org/package/2006/relationships"><Relationship Id="rId3" Type="http://schemas.openxmlformats.org/officeDocument/2006/relationships/image" Target="../media/image73.jpg"/><Relationship Id="rId4" Type="http://schemas.openxmlformats.org/officeDocument/2006/relationships/image" Target="../media/image78.emf"/><Relationship Id="rId5" Type="http://schemas.openxmlformats.org/officeDocument/2006/relationships/image" Target="../media/image79.emf"/><Relationship Id="rId6" Type="http://schemas.openxmlformats.org/officeDocument/2006/relationships/image" Target="../media/image80.emf"/><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8.xml.rels><?xml version="1.0" encoding="UTF-8" standalone="yes"?>
<Relationships xmlns="http://schemas.openxmlformats.org/package/2006/relationships"><Relationship Id="rId3" Type="http://schemas.openxmlformats.org/officeDocument/2006/relationships/image" Target="../media/image81.emf"/><Relationship Id="rId4" Type="http://schemas.openxmlformats.org/officeDocument/2006/relationships/image" Target="../media/image82.emf"/><Relationship Id="rId5" Type="http://schemas.openxmlformats.org/officeDocument/2006/relationships/image" Target="../media/image83.emf"/><Relationship Id="rId6" Type="http://schemas.openxmlformats.org/officeDocument/2006/relationships/image" Target="../media/image84.emf"/><Relationship Id="rId7" Type="http://schemas.openxmlformats.org/officeDocument/2006/relationships/image" Target="../media/image85.em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9.xml.rels><?xml version="1.0" encoding="UTF-8" standalone="yes"?>
<Relationships xmlns="http://schemas.openxmlformats.org/package/2006/relationships"><Relationship Id="rId3" Type="http://schemas.openxmlformats.org/officeDocument/2006/relationships/image" Target="../media/image86.emf"/><Relationship Id="rId4" Type="http://schemas.openxmlformats.org/officeDocument/2006/relationships/image" Target="../media/image87.em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89.emf"/><Relationship Id="rId5" Type="http://schemas.openxmlformats.org/officeDocument/2006/relationships/image" Target="../media/image90.emf"/><Relationship Id="rId6" Type="http://schemas.openxmlformats.org/officeDocument/2006/relationships/image" Target="../media/image91.emf"/><Relationship Id="rId7" Type="http://schemas.openxmlformats.org/officeDocument/2006/relationships/image" Target="../media/image92.emf"/><Relationship Id="rId8" Type="http://schemas.openxmlformats.org/officeDocument/2006/relationships/image" Target="../media/image93.emf"/><Relationship Id="rId9" Type="http://schemas.openxmlformats.org/officeDocument/2006/relationships/image" Target="../media/image94.emf"/><Relationship Id="rId10" Type="http://schemas.openxmlformats.org/officeDocument/2006/relationships/image" Target="../media/image95.emf"/><Relationship Id="rId11" Type="http://schemas.openxmlformats.org/officeDocument/2006/relationships/image" Target="../media/image96.em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3" Type="http://schemas.openxmlformats.org/officeDocument/2006/relationships/image" Target="../media/image97.emf"/><Relationship Id="rId4" Type="http://schemas.openxmlformats.org/officeDocument/2006/relationships/image" Target="../media/image98.emf"/><Relationship Id="rId5" Type="http://schemas.openxmlformats.org/officeDocument/2006/relationships/image" Target="../media/image66.png"/><Relationship Id="rId6" Type="http://schemas.openxmlformats.org/officeDocument/2006/relationships/image" Target="../media/image91.em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3" Type="http://schemas.openxmlformats.org/officeDocument/2006/relationships/image" Target="../media/image99.emf"/><Relationship Id="rId4" Type="http://schemas.openxmlformats.org/officeDocument/2006/relationships/image" Target="../media/image100.emf"/><Relationship Id="rId5" Type="http://schemas.openxmlformats.org/officeDocument/2006/relationships/image" Target="../media/image101.emf"/><Relationship Id="rId6" Type="http://schemas.openxmlformats.org/officeDocument/2006/relationships/image" Target="../media/image102.emf"/><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3" Type="http://schemas.openxmlformats.org/officeDocument/2006/relationships/image" Target="../media/image103.emf"/><Relationship Id="rId4" Type="http://schemas.openxmlformats.org/officeDocument/2006/relationships/image" Target="../media/image104.emf"/><Relationship Id="rId5" Type="http://schemas.openxmlformats.org/officeDocument/2006/relationships/image" Target="../media/image105.emf"/><Relationship Id="rId6" Type="http://schemas.openxmlformats.org/officeDocument/2006/relationships/image" Target="../media/image106.emf"/><Relationship Id="rId7" Type="http://schemas.openxmlformats.org/officeDocument/2006/relationships/image" Target="../media/image107.emf"/><Relationship Id="rId8" Type="http://schemas.openxmlformats.org/officeDocument/2006/relationships/image" Target="../media/image108.emf"/><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10.emf"/><Relationship Id="rId4" Type="http://schemas.openxmlformats.org/officeDocument/2006/relationships/image" Target="../media/image111.emf"/><Relationship Id="rId5" Type="http://schemas.openxmlformats.org/officeDocument/2006/relationships/image" Target="../media/image112.emf"/><Relationship Id="rId1" Type="http://schemas.openxmlformats.org/officeDocument/2006/relationships/slideLayout" Target="../slideLayouts/slideLayout2.xml"/><Relationship Id="rId2" Type="http://schemas.openxmlformats.org/officeDocument/2006/relationships/image" Target="../media/image109.emf"/></Relationships>
</file>

<file path=ppt/slides/_rels/slide37.xml.rels><?xml version="1.0" encoding="UTF-8" standalone="yes"?>
<Relationships xmlns="http://schemas.openxmlformats.org/package/2006/relationships"><Relationship Id="rId3" Type="http://schemas.openxmlformats.org/officeDocument/2006/relationships/image" Target="../media/image110.emf"/><Relationship Id="rId4" Type="http://schemas.openxmlformats.org/officeDocument/2006/relationships/image" Target="../media/image111.emf"/><Relationship Id="rId5" Type="http://schemas.openxmlformats.org/officeDocument/2006/relationships/image" Target="../media/image112.emf"/><Relationship Id="rId6" Type="http://schemas.openxmlformats.org/officeDocument/2006/relationships/image" Target="../media/image113.emf"/><Relationship Id="rId7" Type="http://schemas.openxmlformats.org/officeDocument/2006/relationships/image" Target="../media/image114.emf"/><Relationship Id="rId8" Type="http://schemas.openxmlformats.org/officeDocument/2006/relationships/image" Target="../media/image115.emf"/><Relationship Id="rId1" Type="http://schemas.openxmlformats.org/officeDocument/2006/relationships/slideLayout" Target="../slideLayouts/slideLayout2.xml"/><Relationship Id="rId2" Type="http://schemas.openxmlformats.org/officeDocument/2006/relationships/image" Target="../media/image109.emf"/></Relationships>
</file>

<file path=ppt/slides/_rels/slide38.xml.rels><?xml version="1.0" encoding="UTF-8" standalone="yes"?>
<Relationships xmlns="http://schemas.openxmlformats.org/package/2006/relationships"><Relationship Id="rId3" Type="http://schemas.openxmlformats.org/officeDocument/2006/relationships/image" Target="../media/image116.emf"/><Relationship Id="rId4" Type="http://schemas.openxmlformats.org/officeDocument/2006/relationships/image" Target="../media/image117.emf"/><Relationship Id="rId5" Type="http://schemas.openxmlformats.org/officeDocument/2006/relationships/image" Target="../media/image118.emf"/><Relationship Id="rId1" Type="http://schemas.openxmlformats.org/officeDocument/2006/relationships/slideLayout" Target="../slideLayouts/slideLayout2.xml"/><Relationship Id="rId2" Type="http://schemas.openxmlformats.org/officeDocument/2006/relationships/image" Target="../media/image109.emf"/></Relationships>
</file>

<file path=ppt/slides/_rels/slide39.xml.rels><?xml version="1.0" encoding="UTF-8" standalone="yes"?>
<Relationships xmlns="http://schemas.openxmlformats.org/package/2006/relationships"><Relationship Id="rId3" Type="http://schemas.openxmlformats.org/officeDocument/2006/relationships/image" Target="../media/image120.emf"/><Relationship Id="rId4" Type="http://schemas.openxmlformats.org/officeDocument/2006/relationships/image" Target="../media/image121.emf"/><Relationship Id="rId5" Type="http://schemas.openxmlformats.org/officeDocument/2006/relationships/image" Target="../media/image122.emf"/><Relationship Id="rId1" Type="http://schemas.openxmlformats.org/officeDocument/2006/relationships/slideLayout" Target="../slideLayouts/slideLayout2.xml"/><Relationship Id="rId2" Type="http://schemas.openxmlformats.org/officeDocument/2006/relationships/image" Target="../media/image119.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emf"/><Relationship Id="rId5" Type="http://schemas.openxmlformats.org/officeDocument/2006/relationships/image" Target="../media/image5.jpg"/><Relationship Id="rId6" Type="http://schemas.openxmlformats.org/officeDocument/2006/relationships/image" Target="../media/image6.emf"/><Relationship Id="rId7" Type="http://schemas.openxmlformats.org/officeDocument/2006/relationships/image" Target="../media/image7.emf"/><Relationship Id="rId8" Type="http://schemas.openxmlformats.org/officeDocument/2006/relationships/image" Target="../media/image8.em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emf"/><Relationship Id="rId5" Type="http://schemas.openxmlformats.org/officeDocument/2006/relationships/image" Target="../media/image11.emf"/><Relationship Id="rId6" Type="http://schemas.openxmlformats.org/officeDocument/2006/relationships/image" Target="../media/image12.emf"/><Relationship Id="rId7" Type="http://schemas.openxmlformats.org/officeDocument/2006/relationships/image" Target="../media/image13.emf"/><Relationship Id="rId8" Type="http://schemas.openxmlformats.org/officeDocument/2006/relationships/image" Target="../media/image14.emf"/><Relationship Id="rId9" Type="http://schemas.openxmlformats.org/officeDocument/2006/relationships/image" Target="../media/image15.emf"/><Relationship Id="rId10" Type="http://schemas.openxmlformats.org/officeDocument/2006/relationships/image" Target="../media/image4.e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4" Type="http://schemas.openxmlformats.org/officeDocument/2006/relationships/image" Target="../media/image18.emf"/><Relationship Id="rId5" Type="http://schemas.openxmlformats.org/officeDocument/2006/relationships/image" Target="../media/image19.emf"/><Relationship Id="rId6" Type="http://schemas.openxmlformats.org/officeDocument/2006/relationships/image" Target="../media/image20.emf"/><Relationship Id="rId7"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3.emf"/><Relationship Id="rId1" Type="http://schemas.openxmlformats.org/officeDocument/2006/relationships/slideLayout" Target="../slideLayouts/slideLayout2.xml"/><Relationship Id="rId2"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470025"/>
          </a:xfrm>
        </p:spPr>
        <p:txBody>
          <a:bodyPr/>
          <a:lstStyle/>
          <a:p>
            <a:r>
              <a:rPr lang="en-US" dirty="0" smtClean="0">
                <a:latin typeface="Times New Roman"/>
                <a:cs typeface="Times New Roman"/>
              </a:rPr>
              <a:t>Review of Probability Theory</a:t>
            </a:r>
            <a:endParaRPr lang="en-US" dirty="0">
              <a:latin typeface="Times New Roman"/>
              <a:cs typeface="Times New Roman"/>
            </a:endParaRPr>
          </a:p>
        </p:txBody>
      </p:sp>
      <p:sp>
        <p:nvSpPr>
          <p:cNvPr id="3" name="Subtitle 2"/>
          <p:cNvSpPr>
            <a:spLocks noGrp="1"/>
          </p:cNvSpPr>
          <p:nvPr>
            <p:ph type="subTitle" idx="1"/>
          </p:nvPr>
        </p:nvSpPr>
        <p:spPr>
          <a:xfrm>
            <a:off x="1371600" y="3886200"/>
            <a:ext cx="6400800" cy="2124118"/>
          </a:xfrm>
        </p:spPr>
        <p:txBody>
          <a:bodyPr>
            <a:normAutofit fontScale="92500" lnSpcReduction="10000"/>
          </a:bodyPr>
          <a:lstStyle/>
          <a:p>
            <a:r>
              <a:rPr lang="en-US" dirty="0" smtClean="0">
                <a:solidFill>
                  <a:schemeClr val="tx1"/>
                </a:solidFill>
                <a:latin typeface="Times New Roman"/>
                <a:cs typeface="Times New Roman"/>
              </a:rPr>
              <a:t>Fall 2014</a:t>
            </a:r>
          </a:p>
          <a:p>
            <a:r>
              <a:rPr lang="en-US" dirty="0" smtClean="0">
                <a:solidFill>
                  <a:schemeClr val="tx1"/>
                </a:solidFill>
                <a:latin typeface="Times New Roman"/>
                <a:cs typeface="Times New Roman"/>
              </a:rPr>
              <a:t>The University </a:t>
            </a:r>
            <a:r>
              <a:rPr lang="en-US" dirty="0" smtClean="0">
                <a:solidFill>
                  <a:schemeClr val="tx1"/>
                </a:solidFill>
                <a:latin typeface="Times New Roman"/>
                <a:cs typeface="Times New Roman"/>
              </a:rPr>
              <a:t>of Iowa</a:t>
            </a:r>
          </a:p>
          <a:p>
            <a:endParaRPr lang="en-US" dirty="0">
              <a:solidFill>
                <a:schemeClr val="tx1"/>
              </a:solidFill>
              <a:latin typeface="Times New Roman"/>
              <a:cs typeface="Times New Roman"/>
            </a:endParaRPr>
          </a:p>
          <a:p>
            <a:r>
              <a:rPr lang="en-US" dirty="0" err="1" smtClean="0">
                <a:solidFill>
                  <a:schemeClr val="tx1"/>
                </a:solidFill>
                <a:latin typeface="Times New Roman"/>
                <a:cs typeface="Times New Roman"/>
              </a:rPr>
              <a:t>Tianbao</a:t>
            </a:r>
            <a:r>
              <a:rPr lang="en-US" dirty="0" smtClean="0">
                <a:solidFill>
                  <a:schemeClr val="tx1"/>
                </a:solidFill>
                <a:latin typeface="Times New Roman"/>
                <a:cs typeface="Times New Roman"/>
              </a:rPr>
              <a:t> Yang</a:t>
            </a:r>
            <a:endParaRPr lang="en-US" dirty="0">
              <a:solidFill>
                <a:schemeClr val="tx1"/>
              </a:solidFill>
              <a:latin typeface="Times New Roman"/>
              <a:cs typeface="Times New Roman"/>
            </a:endParaRPr>
          </a:p>
        </p:txBody>
      </p:sp>
      <p:sp>
        <p:nvSpPr>
          <p:cNvPr id="4" name="Slide Number Placeholder 3"/>
          <p:cNvSpPr>
            <a:spLocks noGrp="1"/>
          </p:cNvSpPr>
          <p:nvPr>
            <p:ph type="sldNum" sz="quarter" idx="12"/>
          </p:nvPr>
        </p:nvSpPr>
        <p:spPr/>
        <p:txBody>
          <a:bodyPr/>
          <a:lstStyle/>
          <a:p>
            <a:fld id="{AD5BCBD4-06E4-6A40-B191-E14EF8309009}" type="slidenum">
              <a:rPr lang="en-US" smtClean="0"/>
              <a:t>0</a:t>
            </a:fld>
            <a:endParaRPr lang="en-US"/>
          </a:p>
        </p:txBody>
      </p:sp>
    </p:spTree>
    <p:extLst>
      <p:ext uri="{BB962C8B-B14F-4D97-AF65-F5344CB8AC3E}">
        <p14:creationId xmlns:p14="http://schemas.microsoft.com/office/powerpoint/2010/main" val="144046650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Two Rules 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9</a:t>
            </a:fld>
            <a:endParaRPr lang="en-GB" dirty="0"/>
          </a:p>
        </p:txBody>
      </p:sp>
      <p:grpSp>
        <p:nvGrpSpPr>
          <p:cNvPr id="3" name="Group 2"/>
          <p:cNvGrpSpPr/>
          <p:nvPr/>
        </p:nvGrpSpPr>
        <p:grpSpPr>
          <a:xfrm>
            <a:off x="5220072" y="2060848"/>
            <a:ext cx="3007196" cy="2117700"/>
            <a:chOff x="5508104" y="116632"/>
            <a:chExt cx="3007196" cy="2117700"/>
          </a:xfrm>
        </p:grpSpPr>
        <p:pic>
          <p:nvPicPr>
            <p:cNvPr id="7" name="Picture 6"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8" name="Picture 7"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cxnSp>
        <p:nvCxnSpPr>
          <p:cNvPr id="14" name="Straight Connector 13"/>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85" name="Rectangle 84"/>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Rectangle 85"/>
          <p:cNvSpPr/>
          <p:nvPr/>
        </p:nvSpPr>
        <p:spPr>
          <a:xfrm>
            <a:off x="7020272" y="2060848"/>
            <a:ext cx="576064" cy="576064"/>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TextBox 86"/>
          <p:cNvSpPr txBox="1"/>
          <p:nvPr/>
        </p:nvSpPr>
        <p:spPr>
          <a:xfrm>
            <a:off x="6516216" y="2699628"/>
            <a:ext cx="288032" cy="369332"/>
          </a:xfrm>
          <a:prstGeom prst="rect">
            <a:avLst/>
          </a:prstGeom>
          <a:noFill/>
        </p:spPr>
        <p:txBody>
          <a:bodyPr wrap="square" rtlCol="0">
            <a:spAutoFit/>
          </a:bodyPr>
          <a:lstStyle/>
          <a:p>
            <a:r>
              <a:rPr lang="en-US" dirty="0" smtClean="0"/>
              <a:t>1</a:t>
            </a:r>
            <a:endParaRPr lang="en-US" dirty="0"/>
          </a:p>
        </p:txBody>
      </p:sp>
      <p:sp>
        <p:nvSpPr>
          <p:cNvPr id="88" name="TextBox 87"/>
          <p:cNvSpPr txBox="1"/>
          <p:nvPr/>
        </p:nvSpPr>
        <p:spPr>
          <a:xfrm>
            <a:off x="7164288" y="2123564"/>
            <a:ext cx="288032" cy="369332"/>
          </a:xfrm>
          <a:prstGeom prst="rect">
            <a:avLst/>
          </a:prstGeom>
          <a:noFill/>
        </p:spPr>
        <p:txBody>
          <a:bodyPr wrap="square" rtlCol="0">
            <a:spAutoFit/>
          </a:bodyPr>
          <a:lstStyle/>
          <a:p>
            <a:r>
              <a:rPr lang="en-US" dirty="0" smtClean="0"/>
              <a:t>1</a:t>
            </a:r>
            <a:endParaRPr lang="en-US" dirty="0"/>
          </a:p>
        </p:txBody>
      </p:sp>
      <p:sp>
        <p:nvSpPr>
          <p:cNvPr id="89" name="Rectangle 88"/>
          <p:cNvSpPr/>
          <p:nvPr/>
        </p:nvSpPr>
        <p:spPr>
          <a:xfrm>
            <a:off x="7596336" y="3140968"/>
            <a:ext cx="576064"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Rectangle 90"/>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TextBox 91"/>
          <p:cNvSpPr txBox="1"/>
          <p:nvPr/>
        </p:nvSpPr>
        <p:spPr>
          <a:xfrm>
            <a:off x="7740352" y="3203684"/>
            <a:ext cx="288032" cy="369332"/>
          </a:xfrm>
          <a:prstGeom prst="rect">
            <a:avLst/>
          </a:prstGeom>
          <a:noFill/>
        </p:spPr>
        <p:txBody>
          <a:bodyPr wrap="square" rtlCol="0">
            <a:spAutoFit/>
          </a:bodyPr>
          <a:lstStyle/>
          <a:p>
            <a:r>
              <a:rPr lang="en-US" dirty="0" smtClean="0"/>
              <a:t>1</a:t>
            </a:r>
            <a:endParaRPr lang="en-US" dirty="0"/>
          </a:p>
        </p:txBody>
      </p:sp>
      <p:pic>
        <p:nvPicPr>
          <p:cNvPr id="93" name="Picture 92"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94" name="Picture 93"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cxnSp>
        <p:nvCxnSpPr>
          <p:cNvPr id="98" name="Straight Arrow Connector 97"/>
          <p:cNvCxnSpPr/>
          <p:nvPr/>
        </p:nvCxnSpPr>
        <p:spPr>
          <a:xfrm>
            <a:off x="5724128" y="1988840"/>
            <a:ext cx="2952328"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9" name="Straight Arrow Connector 98"/>
          <p:cNvCxnSpPr/>
          <p:nvPr/>
        </p:nvCxnSpPr>
        <p:spPr>
          <a:xfrm>
            <a:off x="5724128" y="1988840"/>
            <a:ext cx="0" cy="201622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0"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smtClean="0"/>
              <a:t>Consider two random variables</a:t>
            </a:r>
          </a:p>
          <a:p>
            <a:pPr marL="857250" lvl="1" indent="-457200"/>
            <a:r>
              <a:rPr lang="en-US" dirty="0" smtClean="0"/>
              <a:t> </a:t>
            </a:r>
            <a:endParaRPr lang="en-US" dirty="0"/>
          </a:p>
          <a:p>
            <a:pPr marL="857250" lvl="1" indent="-457200"/>
            <a:r>
              <a:rPr lang="en-US" dirty="0" smtClean="0"/>
              <a:t>  </a:t>
            </a:r>
            <a:endParaRPr lang="en-US" dirty="0"/>
          </a:p>
          <a:p>
            <a:pPr marL="400050" lvl="1" indent="0">
              <a:buNone/>
            </a:pPr>
            <a:r>
              <a:rPr lang="en-US" dirty="0" smtClean="0"/>
              <a:t>  </a:t>
            </a:r>
            <a:endParaRPr lang="en-US" dirty="0"/>
          </a:p>
          <a:p>
            <a:pPr marL="0" indent="0">
              <a:buNone/>
            </a:pPr>
            <a:endParaRPr lang="en-US" dirty="0" smtClean="0"/>
          </a:p>
          <a:p>
            <a:pPr marL="400050" lvl="1" indent="0">
              <a:buNone/>
            </a:pPr>
            <a:endParaRPr lang="en-US" dirty="0" smtClean="0"/>
          </a:p>
          <a:p>
            <a:pPr marL="400050" lvl="1" indent="0"/>
            <a:endParaRPr lang="en-US" dirty="0"/>
          </a:p>
        </p:txBody>
      </p:sp>
      <p:pic>
        <p:nvPicPr>
          <p:cNvPr id="41" name="Picture 4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3165" y="1977244"/>
            <a:ext cx="2397596" cy="354844"/>
          </a:xfrm>
          <a:prstGeom prst="rect">
            <a:avLst/>
          </a:prstGeom>
        </p:spPr>
      </p:pic>
      <p:pic>
        <p:nvPicPr>
          <p:cNvPr id="42" name="Picture 41"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5616" y="2419252"/>
            <a:ext cx="2207096" cy="351994"/>
          </a:xfrm>
          <a:prstGeom prst="rect">
            <a:avLst/>
          </a:prstGeom>
        </p:spPr>
      </p:pic>
    </p:spTree>
    <p:extLst>
      <p:ext uri="{BB962C8B-B14F-4D97-AF65-F5344CB8AC3E}">
        <p14:creationId xmlns:p14="http://schemas.microsoft.com/office/powerpoint/2010/main" val="26118521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subTnLst>
                                    <p:set>
                                      <p:cBhvr override="childStyle">
                                        <p:cTn dur="1" fill="hold" display="0" masterRel="nextClick" afterEffect="1"/>
                                        <p:tgtEl>
                                          <p:spTgt spid="8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
                                        </p:tgtEl>
                                        <p:attrNameLst>
                                          <p:attrName>style.visibility</p:attrName>
                                        </p:attrNameLst>
                                      </p:cBhvr>
                                      <p:to>
                                        <p:strVal val="visible"/>
                                      </p:to>
                                    </p:set>
                                  </p:childTnLst>
                                  <p:subTnLst>
                                    <p:set>
                                      <p:cBhvr override="childStyle">
                                        <p:cTn dur="1" fill="hold" display="0" masterRel="nextClick" afterEffect="1"/>
                                        <p:tgtEl>
                                          <p:spTgt spid="86"/>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9"/>
                                        </p:tgtEl>
                                        <p:attrNameLst>
                                          <p:attrName>style.visibility</p:attrName>
                                        </p:attrNameLst>
                                      </p:cBhvr>
                                      <p:to>
                                        <p:strVal val="visible"/>
                                      </p:to>
                                    </p:set>
                                  </p:childTnLst>
                                  <p:subTnLst>
                                    <p:set>
                                      <p:cBhvr override="childStyle">
                                        <p:cTn dur="1" fill="hold" display="0" masterRel="nextClick" afterEffect="1"/>
                                        <p:tgtEl>
                                          <p:spTgt spid="89"/>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p:bldP spid="88" grpId="0"/>
      <p:bldP spid="89" grpId="0" animBg="1"/>
      <p:bldP spid="91" grpId="0" animBg="1"/>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Two Rules 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10</a:t>
            </a:fld>
            <a:endParaRPr lang="en-GB" dirty="0"/>
          </a:p>
        </p:txBody>
      </p:sp>
      <p:sp>
        <p:nvSpPr>
          <p:cNvPr id="39"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smtClean="0"/>
              <a:t>Consider two random variables</a:t>
            </a:r>
          </a:p>
          <a:p>
            <a:pPr marL="857250" lvl="1" indent="-457200"/>
            <a:r>
              <a:rPr lang="en-US" dirty="0" smtClean="0"/>
              <a:t> </a:t>
            </a:r>
            <a:endParaRPr lang="en-US" dirty="0"/>
          </a:p>
          <a:p>
            <a:pPr marL="857250" lvl="1" indent="-457200"/>
            <a:r>
              <a:rPr lang="en-US" dirty="0" smtClean="0"/>
              <a:t>  </a:t>
            </a:r>
            <a:endParaRPr lang="en-US" dirty="0"/>
          </a:p>
          <a:p>
            <a:pPr marL="457200" indent="-457200">
              <a:buFont typeface="Wingdings" charset="2"/>
              <a:buChar char="q"/>
            </a:pPr>
            <a:r>
              <a:rPr lang="en-US" dirty="0" smtClean="0"/>
              <a:t>N times of experiments</a:t>
            </a:r>
          </a:p>
          <a:p>
            <a:pPr marL="857250" lvl="1" indent="-457200"/>
            <a:r>
              <a:rPr lang="en-US" dirty="0" smtClean="0"/>
              <a:t> </a:t>
            </a:r>
          </a:p>
          <a:p>
            <a:pPr marL="857250" lvl="1" indent="-457200"/>
            <a:r>
              <a:rPr lang="en-US" dirty="0"/>
              <a:t> </a:t>
            </a:r>
            <a:endParaRPr lang="en-US" dirty="0" smtClean="0"/>
          </a:p>
          <a:p>
            <a:pPr marL="857250" lvl="1" indent="-457200"/>
            <a:r>
              <a:rPr lang="en-US" dirty="0"/>
              <a:t> </a:t>
            </a:r>
            <a:r>
              <a:rPr lang="en-US" dirty="0" smtClean="0"/>
              <a:t> </a:t>
            </a:r>
            <a:endParaRPr lang="en-US" dirty="0"/>
          </a:p>
          <a:p>
            <a:pPr marL="0" indent="0">
              <a:buNone/>
            </a:pPr>
            <a:endParaRPr lang="en-US" dirty="0" smtClean="0"/>
          </a:p>
          <a:p>
            <a:pPr marL="400050" lvl="1" indent="0">
              <a:buNone/>
            </a:pPr>
            <a:endParaRPr lang="en-US" dirty="0" smtClean="0"/>
          </a:p>
          <a:p>
            <a:pPr marL="400050" lvl="1" indent="0"/>
            <a:endParaRPr lang="en-US" dirty="0"/>
          </a:p>
        </p:txBody>
      </p:sp>
      <p:pic>
        <p:nvPicPr>
          <p:cNvPr id="9" name="Picture 8"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165" y="1977244"/>
            <a:ext cx="2397596" cy="354844"/>
          </a:xfrm>
          <a:prstGeom prst="rect">
            <a:avLst/>
          </a:prstGeom>
        </p:spPr>
      </p:pic>
      <p:pic>
        <p:nvPicPr>
          <p:cNvPr id="11" name="Picture 10"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2419252"/>
            <a:ext cx="2207096" cy="351994"/>
          </a:xfrm>
          <a:prstGeom prst="rect">
            <a:avLst/>
          </a:prstGeom>
        </p:spPr>
      </p:pic>
      <p:cxnSp>
        <p:nvCxnSpPr>
          <p:cNvPr id="44" name="Straight Connector 43"/>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57" name="Picture 5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7950" y="2724150"/>
            <a:ext cx="546100" cy="342900"/>
          </a:xfrm>
          <a:prstGeom prst="rect">
            <a:avLst/>
          </a:prstGeom>
        </p:spPr>
      </p:pic>
      <p:grpSp>
        <p:nvGrpSpPr>
          <p:cNvPr id="58" name="Group 57"/>
          <p:cNvGrpSpPr/>
          <p:nvPr/>
        </p:nvGrpSpPr>
        <p:grpSpPr>
          <a:xfrm>
            <a:off x="5220072" y="2060848"/>
            <a:ext cx="3007196" cy="2117700"/>
            <a:chOff x="5508104" y="116632"/>
            <a:chExt cx="3007196" cy="2117700"/>
          </a:xfrm>
        </p:grpSpPr>
        <p:pic>
          <p:nvPicPr>
            <p:cNvPr id="59" name="Picture 5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61" name="Picture 6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62" name="Picture 61"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63" name="Picture 62"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pic>
        <p:nvPicPr>
          <p:cNvPr id="69" name="Picture 68"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73" name="Picture 72"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8" name="Picture 7"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19672" y="5157192"/>
            <a:ext cx="1750194" cy="1097580"/>
          </a:xfrm>
          <a:prstGeom prst="rect">
            <a:avLst/>
          </a:prstGeom>
        </p:spPr>
      </p:pic>
      <p:pic>
        <p:nvPicPr>
          <p:cNvPr id="10" name="Picture 9" descr="latex-image-1.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36096" y="5229200"/>
            <a:ext cx="1728192" cy="1019439"/>
          </a:xfrm>
          <a:prstGeom prst="rect">
            <a:avLst/>
          </a:prstGeom>
        </p:spPr>
      </p:pic>
      <p:pic>
        <p:nvPicPr>
          <p:cNvPr id="33" name="Picture 32" descr="latex-image-1.pdf"/>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3853" y="4365104"/>
            <a:ext cx="2534890" cy="334271"/>
          </a:xfrm>
          <a:prstGeom prst="rect">
            <a:avLst/>
          </a:prstGeom>
        </p:spPr>
      </p:pic>
      <p:pic>
        <p:nvPicPr>
          <p:cNvPr id="37" name="Picture 36" descr="latex-image-1.pdf"/>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73853" y="3905448"/>
            <a:ext cx="2726804" cy="313077"/>
          </a:xfrm>
          <a:prstGeom prst="rect">
            <a:avLst/>
          </a:prstGeom>
        </p:spPr>
      </p:pic>
      <p:pic>
        <p:nvPicPr>
          <p:cNvPr id="38" name="Picture 37" descr="latex-image-1.pdf"/>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53855" y="3470696"/>
            <a:ext cx="3980438" cy="360040"/>
          </a:xfrm>
          <a:prstGeom prst="rect">
            <a:avLst/>
          </a:prstGeom>
        </p:spPr>
      </p:pic>
      <p:sp>
        <p:nvSpPr>
          <p:cNvPr id="40" name="Rounded Rectangular Callout 39"/>
          <p:cNvSpPr/>
          <p:nvPr/>
        </p:nvSpPr>
        <p:spPr>
          <a:xfrm>
            <a:off x="467544" y="4941168"/>
            <a:ext cx="1620688" cy="432048"/>
          </a:xfrm>
          <a:prstGeom prst="wedgeRoundRectCallout">
            <a:avLst>
              <a:gd name="adj1" fmla="val 24912"/>
              <a:gd name="adj2" fmla="val 9777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Row Sum</a:t>
            </a:r>
            <a:endParaRPr lang="en-US" dirty="0">
              <a:latin typeface="Times New Roman"/>
              <a:cs typeface="Times New Roman"/>
            </a:endParaRPr>
          </a:p>
        </p:txBody>
      </p:sp>
      <p:sp>
        <p:nvSpPr>
          <p:cNvPr id="42" name="Rounded Rectangular Callout 41"/>
          <p:cNvSpPr/>
          <p:nvPr/>
        </p:nvSpPr>
        <p:spPr>
          <a:xfrm>
            <a:off x="4323949" y="4951300"/>
            <a:ext cx="1620688" cy="432048"/>
          </a:xfrm>
          <a:prstGeom prst="wedgeRoundRectCallout">
            <a:avLst>
              <a:gd name="adj1" fmla="val 24912"/>
              <a:gd name="adj2" fmla="val 97774"/>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Column Sum</a:t>
            </a:r>
            <a:endParaRPr lang="en-US" dirty="0">
              <a:latin typeface="Times New Roman"/>
              <a:cs typeface="Times New Roman"/>
            </a:endParaRPr>
          </a:p>
        </p:txBody>
      </p:sp>
    </p:spTree>
    <p:extLst>
      <p:ext uri="{BB962C8B-B14F-4D97-AF65-F5344CB8AC3E}">
        <p14:creationId xmlns:p14="http://schemas.microsoft.com/office/powerpoint/2010/main" val="156727292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558ED5"/>
                </a:solidFill>
              </a:rPr>
              <a:t>Two Rules </a:t>
            </a:r>
            <a:r>
              <a:rPr lang="en-US" dirty="0" smtClean="0">
                <a:solidFill>
                  <a:srgbClr val="558ED5"/>
                </a:solidFill>
              </a:rPr>
              <a:t>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11</a:t>
            </a:fld>
            <a:endParaRPr lang="en-GB"/>
          </a:p>
        </p:txBody>
      </p:sp>
      <p:sp>
        <p:nvSpPr>
          <p:cNvPr id="39"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a:t>P</a:t>
            </a:r>
            <a:r>
              <a:rPr lang="en-US" dirty="0" smtClean="0"/>
              <a:t>robabilities</a:t>
            </a:r>
          </a:p>
          <a:p>
            <a:pPr marL="400050" lvl="1" indent="0"/>
            <a:r>
              <a:rPr lang="en-US" dirty="0" smtClean="0">
                <a:solidFill>
                  <a:srgbClr val="000000"/>
                </a:solidFill>
              </a:rPr>
              <a:t> Marginal </a:t>
            </a:r>
            <a:r>
              <a:rPr lang="en-US" dirty="0">
                <a:solidFill>
                  <a:srgbClr val="000000"/>
                </a:solidFill>
              </a:rPr>
              <a:t>probability of X </a:t>
            </a:r>
          </a:p>
          <a:p>
            <a:pPr marL="400050" lvl="1" indent="0">
              <a:buNone/>
            </a:pPr>
            <a:r>
              <a:rPr lang="en-US" dirty="0" smtClean="0"/>
              <a:t> </a:t>
            </a:r>
          </a:p>
          <a:p>
            <a:pPr marL="400050" lvl="1" indent="0"/>
            <a:r>
              <a:rPr lang="en-US" dirty="0">
                <a:solidFill>
                  <a:srgbClr val="000000"/>
                </a:solidFill>
              </a:rPr>
              <a:t> </a:t>
            </a:r>
            <a:r>
              <a:rPr lang="en-US" sz="2800" dirty="0">
                <a:solidFill>
                  <a:srgbClr val="000000"/>
                </a:solidFill>
              </a:rPr>
              <a:t>Marginal probability of Y </a:t>
            </a:r>
            <a:endParaRPr lang="en-US" sz="2800" dirty="0" smtClean="0">
              <a:solidFill>
                <a:srgbClr val="000000"/>
              </a:solidFill>
            </a:endParaRPr>
          </a:p>
          <a:p>
            <a:pPr marL="400050" lvl="1" indent="0"/>
            <a:endParaRPr lang="en-US" sz="2800" dirty="0">
              <a:solidFill>
                <a:srgbClr val="FF0000"/>
              </a:solidFill>
            </a:endParaRPr>
          </a:p>
          <a:p>
            <a:pPr marL="400050" lvl="1" indent="0">
              <a:buNone/>
            </a:pPr>
            <a:endParaRPr lang="en-US" dirty="0" smtClean="0"/>
          </a:p>
          <a:p>
            <a:pPr marL="400050" lvl="1" indent="0"/>
            <a:endParaRPr lang="en-US" dirty="0"/>
          </a:p>
        </p:txBody>
      </p:sp>
      <p:cxnSp>
        <p:nvCxnSpPr>
          <p:cNvPr id="21" name="Straight Connector 20"/>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43" name="Group 42"/>
          <p:cNvGrpSpPr/>
          <p:nvPr/>
        </p:nvGrpSpPr>
        <p:grpSpPr>
          <a:xfrm>
            <a:off x="5220072" y="2060848"/>
            <a:ext cx="3007196" cy="2117700"/>
            <a:chOff x="5508104" y="116632"/>
            <a:chExt cx="3007196" cy="2117700"/>
          </a:xfrm>
        </p:grpSpPr>
        <p:pic>
          <p:nvPicPr>
            <p:cNvPr id="44" name="Picture 43"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45" name="Picture 4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46" name="Picture 45"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47" name="Picture 46"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sp>
        <p:nvSpPr>
          <p:cNvPr id="48" name="Rectangle 47"/>
          <p:cNvSpPr/>
          <p:nvPr/>
        </p:nvSpPr>
        <p:spPr>
          <a:xfrm>
            <a:off x="5796136" y="2636912"/>
            <a:ext cx="2376264"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p:cNvSpPr/>
          <p:nvPr/>
        </p:nvSpPr>
        <p:spPr>
          <a:xfrm>
            <a:off x="6372200" y="2060848"/>
            <a:ext cx="648072" cy="158417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6" name="Picture 5"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7" name="Picture 6"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3608" y="2299072"/>
            <a:ext cx="2213529" cy="598742"/>
          </a:xfrm>
          <a:prstGeom prst="rect">
            <a:avLst/>
          </a:prstGeom>
        </p:spPr>
      </p:pic>
      <p:pic>
        <p:nvPicPr>
          <p:cNvPr id="31" name="Picture 30"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5900" y="3354288"/>
            <a:ext cx="2189956" cy="592365"/>
          </a:xfrm>
          <a:prstGeom prst="rect">
            <a:avLst/>
          </a:prstGeom>
        </p:spPr>
      </p:pic>
    </p:spTree>
    <p:extLst>
      <p:ext uri="{BB962C8B-B14F-4D97-AF65-F5344CB8AC3E}">
        <p14:creationId xmlns:p14="http://schemas.microsoft.com/office/powerpoint/2010/main" val="367629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subTnLst>
                                    <p:set>
                                      <p:cBhvr override="childStyle">
                                        <p:cTn dur="1" fill="hold" display="0" masterRel="nextClick" afterEffect="1"/>
                                        <p:tgtEl>
                                          <p:spTgt spid="48"/>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558ED5"/>
                </a:solidFill>
              </a:rPr>
              <a:t>Two Rules </a:t>
            </a:r>
            <a:r>
              <a:rPr lang="en-US" dirty="0" smtClean="0">
                <a:solidFill>
                  <a:srgbClr val="558ED5"/>
                </a:solidFill>
              </a:rPr>
              <a:t>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12</a:t>
            </a:fld>
            <a:endParaRPr lang="en-GB"/>
          </a:p>
        </p:txBody>
      </p:sp>
      <p:sp>
        <p:nvSpPr>
          <p:cNvPr id="39"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a:t>P</a:t>
            </a:r>
            <a:r>
              <a:rPr lang="en-US" dirty="0" smtClean="0"/>
              <a:t>robabilities</a:t>
            </a:r>
          </a:p>
          <a:p>
            <a:pPr marL="400050" lvl="1" indent="0"/>
            <a:r>
              <a:rPr lang="en-US" dirty="0" smtClean="0">
                <a:solidFill>
                  <a:srgbClr val="000000"/>
                </a:solidFill>
              </a:rPr>
              <a:t> Marginal </a:t>
            </a:r>
            <a:r>
              <a:rPr lang="en-US" dirty="0">
                <a:solidFill>
                  <a:srgbClr val="000000"/>
                </a:solidFill>
              </a:rPr>
              <a:t>probability of X </a:t>
            </a:r>
          </a:p>
          <a:p>
            <a:pPr marL="400050" lvl="1" indent="0">
              <a:buNone/>
            </a:pPr>
            <a:r>
              <a:rPr lang="en-US" dirty="0" smtClean="0"/>
              <a:t> </a:t>
            </a:r>
          </a:p>
          <a:p>
            <a:pPr marL="400050" lvl="1" indent="0"/>
            <a:r>
              <a:rPr lang="en-US" dirty="0">
                <a:solidFill>
                  <a:srgbClr val="000000"/>
                </a:solidFill>
              </a:rPr>
              <a:t> </a:t>
            </a:r>
            <a:r>
              <a:rPr lang="en-US" sz="2800" dirty="0">
                <a:solidFill>
                  <a:srgbClr val="000000"/>
                </a:solidFill>
              </a:rPr>
              <a:t>Marginal probability of </a:t>
            </a:r>
            <a:r>
              <a:rPr lang="en-US" sz="2800" dirty="0" smtClean="0">
                <a:solidFill>
                  <a:srgbClr val="000000"/>
                </a:solidFill>
              </a:rPr>
              <a:t>Y</a:t>
            </a:r>
          </a:p>
          <a:p>
            <a:pPr marL="400050" lvl="1" indent="0"/>
            <a:endParaRPr lang="en-US" sz="2800" dirty="0">
              <a:solidFill>
                <a:srgbClr val="000000"/>
              </a:solidFill>
            </a:endParaRPr>
          </a:p>
          <a:p>
            <a:pPr marL="400050" lvl="1" indent="0"/>
            <a:r>
              <a:rPr lang="en-US" sz="2800" dirty="0">
                <a:solidFill>
                  <a:srgbClr val="000000"/>
                </a:solidFill>
              </a:rPr>
              <a:t> </a:t>
            </a:r>
            <a:r>
              <a:rPr lang="en-US" sz="2800" dirty="0" smtClean="0">
                <a:solidFill>
                  <a:srgbClr val="000000"/>
                </a:solidFill>
              </a:rPr>
              <a:t>Joint probability of X and Y </a:t>
            </a:r>
          </a:p>
          <a:p>
            <a:pPr marL="400050" lvl="1" indent="0"/>
            <a:endParaRPr lang="en-US" sz="2800" dirty="0">
              <a:solidFill>
                <a:srgbClr val="FF0000"/>
              </a:solidFill>
            </a:endParaRPr>
          </a:p>
          <a:p>
            <a:pPr marL="400050" lvl="1" indent="0">
              <a:buNone/>
            </a:pPr>
            <a:endParaRPr lang="en-US" dirty="0" smtClean="0"/>
          </a:p>
          <a:p>
            <a:pPr marL="400050" lvl="1" indent="0"/>
            <a:endParaRPr lang="en-US" dirty="0"/>
          </a:p>
        </p:txBody>
      </p:sp>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299072"/>
            <a:ext cx="2213529" cy="598742"/>
          </a:xfrm>
          <a:prstGeom prst="rect">
            <a:avLst/>
          </a:prstGeom>
        </p:spPr>
      </p:pic>
      <p:pic>
        <p:nvPicPr>
          <p:cNvPr id="8" name="Picture 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900" y="3354288"/>
            <a:ext cx="2189956" cy="592365"/>
          </a:xfrm>
          <a:prstGeom prst="rect">
            <a:avLst/>
          </a:prstGeom>
        </p:spPr>
      </p:pic>
      <p:cxnSp>
        <p:nvCxnSpPr>
          <p:cNvPr id="30" name="Straight Connector 29"/>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41" name="Group 40"/>
          <p:cNvGrpSpPr/>
          <p:nvPr/>
        </p:nvGrpSpPr>
        <p:grpSpPr>
          <a:xfrm>
            <a:off x="5220072" y="2060848"/>
            <a:ext cx="3007196" cy="2117700"/>
            <a:chOff x="5508104" y="116632"/>
            <a:chExt cx="3007196" cy="2117700"/>
          </a:xfrm>
        </p:grpSpPr>
        <p:pic>
          <p:nvPicPr>
            <p:cNvPr id="42" name="Picture 4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49" name="Picture 4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50" name="Picture 49"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52" name="Picture 51"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sp>
        <p:nvSpPr>
          <p:cNvPr id="53" name="Rectangle 52"/>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p:cNvSpPr/>
          <p:nvPr/>
        </p:nvSpPr>
        <p:spPr>
          <a:xfrm>
            <a:off x="5796136" y="2636912"/>
            <a:ext cx="2376264" cy="504056"/>
          </a:xfrm>
          <a:prstGeom prst="rect">
            <a:avLst/>
          </a:prstGeom>
          <a:noFill/>
          <a:ln w="381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5" name="Picture 54"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44208" y="2708920"/>
            <a:ext cx="546100" cy="342900"/>
          </a:xfrm>
          <a:prstGeom prst="rect">
            <a:avLst/>
          </a:prstGeom>
        </p:spPr>
      </p:pic>
      <p:pic>
        <p:nvPicPr>
          <p:cNvPr id="56" name="Picture 55"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57" name="Picture 56"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58" name="Picture 57" descr="latex-image-1.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70903" y="4353581"/>
            <a:ext cx="3418965" cy="614855"/>
          </a:xfrm>
          <a:prstGeom prst="rect">
            <a:avLst/>
          </a:prstGeom>
        </p:spPr>
      </p:pic>
    </p:spTree>
    <p:extLst>
      <p:ext uri="{BB962C8B-B14F-4D97-AF65-F5344CB8AC3E}">
        <p14:creationId xmlns:p14="http://schemas.microsoft.com/office/powerpoint/2010/main" val="7917820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558ED5"/>
                </a:solidFill>
              </a:rPr>
              <a:t>Two Rules </a:t>
            </a:r>
            <a:r>
              <a:rPr lang="en-US" dirty="0" smtClean="0">
                <a:solidFill>
                  <a:srgbClr val="558ED5"/>
                </a:solidFill>
              </a:rPr>
              <a:t>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13</a:t>
            </a:fld>
            <a:endParaRPr lang="en-GB"/>
          </a:p>
        </p:txBody>
      </p:sp>
      <p:sp>
        <p:nvSpPr>
          <p:cNvPr id="39"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a:t>P</a:t>
            </a:r>
            <a:r>
              <a:rPr lang="en-US" dirty="0" smtClean="0"/>
              <a:t>robabilities</a:t>
            </a:r>
          </a:p>
          <a:p>
            <a:pPr marL="400050" lvl="1" indent="0"/>
            <a:r>
              <a:rPr lang="en-US" dirty="0" smtClean="0">
                <a:solidFill>
                  <a:srgbClr val="000000"/>
                </a:solidFill>
              </a:rPr>
              <a:t> Marginal </a:t>
            </a:r>
            <a:r>
              <a:rPr lang="en-US" dirty="0">
                <a:solidFill>
                  <a:srgbClr val="000000"/>
                </a:solidFill>
              </a:rPr>
              <a:t>probability of X </a:t>
            </a:r>
          </a:p>
          <a:p>
            <a:pPr marL="400050" lvl="1" indent="0">
              <a:buNone/>
            </a:pPr>
            <a:r>
              <a:rPr lang="en-US" dirty="0" smtClean="0"/>
              <a:t> </a:t>
            </a:r>
          </a:p>
          <a:p>
            <a:pPr marL="400050" lvl="1" indent="0"/>
            <a:r>
              <a:rPr lang="en-US" dirty="0">
                <a:solidFill>
                  <a:srgbClr val="000000"/>
                </a:solidFill>
              </a:rPr>
              <a:t> </a:t>
            </a:r>
            <a:r>
              <a:rPr lang="en-US" sz="2800" dirty="0">
                <a:solidFill>
                  <a:srgbClr val="000000"/>
                </a:solidFill>
              </a:rPr>
              <a:t>Marginal probability of </a:t>
            </a:r>
            <a:r>
              <a:rPr lang="en-US" sz="2800" dirty="0" smtClean="0">
                <a:solidFill>
                  <a:srgbClr val="000000"/>
                </a:solidFill>
              </a:rPr>
              <a:t>Y</a:t>
            </a:r>
          </a:p>
          <a:p>
            <a:pPr marL="400050" lvl="1" indent="0"/>
            <a:endParaRPr lang="en-US" sz="2800" dirty="0">
              <a:solidFill>
                <a:srgbClr val="000000"/>
              </a:solidFill>
            </a:endParaRPr>
          </a:p>
          <a:p>
            <a:pPr marL="400050" lvl="1" indent="0"/>
            <a:r>
              <a:rPr lang="en-US" sz="2800" dirty="0">
                <a:solidFill>
                  <a:srgbClr val="000000"/>
                </a:solidFill>
              </a:rPr>
              <a:t> </a:t>
            </a:r>
            <a:r>
              <a:rPr lang="en-US" sz="2800" dirty="0" smtClean="0">
                <a:solidFill>
                  <a:srgbClr val="000000"/>
                </a:solidFill>
              </a:rPr>
              <a:t>Joint probability of X and Y</a:t>
            </a:r>
          </a:p>
          <a:p>
            <a:pPr marL="400050" lvl="1" indent="0"/>
            <a:endParaRPr lang="en-US" sz="2800" dirty="0">
              <a:solidFill>
                <a:srgbClr val="000000"/>
              </a:solidFill>
            </a:endParaRPr>
          </a:p>
          <a:p>
            <a:pPr marL="400050" lvl="1" indent="0"/>
            <a:r>
              <a:rPr lang="en-US" sz="2800" dirty="0" smtClean="0">
                <a:solidFill>
                  <a:srgbClr val="000000"/>
                </a:solidFill>
              </a:rPr>
              <a:t> Conditional </a:t>
            </a:r>
            <a:r>
              <a:rPr lang="en-US" sz="2800" dirty="0">
                <a:solidFill>
                  <a:srgbClr val="000000"/>
                </a:solidFill>
              </a:rPr>
              <a:t>probability of  Y given </a:t>
            </a:r>
            <a:r>
              <a:rPr lang="en-US" sz="2800" dirty="0" smtClean="0">
                <a:solidFill>
                  <a:srgbClr val="000000"/>
                </a:solidFill>
              </a:rPr>
              <a:t>X </a:t>
            </a:r>
          </a:p>
          <a:p>
            <a:pPr marL="400050" lvl="1" indent="0"/>
            <a:endParaRPr lang="en-US" sz="2800" dirty="0">
              <a:solidFill>
                <a:srgbClr val="FF0000"/>
              </a:solidFill>
            </a:endParaRPr>
          </a:p>
          <a:p>
            <a:pPr marL="400050" lvl="1" indent="0">
              <a:buNone/>
            </a:pPr>
            <a:endParaRPr lang="en-US" dirty="0" smtClean="0"/>
          </a:p>
          <a:p>
            <a:pPr marL="400050" lvl="1" indent="0"/>
            <a:endParaRPr lang="en-US" dirty="0"/>
          </a:p>
        </p:txBody>
      </p:sp>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299072"/>
            <a:ext cx="2213529" cy="598742"/>
          </a:xfrm>
          <a:prstGeom prst="rect">
            <a:avLst/>
          </a:prstGeom>
        </p:spPr>
      </p:pic>
      <p:pic>
        <p:nvPicPr>
          <p:cNvPr id="8" name="Picture 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900" y="3354288"/>
            <a:ext cx="2189956" cy="592365"/>
          </a:xfrm>
          <a:prstGeom prst="rect">
            <a:avLst/>
          </a:prstGeom>
        </p:spPr>
      </p:pic>
      <p:pic>
        <p:nvPicPr>
          <p:cNvPr id="29" name="Picture 2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0903" y="4353581"/>
            <a:ext cx="3418965" cy="614855"/>
          </a:xfrm>
          <a:prstGeom prst="rect">
            <a:avLst/>
          </a:prstGeom>
        </p:spPr>
      </p:pic>
      <p:cxnSp>
        <p:nvCxnSpPr>
          <p:cNvPr id="30" name="Straight Connector 29"/>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41" name="Group 40"/>
          <p:cNvGrpSpPr/>
          <p:nvPr/>
        </p:nvGrpSpPr>
        <p:grpSpPr>
          <a:xfrm>
            <a:off x="5220072" y="2060848"/>
            <a:ext cx="3007196" cy="2117700"/>
            <a:chOff x="5508104" y="116632"/>
            <a:chExt cx="3007196" cy="2117700"/>
          </a:xfrm>
        </p:grpSpPr>
        <p:pic>
          <p:nvPicPr>
            <p:cNvPr id="42" name="Picture 41"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49" name="Picture 48"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50" name="Picture 49"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52" name="Picture 51"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sp>
        <p:nvSpPr>
          <p:cNvPr id="53" name="Rectangle 52"/>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p:cNvSpPr/>
          <p:nvPr/>
        </p:nvSpPr>
        <p:spPr>
          <a:xfrm>
            <a:off x="5796136" y="2636912"/>
            <a:ext cx="2376264" cy="504056"/>
          </a:xfrm>
          <a:prstGeom prst="rect">
            <a:avLst/>
          </a:prstGeom>
          <a:noFill/>
          <a:ln w="381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5" name="Picture 54"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44208" y="2708920"/>
            <a:ext cx="546100" cy="342900"/>
          </a:xfrm>
          <a:prstGeom prst="rect">
            <a:avLst/>
          </a:prstGeom>
        </p:spPr>
      </p:pic>
      <p:pic>
        <p:nvPicPr>
          <p:cNvPr id="56" name="Picture 55"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57" name="Picture 56" descr="latex-image-1.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27" name="Picture 26" descr="latex-image-1.pdf"/>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2385" y="5519934"/>
            <a:ext cx="3524233" cy="702895"/>
          </a:xfrm>
          <a:prstGeom prst="rect">
            <a:avLst/>
          </a:prstGeom>
        </p:spPr>
      </p:pic>
    </p:spTree>
    <p:extLst>
      <p:ext uri="{BB962C8B-B14F-4D97-AF65-F5344CB8AC3E}">
        <p14:creationId xmlns:p14="http://schemas.microsoft.com/office/powerpoint/2010/main" val="46198706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Two Rules 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14</a:t>
            </a:fld>
            <a:endParaRPr lang="en-GB"/>
          </a:p>
        </p:txBody>
      </p:sp>
      <p:sp>
        <p:nvSpPr>
          <p:cNvPr id="18" name="Rounded Rectangular Callout 17"/>
          <p:cNvSpPr/>
          <p:nvPr/>
        </p:nvSpPr>
        <p:spPr>
          <a:xfrm>
            <a:off x="192188" y="5446292"/>
            <a:ext cx="2304256" cy="648072"/>
          </a:xfrm>
          <a:prstGeom prst="wedgeRoundRectCallout">
            <a:avLst>
              <a:gd name="adj1" fmla="val -12015"/>
              <a:gd name="adj2" fmla="val -9035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Times New Roman"/>
                <a:cs typeface="Times New Roman"/>
              </a:rPr>
              <a:t>m</a:t>
            </a:r>
            <a:r>
              <a:rPr lang="en-US" dirty="0" smtClean="0">
                <a:latin typeface="Times New Roman"/>
                <a:cs typeface="Times New Roman"/>
              </a:rPr>
              <a:t>arginal probability</a:t>
            </a:r>
            <a:endParaRPr lang="en-US" dirty="0">
              <a:latin typeface="Times New Roman"/>
              <a:cs typeface="Times New Roman"/>
            </a:endParaRPr>
          </a:p>
        </p:txBody>
      </p:sp>
      <p:sp>
        <p:nvSpPr>
          <p:cNvPr id="27" name="Rounded Rectangular Callout 26"/>
          <p:cNvSpPr/>
          <p:nvPr/>
        </p:nvSpPr>
        <p:spPr>
          <a:xfrm>
            <a:off x="3504556" y="5518300"/>
            <a:ext cx="2304256" cy="648072"/>
          </a:xfrm>
          <a:prstGeom prst="wedgeRoundRectCallout">
            <a:avLst>
              <a:gd name="adj1" fmla="val -12015"/>
              <a:gd name="adj2" fmla="val -9035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joint probability</a:t>
            </a:r>
            <a:endParaRPr lang="en-US" dirty="0">
              <a:latin typeface="Times New Roman"/>
              <a:cs typeface="Times New Roman"/>
            </a:endParaRPr>
          </a:p>
        </p:txBody>
      </p:sp>
      <p:cxnSp>
        <p:nvCxnSpPr>
          <p:cNvPr id="23" name="Straight Connector 22"/>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5220072" y="2060848"/>
            <a:ext cx="3007196" cy="2117700"/>
            <a:chOff x="5508104" y="116632"/>
            <a:chExt cx="3007196" cy="2117700"/>
          </a:xfrm>
        </p:grpSpPr>
        <p:pic>
          <p:nvPicPr>
            <p:cNvPr id="37" name="Picture 36"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38" name="Picture 37"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40" name="Picture 3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41" name="Picture 40"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sp>
        <p:nvSpPr>
          <p:cNvPr id="42" name="Rectangle 41"/>
          <p:cNvSpPr/>
          <p:nvPr/>
        </p:nvSpPr>
        <p:spPr>
          <a:xfrm>
            <a:off x="5796136" y="2636912"/>
            <a:ext cx="2376264"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p:cNvSpPr/>
          <p:nvPr/>
        </p:nvSpPr>
        <p:spPr>
          <a:xfrm>
            <a:off x="5796136" y="2636912"/>
            <a:ext cx="567680"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7020272" y="2636912"/>
            <a:ext cx="576064"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p:cNvSpPr/>
          <p:nvPr/>
        </p:nvSpPr>
        <p:spPr>
          <a:xfrm>
            <a:off x="7596336" y="2636912"/>
            <a:ext cx="576064"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60" y="4217905"/>
            <a:ext cx="5854204" cy="1228387"/>
          </a:xfrm>
          <a:prstGeom prst="rect">
            <a:avLst/>
          </a:prstGeom>
        </p:spPr>
      </p:pic>
      <p:pic>
        <p:nvPicPr>
          <p:cNvPr id="50" name="Picture 49"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51" name="Picture 50"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6" name="Picture 5"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81517" y="3286052"/>
            <a:ext cx="342962" cy="685924"/>
          </a:xfrm>
          <a:prstGeom prst="rect">
            <a:avLst/>
          </a:prstGeom>
        </p:spPr>
      </p:pic>
      <p:pic>
        <p:nvPicPr>
          <p:cNvPr id="8" name="Picture 7"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07904" y="3070028"/>
            <a:ext cx="1010517" cy="1029059"/>
          </a:xfrm>
          <a:prstGeom prst="rect">
            <a:avLst/>
          </a:prstGeom>
        </p:spPr>
      </p:pic>
      <p:sp>
        <p:nvSpPr>
          <p:cNvPr id="7" name="Content Placeholder 6"/>
          <p:cNvSpPr>
            <a:spLocks noGrp="1"/>
          </p:cNvSpPr>
          <p:nvPr>
            <p:ph idx="1"/>
          </p:nvPr>
        </p:nvSpPr>
        <p:spPr/>
        <p:txBody>
          <a:bodyPr/>
          <a:lstStyle/>
          <a:p>
            <a:r>
              <a:rPr lang="en-US" dirty="0" smtClean="0"/>
              <a:t> Sum Rule</a:t>
            </a:r>
            <a:endParaRPr lang="en-US" dirty="0"/>
          </a:p>
        </p:txBody>
      </p:sp>
      <p:sp>
        <p:nvSpPr>
          <p:cNvPr id="44" name="Rectangle 43"/>
          <p:cNvSpPr/>
          <p:nvPr/>
        </p:nvSpPr>
        <p:spPr>
          <a:xfrm>
            <a:off x="4233477" y="3022352"/>
            <a:ext cx="566998" cy="1089187"/>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3504556" y="4473282"/>
            <a:ext cx="3112144" cy="610153"/>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 name="Group 21"/>
          <p:cNvGrpSpPr/>
          <p:nvPr/>
        </p:nvGrpSpPr>
        <p:grpSpPr>
          <a:xfrm>
            <a:off x="611560" y="3214315"/>
            <a:ext cx="1754207" cy="1891050"/>
            <a:chOff x="611560" y="3214315"/>
            <a:chExt cx="1754207" cy="1891050"/>
          </a:xfrm>
        </p:grpSpPr>
        <p:sp>
          <p:nvSpPr>
            <p:cNvPr id="9" name="Rectangle 8"/>
            <p:cNvSpPr/>
            <p:nvPr/>
          </p:nvSpPr>
          <p:spPr>
            <a:xfrm>
              <a:off x="611560" y="4495212"/>
              <a:ext cx="1754207" cy="610153"/>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p:cNvSpPr/>
            <p:nvPr/>
          </p:nvSpPr>
          <p:spPr>
            <a:xfrm>
              <a:off x="1083280" y="3214315"/>
              <a:ext cx="771989" cy="889521"/>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611561" y="4099087"/>
              <a:ext cx="471719" cy="396125"/>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1855269" y="4099087"/>
              <a:ext cx="510498" cy="396125"/>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cxnSp>
        <p:nvCxnSpPr>
          <p:cNvPr id="53" name="Straight Connector 52"/>
          <p:cNvCxnSpPr/>
          <p:nvPr/>
        </p:nvCxnSpPr>
        <p:spPr>
          <a:xfrm flipH="1">
            <a:off x="3504556" y="4099087"/>
            <a:ext cx="728921" cy="374195"/>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4788024" y="4099087"/>
            <a:ext cx="1828676" cy="396125"/>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88087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subTnLst>
                                    <p:set>
                                      <p:cBhvr override="childStyle">
                                        <p:cTn dur="1" fill="hold" display="0" masterRel="nextClick" afterEffect="1"/>
                                        <p:tgtEl>
                                          <p:spTgt spid="4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47" grpId="0" animBg="1"/>
      <p:bldP spid="4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Two Rules 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15</a:t>
            </a:fld>
            <a:endParaRPr lang="en-GB"/>
          </a:p>
        </p:txBody>
      </p:sp>
      <p:cxnSp>
        <p:nvCxnSpPr>
          <p:cNvPr id="23" name="Straight Connector 22"/>
          <p:cNvCxnSpPr/>
          <p:nvPr/>
        </p:nvCxnSpPr>
        <p:spPr>
          <a:xfrm>
            <a:off x="5796136" y="206084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796136" y="3140968"/>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796136" y="2636912"/>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5796136" y="3645024"/>
            <a:ext cx="237626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57961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63722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7020272"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7596336"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8172400" y="2060848"/>
            <a:ext cx="0" cy="158417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5220072" y="2060848"/>
            <a:ext cx="3007196" cy="2117700"/>
            <a:chOff x="5508104" y="116632"/>
            <a:chExt cx="3007196" cy="2117700"/>
          </a:xfrm>
        </p:grpSpPr>
        <p:pic>
          <p:nvPicPr>
            <p:cNvPr id="37" name="Picture 36"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16632"/>
              <a:ext cx="381000" cy="317500"/>
            </a:xfrm>
            <a:prstGeom prst="rect">
              <a:avLst/>
            </a:prstGeom>
          </p:spPr>
        </p:pic>
        <p:pic>
          <p:nvPicPr>
            <p:cNvPr id="38" name="Picture 37"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2400" y="1916832"/>
              <a:ext cx="342900" cy="317500"/>
            </a:xfrm>
            <a:prstGeom prst="rect">
              <a:avLst/>
            </a:prstGeom>
          </p:spPr>
        </p:pic>
      </p:grpSp>
      <p:pic>
        <p:nvPicPr>
          <p:cNvPr id="40" name="Picture 3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150" y="2679700"/>
            <a:ext cx="139700" cy="330200"/>
          </a:xfrm>
          <a:prstGeom prst="rect">
            <a:avLst/>
          </a:prstGeom>
        </p:spPr>
      </p:pic>
      <p:pic>
        <p:nvPicPr>
          <p:cNvPr id="41" name="Picture 40"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6700" y="1612900"/>
            <a:ext cx="203200" cy="406400"/>
          </a:xfrm>
          <a:prstGeom prst="rect">
            <a:avLst/>
          </a:prstGeom>
        </p:spPr>
      </p:pic>
      <p:sp>
        <p:nvSpPr>
          <p:cNvPr id="47" name="Rectangle 46"/>
          <p:cNvSpPr/>
          <p:nvPr/>
        </p:nvSpPr>
        <p:spPr>
          <a:xfrm>
            <a:off x="6372200" y="2636912"/>
            <a:ext cx="648072" cy="504056"/>
          </a:xfrm>
          <a:prstGeom prst="rect">
            <a:avLst/>
          </a:prstGeom>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ular Callout 44"/>
          <p:cNvSpPr/>
          <p:nvPr/>
        </p:nvSpPr>
        <p:spPr>
          <a:xfrm>
            <a:off x="683568" y="5301208"/>
            <a:ext cx="2304256" cy="648072"/>
          </a:xfrm>
          <a:prstGeom prst="wedgeRoundRectCallout">
            <a:avLst>
              <a:gd name="adj1" fmla="val -12015"/>
              <a:gd name="adj2" fmla="val -9035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joint probability</a:t>
            </a:r>
            <a:endParaRPr lang="en-US" dirty="0">
              <a:latin typeface="Times New Roman"/>
              <a:cs typeface="Times New Roman"/>
            </a:endParaRPr>
          </a:p>
        </p:txBody>
      </p:sp>
      <p:sp>
        <p:nvSpPr>
          <p:cNvPr id="50" name="Rounded Rectangular Callout 49"/>
          <p:cNvSpPr/>
          <p:nvPr/>
        </p:nvSpPr>
        <p:spPr>
          <a:xfrm>
            <a:off x="3563888" y="5301208"/>
            <a:ext cx="2304256" cy="648072"/>
          </a:xfrm>
          <a:prstGeom prst="wedgeRoundRectCallout">
            <a:avLst>
              <a:gd name="adj1" fmla="val -12015"/>
              <a:gd name="adj2" fmla="val -9035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conditional probability</a:t>
            </a:r>
            <a:endParaRPr lang="en-US" dirty="0">
              <a:latin typeface="Times New Roman"/>
              <a:cs typeface="Times New Roman"/>
            </a:endParaRPr>
          </a:p>
        </p:txBody>
      </p:sp>
      <p:sp>
        <p:nvSpPr>
          <p:cNvPr id="52" name="Rounded Rectangular Callout 51"/>
          <p:cNvSpPr/>
          <p:nvPr/>
        </p:nvSpPr>
        <p:spPr>
          <a:xfrm>
            <a:off x="6156176" y="5301208"/>
            <a:ext cx="2304256" cy="648072"/>
          </a:xfrm>
          <a:prstGeom prst="wedgeRoundRectCallout">
            <a:avLst>
              <a:gd name="adj1" fmla="val -12015"/>
              <a:gd name="adj2" fmla="val -9035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Times New Roman"/>
                <a:cs typeface="Times New Roman"/>
              </a:rPr>
              <a:t>marginal probability</a:t>
            </a:r>
            <a:endParaRPr lang="en-US" dirty="0">
              <a:latin typeface="Times New Roman"/>
              <a:cs typeface="Times New Roman"/>
            </a:endParaRPr>
          </a:p>
        </p:txBody>
      </p:sp>
      <p:pic>
        <p:nvPicPr>
          <p:cNvPr id="53" name="Picture 52"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7664" y="3238872"/>
            <a:ext cx="609600" cy="838200"/>
          </a:xfrm>
          <a:prstGeom prst="rect">
            <a:avLst/>
          </a:prstGeom>
        </p:spPr>
      </p:pic>
      <p:pic>
        <p:nvPicPr>
          <p:cNvPr id="55" name="Picture 54"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44208" y="2708920"/>
            <a:ext cx="546100" cy="342900"/>
          </a:xfrm>
          <a:prstGeom prst="rect">
            <a:avLst/>
          </a:prstGeom>
        </p:spPr>
      </p:pic>
      <p:sp>
        <p:nvSpPr>
          <p:cNvPr id="56" name="Rectangle 55"/>
          <p:cNvSpPr/>
          <p:nvPr/>
        </p:nvSpPr>
        <p:spPr>
          <a:xfrm>
            <a:off x="5796136" y="2636912"/>
            <a:ext cx="2376264" cy="504056"/>
          </a:xfrm>
          <a:prstGeom prst="rect">
            <a:avLst/>
          </a:prstGeom>
          <a:noFill/>
          <a:ln w="3810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612" y="4581128"/>
            <a:ext cx="8130852" cy="406542"/>
          </a:xfrm>
          <a:prstGeom prst="rect">
            <a:avLst/>
          </a:prstGeom>
        </p:spPr>
      </p:pic>
      <p:pic>
        <p:nvPicPr>
          <p:cNvPr id="57" name="Picture 56"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16416" y="2780928"/>
            <a:ext cx="317500" cy="279400"/>
          </a:xfrm>
          <a:prstGeom prst="rect">
            <a:avLst/>
          </a:prstGeom>
        </p:spPr>
      </p:pic>
      <p:pic>
        <p:nvPicPr>
          <p:cNvPr id="58" name="Picture 57"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16216" y="3861048"/>
            <a:ext cx="330200" cy="342900"/>
          </a:xfrm>
          <a:prstGeom prst="rect">
            <a:avLst/>
          </a:prstGeom>
        </p:spPr>
      </p:pic>
      <p:pic>
        <p:nvPicPr>
          <p:cNvPr id="7" name="Picture 6"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67944" y="3212976"/>
            <a:ext cx="1130300" cy="914400"/>
          </a:xfrm>
          <a:prstGeom prst="rect">
            <a:avLst/>
          </a:prstGeom>
        </p:spPr>
      </p:pic>
      <p:sp>
        <p:nvSpPr>
          <p:cNvPr id="6" name="Content Placeholder 5"/>
          <p:cNvSpPr>
            <a:spLocks noGrp="1"/>
          </p:cNvSpPr>
          <p:nvPr>
            <p:ph idx="1"/>
          </p:nvPr>
        </p:nvSpPr>
        <p:spPr/>
        <p:txBody>
          <a:bodyPr/>
          <a:lstStyle/>
          <a:p>
            <a:r>
              <a:rPr lang="en-US" dirty="0" smtClean="0"/>
              <a:t> Product rule</a:t>
            </a:r>
            <a:endParaRPr lang="en-US" dirty="0"/>
          </a:p>
        </p:txBody>
      </p:sp>
      <p:grpSp>
        <p:nvGrpSpPr>
          <p:cNvPr id="42" name="Group 41"/>
          <p:cNvGrpSpPr/>
          <p:nvPr/>
        </p:nvGrpSpPr>
        <p:grpSpPr>
          <a:xfrm>
            <a:off x="617612" y="3181851"/>
            <a:ext cx="2946276" cy="1891050"/>
            <a:chOff x="145892" y="3214315"/>
            <a:chExt cx="2946276" cy="1891050"/>
          </a:xfrm>
        </p:grpSpPr>
        <p:sp>
          <p:nvSpPr>
            <p:cNvPr id="43" name="Rectangle 42"/>
            <p:cNvSpPr/>
            <p:nvPr/>
          </p:nvSpPr>
          <p:spPr>
            <a:xfrm>
              <a:off x="145892" y="4495212"/>
              <a:ext cx="2946276" cy="610153"/>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p:nvSpPr>
          <p:spPr>
            <a:xfrm>
              <a:off x="1033476" y="3214315"/>
              <a:ext cx="771989" cy="945525"/>
            </a:xfrm>
            <a:prstGeom prst="rect">
              <a:avLst/>
            </a:prstGeom>
            <a:noFill/>
            <a:ln w="1905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6" name="Straight Connector 45"/>
            <p:cNvCxnSpPr/>
            <p:nvPr/>
          </p:nvCxnSpPr>
          <p:spPr>
            <a:xfrm flipH="1">
              <a:off x="145892" y="4159840"/>
              <a:ext cx="887584" cy="335372"/>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1805465" y="4159840"/>
              <a:ext cx="1286703" cy="335372"/>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84261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Two Rules of Probability</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16</a:t>
            </a:fld>
            <a:endParaRPr lang="en-GB"/>
          </a:p>
        </p:txBody>
      </p:sp>
      <p:grpSp>
        <p:nvGrpSpPr>
          <p:cNvPr id="3" name="Group 2"/>
          <p:cNvGrpSpPr/>
          <p:nvPr/>
        </p:nvGrpSpPr>
        <p:grpSpPr>
          <a:xfrm>
            <a:off x="5652120" y="2276872"/>
            <a:ext cx="3672409" cy="1913544"/>
            <a:chOff x="2017353" y="2564904"/>
            <a:chExt cx="5425149" cy="3004482"/>
          </a:xfrm>
        </p:grpSpPr>
        <p:sp>
          <p:nvSpPr>
            <p:cNvPr id="14" name="Rounded Rectangle 13"/>
            <p:cNvSpPr/>
            <p:nvPr/>
          </p:nvSpPr>
          <p:spPr>
            <a:xfrm>
              <a:off x="2123728" y="4365104"/>
              <a:ext cx="1800200" cy="504056"/>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21237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9239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4932040" y="4365104"/>
              <a:ext cx="1800200" cy="504056"/>
            </a:xfrm>
            <a:prstGeom prst="roundRect">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49320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322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2339752"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843808"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347864"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2339752"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2843808"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076056" y="32933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5076056"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580112"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084168"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2017353" y="4941167"/>
              <a:ext cx="2374628" cy="628218"/>
            </a:xfrm>
            <a:prstGeom prst="rect">
              <a:avLst/>
            </a:prstGeom>
            <a:noFill/>
          </p:spPr>
          <p:txBody>
            <a:bodyPr wrap="square" rtlCol="0">
              <a:spAutoFit/>
            </a:bodyPr>
            <a:lstStyle/>
            <a:p>
              <a:r>
                <a:rPr lang="en-US" sz="2000" dirty="0" smtClean="0">
                  <a:solidFill>
                    <a:srgbClr val="FF0000"/>
                  </a:solidFill>
                  <a:latin typeface="Times New Roman"/>
                  <a:cs typeface="Times New Roman"/>
                </a:rPr>
                <a:t>Red box(0.5)</a:t>
              </a:r>
              <a:endParaRPr lang="en-US" sz="2000" dirty="0">
                <a:solidFill>
                  <a:srgbClr val="FF0000"/>
                </a:solidFill>
                <a:latin typeface="Times New Roman"/>
                <a:cs typeface="Times New Roman"/>
              </a:endParaRPr>
            </a:p>
          </p:txBody>
        </p:sp>
        <p:sp>
          <p:nvSpPr>
            <p:cNvPr id="32" name="TextBox 31"/>
            <p:cNvSpPr txBox="1"/>
            <p:nvPr/>
          </p:nvSpPr>
          <p:spPr>
            <a:xfrm>
              <a:off x="4676739" y="4941168"/>
              <a:ext cx="2765763" cy="628218"/>
            </a:xfrm>
            <a:prstGeom prst="rect">
              <a:avLst/>
            </a:prstGeom>
            <a:noFill/>
          </p:spPr>
          <p:txBody>
            <a:bodyPr wrap="square" rtlCol="0">
              <a:spAutoFit/>
            </a:bodyPr>
            <a:lstStyle/>
            <a:p>
              <a:r>
                <a:rPr lang="en-US" sz="2000" dirty="0" smtClean="0">
                  <a:solidFill>
                    <a:srgbClr val="0000FF"/>
                  </a:solidFill>
                  <a:latin typeface="Times New Roman"/>
                  <a:cs typeface="Times New Roman"/>
                </a:rPr>
                <a:t>Blue box(0.5)</a:t>
              </a:r>
              <a:endParaRPr lang="en-US" sz="2000" dirty="0">
                <a:solidFill>
                  <a:srgbClr val="0000FF"/>
                </a:solidFill>
                <a:latin typeface="Times New Roman"/>
                <a:cs typeface="Times New Roman"/>
              </a:endParaRPr>
            </a:p>
          </p:txBody>
        </p:sp>
        <p:sp>
          <p:nvSpPr>
            <p:cNvPr id="33" name="Oval 32"/>
            <p:cNvSpPr/>
            <p:nvPr/>
          </p:nvSpPr>
          <p:spPr>
            <a:xfrm>
              <a:off x="3347864" y="31409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8" name="Picture 7"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7852" y="4941168"/>
            <a:ext cx="3016076" cy="425934"/>
          </a:xfrm>
          <a:prstGeom prst="rect">
            <a:avLst/>
          </a:prstGeom>
        </p:spPr>
      </p:pic>
      <p:pic>
        <p:nvPicPr>
          <p:cNvPr id="9" name="Picture 8"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000" y="5734050"/>
            <a:ext cx="3352800" cy="469900"/>
          </a:xfrm>
          <a:prstGeom prst="rect">
            <a:avLst/>
          </a:prstGeom>
        </p:spPr>
      </p:pic>
      <p:grpSp>
        <p:nvGrpSpPr>
          <p:cNvPr id="11" name="Group 10"/>
          <p:cNvGrpSpPr/>
          <p:nvPr/>
        </p:nvGrpSpPr>
        <p:grpSpPr>
          <a:xfrm>
            <a:off x="899592" y="4293096"/>
            <a:ext cx="4094832" cy="436596"/>
            <a:chOff x="899592" y="4293096"/>
            <a:chExt cx="4094832" cy="436596"/>
          </a:xfrm>
        </p:grpSpPr>
        <p:pic>
          <p:nvPicPr>
            <p:cNvPr id="6" name="Picture 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4293096"/>
              <a:ext cx="1887984" cy="436596"/>
            </a:xfrm>
            <a:prstGeom prst="rect">
              <a:avLst/>
            </a:prstGeom>
          </p:spPr>
        </p:pic>
        <p:pic>
          <p:nvPicPr>
            <p:cNvPr id="7" name="Picture 6"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7864" y="4293096"/>
              <a:ext cx="1646560" cy="385587"/>
            </a:xfrm>
            <a:prstGeom prst="rect">
              <a:avLst/>
            </a:prstGeom>
          </p:spPr>
        </p:pic>
      </p:grpSp>
      <p:pic>
        <p:nvPicPr>
          <p:cNvPr id="12" name="Picture 11"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5500" y="3645024"/>
            <a:ext cx="381000" cy="317500"/>
          </a:xfrm>
          <a:prstGeom prst="rect">
            <a:avLst/>
          </a:prstGeom>
        </p:spPr>
      </p:pic>
      <p:sp>
        <p:nvSpPr>
          <p:cNvPr id="41" name="Rounded Rectangle 40"/>
          <p:cNvSpPr/>
          <p:nvPr/>
        </p:nvSpPr>
        <p:spPr>
          <a:xfrm>
            <a:off x="1403648" y="3645024"/>
            <a:ext cx="288032"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2267744" y="5013176"/>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ounded Rectangle 48"/>
          <p:cNvSpPr/>
          <p:nvPr/>
        </p:nvSpPr>
        <p:spPr>
          <a:xfrm>
            <a:off x="3563888" y="4941168"/>
            <a:ext cx="288032"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ounded Rectangle 49"/>
          <p:cNvSpPr/>
          <p:nvPr/>
        </p:nvSpPr>
        <p:spPr>
          <a:xfrm>
            <a:off x="4644008" y="4293096"/>
            <a:ext cx="288032"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2420144" y="580526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52"/>
          <p:cNvSpPr/>
          <p:nvPr/>
        </p:nvSpPr>
        <p:spPr>
          <a:xfrm>
            <a:off x="2123728" y="3645024"/>
            <a:ext cx="288032"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914400" y="4787900"/>
            <a:ext cx="184666" cy="369332"/>
          </a:xfrm>
          <a:prstGeom prst="rect">
            <a:avLst/>
          </a:prstGeom>
          <a:noFill/>
        </p:spPr>
        <p:txBody>
          <a:bodyPr wrap="none" rtlCol="0">
            <a:spAutoFit/>
          </a:bodyPr>
          <a:lstStyle/>
          <a:p>
            <a:endParaRPr lang="en-US" dirty="0"/>
          </a:p>
        </p:txBody>
      </p:sp>
      <p:sp>
        <p:nvSpPr>
          <p:cNvPr id="46" name="Rounded Rectangle 45"/>
          <p:cNvSpPr/>
          <p:nvPr/>
        </p:nvSpPr>
        <p:spPr>
          <a:xfrm>
            <a:off x="2411760" y="4293096"/>
            <a:ext cx="288032"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ounded Rectangle 46"/>
          <p:cNvSpPr/>
          <p:nvPr/>
        </p:nvSpPr>
        <p:spPr>
          <a:xfrm>
            <a:off x="3851920" y="5805264"/>
            <a:ext cx="288032"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8" name="Picture 47" descr="QRIO.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00392" y="1268760"/>
            <a:ext cx="664568" cy="839233"/>
          </a:xfrm>
          <a:prstGeom prst="rect">
            <a:avLst/>
          </a:prstGeom>
        </p:spPr>
      </p:pic>
      <p:pic>
        <p:nvPicPr>
          <p:cNvPr id="10" name="Picture 9"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3768" y="2564904"/>
            <a:ext cx="1993900" cy="469900"/>
          </a:xfrm>
          <a:prstGeom prst="rect">
            <a:avLst/>
          </a:prstGeom>
        </p:spPr>
      </p:pic>
      <p:sp>
        <p:nvSpPr>
          <p:cNvPr id="51" name="Oval 50"/>
          <p:cNvSpPr/>
          <p:nvPr/>
        </p:nvSpPr>
        <p:spPr>
          <a:xfrm>
            <a:off x="4067944" y="263691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p:cNvSpPr txBox="1"/>
          <p:nvPr/>
        </p:nvSpPr>
        <p:spPr>
          <a:xfrm>
            <a:off x="1187624" y="1484784"/>
            <a:ext cx="6768752" cy="523220"/>
          </a:xfrm>
          <a:prstGeom prst="rect">
            <a:avLst/>
          </a:prstGeom>
          <a:noFill/>
        </p:spPr>
        <p:txBody>
          <a:bodyPr wrap="square" rtlCol="0">
            <a:spAutoFit/>
          </a:bodyPr>
          <a:lstStyle/>
          <a:p>
            <a:r>
              <a:rPr lang="en-US" sz="2800" b="1" dirty="0" smtClean="0">
                <a:latin typeface="Times New Roman"/>
                <a:cs typeface="Times New Roman"/>
              </a:rPr>
              <a:t>Which ball  is more likely to be selected?</a:t>
            </a:r>
            <a:endParaRPr lang="en-US" sz="2800" b="1" dirty="0">
              <a:latin typeface="Times New Roman"/>
              <a:cs typeface="Times New Roman"/>
            </a:endParaRPr>
          </a:p>
        </p:txBody>
      </p:sp>
      <p:sp>
        <p:nvSpPr>
          <p:cNvPr id="55" name="TextBox 54"/>
          <p:cNvSpPr txBox="1"/>
          <p:nvPr/>
        </p:nvSpPr>
        <p:spPr>
          <a:xfrm>
            <a:off x="5364088" y="4253026"/>
            <a:ext cx="2880320" cy="400110"/>
          </a:xfrm>
          <a:prstGeom prst="rect">
            <a:avLst/>
          </a:prstGeom>
          <a:noFill/>
        </p:spPr>
        <p:txBody>
          <a:bodyPr wrap="square" rtlCol="0">
            <a:spAutoFit/>
          </a:bodyPr>
          <a:lstStyle/>
          <a:p>
            <a:r>
              <a:rPr lang="en-US" sz="2000" dirty="0" smtClean="0">
                <a:latin typeface="Times New Roman"/>
                <a:cs typeface="Times New Roman"/>
              </a:rPr>
              <a:t>Marginal probabilities </a:t>
            </a:r>
            <a:endParaRPr lang="en-US" sz="2000" dirty="0">
              <a:latin typeface="Times New Roman"/>
              <a:cs typeface="Times New Roman"/>
            </a:endParaRPr>
          </a:p>
        </p:txBody>
      </p:sp>
      <p:sp>
        <p:nvSpPr>
          <p:cNvPr id="56" name="TextBox 55"/>
          <p:cNvSpPr txBox="1"/>
          <p:nvPr/>
        </p:nvSpPr>
        <p:spPr>
          <a:xfrm>
            <a:off x="4644008" y="5157192"/>
            <a:ext cx="2880320" cy="400110"/>
          </a:xfrm>
          <a:prstGeom prst="rect">
            <a:avLst/>
          </a:prstGeom>
          <a:noFill/>
        </p:spPr>
        <p:txBody>
          <a:bodyPr wrap="square" rtlCol="0">
            <a:spAutoFit/>
          </a:bodyPr>
          <a:lstStyle/>
          <a:p>
            <a:r>
              <a:rPr lang="en-US" sz="2000" dirty="0" smtClean="0">
                <a:solidFill>
                  <a:srgbClr val="000000"/>
                </a:solidFill>
                <a:latin typeface="Times New Roman"/>
                <a:cs typeface="Times New Roman"/>
              </a:rPr>
              <a:t>Conditional probabilities </a:t>
            </a:r>
            <a:endParaRPr lang="en-US" sz="2000" dirty="0">
              <a:solidFill>
                <a:srgbClr val="000000"/>
              </a:solidFill>
              <a:latin typeface="Times New Roman"/>
              <a:cs typeface="Times New Roman"/>
            </a:endParaRPr>
          </a:p>
        </p:txBody>
      </p:sp>
      <p:pic>
        <p:nvPicPr>
          <p:cNvPr id="15" name="Picture 14"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9300" y="2584450"/>
            <a:ext cx="533400" cy="342900"/>
          </a:xfrm>
          <a:prstGeom prst="rect">
            <a:avLst/>
          </a:prstGeom>
        </p:spPr>
      </p:pic>
    </p:spTree>
    <p:extLst>
      <p:ext uri="{BB962C8B-B14F-4D97-AF65-F5344CB8AC3E}">
        <p14:creationId xmlns:p14="http://schemas.microsoft.com/office/powerpoint/2010/main" val="10769792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9" grpId="0" animBg="1"/>
      <p:bldP spid="50" grpId="0" animBg="1"/>
      <p:bldP spid="52" grpId="0" animBg="1"/>
      <p:bldP spid="53" grpId="0" animBg="1"/>
      <p:bldP spid="46" grpId="0" animBg="1"/>
      <p:bldP spid="47" grpId="0" animBg="1"/>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normAutofit/>
          </a:bodyPr>
          <a:lstStyle/>
          <a:p>
            <a:r>
              <a:rPr lang="en-US" dirty="0" smtClean="0"/>
              <a:t> Basic Concepts</a:t>
            </a:r>
          </a:p>
          <a:p>
            <a:endParaRPr lang="en-US" dirty="0" smtClean="0"/>
          </a:p>
          <a:p>
            <a:r>
              <a:rPr lang="en-US" dirty="0" smtClean="0"/>
              <a:t> Two Rules of Probability</a:t>
            </a:r>
          </a:p>
          <a:p>
            <a:pPr marL="0" indent="0">
              <a:buNone/>
            </a:pPr>
            <a:endParaRPr lang="en-US" dirty="0" smtClean="0"/>
          </a:p>
          <a:p>
            <a:r>
              <a:rPr lang="en-US" b="1" dirty="0" smtClean="0">
                <a:solidFill>
                  <a:srgbClr val="800000"/>
                </a:solidFill>
              </a:rPr>
              <a:t> Bayes’ Theorem</a:t>
            </a:r>
          </a:p>
          <a:p>
            <a:endParaRPr lang="en-US" dirty="0" smtClean="0"/>
          </a:p>
          <a:p>
            <a:r>
              <a:rPr lang="en-US" dirty="0"/>
              <a:t> </a:t>
            </a:r>
            <a:r>
              <a:rPr lang="en-US" dirty="0" smtClean="0"/>
              <a:t>Distributions and </a:t>
            </a:r>
            <a:r>
              <a:rPr lang="en-US" dirty="0" smtClean="0"/>
              <a:t>Statistics</a:t>
            </a:r>
          </a:p>
          <a:p>
            <a:endParaRPr lang="en-US" dirty="0"/>
          </a:p>
          <a:p>
            <a:r>
              <a:rPr lang="en-US" dirty="0"/>
              <a:t>  Data Likelihood and </a:t>
            </a:r>
            <a:r>
              <a:rPr lang="en-US" dirty="0" smtClean="0"/>
              <a:t>MLE</a:t>
            </a:r>
            <a:endParaRPr lang="en-US" dirty="0"/>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17</a:t>
            </a:fld>
            <a:endParaRPr lang="en-US"/>
          </a:p>
        </p:txBody>
      </p:sp>
      <p:pic>
        <p:nvPicPr>
          <p:cNvPr id="5" name="Picture 4"/>
          <p:cNvPicPr>
            <a:picLocks noChangeAspect="1"/>
          </p:cNvPicPr>
          <p:nvPr/>
        </p:nvPicPr>
        <p:blipFill>
          <a:blip r:embed="rId2"/>
          <a:stretch>
            <a:fillRect/>
          </a:stretch>
        </p:blipFill>
        <p:spPr>
          <a:xfrm>
            <a:off x="6134596" y="1472136"/>
            <a:ext cx="2323604" cy="3170750"/>
          </a:xfrm>
          <a:prstGeom prst="rect">
            <a:avLst/>
          </a:prstGeom>
        </p:spPr>
      </p:pic>
      <p:sp>
        <p:nvSpPr>
          <p:cNvPr id="6" name="TextBox 5"/>
          <p:cNvSpPr txBox="1"/>
          <p:nvPr/>
        </p:nvSpPr>
        <p:spPr>
          <a:xfrm>
            <a:off x="6157020" y="4515886"/>
            <a:ext cx="2631380" cy="1323439"/>
          </a:xfrm>
          <a:prstGeom prst="rect">
            <a:avLst/>
          </a:prstGeom>
          <a:noFill/>
        </p:spPr>
        <p:txBody>
          <a:bodyPr wrap="square" rtlCol="0">
            <a:spAutoFit/>
          </a:bodyPr>
          <a:lstStyle/>
          <a:p>
            <a:r>
              <a:rPr lang="en-US" sz="2000" b="1" dirty="0" smtClean="0">
                <a:latin typeface="Times New Roman"/>
                <a:cs typeface="Times New Roman"/>
              </a:rPr>
              <a:t>Pattern Recognition and </a:t>
            </a:r>
          </a:p>
          <a:p>
            <a:r>
              <a:rPr lang="en-US" sz="2000" b="1" dirty="0" smtClean="0">
                <a:latin typeface="Times New Roman"/>
                <a:cs typeface="Times New Roman"/>
              </a:rPr>
              <a:t>Machine Learning</a:t>
            </a:r>
            <a:endParaRPr lang="en-US" sz="2000" dirty="0" smtClean="0">
              <a:latin typeface="Times New Roman"/>
              <a:cs typeface="Times New Roman"/>
            </a:endParaRPr>
          </a:p>
          <a:p>
            <a:r>
              <a:rPr lang="en-US" sz="2000" dirty="0" smtClean="0">
                <a:latin typeface="Times New Roman"/>
                <a:cs typeface="Times New Roman"/>
              </a:rPr>
              <a:t>Chapter 2</a:t>
            </a:r>
            <a:endParaRPr lang="en-US" sz="2000" dirty="0">
              <a:latin typeface="Times New Roman"/>
              <a:cs typeface="Times New Roman"/>
            </a:endParaRPr>
          </a:p>
        </p:txBody>
      </p:sp>
    </p:spTree>
    <p:extLst>
      <p:ext uri="{BB962C8B-B14F-4D97-AF65-F5344CB8AC3E}">
        <p14:creationId xmlns:p14="http://schemas.microsoft.com/office/powerpoint/2010/main" val="245167867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Bayes’ Theorem</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18</a:t>
            </a:fld>
            <a:endParaRPr lang="en-GB"/>
          </a:p>
        </p:txBody>
      </p:sp>
      <p:pic>
        <p:nvPicPr>
          <p:cNvPr id="3" name="Picture 2"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2079021"/>
            <a:ext cx="4787528" cy="413875"/>
          </a:xfrm>
          <a:prstGeom prst="rect">
            <a:avLst/>
          </a:prstGeom>
        </p:spPr>
      </p:pic>
      <p:sp>
        <p:nvSpPr>
          <p:cNvPr id="11" name="Rectangle 10"/>
          <p:cNvSpPr/>
          <p:nvPr/>
        </p:nvSpPr>
        <p:spPr>
          <a:xfrm>
            <a:off x="2843808" y="1988840"/>
            <a:ext cx="2808312" cy="576064"/>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2771800" y="2636912"/>
            <a:ext cx="2808312" cy="576064"/>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ular Callout 25"/>
          <p:cNvSpPr/>
          <p:nvPr/>
        </p:nvSpPr>
        <p:spPr>
          <a:xfrm>
            <a:off x="1979712" y="5013176"/>
            <a:ext cx="4608512" cy="1080120"/>
          </a:xfrm>
          <a:prstGeom prst="wedgeRoundRectCallout">
            <a:avLst>
              <a:gd name="adj1" fmla="val -15542"/>
              <a:gd name="adj2" fmla="val -100151"/>
              <a:gd name="adj3" fmla="val 16667"/>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dirty="0" smtClean="0">
                <a:solidFill>
                  <a:srgbClr val="FF0000"/>
                </a:solidFill>
                <a:latin typeface="Times New Roman"/>
                <a:cs typeface="Times New Roman"/>
              </a:rPr>
              <a:t>Bayes’ Theorem</a:t>
            </a:r>
            <a:endParaRPr lang="en-US" sz="3600" dirty="0">
              <a:solidFill>
                <a:srgbClr val="FF0000"/>
              </a:solidFill>
              <a:latin typeface="Times New Roman"/>
              <a:cs typeface="Times New Roman"/>
            </a:endParaRPr>
          </a:p>
        </p:txBody>
      </p:sp>
      <p:pic>
        <p:nvPicPr>
          <p:cNvPr id="6" name="Picture 5"/>
          <p:cNvPicPr>
            <a:picLocks noChangeAspect="1"/>
          </p:cNvPicPr>
          <p:nvPr/>
        </p:nvPicPr>
        <p:blipFill>
          <a:blip r:embed="rId4"/>
          <a:stretch>
            <a:fillRect/>
          </a:stretch>
        </p:blipFill>
        <p:spPr>
          <a:xfrm>
            <a:off x="6660232" y="1340768"/>
            <a:ext cx="2286000" cy="2438400"/>
          </a:xfrm>
          <a:prstGeom prst="rect">
            <a:avLst/>
          </a:prstGeom>
        </p:spPr>
      </p:pic>
      <p:pic>
        <p:nvPicPr>
          <p:cNvPr id="14" name="Picture 13"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2591" y="3904386"/>
            <a:ext cx="1096818" cy="427182"/>
          </a:xfrm>
          <a:prstGeom prst="rect">
            <a:avLst/>
          </a:prstGeom>
        </p:spPr>
      </p:pic>
      <p:cxnSp>
        <p:nvCxnSpPr>
          <p:cNvPr id="28" name="Straight Connector 27"/>
          <p:cNvCxnSpPr/>
          <p:nvPr/>
        </p:nvCxnSpPr>
        <p:spPr>
          <a:xfrm>
            <a:off x="4139952" y="4365104"/>
            <a:ext cx="295232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38" name="Picture 37"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576" y="3882407"/>
            <a:ext cx="6096000" cy="427182"/>
          </a:xfrm>
          <a:prstGeom prst="rect">
            <a:avLst/>
          </a:prstGeom>
        </p:spPr>
      </p:pic>
      <p:sp>
        <p:nvSpPr>
          <p:cNvPr id="40" name="TextBox 39"/>
          <p:cNvSpPr txBox="1"/>
          <p:nvPr/>
        </p:nvSpPr>
        <p:spPr>
          <a:xfrm>
            <a:off x="7092280" y="3717032"/>
            <a:ext cx="1944216" cy="400110"/>
          </a:xfrm>
          <a:prstGeom prst="rect">
            <a:avLst/>
          </a:prstGeom>
          <a:noFill/>
        </p:spPr>
        <p:txBody>
          <a:bodyPr wrap="square" rtlCol="0">
            <a:spAutoFit/>
          </a:bodyPr>
          <a:lstStyle/>
          <a:p>
            <a:r>
              <a:rPr lang="en-US" sz="2000" dirty="0" smtClean="0">
                <a:latin typeface="Times New Roman"/>
                <a:cs typeface="Times New Roman"/>
              </a:rPr>
              <a:t>Thomas Bayes</a:t>
            </a:r>
            <a:endParaRPr lang="en-US" sz="2000" dirty="0">
              <a:latin typeface="Times New Roman"/>
              <a:cs typeface="Times New Roman"/>
            </a:endParaRPr>
          </a:p>
        </p:txBody>
      </p:sp>
      <p:sp>
        <p:nvSpPr>
          <p:cNvPr id="7" name="Content Placeholder 6"/>
          <p:cNvSpPr>
            <a:spLocks noGrp="1"/>
          </p:cNvSpPr>
          <p:nvPr>
            <p:ph idx="1"/>
          </p:nvPr>
        </p:nvSpPr>
        <p:spPr/>
        <p:txBody>
          <a:bodyPr/>
          <a:lstStyle/>
          <a:p>
            <a:r>
              <a:rPr lang="en-US" dirty="0" smtClean="0"/>
              <a:t> Product rule</a:t>
            </a:r>
            <a:endParaRPr lang="en-US" dirty="0"/>
          </a:p>
        </p:txBody>
      </p:sp>
      <p:pic>
        <p:nvPicPr>
          <p:cNvPr id="4" name="Picture 3"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6947" y="2771343"/>
            <a:ext cx="4860637" cy="427182"/>
          </a:xfrm>
          <a:prstGeom prst="rect">
            <a:avLst/>
          </a:prstGeom>
        </p:spPr>
      </p:pic>
    </p:spTree>
    <p:extLst>
      <p:ext uri="{BB962C8B-B14F-4D97-AF65-F5344CB8AC3E}">
        <p14:creationId xmlns:p14="http://schemas.microsoft.com/office/powerpoint/2010/main" val="3440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6.94444E-6 3.7037E-6 L 0.26789 0.07338 " pathEditMode="relative" ptsTypes="AA">
                                      <p:cBhvr>
                                        <p:cTn id="16" dur="1000" fill="hold"/>
                                        <p:tgtEl>
                                          <p:spTgt spid="14"/>
                                        </p:tgtEl>
                                        <p:attrNameLst>
                                          <p:attrName>ppt_x</p:attrName>
                                          <p:attrName>ppt_y</p:attrName>
                                        </p:attrNameLst>
                                      </p:cBhvr>
                                    </p:animMotion>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6" grpId="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Announcements</a:t>
            </a:r>
            <a:endParaRPr lang="en-US" dirty="0"/>
          </a:p>
        </p:txBody>
      </p:sp>
      <p:sp>
        <p:nvSpPr>
          <p:cNvPr id="3" name="Content Placeholder 2"/>
          <p:cNvSpPr>
            <a:spLocks noGrp="1"/>
          </p:cNvSpPr>
          <p:nvPr>
            <p:ph idx="1"/>
          </p:nvPr>
        </p:nvSpPr>
        <p:spPr/>
        <p:txBody>
          <a:bodyPr>
            <a:normAutofit/>
          </a:bodyPr>
          <a:lstStyle/>
          <a:p>
            <a:r>
              <a:rPr lang="en-US" b="1" dirty="0" smtClean="0">
                <a:solidFill>
                  <a:srgbClr val="800000"/>
                </a:solidFill>
              </a:rPr>
              <a:t> </a:t>
            </a:r>
            <a:r>
              <a:rPr lang="en-US" b="1" dirty="0" smtClean="0">
                <a:solidFill>
                  <a:srgbClr val="800000"/>
                </a:solidFill>
              </a:rPr>
              <a:t> Office hours of TA changed</a:t>
            </a:r>
          </a:p>
          <a:p>
            <a:pPr lvl="1"/>
            <a:r>
              <a:rPr lang="en-US" dirty="0" smtClean="0"/>
              <a:t> Mon, Wed. 3:30-5:00pm</a:t>
            </a:r>
          </a:p>
          <a:p>
            <a:pPr lvl="1"/>
            <a:endParaRPr lang="en-US" dirty="0"/>
          </a:p>
          <a:p>
            <a:r>
              <a:rPr lang="en-US" dirty="0" smtClean="0"/>
              <a:t> Materials available online</a:t>
            </a:r>
            <a:endParaRPr lang="en-US" dirty="0"/>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1</a:t>
            </a:fld>
            <a:endParaRPr lang="en-US"/>
          </a:p>
        </p:txBody>
      </p:sp>
    </p:spTree>
    <p:extLst>
      <p:ext uri="{BB962C8B-B14F-4D97-AF65-F5344CB8AC3E}">
        <p14:creationId xmlns:p14="http://schemas.microsoft.com/office/powerpoint/2010/main" val="63003998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558ED5"/>
                </a:solidFill>
              </a:rPr>
              <a:t>Bayesian Interpretation</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19</a:t>
            </a:fld>
            <a:endParaRPr lang="en-GB"/>
          </a:p>
        </p:txBody>
      </p:sp>
      <p:sp>
        <p:nvSpPr>
          <p:cNvPr id="3" name="Content Placeholder 2"/>
          <p:cNvSpPr>
            <a:spLocks noGrp="1"/>
          </p:cNvSpPr>
          <p:nvPr>
            <p:ph idx="1"/>
          </p:nvPr>
        </p:nvSpPr>
        <p:spPr/>
        <p:txBody>
          <a:bodyPr/>
          <a:lstStyle/>
          <a:p>
            <a:pPr marL="457200" indent="-457200"/>
            <a:r>
              <a:rPr lang="en-US" dirty="0" smtClean="0"/>
              <a:t> </a:t>
            </a:r>
            <a:r>
              <a:rPr lang="en-US" dirty="0"/>
              <a:t>Bayesian probability</a:t>
            </a:r>
          </a:p>
          <a:p>
            <a:pPr marL="857250" lvl="1" indent="-457200"/>
            <a:r>
              <a:rPr lang="en-US" dirty="0"/>
              <a:t>experiments not repeatable, e.g. </a:t>
            </a:r>
          </a:p>
          <a:p>
            <a:pPr marL="1257300" lvl="2" indent="-457200">
              <a:buFont typeface="Wingdings" charset="2"/>
              <a:buChar char="q"/>
            </a:pPr>
            <a:r>
              <a:rPr lang="en-US" dirty="0"/>
              <a:t>what is the probability of another </a:t>
            </a:r>
            <a:r>
              <a:rPr lang="en-US" dirty="0" smtClean="0"/>
              <a:t>flood </a:t>
            </a:r>
            <a:r>
              <a:rPr lang="en-US" dirty="0"/>
              <a:t>like </a:t>
            </a:r>
            <a:r>
              <a:rPr lang="en-US" dirty="0" smtClean="0"/>
              <a:t>2008 Iowa </a:t>
            </a:r>
            <a:r>
              <a:rPr lang="en-US" dirty="0" smtClean="0"/>
              <a:t>flood?  </a:t>
            </a:r>
            <a:endParaRPr lang="en-US" dirty="0"/>
          </a:p>
          <a:p>
            <a:pPr marL="1257300" lvl="2" indent="-457200">
              <a:buFont typeface="Wingdings" charset="2"/>
              <a:buChar char="q"/>
            </a:pPr>
            <a:r>
              <a:rPr lang="en-US" dirty="0"/>
              <a:t>what is the </a:t>
            </a:r>
            <a:r>
              <a:rPr lang="en-US" dirty="0" smtClean="0"/>
              <a:t>probability </a:t>
            </a:r>
            <a:r>
              <a:rPr lang="en-US" dirty="0"/>
              <a:t>of  observing 9/11 sized terrorist event? (11-35%, A. </a:t>
            </a:r>
            <a:r>
              <a:rPr lang="en-US" dirty="0" err="1"/>
              <a:t>Clauset</a:t>
            </a:r>
            <a:r>
              <a:rPr lang="en-US" dirty="0"/>
              <a:t> &amp; R. Woodard, 2013)</a:t>
            </a:r>
          </a:p>
          <a:p>
            <a:pPr marL="857250" lvl="1" indent="-457200"/>
            <a:r>
              <a:rPr lang="en-US" dirty="0"/>
              <a:t>measures degree of belief</a:t>
            </a:r>
          </a:p>
          <a:p>
            <a:pPr marL="857250" lvl="1" indent="-457200"/>
            <a:r>
              <a:rPr lang="en-US" dirty="0"/>
              <a:t>Bayes’ Theorem: update our beliefs</a:t>
            </a:r>
          </a:p>
          <a:p>
            <a:pPr marL="1257300" lvl="2" indent="-457200">
              <a:buFont typeface="Wingdings" charset="2"/>
              <a:buChar char="q"/>
            </a:pPr>
            <a:r>
              <a:rPr lang="en-US" dirty="0"/>
              <a:t>e.g</a:t>
            </a:r>
            <a:r>
              <a:rPr lang="en-US" dirty="0" smtClean="0"/>
              <a:t>.</a:t>
            </a:r>
            <a:endParaRPr lang="en-US" dirty="0"/>
          </a:p>
        </p:txBody>
      </p:sp>
    </p:spTree>
    <p:extLst>
      <p:ext uri="{BB962C8B-B14F-4D97-AF65-F5344CB8AC3E}">
        <p14:creationId xmlns:p14="http://schemas.microsoft.com/office/powerpoint/2010/main" val="307221254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ECA1D74-A88E-44E7-9F6E-F7237237E53C}" type="slidenum">
              <a:rPr lang="en-GB" smtClean="0"/>
              <a:pPr/>
              <a:t>20</a:t>
            </a:fld>
            <a:endParaRPr lang="en-GB"/>
          </a:p>
        </p:txBody>
      </p:sp>
      <p:pic>
        <p:nvPicPr>
          <p:cNvPr id="24" name="Picture 23"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2492896"/>
            <a:ext cx="1066676" cy="390762"/>
          </a:xfrm>
          <a:prstGeom prst="rect">
            <a:avLst/>
          </a:prstGeom>
        </p:spPr>
      </p:pic>
      <p:pic>
        <p:nvPicPr>
          <p:cNvPr id="25" name="Picture 2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2887092"/>
            <a:ext cx="1714500" cy="469900"/>
          </a:xfrm>
          <a:prstGeom prst="rect">
            <a:avLst/>
          </a:prstGeom>
        </p:spPr>
      </p:pic>
      <p:sp>
        <p:nvSpPr>
          <p:cNvPr id="26" name="TextBox 25"/>
          <p:cNvSpPr txBox="1"/>
          <p:nvPr/>
        </p:nvSpPr>
        <p:spPr>
          <a:xfrm>
            <a:off x="6732240" y="2420888"/>
            <a:ext cx="1440160" cy="523220"/>
          </a:xfrm>
          <a:prstGeom prst="rect">
            <a:avLst/>
          </a:prstGeom>
          <a:noFill/>
        </p:spPr>
        <p:txBody>
          <a:bodyPr wrap="square" rtlCol="0">
            <a:spAutoFit/>
          </a:bodyPr>
          <a:lstStyle/>
          <a:p>
            <a:r>
              <a:rPr lang="en-US" sz="2800" dirty="0" smtClean="0">
                <a:latin typeface="Times New Roman"/>
                <a:cs typeface="Times New Roman"/>
              </a:rPr>
              <a:t>= 0.5</a:t>
            </a:r>
            <a:endParaRPr lang="en-US" sz="2800" dirty="0">
              <a:latin typeface="Times New Roman"/>
              <a:cs typeface="Times New Roman"/>
            </a:endParaRPr>
          </a:p>
        </p:txBody>
      </p:sp>
      <p:cxnSp>
        <p:nvCxnSpPr>
          <p:cNvPr id="27" name="Straight Arrow Connector 26"/>
          <p:cNvCxnSpPr/>
          <p:nvPr/>
        </p:nvCxnSpPr>
        <p:spPr>
          <a:xfrm flipV="1">
            <a:off x="2483768" y="2743076"/>
            <a:ext cx="0" cy="57606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28" name="Picture 2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3798" y="2494909"/>
            <a:ext cx="1306314" cy="358027"/>
          </a:xfrm>
          <a:prstGeom prst="rect">
            <a:avLst/>
          </a:prstGeom>
        </p:spPr>
      </p:pic>
      <p:pic>
        <p:nvPicPr>
          <p:cNvPr id="29" name="Picture 2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7784" y="2996952"/>
            <a:ext cx="5930032" cy="485736"/>
          </a:xfrm>
          <a:prstGeom prst="rect">
            <a:avLst/>
          </a:prstGeom>
        </p:spPr>
      </p:pic>
      <p:sp>
        <p:nvSpPr>
          <p:cNvPr id="30" name="TextBox 29"/>
          <p:cNvSpPr txBox="1"/>
          <p:nvPr/>
        </p:nvSpPr>
        <p:spPr>
          <a:xfrm>
            <a:off x="4427984" y="1988840"/>
            <a:ext cx="936104" cy="523220"/>
          </a:xfrm>
          <a:prstGeom prst="rect">
            <a:avLst/>
          </a:prstGeom>
          <a:noFill/>
        </p:spPr>
        <p:txBody>
          <a:bodyPr wrap="square" rtlCol="0">
            <a:spAutoFit/>
          </a:bodyPr>
          <a:lstStyle/>
          <a:p>
            <a:r>
              <a:rPr lang="en-US" sz="2800" dirty="0" smtClean="0">
                <a:latin typeface="Times New Roman"/>
                <a:cs typeface="Times New Roman"/>
              </a:rPr>
              <a:t>0.7</a:t>
            </a:r>
            <a:endParaRPr lang="en-US" sz="2800" dirty="0">
              <a:latin typeface="Times New Roman"/>
              <a:cs typeface="Times New Roman"/>
            </a:endParaRPr>
          </a:p>
        </p:txBody>
      </p:sp>
      <p:sp>
        <p:nvSpPr>
          <p:cNvPr id="31" name="TextBox 30"/>
          <p:cNvSpPr txBox="1"/>
          <p:nvPr/>
        </p:nvSpPr>
        <p:spPr>
          <a:xfrm>
            <a:off x="3419872" y="3429000"/>
            <a:ext cx="1800200" cy="523220"/>
          </a:xfrm>
          <a:prstGeom prst="rect">
            <a:avLst/>
          </a:prstGeom>
          <a:noFill/>
        </p:spPr>
        <p:txBody>
          <a:bodyPr wrap="square" rtlCol="0">
            <a:spAutoFit/>
          </a:bodyPr>
          <a:lstStyle/>
          <a:p>
            <a:r>
              <a:rPr lang="en-US" sz="2800" dirty="0" smtClean="0">
                <a:latin typeface="Times New Roman"/>
                <a:cs typeface="Times New Roman"/>
              </a:rPr>
              <a:t>0.7      0.5</a:t>
            </a:r>
            <a:endParaRPr lang="en-US" sz="2800" dirty="0">
              <a:latin typeface="Times New Roman"/>
              <a:cs typeface="Times New Roman"/>
            </a:endParaRPr>
          </a:p>
        </p:txBody>
      </p:sp>
      <p:sp>
        <p:nvSpPr>
          <p:cNvPr id="32" name="TextBox 31"/>
          <p:cNvSpPr txBox="1"/>
          <p:nvPr/>
        </p:nvSpPr>
        <p:spPr>
          <a:xfrm>
            <a:off x="6444208" y="3429000"/>
            <a:ext cx="1800200" cy="523220"/>
          </a:xfrm>
          <a:prstGeom prst="rect">
            <a:avLst/>
          </a:prstGeom>
          <a:noFill/>
        </p:spPr>
        <p:txBody>
          <a:bodyPr wrap="square" rtlCol="0">
            <a:spAutoFit/>
          </a:bodyPr>
          <a:lstStyle/>
          <a:p>
            <a:r>
              <a:rPr lang="en-US" sz="2800" dirty="0" smtClean="0">
                <a:latin typeface="Times New Roman"/>
                <a:cs typeface="Times New Roman"/>
              </a:rPr>
              <a:t>0.2      0.5</a:t>
            </a:r>
            <a:endParaRPr lang="en-US" sz="2800" dirty="0">
              <a:latin typeface="Times New Roman"/>
              <a:cs typeface="Times New Roman"/>
            </a:endParaRPr>
          </a:p>
        </p:txBody>
      </p:sp>
      <p:sp>
        <p:nvSpPr>
          <p:cNvPr id="33" name="TextBox 32"/>
          <p:cNvSpPr txBox="1"/>
          <p:nvPr/>
        </p:nvSpPr>
        <p:spPr>
          <a:xfrm>
            <a:off x="1115616" y="3356992"/>
            <a:ext cx="936104" cy="523220"/>
          </a:xfrm>
          <a:prstGeom prst="rect">
            <a:avLst/>
          </a:prstGeom>
          <a:noFill/>
        </p:spPr>
        <p:txBody>
          <a:bodyPr wrap="square" rtlCol="0">
            <a:spAutoFit/>
          </a:bodyPr>
          <a:lstStyle/>
          <a:p>
            <a:r>
              <a:rPr lang="en-US" sz="2800" dirty="0" smtClean="0">
                <a:latin typeface="Times New Roman"/>
                <a:cs typeface="Times New Roman"/>
              </a:rPr>
              <a:t>0.78</a:t>
            </a:r>
            <a:endParaRPr lang="en-US" sz="2800" dirty="0">
              <a:latin typeface="Times New Roman"/>
              <a:cs typeface="Times New Roman"/>
            </a:endParaRPr>
          </a:p>
        </p:txBody>
      </p:sp>
      <p:sp>
        <p:nvSpPr>
          <p:cNvPr id="34" name="TextBox 33"/>
          <p:cNvSpPr txBox="1"/>
          <p:nvPr/>
        </p:nvSpPr>
        <p:spPr>
          <a:xfrm>
            <a:off x="5580112" y="1988840"/>
            <a:ext cx="1440160" cy="523220"/>
          </a:xfrm>
          <a:prstGeom prst="rect">
            <a:avLst/>
          </a:prstGeom>
          <a:noFill/>
        </p:spPr>
        <p:txBody>
          <a:bodyPr wrap="square" rtlCol="0">
            <a:spAutoFit/>
          </a:bodyPr>
          <a:lstStyle/>
          <a:p>
            <a:r>
              <a:rPr lang="en-US" sz="2800" dirty="0" smtClean="0">
                <a:latin typeface="Times New Roman"/>
                <a:cs typeface="Times New Roman"/>
              </a:rPr>
              <a:t>woman</a:t>
            </a:r>
            <a:endParaRPr lang="en-US" sz="2800" dirty="0">
              <a:latin typeface="Times New Roman"/>
              <a:cs typeface="Times New Roman"/>
            </a:endParaRPr>
          </a:p>
        </p:txBody>
      </p:sp>
      <p:sp>
        <p:nvSpPr>
          <p:cNvPr id="35" name="TextBox 34"/>
          <p:cNvSpPr txBox="1"/>
          <p:nvPr/>
        </p:nvSpPr>
        <p:spPr>
          <a:xfrm>
            <a:off x="395536" y="2276872"/>
            <a:ext cx="3168352" cy="523220"/>
          </a:xfrm>
          <a:prstGeom prst="rect">
            <a:avLst/>
          </a:prstGeom>
          <a:noFill/>
        </p:spPr>
        <p:txBody>
          <a:bodyPr wrap="square" rtlCol="0">
            <a:spAutoFit/>
          </a:bodyPr>
          <a:lstStyle/>
          <a:p>
            <a:r>
              <a:rPr lang="en-US" sz="2800" dirty="0" err="1">
                <a:latin typeface="Times New Roman"/>
                <a:cs typeface="Times New Roman"/>
              </a:rPr>
              <a:t>w</a:t>
            </a:r>
            <a:r>
              <a:rPr lang="en-US" sz="2800" dirty="0" err="1" smtClean="0">
                <a:latin typeface="Times New Roman"/>
                <a:cs typeface="Times New Roman"/>
              </a:rPr>
              <a:t>oman|long</a:t>
            </a:r>
            <a:r>
              <a:rPr lang="en-US" sz="2800" dirty="0" smtClean="0">
                <a:latin typeface="Times New Roman"/>
                <a:cs typeface="Times New Roman"/>
              </a:rPr>
              <a:t> hair</a:t>
            </a:r>
            <a:endParaRPr lang="en-US" sz="2800" dirty="0">
              <a:latin typeface="Times New Roman"/>
              <a:cs typeface="Times New Roman"/>
            </a:endParaRPr>
          </a:p>
        </p:txBody>
      </p:sp>
      <p:sp>
        <p:nvSpPr>
          <p:cNvPr id="36" name="TextBox 35"/>
          <p:cNvSpPr txBox="1"/>
          <p:nvPr/>
        </p:nvSpPr>
        <p:spPr>
          <a:xfrm>
            <a:off x="7668344" y="3447688"/>
            <a:ext cx="1440160" cy="523220"/>
          </a:xfrm>
          <a:prstGeom prst="rect">
            <a:avLst/>
          </a:prstGeom>
          <a:noFill/>
        </p:spPr>
        <p:txBody>
          <a:bodyPr wrap="square" rtlCol="0">
            <a:spAutoFit/>
          </a:bodyPr>
          <a:lstStyle/>
          <a:p>
            <a:r>
              <a:rPr lang="en-US" sz="2800" dirty="0" smtClean="0">
                <a:latin typeface="Times New Roman"/>
                <a:cs typeface="Times New Roman"/>
              </a:rPr>
              <a:t>man</a:t>
            </a:r>
            <a:endParaRPr lang="en-US" sz="2800" dirty="0">
              <a:latin typeface="Times New Roman"/>
              <a:cs typeface="Times New Roman"/>
            </a:endParaRPr>
          </a:p>
        </p:txBody>
      </p:sp>
      <p:sp>
        <p:nvSpPr>
          <p:cNvPr id="37" name="TextBox 36"/>
          <p:cNvSpPr txBox="1"/>
          <p:nvPr/>
        </p:nvSpPr>
        <p:spPr>
          <a:xfrm>
            <a:off x="4572000" y="3466852"/>
            <a:ext cx="1440160" cy="523220"/>
          </a:xfrm>
          <a:prstGeom prst="rect">
            <a:avLst/>
          </a:prstGeom>
          <a:noFill/>
        </p:spPr>
        <p:txBody>
          <a:bodyPr wrap="square" rtlCol="0">
            <a:spAutoFit/>
          </a:bodyPr>
          <a:lstStyle/>
          <a:p>
            <a:r>
              <a:rPr lang="en-US" sz="2800" dirty="0" smtClean="0">
                <a:latin typeface="Times New Roman"/>
                <a:cs typeface="Times New Roman"/>
              </a:rPr>
              <a:t>woman</a:t>
            </a:r>
            <a:endParaRPr lang="en-US" sz="2800" dirty="0">
              <a:latin typeface="Times New Roman"/>
              <a:cs typeface="Times New Roman"/>
            </a:endParaRPr>
          </a:p>
        </p:txBody>
      </p:sp>
      <p:sp>
        <p:nvSpPr>
          <p:cNvPr id="40" name="Title 1"/>
          <p:cNvSpPr>
            <a:spLocks noGrp="1"/>
          </p:cNvSpPr>
          <p:nvPr>
            <p:ph type="title"/>
          </p:nvPr>
        </p:nvSpPr>
        <p:spPr>
          <a:xfrm>
            <a:off x="457200" y="274638"/>
            <a:ext cx="8229600" cy="1143000"/>
          </a:xfrm>
        </p:spPr>
        <p:txBody>
          <a:bodyPr>
            <a:normAutofit/>
          </a:bodyPr>
          <a:lstStyle/>
          <a:p>
            <a:r>
              <a:rPr lang="en-US" dirty="0" smtClean="0">
                <a:solidFill>
                  <a:srgbClr val="558ED5"/>
                </a:solidFill>
              </a:rPr>
              <a:t>Bayesian Interpretation</a:t>
            </a:r>
            <a:endParaRPr lang="en-US" dirty="0">
              <a:solidFill>
                <a:srgbClr val="558ED5"/>
              </a:solidFill>
            </a:endParaRPr>
          </a:p>
        </p:txBody>
      </p:sp>
      <p:grpSp>
        <p:nvGrpSpPr>
          <p:cNvPr id="52" name="Group 51"/>
          <p:cNvGrpSpPr/>
          <p:nvPr/>
        </p:nvGrpSpPr>
        <p:grpSpPr>
          <a:xfrm>
            <a:off x="3059832" y="3068960"/>
            <a:ext cx="5544616" cy="1838052"/>
            <a:chOff x="3059832" y="4653136"/>
            <a:chExt cx="5544616" cy="1838052"/>
          </a:xfrm>
        </p:grpSpPr>
        <p:pic>
          <p:nvPicPr>
            <p:cNvPr id="53" name="Picture 52"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79268" y="6021288"/>
              <a:ext cx="1104900" cy="469900"/>
            </a:xfrm>
            <a:prstGeom prst="rect">
              <a:avLst/>
            </a:prstGeom>
          </p:spPr>
        </p:pic>
        <p:grpSp>
          <p:nvGrpSpPr>
            <p:cNvPr id="54" name="Group 53"/>
            <p:cNvGrpSpPr/>
            <p:nvPr/>
          </p:nvGrpSpPr>
          <p:grpSpPr>
            <a:xfrm>
              <a:off x="3059832" y="4653136"/>
              <a:ext cx="5544616" cy="1838052"/>
              <a:chOff x="3059832" y="4653136"/>
              <a:chExt cx="5544616" cy="1838052"/>
            </a:xfrm>
          </p:grpSpPr>
          <p:sp>
            <p:nvSpPr>
              <p:cNvPr id="55" name="Rectangle 54"/>
              <p:cNvSpPr/>
              <p:nvPr/>
            </p:nvSpPr>
            <p:spPr>
              <a:xfrm>
                <a:off x="3059832" y="4653136"/>
                <a:ext cx="5544616" cy="504056"/>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p:cNvSpPr/>
              <p:nvPr/>
            </p:nvSpPr>
            <p:spPr>
              <a:xfrm>
                <a:off x="4716016" y="5987132"/>
                <a:ext cx="1440160" cy="504056"/>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7" name="Straight Connector 56"/>
              <p:cNvCxnSpPr/>
              <p:nvPr/>
            </p:nvCxnSpPr>
            <p:spPr>
              <a:xfrm>
                <a:off x="3059832" y="5157192"/>
                <a:ext cx="1656184" cy="82994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6156176" y="5157192"/>
                <a:ext cx="2448272" cy="82994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sp>
        <p:nvSpPr>
          <p:cNvPr id="41" name="Content Placeholder 2"/>
          <p:cNvSpPr>
            <a:spLocks noGrp="1"/>
          </p:cNvSpPr>
          <p:nvPr>
            <p:ph idx="1"/>
          </p:nvPr>
        </p:nvSpPr>
        <p:spPr>
          <a:xfrm>
            <a:off x="457200" y="1472136"/>
            <a:ext cx="8229600" cy="4802914"/>
          </a:xfrm>
        </p:spPr>
        <p:txBody>
          <a:bodyPr/>
          <a:lstStyle/>
          <a:p>
            <a:pPr marL="457200" indent="-457200"/>
            <a:r>
              <a:rPr lang="en-US" dirty="0" smtClean="0"/>
              <a:t> </a:t>
            </a:r>
            <a:r>
              <a:rPr lang="en-US" dirty="0"/>
              <a:t>e.g. I talked to a person yesterday, is he or she?</a:t>
            </a:r>
          </a:p>
        </p:txBody>
      </p:sp>
    </p:spTree>
    <p:extLst>
      <p:ext uri="{BB962C8B-B14F-4D97-AF65-F5344CB8AC3E}">
        <p14:creationId xmlns:p14="http://schemas.microsoft.com/office/powerpoint/2010/main" val="15645480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2"/>
                                        </p:tgtEl>
                                        <p:attrNameLst>
                                          <p:attrName>style.visibility</p:attrName>
                                        </p:attrNameLst>
                                      </p:cBhvr>
                                      <p:to>
                                        <p:strVal val="visible"/>
                                      </p:to>
                                    </p:se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1" grpId="0"/>
      <p:bldP spid="32" grpId="0"/>
      <p:bldP spid="33" grpId="0"/>
      <p:bldP spid="35" grpId="0"/>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ECA1D74-A88E-44E7-9F6E-F7237237E53C}" type="slidenum">
              <a:rPr lang="en-GB" smtClean="0"/>
              <a:pPr/>
              <a:t>21</a:t>
            </a:fld>
            <a:endParaRPr lang="en-GB"/>
          </a:p>
        </p:txBody>
      </p:sp>
      <p:sp>
        <p:nvSpPr>
          <p:cNvPr id="40" name="Title 1"/>
          <p:cNvSpPr>
            <a:spLocks noGrp="1"/>
          </p:cNvSpPr>
          <p:nvPr>
            <p:ph type="title"/>
          </p:nvPr>
        </p:nvSpPr>
        <p:spPr>
          <a:xfrm>
            <a:off x="457200" y="274638"/>
            <a:ext cx="8229600" cy="1143000"/>
          </a:xfrm>
        </p:spPr>
        <p:txBody>
          <a:bodyPr>
            <a:normAutofit fontScale="90000"/>
          </a:bodyPr>
          <a:lstStyle/>
          <a:p>
            <a:r>
              <a:rPr lang="en-US" dirty="0">
                <a:solidFill>
                  <a:srgbClr val="558ED5"/>
                </a:solidFill>
              </a:rPr>
              <a:t>Bayes’ Theorem in Machine Learning</a:t>
            </a:r>
          </a:p>
        </p:txBody>
      </p:sp>
      <p:sp>
        <p:nvSpPr>
          <p:cNvPr id="62" name="Content Placeholder 2"/>
          <p:cNvSpPr>
            <a:spLocks noGrp="1"/>
          </p:cNvSpPr>
          <p:nvPr>
            <p:ph idx="1"/>
          </p:nvPr>
        </p:nvSpPr>
        <p:spPr>
          <a:xfrm>
            <a:off x="323528" y="1576199"/>
            <a:ext cx="8820472" cy="2221707"/>
          </a:xfrm>
        </p:spPr>
        <p:txBody>
          <a:bodyPr>
            <a:normAutofit fontScale="70000" lnSpcReduction="20000"/>
          </a:bodyPr>
          <a:lstStyle/>
          <a:p>
            <a:pPr marL="0" indent="0"/>
            <a:endParaRPr lang="en-US" dirty="0" smtClean="0"/>
          </a:p>
          <a:p>
            <a:pPr marL="400050" lvl="1" indent="0"/>
            <a:r>
              <a:rPr lang="en-US" dirty="0"/>
              <a:t> </a:t>
            </a:r>
            <a:endParaRPr lang="en-US" dirty="0" smtClean="0"/>
          </a:p>
          <a:p>
            <a:pPr marL="400050" lvl="1" indent="0"/>
            <a:endParaRPr lang="en-US" dirty="0" smtClean="0"/>
          </a:p>
          <a:p>
            <a:pPr marL="0" indent="0">
              <a:buClr>
                <a:schemeClr val="tx1"/>
              </a:buClr>
            </a:pPr>
            <a:endParaRPr lang="en-US" dirty="0" smtClean="0">
              <a:solidFill>
                <a:srgbClr val="FF0000"/>
              </a:solidFill>
            </a:endParaRPr>
          </a:p>
          <a:p>
            <a:pPr marL="400050" lvl="1" indent="0"/>
            <a:endParaRPr lang="en-US" dirty="0" smtClean="0"/>
          </a:p>
          <a:p>
            <a:pPr marL="0" indent="0"/>
            <a:endParaRPr lang="en-US" dirty="0" smtClean="0"/>
          </a:p>
          <a:p>
            <a:pPr marL="400050" lvl="1" indent="0"/>
            <a:r>
              <a:rPr lang="en-US" dirty="0"/>
              <a:t> </a:t>
            </a:r>
            <a:endParaRPr lang="en-US" dirty="0" smtClean="0"/>
          </a:p>
          <a:p>
            <a:pPr marL="400050" lvl="1" indent="0"/>
            <a:endParaRPr lang="en-US" dirty="0"/>
          </a:p>
        </p:txBody>
      </p:sp>
      <p:pic>
        <p:nvPicPr>
          <p:cNvPr id="63" name="Picture 62"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596" y="4493206"/>
            <a:ext cx="6108700" cy="1104900"/>
          </a:xfrm>
          <a:prstGeom prst="rect">
            <a:avLst/>
          </a:prstGeom>
        </p:spPr>
      </p:pic>
      <p:pic>
        <p:nvPicPr>
          <p:cNvPr id="64" name="Picture 63" descr="normal.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93650"/>
            <a:ext cx="2715596" cy="2160240"/>
          </a:xfrm>
          <a:prstGeom prst="rect">
            <a:avLst/>
          </a:prstGeom>
        </p:spPr>
      </p:pic>
      <p:pic>
        <p:nvPicPr>
          <p:cNvPr id="65" name="Picture 64" descr="pdf.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6176" y="1565658"/>
            <a:ext cx="2195213" cy="1880237"/>
          </a:xfrm>
          <a:prstGeom prst="rect">
            <a:avLst/>
          </a:prstGeom>
        </p:spPr>
      </p:pic>
      <p:pic>
        <p:nvPicPr>
          <p:cNvPr id="66" name="Picture 65"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1680" y="3509874"/>
            <a:ext cx="342900" cy="317500"/>
          </a:xfrm>
          <a:prstGeom prst="rect">
            <a:avLst/>
          </a:prstGeom>
        </p:spPr>
      </p:pic>
      <p:cxnSp>
        <p:nvCxnSpPr>
          <p:cNvPr id="67" name="Straight Arrow Connector 66"/>
          <p:cNvCxnSpPr/>
          <p:nvPr/>
        </p:nvCxnSpPr>
        <p:spPr>
          <a:xfrm flipH="1">
            <a:off x="2699792" y="2141722"/>
            <a:ext cx="3600400" cy="0"/>
          </a:xfrm>
          <a:prstGeom prst="straightConnector1">
            <a:avLst/>
          </a:prstGeom>
          <a:ln>
            <a:solidFill>
              <a:schemeClr val="tx1"/>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a:off x="2843808" y="3005818"/>
            <a:ext cx="3456384" cy="0"/>
          </a:xfrm>
          <a:prstGeom prst="straightConnector1">
            <a:avLst/>
          </a:prstGeom>
          <a:ln>
            <a:solidFill>
              <a:schemeClr val="tx1"/>
            </a:solidFill>
            <a:prstDash val="solid"/>
            <a:tailEnd type="arrow"/>
          </a:ln>
        </p:spPr>
        <p:style>
          <a:lnRef idx="2">
            <a:schemeClr val="accent1"/>
          </a:lnRef>
          <a:fillRef idx="0">
            <a:schemeClr val="accent1"/>
          </a:fillRef>
          <a:effectRef idx="1">
            <a:schemeClr val="accent1"/>
          </a:effectRef>
          <a:fontRef idx="minor">
            <a:schemeClr val="tx1"/>
          </a:fontRef>
        </p:style>
      </p:cxnSp>
      <p:pic>
        <p:nvPicPr>
          <p:cNvPr id="69" name="Picture 6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96336" y="3293850"/>
            <a:ext cx="317500" cy="215900"/>
          </a:xfrm>
          <a:prstGeom prst="rect">
            <a:avLst/>
          </a:prstGeom>
        </p:spPr>
      </p:pic>
      <p:sp>
        <p:nvSpPr>
          <p:cNvPr id="70" name="TextBox 69"/>
          <p:cNvSpPr txBox="1"/>
          <p:nvPr/>
        </p:nvSpPr>
        <p:spPr>
          <a:xfrm>
            <a:off x="827584" y="3437866"/>
            <a:ext cx="1584176" cy="400110"/>
          </a:xfrm>
          <a:prstGeom prst="rect">
            <a:avLst/>
          </a:prstGeom>
          <a:noFill/>
        </p:spPr>
        <p:txBody>
          <a:bodyPr wrap="square" rtlCol="0">
            <a:spAutoFit/>
          </a:bodyPr>
          <a:lstStyle/>
          <a:p>
            <a:r>
              <a:rPr lang="en-US" sz="2000" dirty="0" smtClean="0">
                <a:latin typeface="Times New Roman"/>
                <a:cs typeface="Times New Roman"/>
              </a:rPr>
              <a:t>Data</a:t>
            </a:r>
            <a:endParaRPr lang="en-US" sz="2000" dirty="0">
              <a:latin typeface="Times New Roman"/>
              <a:cs typeface="Times New Roman"/>
            </a:endParaRPr>
          </a:p>
        </p:txBody>
      </p:sp>
      <p:sp>
        <p:nvSpPr>
          <p:cNvPr id="71" name="TextBox 70"/>
          <p:cNvSpPr txBox="1"/>
          <p:nvPr/>
        </p:nvSpPr>
        <p:spPr>
          <a:xfrm>
            <a:off x="6300192" y="3221842"/>
            <a:ext cx="1584176" cy="400110"/>
          </a:xfrm>
          <a:prstGeom prst="rect">
            <a:avLst/>
          </a:prstGeom>
          <a:noFill/>
        </p:spPr>
        <p:txBody>
          <a:bodyPr wrap="square" rtlCol="0">
            <a:spAutoFit/>
          </a:bodyPr>
          <a:lstStyle/>
          <a:p>
            <a:r>
              <a:rPr lang="en-US" sz="2000" dirty="0" smtClean="0">
                <a:latin typeface="Times New Roman"/>
                <a:cs typeface="Times New Roman"/>
              </a:rPr>
              <a:t>Parameters</a:t>
            </a:r>
            <a:endParaRPr lang="en-US" sz="2000" dirty="0">
              <a:latin typeface="Times New Roman"/>
              <a:cs typeface="Times New Roman"/>
            </a:endParaRPr>
          </a:p>
        </p:txBody>
      </p:sp>
      <p:sp>
        <p:nvSpPr>
          <p:cNvPr id="72" name="TextBox 71"/>
          <p:cNvSpPr txBox="1"/>
          <p:nvPr/>
        </p:nvSpPr>
        <p:spPr>
          <a:xfrm>
            <a:off x="5292080" y="1741612"/>
            <a:ext cx="1584176" cy="400110"/>
          </a:xfrm>
          <a:prstGeom prst="rect">
            <a:avLst/>
          </a:prstGeom>
          <a:noFill/>
        </p:spPr>
        <p:txBody>
          <a:bodyPr wrap="square" rtlCol="0">
            <a:spAutoFit/>
          </a:bodyPr>
          <a:lstStyle/>
          <a:p>
            <a:r>
              <a:rPr lang="en-US" sz="2000" dirty="0" smtClean="0">
                <a:latin typeface="Times New Roman"/>
                <a:cs typeface="Times New Roman"/>
              </a:rPr>
              <a:t>Model</a:t>
            </a:r>
            <a:endParaRPr lang="en-US" sz="2000" dirty="0">
              <a:latin typeface="Times New Roman"/>
              <a:cs typeface="Times New Roman"/>
            </a:endParaRPr>
          </a:p>
        </p:txBody>
      </p:sp>
      <p:sp>
        <p:nvSpPr>
          <p:cNvPr id="73" name="TextBox 72"/>
          <p:cNvSpPr txBox="1"/>
          <p:nvPr/>
        </p:nvSpPr>
        <p:spPr>
          <a:xfrm>
            <a:off x="2987824" y="2645778"/>
            <a:ext cx="1584176" cy="400110"/>
          </a:xfrm>
          <a:prstGeom prst="rect">
            <a:avLst/>
          </a:prstGeom>
          <a:noFill/>
        </p:spPr>
        <p:txBody>
          <a:bodyPr wrap="square" rtlCol="0">
            <a:spAutoFit/>
          </a:bodyPr>
          <a:lstStyle/>
          <a:p>
            <a:r>
              <a:rPr lang="en-US" sz="2000" dirty="0">
                <a:latin typeface="Times New Roman"/>
                <a:cs typeface="Times New Roman"/>
              </a:rPr>
              <a:t>I</a:t>
            </a:r>
            <a:r>
              <a:rPr lang="en-US" sz="2000" dirty="0" smtClean="0">
                <a:latin typeface="Times New Roman"/>
                <a:cs typeface="Times New Roman"/>
              </a:rPr>
              <a:t>nference</a:t>
            </a:r>
            <a:endParaRPr lang="en-US" sz="2000" dirty="0">
              <a:latin typeface="Times New Roman"/>
              <a:cs typeface="Times New Roman"/>
            </a:endParaRPr>
          </a:p>
        </p:txBody>
      </p:sp>
      <p:sp>
        <p:nvSpPr>
          <p:cNvPr id="74" name="Rounded Rectangular Callout 73"/>
          <p:cNvSpPr/>
          <p:nvPr/>
        </p:nvSpPr>
        <p:spPr>
          <a:xfrm>
            <a:off x="5508104" y="3653890"/>
            <a:ext cx="3096344" cy="648072"/>
          </a:xfrm>
          <a:prstGeom prst="wedgeRoundRectCallout">
            <a:avLst>
              <a:gd name="adj1" fmla="val -38470"/>
              <a:gd name="adj2" fmla="val 8013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latin typeface="Times New Roman"/>
                <a:cs typeface="Times New Roman"/>
              </a:rPr>
              <a:t>Prior of model</a:t>
            </a:r>
            <a:endParaRPr lang="en-US" sz="2800" dirty="0">
              <a:latin typeface="Times New Roman"/>
              <a:cs typeface="Times New Roman"/>
            </a:endParaRPr>
          </a:p>
        </p:txBody>
      </p:sp>
      <p:sp>
        <p:nvSpPr>
          <p:cNvPr id="75" name="Rounded Rectangular Callout 74"/>
          <p:cNvSpPr/>
          <p:nvPr/>
        </p:nvSpPr>
        <p:spPr>
          <a:xfrm>
            <a:off x="539552" y="5670114"/>
            <a:ext cx="3096344" cy="648072"/>
          </a:xfrm>
          <a:prstGeom prst="wedgeRoundRectCallout">
            <a:avLst>
              <a:gd name="adj1" fmla="val -17962"/>
              <a:gd name="adj2" fmla="val -10211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latin typeface="Times New Roman"/>
                <a:cs typeface="Times New Roman"/>
              </a:rPr>
              <a:t>Posterior of model</a:t>
            </a:r>
            <a:endParaRPr lang="en-US" sz="2800" dirty="0">
              <a:latin typeface="Times New Roman"/>
              <a:cs typeface="Times New Roman"/>
            </a:endParaRPr>
          </a:p>
        </p:txBody>
      </p:sp>
      <p:sp>
        <p:nvSpPr>
          <p:cNvPr id="76" name="Rounded Rectangular Callout 75"/>
          <p:cNvSpPr/>
          <p:nvPr/>
        </p:nvSpPr>
        <p:spPr>
          <a:xfrm>
            <a:off x="2267744" y="3653890"/>
            <a:ext cx="3096344" cy="648072"/>
          </a:xfrm>
          <a:prstGeom prst="wedgeRoundRectCallout">
            <a:avLst>
              <a:gd name="adj1" fmla="val 11570"/>
              <a:gd name="adj2" fmla="val 8601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latin typeface="Times New Roman"/>
                <a:cs typeface="Times New Roman"/>
              </a:rPr>
              <a:t>Data Likelihood</a:t>
            </a:r>
            <a:endParaRPr lang="en-US" sz="2800" dirty="0">
              <a:latin typeface="Times New Roman"/>
              <a:cs typeface="Times New Roman"/>
            </a:endParaRPr>
          </a:p>
        </p:txBody>
      </p:sp>
    </p:spTree>
    <p:extLst>
      <p:ext uri="{BB962C8B-B14F-4D97-AF65-F5344CB8AC3E}">
        <p14:creationId xmlns:p14="http://schemas.microsoft.com/office/powerpoint/2010/main" val="388311076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58ED5"/>
                </a:solidFill>
              </a:rPr>
              <a:t>Independence</a:t>
            </a:r>
            <a:endParaRPr lang="en-US" dirty="0">
              <a:solidFill>
                <a:srgbClr val="558ED5"/>
              </a:solidFill>
            </a:endParaRPr>
          </a:p>
        </p:txBody>
      </p:sp>
      <p:sp>
        <p:nvSpPr>
          <p:cNvPr id="5" name="Slide Number Placeholder 4"/>
          <p:cNvSpPr>
            <a:spLocks noGrp="1"/>
          </p:cNvSpPr>
          <p:nvPr>
            <p:ph type="sldNum" sz="quarter" idx="12"/>
          </p:nvPr>
        </p:nvSpPr>
        <p:spPr/>
        <p:txBody>
          <a:bodyPr/>
          <a:lstStyle/>
          <a:p>
            <a:fld id="{FECA1D74-A88E-44E7-9F6E-F7237237E53C}" type="slidenum">
              <a:rPr lang="en-GB" smtClean="0"/>
              <a:pPr/>
              <a:t>22</a:t>
            </a:fld>
            <a:endParaRPr lang="en-GB"/>
          </a:p>
        </p:txBody>
      </p:sp>
      <p:pic>
        <p:nvPicPr>
          <p:cNvPr id="6" name="Picture 5"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3068960"/>
            <a:ext cx="3917900" cy="376525"/>
          </a:xfrm>
          <a:prstGeom prst="rect">
            <a:avLst/>
          </a:prstGeom>
        </p:spPr>
      </p:pic>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275574"/>
            <a:ext cx="2952328" cy="394354"/>
          </a:xfrm>
          <a:prstGeom prst="rect">
            <a:avLst/>
          </a:prstGeom>
        </p:spPr>
      </p:pic>
      <p:pic>
        <p:nvPicPr>
          <p:cNvPr id="19" name="Picture 18" descr="220px-Coin_tossin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4248" y="2204864"/>
            <a:ext cx="2095500" cy="2790825"/>
          </a:xfrm>
          <a:prstGeom prst="rect">
            <a:avLst/>
          </a:prstGeom>
        </p:spPr>
      </p:pic>
      <p:pic>
        <p:nvPicPr>
          <p:cNvPr id="9" name="Picture 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584" y="4725144"/>
            <a:ext cx="5375796" cy="400210"/>
          </a:xfrm>
          <a:prstGeom prst="rect">
            <a:avLst/>
          </a:prstGeom>
        </p:spPr>
      </p:pic>
      <p:sp>
        <p:nvSpPr>
          <p:cNvPr id="17" name="Content Placeholder 2"/>
          <p:cNvSpPr>
            <a:spLocks noGrp="1"/>
          </p:cNvSpPr>
          <p:nvPr>
            <p:ph idx="1"/>
          </p:nvPr>
        </p:nvSpPr>
        <p:spPr>
          <a:xfrm>
            <a:off x="457200" y="1472136"/>
            <a:ext cx="8229600" cy="4802914"/>
          </a:xfrm>
        </p:spPr>
        <p:txBody>
          <a:bodyPr/>
          <a:lstStyle/>
          <a:p>
            <a:pPr marL="457200" indent="-457200"/>
            <a:r>
              <a:rPr lang="en-US" dirty="0" smtClean="0"/>
              <a:t> </a:t>
            </a:r>
            <a:r>
              <a:rPr lang="en-US" dirty="0"/>
              <a:t>two random variables are independent</a:t>
            </a:r>
          </a:p>
          <a:p>
            <a:pPr marL="400050" lvl="1" indent="0"/>
            <a:endParaRPr lang="en-US" dirty="0"/>
          </a:p>
          <a:p>
            <a:pPr marL="400050" lvl="1" indent="0">
              <a:buNone/>
            </a:pPr>
            <a:endParaRPr lang="en-US" dirty="0"/>
          </a:p>
          <a:p>
            <a:pPr marL="857250" lvl="1" indent="-457200">
              <a:buFont typeface="Wingdings" charset="2"/>
              <a:buChar char="§"/>
            </a:pPr>
            <a:endParaRPr lang="en-US" dirty="0"/>
          </a:p>
          <a:p>
            <a:pPr marL="400050" lvl="1" indent="0"/>
            <a:endParaRPr lang="en-US" dirty="0"/>
          </a:p>
          <a:p>
            <a:pPr marL="457200" indent="-457200"/>
            <a:r>
              <a:rPr lang="en-US" dirty="0"/>
              <a:t>Conditional Independence </a:t>
            </a:r>
          </a:p>
          <a:p>
            <a:endParaRPr lang="en-US" dirty="0"/>
          </a:p>
        </p:txBody>
      </p:sp>
    </p:spTree>
    <p:extLst>
      <p:ext uri="{BB962C8B-B14F-4D97-AF65-F5344CB8AC3E}">
        <p14:creationId xmlns:p14="http://schemas.microsoft.com/office/powerpoint/2010/main" val="282398034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ECA1D74-A88E-44E7-9F6E-F7237237E53C}" type="slidenum">
              <a:rPr lang="en-GB" smtClean="0"/>
              <a:pPr/>
              <a:t>23</a:t>
            </a:fld>
            <a:endParaRPr lang="en-GB"/>
          </a:p>
        </p:txBody>
      </p:sp>
      <p:sp>
        <p:nvSpPr>
          <p:cNvPr id="14" name="Rounded Rectangle 13"/>
          <p:cNvSpPr/>
          <p:nvPr/>
        </p:nvSpPr>
        <p:spPr>
          <a:xfrm>
            <a:off x="2123728" y="4365104"/>
            <a:ext cx="1800200" cy="504056"/>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21237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9239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4932040" y="4365104"/>
            <a:ext cx="1800200" cy="504056"/>
          </a:xfrm>
          <a:prstGeom prst="roundRect">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49320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322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2339752"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843808"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347864"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2339752"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2843808"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076056" y="32933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5076056"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580112"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084168"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2195736" y="4941168"/>
            <a:ext cx="1800200" cy="400110"/>
          </a:xfrm>
          <a:prstGeom prst="rect">
            <a:avLst/>
          </a:prstGeom>
          <a:noFill/>
        </p:spPr>
        <p:txBody>
          <a:bodyPr wrap="square" rtlCol="0">
            <a:spAutoFit/>
          </a:bodyPr>
          <a:lstStyle/>
          <a:p>
            <a:r>
              <a:rPr lang="en-US" sz="2000" dirty="0" smtClean="0">
                <a:solidFill>
                  <a:srgbClr val="FF0000"/>
                </a:solidFill>
                <a:latin typeface="Times New Roman"/>
                <a:cs typeface="Times New Roman"/>
              </a:rPr>
              <a:t>Red box</a:t>
            </a:r>
            <a:endParaRPr lang="en-US" sz="2000" dirty="0">
              <a:solidFill>
                <a:srgbClr val="FF0000"/>
              </a:solidFill>
              <a:latin typeface="Times New Roman"/>
              <a:cs typeface="Times New Roman"/>
            </a:endParaRPr>
          </a:p>
        </p:txBody>
      </p:sp>
      <p:sp>
        <p:nvSpPr>
          <p:cNvPr id="32" name="TextBox 31"/>
          <p:cNvSpPr txBox="1"/>
          <p:nvPr/>
        </p:nvSpPr>
        <p:spPr>
          <a:xfrm>
            <a:off x="5004048" y="4941168"/>
            <a:ext cx="1800200" cy="400110"/>
          </a:xfrm>
          <a:prstGeom prst="rect">
            <a:avLst/>
          </a:prstGeom>
          <a:noFill/>
        </p:spPr>
        <p:txBody>
          <a:bodyPr wrap="square" rtlCol="0">
            <a:spAutoFit/>
          </a:bodyPr>
          <a:lstStyle/>
          <a:p>
            <a:r>
              <a:rPr lang="en-US" sz="2000" dirty="0" smtClean="0">
                <a:solidFill>
                  <a:srgbClr val="0000FF"/>
                </a:solidFill>
                <a:latin typeface="Times New Roman"/>
                <a:cs typeface="Times New Roman"/>
              </a:rPr>
              <a:t>Blue box</a:t>
            </a:r>
            <a:endParaRPr lang="en-US" sz="2000" dirty="0">
              <a:solidFill>
                <a:srgbClr val="0000FF"/>
              </a:solidFill>
              <a:latin typeface="Times New Roman"/>
              <a:cs typeface="Times New Roman"/>
            </a:endParaRPr>
          </a:p>
        </p:txBody>
      </p:sp>
      <p:sp>
        <p:nvSpPr>
          <p:cNvPr id="33" name="Oval 32"/>
          <p:cNvSpPr/>
          <p:nvPr/>
        </p:nvSpPr>
        <p:spPr>
          <a:xfrm>
            <a:off x="3347864" y="31409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7308304" y="256490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308304" y="335699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descr="Q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132" y="1311600"/>
            <a:ext cx="1509580" cy="1906336"/>
          </a:xfrm>
          <a:prstGeom prst="rect">
            <a:avLst/>
          </a:prstGeom>
        </p:spPr>
      </p:pic>
      <p:sp>
        <p:nvSpPr>
          <p:cNvPr id="38" name="TextBox 37"/>
          <p:cNvSpPr txBox="1"/>
          <p:nvPr/>
        </p:nvSpPr>
        <p:spPr>
          <a:xfrm>
            <a:off x="2411760" y="1628800"/>
            <a:ext cx="4824536" cy="400110"/>
          </a:xfrm>
          <a:prstGeom prst="rect">
            <a:avLst/>
          </a:prstGeom>
          <a:noFill/>
        </p:spPr>
        <p:txBody>
          <a:bodyPr wrap="square" rtlCol="0">
            <a:spAutoFit/>
          </a:bodyPr>
          <a:lstStyle/>
          <a:p>
            <a:r>
              <a:rPr lang="en-US" sz="2000" b="1" dirty="0">
                <a:latin typeface="Times New Roman"/>
                <a:cs typeface="Times New Roman"/>
              </a:rPr>
              <a:t>Are you going to win or not in a</a:t>
            </a:r>
            <a:r>
              <a:rPr lang="en-US" sz="2000" b="1" dirty="0" smtClean="0">
                <a:latin typeface="Times New Roman"/>
                <a:cs typeface="Times New Roman"/>
              </a:rPr>
              <a:t> </a:t>
            </a:r>
            <a:r>
              <a:rPr lang="en-US" sz="2000" b="1" dirty="0">
                <a:latin typeface="Times New Roman"/>
                <a:cs typeface="Times New Roman"/>
              </a:rPr>
              <a:t>long run? </a:t>
            </a:r>
          </a:p>
        </p:txBody>
      </p:sp>
      <p:pic>
        <p:nvPicPr>
          <p:cNvPr id="40" name="Picture 39" descr="one-dollar-bill-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0352" y="1556792"/>
            <a:ext cx="1296144" cy="972108"/>
          </a:xfrm>
          <a:prstGeom prst="rect">
            <a:avLst/>
          </a:prstGeom>
        </p:spPr>
      </p:pic>
      <p:sp>
        <p:nvSpPr>
          <p:cNvPr id="41" name="TextBox 40"/>
          <p:cNvSpPr txBox="1"/>
          <p:nvPr/>
        </p:nvSpPr>
        <p:spPr>
          <a:xfrm>
            <a:off x="7740352" y="2492896"/>
            <a:ext cx="1800200" cy="400110"/>
          </a:xfrm>
          <a:prstGeom prst="rect">
            <a:avLst/>
          </a:prstGeom>
          <a:noFill/>
        </p:spPr>
        <p:txBody>
          <a:bodyPr wrap="square" rtlCol="0">
            <a:spAutoFit/>
          </a:bodyPr>
          <a:lstStyle/>
          <a:p>
            <a:r>
              <a:rPr lang="en-US" sz="2000" dirty="0" smtClean="0">
                <a:solidFill>
                  <a:srgbClr val="000000"/>
                </a:solidFill>
                <a:latin typeface="Times New Roman"/>
                <a:cs typeface="Times New Roman"/>
              </a:rPr>
              <a:t>$2</a:t>
            </a:r>
            <a:endParaRPr lang="en-US" sz="2000" dirty="0">
              <a:solidFill>
                <a:srgbClr val="000000"/>
              </a:solidFill>
              <a:latin typeface="Times New Roman"/>
              <a:cs typeface="Times New Roman"/>
            </a:endParaRPr>
          </a:p>
        </p:txBody>
      </p:sp>
      <p:sp>
        <p:nvSpPr>
          <p:cNvPr id="42" name="TextBox 41"/>
          <p:cNvSpPr txBox="1"/>
          <p:nvPr/>
        </p:nvSpPr>
        <p:spPr>
          <a:xfrm>
            <a:off x="7740352" y="3284984"/>
            <a:ext cx="1800200" cy="400110"/>
          </a:xfrm>
          <a:prstGeom prst="rect">
            <a:avLst/>
          </a:prstGeom>
          <a:noFill/>
        </p:spPr>
        <p:txBody>
          <a:bodyPr wrap="square" rtlCol="0">
            <a:spAutoFit/>
          </a:bodyPr>
          <a:lstStyle/>
          <a:p>
            <a:r>
              <a:rPr lang="en-US" sz="2000" dirty="0" smtClean="0">
                <a:solidFill>
                  <a:srgbClr val="000000"/>
                </a:solidFill>
                <a:latin typeface="Times New Roman"/>
                <a:cs typeface="Times New Roman"/>
              </a:rPr>
              <a:t>$1</a:t>
            </a:r>
            <a:endParaRPr lang="en-US" sz="2000" dirty="0">
              <a:solidFill>
                <a:srgbClr val="000000"/>
              </a:solidFill>
              <a:latin typeface="Times New Roman"/>
              <a:cs typeface="Times New Roman"/>
            </a:endParaRPr>
          </a:p>
        </p:txBody>
      </p:sp>
      <p:sp>
        <p:nvSpPr>
          <p:cNvPr id="44" name="TextBox 43"/>
          <p:cNvSpPr txBox="1"/>
          <p:nvPr/>
        </p:nvSpPr>
        <p:spPr>
          <a:xfrm>
            <a:off x="2483768" y="5445224"/>
            <a:ext cx="4464496" cy="400110"/>
          </a:xfrm>
          <a:prstGeom prst="rect">
            <a:avLst/>
          </a:prstGeom>
          <a:noFill/>
        </p:spPr>
        <p:txBody>
          <a:bodyPr wrap="square" rtlCol="0">
            <a:spAutoFit/>
          </a:bodyPr>
          <a:lstStyle/>
          <a:p>
            <a:r>
              <a:rPr lang="en-US" sz="2000" b="1" dirty="0" smtClean="0">
                <a:latin typeface="Times New Roman"/>
                <a:cs typeface="Times New Roman"/>
              </a:rPr>
              <a:t>You pay </a:t>
            </a:r>
            <a:r>
              <a:rPr lang="en-US" sz="2000" b="1" dirty="0" smtClean="0">
                <a:solidFill>
                  <a:schemeClr val="accent2">
                    <a:lumMod val="75000"/>
                  </a:schemeClr>
                </a:solidFill>
                <a:latin typeface="Times New Roman"/>
                <a:cs typeface="Times New Roman"/>
              </a:rPr>
              <a:t>$1.5 </a:t>
            </a:r>
            <a:r>
              <a:rPr lang="en-US" sz="2000" b="1" dirty="0" smtClean="0">
                <a:latin typeface="Times New Roman"/>
                <a:cs typeface="Times New Roman"/>
              </a:rPr>
              <a:t>to play the game</a:t>
            </a:r>
            <a:endParaRPr lang="en-US" sz="2000" b="1" dirty="0">
              <a:latin typeface="Times New Roman"/>
              <a:cs typeface="Times New Roman"/>
            </a:endParaRPr>
          </a:p>
        </p:txBody>
      </p:sp>
      <p:sp>
        <p:nvSpPr>
          <p:cNvPr id="45" name="Title 7"/>
          <p:cNvSpPr>
            <a:spLocks noGrp="1"/>
          </p:cNvSpPr>
          <p:nvPr>
            <p:ph type="title"/>
          </p:nvPr>
        </p:nvSpPr>
        <p:spPr>
          <a:xfrm>
            <a:off x="457200" y="125230"/>
            <a:ext cx="8229600" cy="1143000"/>
          </a:xfrm>
        </p:spPr>
        <p:txBody>
          <a:bodyPr/>
          <a:lstStyle/>
          <a:p>
            <a:r>
              <a:rPr lang="en-US" dirty="0" smtClean="0">
                <a:solidFill>
                  <a:srgbClr val="558ED5"/>
                </a:solidFill>
              </a:rPr>
              <a:t>A Question</a:t>
            </a:r>
            <a:endParaRPr lang="en-US" dirty="0"/>
          </a:p>
        </p:txBody>
      </p:sp>
    </p:spTree>
    <p:extLst>
      <p:ext uri="{BB962C8B-B14F-4D97-AF65-F5344CB8AC3E}">
        <p14:creationId xmlns:p14="http://schemas.microsoft.com/office/powerpoint/2010/main" val="34672410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normAutofit/>
          </a:bodyPr>
          <a:lstStyle/>
          <a:p>
            <a:r>
              <a:rPr lang="en-US" dirty="0" smtClean="0"/>
              <a:t> Basic Concepts</a:t>
            </a:r>
          </a:p>
          <a:p>
            <a:endParaRPr lang="en-US" dirty="0" smtClean="0"/>
          </a:p>
          <a:p>
            <a:r>
              <a:rPr lang="en-US" dirty="0" smtClean="0"/>
              <a:t> Two Rules of Probability</a:t>
            </a:r>
          </a:p>
          <a:p>
            <a:pPr marL="0" indent="0">
              <a:buNone/>
            </a:pPr>
            <a:endParaRPr lang="en-US" dirty="0" smtClean="0"/>
          </a:p>
          <a:p>
            <a:r>
              <a:rPr lang="en-US" dirty="0" smtClean="0"/>
              <a:t> Bayes’ Theorem</a:t>
            </a:r>
          </a:p>
          <a:p>
            <a:endParaRPr lang="en-US" dirty="0" smtClean="0"/>
          </a:p>
          <a:p>
            <a:r>
              <a:rPr lang="en-US" b="1" dirty="0">
                <a:solidFill>
                  <a:srgbClr val="800000"/>
                </a:solidFill>
              </a:rPr>
              <a:t> </a:t>
            </a:r>
            <a:r>
              <a:rPr lang="en-US" b="1" dirty="0" smtClean="0">
                <a:solidFill>
                  <a:srgbClr val="800000"/>
                </a:solidFill>
              </a:rPr>
              <a:t>Distributions and </a:t>
            </a:r>
            <a:r>
              <a:rPr lang="en-US" b="1" dirty="0" smtClean="0">
                <a:solidFill>
                  <a:srgbClr val="800000"/>
                </a:solidFill>
              </a:rPr>
              <a:t>Statistics</a:t>
            </a:r>
          </a:p>
          <a:p>
            <a:endParaRPr lang="en-US" b="1" dirty="0">
              <a:solidFill>
                <a:srgbClr val="800000"/>
              </a:solidFill>
            </a:endParaRPr>
          </a:p>
          <a:p>
            <a:r>
              <a:rPr lang="en-US" dirty="0"/>
              <a:t> Data Likelihood and MLE</a:t>
            </a:r>
          </a:p>
          <a:p>
            <a:endParaRPr lang="en-US" b="1" dirty="0">
              <a:solidFill>
                <a:srgbClr val="800000"/>
              </a:solidFill>
            </a:endParaRPr>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24</a:t>
            </a:fld>
            <a:endParaRPr lang="en-US"/>
          </a:p>
        </p:txBody>
      </p:sp>
      <p:pic>
        <p:nvPicPr>
          <p:cNvPr id="5" name="Picture 4"/>
          <p:cNvPicPr>
            <a:picLocks noChangeAspect="1"/>
          </p:cNvPicPr>
          <p:nvPr/>
        </p:nvPicPr>
        <p:blipFill>
          <a:blip r:embed="rId2"/>
          <a:stretch>
            <a:fillRect/>
          </a:stretch>
        </p:blipFill>
        <p:spPr>
          <a:xfrm>
            <a:off x="6134596" y="1472136"/>
            <a:ext cx="2323604" cy="3170750"/>
          </a:xfrm>
          <a:prstGeom prst="rect">
            <a:avLst/>
          </a:prstGeom>
        </p:spPr>
      </p:pic>
      <p:sp>
        <p:nvSpPr>
          <p:cNvPr id="6" name="TextBox 5"/>
          <p:cNvSpPr txBox="1"/>
          <p:nvPr/>
        </p:nvSpPr>
        <p:spPr>
          <a:xfrm>
            <a:off x="6157020" y="4515886"/>
            <a:ext cx="2631380" cy="1323439"/>
          </a:xfrm>
          <a:prstGeom prst="rect">
            <a:avLst/>
          </a:prstGeom>
          <a:noFill/>
        </p:spPr>
        <p:txBody>
          <a:bodyPr wrap="square" rtlCol="0">
            <a:spAutoFit/>
          </a:bodyPr>
          <a:lstStyle/>
          <a:p>
            <a:r>
              <a:rPr lang="en-US" sz="2000" b="1" dirty="0" smtClean="0">
                <a:latin typeface="Times New Roman"/>
                <a:cs typeface="Times New Roman"/>
              </a:rPr>
              <a:t>Pattern Recognition and </a:t>
            </a:r>
          </a:p>
          <a:p>
            <a:r>
              <a:rPr lang="en-US" sz="2000" b="1" dirty="0" smtClean="0">
                <a:latin typeface="Times New Roman"/>
                <a:cs typeface="Times New Roman"/>
              </a:rPr>
              <a:t>Machine Learning</a:t>
            </a:r>
            <a:endParaRPr lang="en-US" sz="2000" dirty="0" smtClean="0">
              <a:latin typeface="Times New Roman"/>
              <a:cs typeface="Times New Roman"/>
            </a:endParaRPr>
          </a:p>
          <a:p>
            <a:r>
              <a:rPr lang="en-US" sz="2000" dirty="0" smtClean="0">
                <a:latin typeface="Times New Roman"/>
                <a:cs typeface="Times New Roman"/>
              </a:rPr>
              <a:t>Chapter 2</a:t>
            </a:r>
            <a:endParaRPr lang="en-US" sz="2000" dirty="0">
              <a:latin typeface="Times New Roman"/>
              <a:cs typeface="Times New Roman"/>
            </a:endParaRPr>
          </a:p>
        </p:txBody>
      </p:sp>
    </p:spTree>
    <p:extLst>
      <p:ext uri="{BB962C8B-B14F-4D97-AF65-F5344CB8AC3E}">
        <p14:creationId xmlns:p14="http://schemas.microsoft.com/office/powerpoint/2010/main" val="12435748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Expectation and Variance</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25</a:t>
            </a:fld>
            <a:endParaRPr lang="en-GB"/>
          </a:p>
        </p:txBody>
      </p:sp>
      <p:sp>
        <p:nvSpPr>
          <p:cNvPr id="12" name="Content Placeholder 2"/>
          <p:cNvSpPr>
            <a:spLocks noGrp="1"/>
          </p:cNvSpPr>
          <p:nvPr>
            <p:ph idx="1"/>
          </p:nvPr>
        </p:nvSpPr>
        <p:spPr>
          <a:xfrm>
            <a:off x="323528" y="1351309"/>
            <a:ext cx="8820472" cy="4741987"/>
          </a:xfrm>
        </p:spPr>
        <p:txBody>
          <a:bodyPr>
            <a:normAutofit/>
          </a:bodyPr>
          <a:lstStyle/>
          <a:p>
            <a:pPr marL="457200" indent="-457200">
              <a:buFont typeface="Wingdings" charset="2"/>
              <a:buChar char="q"/>
            </a:pPr>
            <a:r>
              <a:rPr lang="en-US" dirty="0"/>
              <a:t>f</a:t>
            </a:r>
            <a:r>
              <a:rPr lang="en-US" dirty="0" smtClean="0"/>
              <a:t>unction of a random variable</a:t>
            </a:r>
          </a:p>
          <a:p>
            <a:pPr marL="0" indent="0"/>
            <a:endParaRPr lang="en-US" dirty="0"/>
          </a:p>
          <a:p>
            <a:pPr marL="457200" indent="-457200">
              <a:buFont typeface="Wingdings" charset="2"/>
              <a:buChar char="q"/>
            </a:pPr>
            <a:r>
              <a:rPr lang="en-US" dirty="0" smtClean="0"/>
              <a:t>Expectation</a:t>
            </a:r>
            <a:endParaRPr lang="en-US" dirty="0"/>
          </a:p>
          <a:p>
            <a:pPr marL="457200" indent="-457200">
              <a:buFont typeface="Wingdings" charset="2"/>
              <a:buChar char="q"/>
            </a:pPr>
            <a:endParaRPr lang="en-US" dirty="0" smtClean="0"/>
          </a:p>
          <a:p>
            <a:pPr marL="457200" indent="-457200">
              <a:buFont typeface="Wingdings" charset="2"/>
              <a:buChar char="q"/>
            </a:pPr>
            <a:endParaRPr lang="en-US" dirty="0" smtClean="0"/>
          </a:p>
          <a:p>
            <a:pPr marL="457200" indent="-457200">
              <a:buFont typeface="Wingdings" charset="2"/>
              <a:buChar char="q"/>
            </a:pPr>
            <a:r>
              <a:rPr lang="en-US" dirty="0" smtClean="0"/>
              <a:t>Variance</a:t>
            </a:r>
          </a:p>
        </p:txBody>
      </p:sp>
      <p:pic>
        <p:nvPicPr>
          <p:cNvPr id="15" name="Picture 1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3080257"/>
            <a:ext cx="3168352" cy="802510"/>
          </a:xfrm>
          <a:prstGeom prst="rect">
            <a:avLst/>
          </a:prstGeom>
        </p:spPr>
      </p:pic>
      <p:pic>
        <p:nvPicPr>
          <p:cNvPr id="3" name="Picture 2"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4546933"/>
            <a:ext cx="4372868" cy="500437"/>
          </a:xfrm>
          <a:prstGeom prst="rect">
            <a:avLst/>
          </a:prstGeom>
        </p:spPr>
      </p:pic>
      <p:pic>
        <p:nvPicPr>
          <p:cNvPr id="7" name="Picture 6"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592" y="1861615"/>
            <a:ext cx="990600" cy="469900"/>
          </a:xfrm>
          <a:prstGeom prst="rect">
            <a:avLst/>
          </a:prstGeom>
        </p:spPr>
      </p:pic>
      <p:pic>
        <p:nvPicPr>
          <p:cNvPr id="11" name="Picture 1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02399" y="5054289"/>
            <a:ext cx="3228359" cy="504056"/>
          </a:xfrm>
          <a:prstGeom prst="rect">
            <a:avLst/>
          </a:prstGeom>
        </p:spPr>
      </p:pic>
    </p:spTree>
    <p:extLst>
      <p:ext uri="{BB962C8B-B14F-4D97-AF65-F5344CB8AC3E}">
        <p14:creationId xmlns:p14="http://schemas.microsoft.com/office/powerpoint/2010/main" val="375096231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58ED5"/>
                </a:solidFill>
              </a:rPr>
              <a:t>Expectation</a:t>
            </a:r>
          </a:p>
        </p:txBody>
      </p:sp>
      <p:sp>
        <p:nvSpPr>
          <p:cNvPr id="5" name="Slide Number Placeholder 4"/>
          <p:cNvSpPr>
            <a:spLocks noGrp="1"/>
          </p:cNvSpPr>
          <p:nvPr>
            <p:ph type="sldNum" sz="quarter" idx="12"/>
          </p:nvPr>
        </p:nvSpPr>
        <p:spPr/>
        <p:txBody>
          <a:bodyPr/>
          <a:lstStyle/>
          <a:p>
            <a:fld id="{FECA1D74-A88E-44E7-9F6E-F7237237E53C}" type="slidenum">
              <a:rPr lang="en-GB" smtClean="0"/>
              <a:pPr/>
              <a:t>26</a:t>
            </a:fld>
            <a:endParaRPr lang="en-GB"/>
          </a:p>
        </p:txBody>
      </p:sp>
      <p:grpSp>
        <p:nvGrpSpPr>
          <p:cNvPr id="3" name="Group 2"/>
          <p:cNvGrpSpPr/>
          <p:nvPr/>
        </p:nvGrpSpPr>
        <p:grpSpPr>
          <a:xfrm>
            <a:off x="2339752" y="2348880"/>
            <a:ext cx="3960440" cy="2056294"/>
            <a:chOff x="2123728" y="2564904"/>
            <a:chExt cx="4680520" cy="2776374"/>
          </a:xfrm>
        </p:grpSpPr>
        <p:sp>
          <p:nvSpPr>
            <p:cNvPr id="14" name="Rounded Rectangle 13"/>
            <p:cNvSpPr/>
            <p:nvPr/>
          </p:nvSpPr>
          <p:spPr>
            <a:xfrm>
              <a:off x="2123728" y="4365104"/>
              <a:ext cx="1800200" cy="504056"/>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21237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923928" y="2564904"/>
              <a:ext cx="0" cy="223224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4932040" y="4365104"/>
              <a:ext cx="1800200" cy="504056"/>
            </a:xfrm>
            <a:prstGeom prst="roundRect">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49320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32240" y="2564904"/>
              <a:ext cx="0" cy="2232248"/>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2339752"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843808"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3347864" y="378904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2339752"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2843808" y="314096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076056" y="32933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5076056"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580112"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084168" y="386104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2195736" y="4941168"/>
              <a:ext cx="1800200" cy="400110"/>
            </a:xfrm>
            <a:prstGeom prst="rect">
              <a:avLst/>
            </a:prstGeom>
            <a:noFill/>
          </p:spPr>
          <p:txBody>
            <a:bodyPr wrap="square" rtlCol="0">
              <a:spAutoFit/>
            </a:bodyPr>
            <a:lstStyle/>
            <a:p>
              <a:r>
                <a:rPr lang="en-US" sz="2000" dirty="0" smtClean="0">
                  <a:solidFill>
                    <a:srgbClr val="FF0000"/>
                  </a:solidFill>
                  <a:latin typeface="Times New Roman"/>
                  <a:cs typeface="Times New Roman"/>
                </a:rPr>
                <a:t>Red box</a:t>
              </a:r>
              <a:endParaRPr lang="en-US" sz="2000" dirty="0">
                <a:solidFill>
                  <a:srgbClr val="FF0000"/>
                </a:solidFill>
                <a:latin typeface="Times New Roman"/>
                <a:cs typeface="Times New Roman"/>
              </a:endParaRPr>
            </a:p>
          </p:txBody>
        </p:sp>
        <p:sp>
          <p:nvSpPr>
            <p:cNvPr id="32" name="TextBox 31"/>
            <p:cNvSpPr txBox="1"/>
            <p:nvPr/>
          </p:nvSpPr>
          <p:spPr>
            <a:xfrm>
              <a:off x="5004048" y="4941168"/>
              <a:ext cx="1800200" cy="400110"/>
            </a:xfrm>
            <a:prstGeom prst="rect">
              <a:avLst/>
            </a:prstGeom>
            <a:noFill/>
          </p:spPr>
          <p:txBody>
            <a:bodyPr wrap="square" rtlCol="0">
              <a:spAutoFit/>
            </a:bodyPr>
            <a:lstStyle/>
            <a:p>
              <a:r>
                <a:rPr lang="en-US" sz="2000" dirty="0" smtClean="0">
                  <a:solidFill>
                    <a:srgbClr val="0000FF"/>
                  </a:solidFill>
                  <a:latin typeface="Times New Roman"/>
                  <a:cs typeface="Times New Roman"/>
                </a:rPr>
                <a:t>Blue box</a:t>
              </a:r>
              <a:endParaRPr lang="en-US" sz="2000" dirty="0">
                <a:solidFill>
                  <a:srgbClr val="0000FF"/>
                </a:solidFill>
                <a:latin typeface="Times New Roman"/>
                <a:cs typeface="Times New Roman"/>
              </a:endParaRPr>
            </a:p>
          </p:txBody>
        </p:sp>
        <p:sp>
          <p:nvSpPr>
            <p:cNvPr id="33" name="Oval 32"/>
            <p:cNvSpPr/>
            <p:nvPr/>
          </p:nvSpPr>
          <p:spPr>
            <a:xfrm>
              <a:off x="3347864" y="314096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4" name="Oval 33"/>
          <p:cNvSpPr/>
          <p:nvPr/>
        </p:nvSpPr>
        <p:spPr>
          <a:xfrm>
            <a:off x="7308304" y="256490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7308304" y="335699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descr="Q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132" y="1611736"/>
            <a:ext cx="1509580" cy="1906336"/>
          </a:xfrm>
          <a:prstGeom prst="rect">
            <a:avLst/>
          </a:prstGeom>
        </p:spPr>
      </p:pic>
      <p:sp>
        <p:nvSpPr>
          <p:cNvPr id="38" name="TextBox 37"/>
          <p:cNvSpPr txBox="1"/>
          <p:nvPr/>
        </p:nvSpPr>
        <p:spPr>
          <a:xfrm>
            <a:off x="2267744" y="1844824"/>
            <a:ext cx="4896544" cy="400110"/>
          </a:xfrm>
          <a:prstGeom prst="rect">
            <a:avLst/>
          </a:prstGeom>
          <a:noFill/>
        </p:spPr>
        <p:txBody>
          <a:bodyPr wrap="square" rtlCol="0">
            <a:spAutoFit/>
          </a:bodyPr>
          <a:lstStyle/>
          <a:p>
            <a:r>
              <a:rPr lang="en-US" sz="2000" b="1" dirty="0">
                <a:latin typeface="Times New Roman"/>
                <a:cs typeface="Times New Roman"/>
              </a:rPr>
              <a:t>Are you going to win </a:t>
            </a:r>
            <a:r>
              <a:rPr lang="en-US" sz="2000" b="1" dirty="0" smtClean="0">
                <a:latin typeface="Times New Roman"/>
                <a:cs typeface="Times New Roman"/>
              </a:rPr>
              <a:t>or not in </a:t>
            </a:r>
            <a:r>
              <a:rPr lang="en-US" sz="2000" b="1" dirty="0">
                <a:latin typeface="Times New Roman"/>
                <a:cs typeface="Times New Roman"/>
              </a:rPr>
              <a:t>a long run? </a:t>
            </a:r>
          </a:p>
        </p:txBody>
      </p:sp>
      <p:pic>
        <p:nvPicPr>
          <p:cNvPr id="40" name="Picture 39" descr="one-dollar-bill-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0352" y="1556792"/>
            <a:ext cx="1296144" cy="972108"/>
          </a:xfrm>
          <a:prstGeom prst="rect">
            <a:avLst/>
          </a:prstGeom>
        </p:spPr>
      </p:pic>
      <p:sp>
        <p:nvSpPr>
          <p:cNvPr id="41" name="TextBox 40"/>
          <p:cNvSpPr txBox="1"/>
          <p:nvPr/>
        </p:nvSpPr>
        <p:spPr>
          <a:xfrm>
            <a:off x="7740352" y="2524834"/>
            <a:ext cx="1800200" cy="400110"/>
          </a:xfrm>
          <a:prstGeom prst="rect">
            <a:avLst/>
          </a:prstGeom>
          <a:noFill/>
        </p:spPr>
        <p:txBody>
          <a:bodyPr wrap="square" rtlCol="0">
            <a:spAutoFit/>
          </a:bodyPr>
          <a:lstStyle/>
          <a:p>
            <a:r>
              <a:rPr lang="en-US" sz="2000" dirty="0" smtClean="0">
                <a:solidFill>
                  <a:srgbClr val="000000"/>
                </a:solidFill>
                <a:latin typeface="Times New Roman"/>
                <a:cs typeface="Times New Roman"/>
              </a:rPr>
              <a:t>$2</a:t>
            </a:r>
            <a:endParaRPr lang="en-US" sz="2000" dirty="0">
              <a:solidFill>
                <a:srgbClr val="000000"/>
              </a:solidFill>
              <a:latin typeface="Times New Roman"/>
              <a:cs typeface="Times New Roman"/>
            </a:endParaRPr>
          </a:p>
        </p:txBody>
      </p:sp>
      <p:sp>
        <p:nvSpPr>
          <p:cNvPr id="42" name="TextBox 41"/>
          <p:cNvSpPr txBox="1"/>
          <p:nvPr/>
        </p:nvSpPr>
        <p:spPr>
          <a:xfrm>
            <a:off x="7740352" y="3356992"/>
            <a:ext cx="1800200" cy="400110"/>
          </a:xfrm>
          <a:prstGeom prst="rect">
            <a:avLst/>
          </a:prstGeom>
          <a:noFill/>
        </p:spPr>
        <p:txBody>
          <a:bodyPr wrap="square" rtlCol="0">
            <a:spAutoFit/>
          </a:bodyPr>
          <a:lstStyle/>
          <a:p>
            <a:r>
              <a:rPr lang="en-US" sz="2000" dirty="0" smtClean="0">
                <a:solidFill>
                  <a:srgbClr val="000000"/>
                </a:solidFill>
                <a:latin typeface="Times New Roman"/>
                <a:cs typeface="Times New Roman"/>
              </a:rPr>
              <a:t>$1</a:t>
            </a:r>
            <a:endParaRPr lang="en-US" sz="2000" dirty="0">
              <a:solidFill>
                <a:srgbClr val="000000"/>
              </a:solidFill>
              <a:latin typeface="Times New Roman"/>
              <a:cs typeface="Times New Roman"/>
            </a:endParaRPr>
          </a:p>
        </p:txBody>
      </p:sp>
      <p:sp>
        <p:nvSpPr>
          <p:cNvPr id="44" name="TextBox 43"/>
          <p:cNvSpPr txBox="1"/>
          <p:nvPr/>
        </p:nvSpPr>
        <p:spPr>
          <a:xfrm>
            <a:off x="2483768" y="1300698"/>
            <a:ext cx="4464496" cy="400110"/>
          </a:xfrm>
          <a:prstGeom prst="rect">
            <a:avLst/>
          </a:prstGeom>
          <a:noFill/>
        </p:spPr>
        <p:txBody>
          <a:bodyPr wrap="square" rtlCol="0">
            <a:spAutoFit/>
          </a:bodyPr>
          <a:lstStyle/>
          <a:p>
            <a:r>
              <a:rPr lang="en-US" sz="2000" b="1" dirty="0" smtClean="0">
                <a:latin typeface="Times New Roman"/>
                <a:cs typeface="Times New Roman"/>
              </a:rPr>
              <a:t>You pay $1.5 to play the game.</a:t>
            </a:r>
            <a:endParaRPr lang="en-US" sz="2000" b="1" dirty="0">
              <a:latin typeface="Times New Roman"/>
              <a:cs typeface="Times New Roman"/>
            </a:endParaRPr>
          </a:p>
        </p:txBody>
      </p:sp>
      <p:pic>
        <p:nvPicPr>
          <p:cNvPr id="7" name="Picture 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120" y="5229200"/>
            <a:ext cx="1498600" cy="469900"/>
          </a:xfrm>
          <a:prstGeom prst="rect">
            <a:avLst/>
          </a:prstGeom>
        </p:spPr>
      </p:pic>
      <p:pic>
        <p:nvPicPr>
          <p:cNvPr id="9" name="Picture 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5301208"/>
            <a:ext cx="1612900" cy="469900"/>
          </a:xfrm>
          <a:prstGeom prst="rect">
            <a:avLst/>
          </a:prstGeom>
        </p:spPr>
      </p:pic>
      <p:pic>
        <p:nvPicPr>
          <p:cNvPr id="10" name="Picture 9"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3808" y="5301208"/>
            <a:ext cx="1600200" cy="469900"/>
          </a:xfrm>
          <a:prstGeom prst="rect">
            <a:avLst/>
          </a:prstGeom>
        </p:spPr>
      </p:pic>
      <p:sp>
        <p:nvSpPr>
          <p:cNvPr id="46" name="Oval 45"/>
          <p:cNvSpPr/>
          <p:nvPr/>
        </p:nvSpPr>
        <p:spPr>
          <a:xfrm>
            <a:off x="899592" y="5301208"/>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3203848" y="5301208"/>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276749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Distribution</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27</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marL="457200" indent="-457200"/>
            <a:r>
              <a:rPr lang="en-US" dirty="0" smtClean="0"/>
              <a:t>Bernoulli Distribution: </a:t>
            </a:r>
            <a:r>
              <a:rPr lang="en-US" altLang="zh-CN" dirty="0">
                <a:ea typeface="宋体" charset="-122"/>
              </a:rPr>
              <a:t>The outcome of an experiment can either be success (i.e., 1) and failure (i.e., 0).</a:t>
            </a:r>
          </a:p>
          <a:p>
            <a:pPr marL="457200" indent="-457200">
              <a:buFont typeface="Wingdings" charset="2"/>
              <a:buChar char="q"/>
            </a:pPr>
            <a:endParaRPr lang="en-US" dirty="0" smtClean="0"/>
          </a:p>
          <a:p>
            <a:pPr marL="400050" lvl="1" indent="0"/>
            <a:endParaRPr lang="en-US" dirty="0"/>
          </a:p>
        </p:txBody>
      </p:sp>
      <p:pic>
        <p:nvPicPr>
          <p:cNvPr id="16" name="Picture 1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0" y="3284984"/>
            <a:ext cx="2921000" cy="469900"/>
          </a:xfrm>
          <a:prstGeom prst="rect">
            <a:avLst/>
          </a:prstGeom>
        </p:spPr>
      </p:pic>
      <p:pic>
        <p:nvPicPr>
          <p:cNvPr id="17" name="Picture 1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600" y="2476104"/>
            <a:ext cx="4114800" cy="469900"/>
          </a:xfrm>
          <a:prstGeom prst="rect">
            <a:avLst/>
          </a:prstGeom>
        </p:spPr>
      </p:pic>
      <p:pic>
        <p:nvPicPr>
          <p:cNvPr id="18" name="Picture 1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550" y="4070350"/>
            <a:ext cx="3695700" cy="469900"/>
          </a:xfrm>
          <a:prstGeom prst="rect">
            <a:avLst/>
          </a:prstGeom>
        </p:spPr>
      </p:pic>
      <p:pic>
        <p:nvPicPr>
          <p:cNvPr id="19" name="Picture 1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3300" y="5060950"/>
            <a:ext cx="1803400" cy="469900"/>
          </a:xfrm>
          <a:prstGeom prst="rect">
            <a:avLst/>
          </a:prstGeom>
        </p:spPr>
      </p:pic>
      <p:pic>
        <p:nvPicPr>
          <p:cNvPr id="20" name="Picture 19"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27450" y="5086350"/>
            <a:ext cx="3517900" cy="469900"/>
          </a:xfrm>
          <a:prstGeom prst="rect">
            <a:avLst/>
          </a:prstGeom>
        </p:spPr>
      </p:pic>
    </p:spTree>
    <p:extLst>
      <p:ext uri="{BB962C8B-B14F-4D97-AF65-F5344CB8AC3E}">
        <p14:creationId xmlns:p14="http://schemas.microsoft.com/office/powerpoint/2010/main" val="103916065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Distribution</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28</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a:lnSpc>
                <a:spcPct val="90000"/>
              </a:lnSpc>
            </a:pPr>
            <a:r>
              <a:rPr lang="en-US" dirty="0" smtClean="0"/>
              <a:t> Binomial Distribution: </a:t>
            </a:r>
            <a:r>
              <a:rPr lang="en-US" altLang="zh-CN" dirty="0">
                <a:ea typeface="宋体" charset="-122"/>
              </a:rPr>
              <a:t>Random variable X stands for the number of times that experiments are successful.</a:t>
            </a:r>
          </a:p>
          <a:p>
            <a:pPr marL="0" indent="0">
              <a:buNone/>
            </a:pPr>
            <a:endParaRPr lang="en-US" dirty="0" smtClean="0"/>
          </a:p>
          <a:p>
            <a:pPr marL="400050" lvl="1" indent="0"/>
            <a:endParaRPr lang="en-US" dirty="0"/>
          </a:p>
        </p:txBody>
      </p:sp>
      <p:pic>
        <p:nvPicPr>
          <p:cNvPr id="3" name="Picture 2"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2557157"/>
            <a:ext cx="7557025" cy="1211360"/>
          </a:xfrm>
          <a:prstGeom prst="rect">
            <a:avLst/>
          </a:prstGeom>
        </p:spPr>
      </p:pic>
      <p:pic>
        <p:nvPicPr>
          <p:cNvPr id="5" name="Picture 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3564" y="4740709"/>
            <a:ext cx="5945909" cy="427182"/>
          </a:xfrm>
          <a:prstGeom prst="rect">
            <a:avLst/>
          </a:prstGeom>
        </p:spPr>
      </p:pic>
    </p:spTree>
    <p:extLst>
      <p:ext uri="{BB962C8B-B14F-4D97-AF65-F5344CB8AC3E}">
        <p14:creationId xmlns:p14="http://schemas.microsoft.com/office/powerpoint/2010/main" val="233810147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Question</a:t>
            </a:r>
            <a:endParaRPr lang="en-US" dirty="0"/>
          </a:p>
        </p:txBody>
      </p:sp>
      <p:pic>
        <p:nvPicPr>
          <p:cNvPr id="6" name="Content Placeholder 5" descr="384835_10150350820126459_2035490715_n.jpg"/>
          <p:cNvPicPr>
            <a:picLocks noGrp="1" noChangeAspect="1"/>
          </p:cNvPicPr>
          <p:nvPr>
            <p:ph idx="1"/>
          </p:nvPr>
        </p:nvPicPr>
        <p:blipFill>
          <a:blip r:embed="rId2">
            <a:extLst>
              <a:ext uri="{28A0092B-C50C-407E-A947-70E740481C1C}">
                <a14:useLocalDpi xmlns:a14="http://schemas.microsoft.com/office/drawing/2010/main" val="0"/>
              </a:ext>
            </a:extLst>
          </a:blip>
          <a:srcRect l="564" r="564"/>
          <a:stretch>
            <a:fillRect/>
          </a:stretch>
        </p:blipFill>
        <p:spPr>
          <a:xfrm>
            <a:off x="2354351" y="2564904"/>
            <a:ext cx="6178089" cy="3528392"/>
          </a:xfrm>
        </p:spPr>
      </p:pic>
      <p:sp>
        <p:nvSpPr>
          <p:cNvPr id="5" name="Slide Number Placeholder 4"/>
          <p:cNvSpPr>
            <a:spLocks noGrp="1"/>
          </p:cNvSpPr>
          <p:nvPr>
            <p:ph type="sldNum" sz="quarter" idx="12"/>
          </p:nvPr>
        </p:nvSpPr>
        <p:spPr/>
        <p:txBody>
          <a:bodyPr/>
          <a:lstStyle/>
          <a:p>
            <a:fld id="{FECA1D74-A88E-44E7-9F6E-F7237237E53C}" type="slidenum">
              <a:rPr lang="en-GB" smtClean="0"/>
              <a:pPr/>
              <a:t>2</a:t>
            </a:fld>
            <a:endParaRPr lang="en-GB"/>
          </a:p>
        </p:txBody>
      </p:sp>
      <p:sp>
        <p:nvSpPr>
          <p:cNvPr id="8" name="Content Placeholder 2"/>
          <p:cNvSpPr txBox="1">
            <a:spLocks/>
          </p:cNvSpPr>
          <p:nvPr/>
        </p:nvSpPr>
        <p:spPr>
          <a:xfrm>
            <a:off x="467544" y="1484784"/>
            <a:ext cx="7992888" cy="387240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3200" b="0" kern="1200">
                <a:solidFill>
                  <a:schemeClr val="tx1"/>
                </a:solidFill>
                <a:latin typeface="Times New Roman"/>
                <a:ea typeface="+mn-ea"/>
                <a:cs typeface="Times New Roman"/>
              </a:defRPr>
            </a:lvl1pPr>
            <a:lvl2pPr marL="742950" indent="-285750" algn="l" defTabSz="914400" rtl="0" eaLnBrk="1" latinLnBrk="0" hangingPunct="1">
              <a:spcBef>
                <a:spcPct val="20000"/>
              </a:spcBef>
              <a:buFont typeface="Arial" pitchFamily="34" charset="0"/>
              <a:buNone/>
              <a:defRPr sz="2800" kern="1200">
                <a:solidFill>
                  <a:schemeClr val="tx1"/>
                </a:solidFill>
                <a:latin typeface="Times New Roman"/>
                <a:ea typeface="+mn-ea"/>
                <a:cs typeface="Times New Roman"/>
              </a:defRPr>
            </a:lvl2pPr>
            <a:lvl3pPr marL="1143000" indent="-228600" algn="l" defTabSz="914400" rtl="0" eaLnBrk="1" latinLnBrk="0" hangingPunct="1">
              <a:spcBef>
                <a:spcPct val="20000"/>
              </a:spcBef>
              <a:buFont typeface="Arial" pitchFamily="34" charset="0"/>
              <a:buNone/>
              <a:defRPr sz="2400" kern="1200">
                <a:solidFill>
                  <a:schemeClr val="tx1"/>
                </a:solidFill>
                <a:latin typeface="Times New Roman"/>
                <a:ea typeface="+mn-ea"/>
                <a:cs typeface="Times New Roman"/>
              </a:defRPr>
            </a:lvl3pPr>
            <a:lvl4pPr marL="1600200" indent="-228600" algn="l" defTabSz="914400" rtl="0" eaLnBrk="1" latinLnBrk="0" hangingPunct="1">
              <a:spcBef>
                <a:spcPct val="20000"/>
              </a:spcBef>
              <a:buFont typeface="Arial" pitchFamily="34" charset="0"/>
              <a:buNone/>
              <a:defRPr sz="2000" kern="1200">
                <a:solidFill>
                  <a:schemeClr val="tx1"/>
                </a:solidFill>
                <a:latin typeface="Times New Roman"/>
                <a:ea typeface="+mn-ea"/>
                <a:cs typeface="Times New Roman"/>
              </a:defRPr>
            </a:lvl4pPr>
            <a:lvl5pPr marL="2057400" indent="-228600" algn="l" defTabSz="914400" rtl="0" eaLnBrk="1" latinLnBrk="0" hangingPunct="1">
              <a:spcBef>
                <a:spcPct val="20000"/>
              </a:spcBef>
              <a:buFont typeface="Arial" pitchFamily="34" charset="0"/>
              <a:buNone/>
              <a:defRPr sz="2000" kern="1200">
                <a:solidFill>
                  <a:schemeClr val="tx1"/>
                </a:solidFill>
                <a:latin typeface="Times New Roman"/>
                <a:ea typeface="+mn-ea"/>
                <a:cs typeface="Times New Roman"/>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r>
              <a:rPr lang="en-US" dirty="0" smtClean="0"/>
              <a:t>If you choose an answer to this question at random, what is the chance you will be correct?</a:t>
            </a:r>
          </a:p>
          <a:p>
            <a:pPr marL="514350" indent="-514350">
              <a:buAutoNum type="alphaUcParenR"/>
            </a:pPr>
            <a:r>
              <a:rPr lang="en-US" dirty="0" smtClean="0">
                <a:solidFill>
                  <a:srgbClr val="000000"/>
                </a:solidFill>
              </a:rPr>
              <a:t>25%</a:t>
            </a:r>
          </a:p>
          <a:p>
            <a:pPr marL="514350" indent="-514350">
              <a:buAutoNum type="alphaUcParenR"/>
            </a:pPr>
            <a:r>
              <a:rPr lang="en-US" dirty="0" smtClean="0">
                <a:solidFill>
                  <a:srgbClr val="000000"/>
                </a:solidFill>
              </a:rPr>
              <a:t>50%</a:t>
            </a:r>
          </a:p>
          <a:p>
            <a:pPr marL="514350" indent="-514350">
              <a:buAutoNum type="alphaUcParenR"/>
            </a:pPr>
            <a:r>
              <a:rPr lang="en-US" dirty="0" smtClean="0">
                <a:solidFill>
                  <a:srgbClr val="000000"/>
                </a:solidFill>
              </a:rPr>
              <a:t>60%</a:t>
            </a:r>
          </a:p>
          <a:p>
            <a:pPr marL="514350" indent="-514350">
              <a:buAutoNum type="alphaUcParenR"/>
            </a:pPr>
            <a:r>
              <a:rPr lang="en-US" dirty="0" smtClean="0">
                <a:solidFill>
                  <a:srgbClr val="000000"/>
                </a:solidFill>
              </a:rPr>
              <a:t>25%</a:t>
            </a:r>
          </a:p>
          <a:p>
            <a:pPr marL="400050" lvl="1" indent="0"/>
            <a:endParaRPr lang="en-US" i="1" dirty="0"/>
          </a:p>
        </p:txBody>
      </p:sp>
    </p:spTree>
    <p:extLst>
      <p:ext uri="{BB962C8B-B14F-4D97-AF65-F5344CB8AC3E}">
        <p14:creationId xmlns:p14="http://schemas.microsoft.com/office/powerpoint/2010/main" val="56316541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zh-CN">
                <a:ea typeface="宋体" charset="-122"/>
              </a:rPr>
              <a:t>Plots of Binomial Distribution</a:t>
            </a:r>
          </a:p>
        </p:txBody>
      </p:sp>
      <p:pic>
        <p:nvPicPr>
          <p:cNvPr id="75780" name="Picture 4" descr="binpdf4"/>
          <p:cNvPicPr>
            <a:picLocks noGrp="1" noChangeAspect="1" noChangeArrowheads="1"/>
          </p:cNvPicPr>
          <p:nvPr>
            <p:ph idx="1"/>
          </p:nvPr>
        </p:nvPicPr>
        <p:blipFill>
          <a:blip r:embed="rId2" cstate="print"/>
          <a:srcRect/>
          <a:stretch>
            <a:fillRect/>
          </a:stretch>
        </p:blipFill>
        <p:spPr>
          <a:xfrm>
            <a:off x="1447800" y="1474783"/>
            <a:ext cx="6248400" cy="4603750"/>
          </a:xfrm>
          <a:noFill/>
          <a:ln/>
        </p:spPr>
      </p:pic>
    </p:spTree>
    <p:extLst>
      <p:ext uri="{BB962C8B-B14F-4D97-AF65-F5344CB8AC3E}">
        <p14:creationId xmlns:p14="http://schemas.microsoft.com/office/powerpoint/2010/main" val="312037834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Density</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30</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marL="457200" indent="-457200">
              <a:buFont typeface="Wingdings" charset="2"/>
              <a:buChar char="q"/>
            </a:pPr>
            <a:r>
              <a:rPr lang="en-US" dirty="0" smtClean="0"/>
              <a:t>Continuous </a:t>
            </a:r>
            <a:r>
              <a:rPr lang="en-US" dirty="0"/>
              <a:t>r</a:t>
            </a:r>
            <a:r>
              <a:rPr lang="en-US" dirty="0" smtClean="0"/>
              <a:t>andom variable </a:t>
            </a:r>
          </a:p>
          <a:p>
            <a:pPr marL="400050" lvl="1" indent="0"/>
            <a:endParaRPr lang="en-US" dirty="0"/>
          </a:p>
        </p:txBody>
      </p:sp>
      <p:pic>
        <p:nvPicPr>
          <p:cNvPr id="52" name="Picture 51" descr="pd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2996952"/>
            <a:ext cx="2915293" cy="2496998"/>
          </a:xfrm>
          <a:prstGeom prst="rect">
            <a:avLst/>
          </a:prstGeom>
        </p:spPr>
      </p:pic>
      <p:cxnSp>
        <p:nvCxnSpPr>
          <p:cNvPr id="24" name="Straight Arrow Connector 23"/>
          <p:cNvCxnSpPr/>
          <p:nvPr/>
        </p:nvCxnSpPr>
        <p:spPr>
          <a:xfrm>
            <a:off x="1814736" y="5487764"/>
            <a:ext cx="576064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25" name="Picture 2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9352" y="5631780"/>
            <a:ext cx="381000" cy="317500"/>
          </a:xfrm>
          <a:prstGeom prst="rect">
            <a:avLst/>
          </a:prstGeom>
        </p:spPr>
      </p:pic>
      <p:grpSp>
        <p:nvGrpSpPr>
          <p:cNvPr id="26" name="Group 25"/>
          <p:cNvGrpSpPr/>
          <p:nvPr/>
        </p:nvGrpSpPr>
        <p:grpSpPr>
          <a:xfrm>
            <a:off x="3995936" y="3284984"/>
            <a:ext cx="144016" cy="2196244"/>
            <a:chOff x="4067944" y="3284984"/>
            <a:chExt cx="144016" cy="2196244"/>
          </a:xfrm>
        </p:grpSpPr>
        <p:cxnSp>
          <p:nvCxnSpPr>
            <p:cNvPr id="29" name="Straight Arrow Connector 28"/>
            <p:cNvCxnSpPr/>
            <p:nvPr/>
          </p:nvCxnSpPr>
          <p:spPr>
            <a:xfrm flipV="1">
              <a:off x="4067944" y="3645024"/>
              <a:ext cx="0" cy="1836204"/>
            </a:xfrm>
            <a:prstGeom prst="straightConnector1">
              <a:avLst/>
            </a:prstGeom>
            <a:ln>
              <a:solidFill>
                <a:schemeClr val="tx1"/>
              </a:solidFill>
              <a:prstDash val="sysDash"/>
              <a:tailEnd type="non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flipV="1">
              <a:off x="4211960" y="3284984"/>
              <a:ext cx="0" cy="2196244"/>
            </a:xfrm>
            <a:prstGeom prst="straightConnector1">
              <a:avLst/>
            </a:prstGeom>
            <a:ln>
              <a:solidFill>
                <a:schemeClr val="tx1"/>
              </a:solidFill>
              <a:prstDash val="sysDash"/>
              <a:tailEnd type="none"/>
            </a:ln>
          </p:spPr>
          <p:style>
            <a:lnRef idx="2">
              <a:schemeClr val="accent1"/>
            </a:lnRef>
            <a:fillRef idx="0">
              <a:schemeClr val="accent1"/>
            </a:fillRef>
            <a:effectRef idx="1">
              <a:schemeClr val="accent1"/>
            </a:effectRef>
            <a:fontRef idx="minor">
              <a:schemeClr val="tx1"/>
            </a:fontRef>
          </p:style>
        </p:cxnSp>
      </p:grpSp>
      <p:pic>
        <p:nvPicPr>
          <p:cNvPr id="34" name="Picture 33"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0960" y="5661248"/>
            <a:ext cx="457200" cy="342900"/>
          </a:xfrm>
          <a:prstGeom prst="rect">
            <a:avLst/>
          </a:prstGeom>
        </p:spPr>
      </p:pic>
      <p:grpSp>
        <p:nvGrpSpPr>
          <p:cNvPr id="37" name="Group 36"/>
          <p:cNvGrpSpPr/>
          <p:nvPr/>
        </p:nvGrpSpPr>
        <p:grpSpPr>
          <a:xfrm>
            <a:off x="1259632" y="1937916"/>
            <a:ext cx="936104" cy="3579316"/>
            <a:chOff x="1115616" y="2420888"/>
            <a:chExt cx="936104" cy="3579316"/>
          </a:xfrm>
        </p:grpSpPr>
        <p:cxnSp>
          <p:nvCxnSpPr>
            <p:cNvPr id="38" name="Straight Arrow Connector 37"/>
            <p:cNvCxnSpPr/>
            <p:nvPr/>
          </p:nvCxnSpPr>
          <p:spPr>
            <a:xfrm flipV="1">
              <a:off x="2051720" y="2420888"/>
              <a:ext cx="0" cy="357931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9" name="Picture 3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5616" y="2564904"/>
              <a:ext cx="825500" cy="469900"/>
            </a:xfrm>
            <a:prstGeom prst="rect">
              <a:avLst/>
            </a:prstGeom>
          </p:spPr>
        </p:pic>
      </p:grpSp>
      <p:sp>
        <p:nvSpPr>
          <p:cNvPr id="40" name="TextBox 39"/>
          <p:cNvSpPr txBox="1"/>
          <p:nvPr/>
        </p:nvSpPr>
        <p:spPr>
          <a:xfrm>
            <a:off x="35496" y="2649106"/>
            <a:ext cx="2160240" cy="1200328"/>
          </a:xfrm>
          <a:prstGeom prst="rect">
            <a:avLst/>
          </a:prstGeom>
          <a:noFill/>
        </p:spPr>
        <p:txBody>
          <a:bodyPr wrap="square" rtlCol="0">
            <a:spAutoFit/>
          </a:bodyPr>
          <a:lstStyle/>
          <a:p>
            <a:r>
              <a:rPr lang="en-US" sz="2400" dirty="0">
                <a:solidFill>
                  <a:srgbClr val="FF0000"/>
                </a:solidFill>
                <a:latin typeface="Times New Roman"/>
                <a:cs typeface="Times New Roman"/>
              </a:rPr>
              <a:t>p</a:t>
            </a:r>
            <a:r>
              <a:rPr lang="en-US" sz="2400" dirty="0" smtClean="0">
                <a:solidFill>
                  <a:srgbClr val="FF0000"/>
                </a:solidFill>
                <a:latin typeface="Times New Roman"/>
                <a:cs typeface="Times New Roman"/>
              </a:rPr>
              <a:t>robability density function (PDF)</a:t>
            </a:r>
            <a:endParaRPr lang="en-US" sz="2400" dirty="0">
              <a:solidFill>
                <a:srgbClr val="FF0000"/>
              </a:solidFill>
              <a:latin typeface="Times New Roman"/>
              <a:cs typeface="Times New Roman"/>
            </a:endParaRPr>
          </a:p>
        </p:txBody>
      </p:sp>
      <p:sp>
        <p:nvSpPr>
          <p:cNvPr id="51" name="Rectangle 50"/>
          <p:cNvSpPr/>
          <p:nvPr/>
        </p:nvSpPr>
        <p:spPr>
          <a:xfrm flipH="1">
            <a:off x="3995936" y="5373216"/>
            <a:ext cx="144016" cy="1440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55776" y="2348880"/>
            <a:ext cx="4821188" cy="388636"/>
          </a:xfrm>
          <a:prstGeom prst="rect">
            <a:avLst/>
          </a:prstGeom>
        </p:spPr>
      </p:pic>
      <p:pic>
        <p:nvPicPr>
          <p:cNvPr id="6" name="Picture 5"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8708" y="3764036"/>
            <a:ext cx="1612985" cy="265246"/>
          </a:xfrm>
          <a:prstGeom prst="rect">
            <a:avLst/>
          </a:prstGeom>
        </p:spPr>
      </p:pic>
      <p:pic>
        <p:nvPicPr>
          <p:cNvPr id="8" name="Picture 7"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97096" y="5559141"/>
            <a:ext cx="162209" cy="162209"/>
          </a:xfrm>
          <a:prstGeom prst="rect">
            <a:avLst/>
          </a:prstGeom>
        </p:spPr>
      </p:pic>
      <p:pic>
        <p:nvPicPr>
          <p:cNvPr id="9" name="Picture 8"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17044" y="5525699"/>
            <a:ext cx="110400" cy="205029"/>
          </a:xfrm>
          <a:prstGeom prst="rect">
            <a:avLst/>
          </a:prstGeom>
        </p:spPr>
      </p:pic>
      <p:pic>
        <p:nvPicPr>
          <p:cNvPr id="11" name="Picture 10" descr="latex-image-1.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53701" y="3454755"/>
            <a:ext cx="1708832" cy="789359"/>
          </a:xfrm>
          <a:prstGeom prst="rect">
            <a:avLst/>
          </a:prstGeom>
        </p:spPr>
      </p:pic>
    </p:spTree>
    <p:extLst>
      <p:ext uri="{BB962C8B-B14F-4D97-AF65-F5344CB8AC3E}">
        <p14:creationId xmlns:p14="http://schemas.microsoft.com/office/powerpoint/2010/main" val="1793344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Density</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31</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marL="457200" indent="-457200">
              <a:buFont typeface="Wingdings" charset="2"/>
              <a:buChar char="q"/>
            </a:pPr>
            <a:r>
              <a:rPr lang="en-US" dirty="0" smtClean="0"/>
              <a:t>Properties of PDF </a:t>
            </a:r>
          </a:p>
          <a:p>
            <a:pPr marL="400050" lvl="1" indent="0"/>
            <a:endParaRPr lang="en-US" dirty="0"/>
          </a:p>
        </p:txBody>
      </p:sp>
      <p:pic>
        <p:nvPicPr>
          <p:cNvPr id="3" name="Picture 2"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132856"/>
            <a:ext cx="1689100" cy="469900"/>
          </a:xfrm>
          <a:prstGeom prst="rect">
            <a:avLst/>
          </a:prstGeom>
        </p:spPr>
      </p:pic>
      <p:pic>
        <p:nvPicPr>
          <p:cNvPr id="5" name="Picture 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3068960"/>
            <a:ext cx="3124200" cy="1079500"/>
          </a:xfrm>
          <a:prstGeom prst="rect">
            <a:avLst/>
          </a:prstGeom>
        </p:spPr>
      </p:pic>
      <p:pic>
        <p:nvPicPr>
          <p:cNvPr id="10" name="Picture 9" descr="pdf.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2629" y="3505360"/>
            <a:ext cx="1645607" cy="1409491"/>
          </a:xfrm>
          <a:prstGeom prst="rect">
            <a:avLst/>
          </a:prstGeom>
        </p:spPr>
      </p:pic>
      <p:cxnSp>
        <p:nvCxnSpPr>
          <p:cNvPr id="13" name="Straight Arrow Connector 12"/>
          <p:cNvCxnSpPr/>
          <p:nvPr/>
        </p:nvCxnSpPr>
        <p:spPr>
          <a:xfrm>
            <a:off x="4040971" y="4971587"/>
            <a:ext cx="476085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nvGrpSpPr>
          <p:cNvPr id="14" name="Group 13"/>
          <p:cNvGrpSpPr/>
          <p:nvPr/>
        </p:nvGrpSpPr>
        <p:grpSpPr>
          <a:xfrm>
            <a:off x="4490625" y="2946051"/>
            <a:ext cx="773640" cy="2444722"/>
            <a:chOff x="1115616" y="2420888"/>
            <a:chExt cx="936104" cy="3579316"/>
          </a:xfrm>
        </p:grpSpPr>
        <p:cxnSp>
          <p:nvCxnSpPr>
            <p:cNvPr id="15" name="Straight Arrow Connector 14"/>
            <p:cNvCxnSpPr/>
            <p:nvPr/>
          </p:nvCxnSpPr>
          <p:spPr>
            <a:xfrm flipV="1">
              <a:off x="2051720" y="2420888"/>
              <a:ext cx="0" cy="357931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16" name="Picture 15"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5616" y="2564904"/>
              <a:ext cx="825500" cy="469900"/>
            </a:xfrm>
            <a:prstGeom prst="rect">
              <a:avLst/>
            </a:prstGeom>
          </p:spPr>
        </p:pic>
      </p:grpSp>
    </p:spTree>
    <p:extLst>
      <p:ext uri="{BB962C8B-B14F-4D97-AF65-F5344CB8AC3E}">
        <p14:creationId xmlns:p14="http://schemas.microsoft.com/office/powerpoint/2010/main" val="33439084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Distribution</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32</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marL="457200" indent="-457200">
              <a:buFont typeface="Wingdings" charset="2"/>
              <a:buChar char="q"/>
            </a:pPr>
            <a:r>
              <a:rPr lang="en-US" dirty="0" smtClean="0"/>
              <a:t>Gaussian Distribution (Normal Distribution) </a:t>
            </a:r>
          </a:p>
          <a:p>
            <a:pPr marL="400050" lvl="1" indent="0"/>
            <a:endParaRPr lang="en-US" dirty="0"/>
          </a:p>
        </p:txBody>
      </p:sp>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2204864"/>
            <a:ext cx="7069194" cy="936104"/>
          </a:xfrm>
          <a:prstGeom prst="rect">
            <a:avLst/>
          </a:prstGeom>
        </p:spPr>
      </p:pic>
      <p:pic>
        <p:nvPicPr>
          <p:cNvPr id="3" name="Picture 2"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2492896"/>
            <a:ext cx="789756" cy="290351"/>
          </a:xfrm>
          <a:prstGeom prst="rect">
            <a:avLst/>
          </a:prstGeom>
        </p:spPr>
      </p:pic>
      <p:pic>
        <p:nvPicPr>
          <p:cNvPr id="13" name="Picture 12"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616" y="4985494"/>
            <a:ext cx="6375400" cy="520700"/>
          </a:xfrm>
          <a:prstGeom prst="rect">
            <a:avLst/>
          </a:prstGeom>
        </p:spPr>
      </p:pic>
      <p:pic>
        <p:nvPicPr>
          <p:cNvPr id="5" name="Picture 4"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1159" y="3606063"/>
            <a:ext cx="5322455" cy="981364"/>
          </a:xfrm>
          <a:prstGeom prst="rect">
            <a:avLst/>
          </a:prstGeom>
        </p:spPr>
      </p:pic>
      <p:sp>
        <p:nvSpPr>
          <p:cNvPr id="6" name="Rounded Rectangular Callout 5"/>
          <p:cNvSpPr/>
          <p:nvPr/>
        </p:nvSpPr>
        <p:spPr>
          <a:xfrm>
            <a:off x="5943600" y="5775325"/>
            <a:ext cx="2269067" cy="438150"/>
          </a:xfrm>
          <a:prstGeom prst="wedgeRoundRectCallout">
            <a:avLst>
              <a:gd name="adj1" fmla="val 2272"/>
              <a:gd name="adj2" fmla="val -13073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deviation</a:t>
            </a:r>
            <a:endParaRPr lang="en-US" dirty="0"/>
          </a:p>
        </p:txBody>
      </p:sp>
    </p:spTree>
    <p:extLst>
      <p:ext uri="{BB962C8B-B14F-4D97-AF65-F5344CB8AC3E}">
        <p14:creationId xmlns:p14="http://schemas.microsoft.com/office/powerpoint/2010/main" val="311815463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Probability Distribution</a:t>
            </a:r>
            <a:endParaRPr lang="en-US"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FECA1D74-A88E-44E7-9F6E-F7237237E53C}" type="slidenum">
              <a:rPr lang="en-GB" smtClean="0"/>
              <a:pPr/>
              <a:t>33</a:t>
            </a:fld>
            <a:endParaRPr lang="en-GB"/>
          </a:p>
        </p:txBody>
      </p:sp>
      <p:sp>
        <p:nvSpPr>
          <p:cNvPr id="12" name="Content Placeholder 2"/>
          <p:cNvSpPr>
            <a:spLocks noGrp="1"/>
          </p:cNvSpPr>
          <p:nvPr>
            <p:ph idx="1"/>
          </p:nvPr>
        </p:nvSpPr>
        <p:spPr>
          <a:xfrm>
            <a:off x="323528" y="1351309"/>
            <a:ext cx="8820472" cy="1933675"/>
          </a:xfrm>
        </p:spPr>
        <p:txBody>
          <a:bodyPr>
            <a:normAutofit/>
          </a:bodyPr>
          <a:lstStyle/>
          <a:p>
            <a:pPr marL="457200" indent="-457200">
              <a:buFont typeface="Wingdings" charset="2"/>
              <a:buChar char="q"/>
            </a:pPr>
            <a:r>
              <a:rPr lang="en-US" dirty="0" smtClean="0"/>
              <a:t>Multi-</a:t>
            </a:r>
            <a:r>
              <a:rPr lang="en-US" dirty="0" err="1" smtClean="0"/>
              <a:t>variate</a:t>
            </a:r>
            <a:r>
              <a:rPr lang="en-US" dirty="0" smtClean="0"/>
              <a:t> Gaussian Distribution</a:t>
            </a:r>
            <a:endParaRPr lang="en-US" dirty="0"/>
          </a:p>
        </p:txBody>
      </p:sp>
      <p:pic>
        <p:nvPicPr>
          <p:cNvPr id="8" name="Picture 7"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284984"/>
            <a:ext cx="1841500" cy="469900"/>
          </a:xfrm>
          <a:prstGeom prst="rect">
            <a:avLst/>
          </a:prstGeom>
        </p:spPr>
      </p:pic>
      <p:pic>
        <p:nvPicPr>
          <p:cNvPr id="9" name="Picture 8"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995951"/>
            <a:ext cx="2402773" cy="320948"/>
          </a:xfrm>
          <a:prstGeom prst="rect">
            <a:avLst/>
          </a:prstGeom>
        </p:spPr>
      </p:pic>
      <p:pic>
        <p:nvPicPr>
          <p:cNvPr id="11" name="Picture 10"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3958167"/>
            <a:ext cx="4140200" cy="482600"/>
          </a:xfrm>
          <a:prstGeom prst="rect">
            <a:avLst/>
          </a:prstGeom>
        </p:spPr>
      </p:pic>
      <p:pic>
        <p:nvPicPr>
          <p:cNvPr id="14" name="Picture 13"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4707466"/>
            <a:ext cx="5982645" cy="398843"/>
          </a:xfrm>
          <a:prstGeom prst="rect">
            <a:avLst/>
          </a:prstGeom>
        </p:spPr>
      </p:pic>
      <p:pic>
        <p:nvPicPr>
          <p:cNvPr id="16" name="Picture 15"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09138" y="3298156"/>
            <a:ext cx="766198" cy="367355"/>
          </a:xfrm>
          <a:prstGeom prst="rect">
            <a:avLst/>
          </a:prstGeom>
        </p:spPr>
      </p:pic>
      <p:pic>
        <p:nvPicPr>
          <p:cNvPr id="17" name="Picture 16"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037" y="2411669"/>
            <a:ext cx="8312727" cy="734966"/>
          </a:xfrm>
          <a:prstGeom prst="rect">
            <a:avLst/>
          </a:prstGeom>
        </p:spPr>
      </p:pic>
    </p:spTree>
    <p:extLst>
      <p:ext uri="{BB962C8B-B14F-4D97-AF65-F5344CB8AC3E}">
        <p14:creationId xmlns:p14="http://schemas.microsoft.com/office/powerpoint/2010/main" val="339566853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normAutofit/>
          </a:bodyPr>
          <a:lstStyle/>
          <a:p>
            <a:r>
              <a:rPr lang="en-US" dirty="0" smtClean="0"/>
              <a:t> Basic Concepts</a:t>
            </a:r>
          </a:p>
          <a:p>
            <a:endParaRPr lang="en-US" dirty="0" smtClean="0"/>
          </a:p>
          <a:p>
            <a:r>
              <a:rPr lang="en-US" dirty="0" smtClean="0"/>
              <a:t> Two Rules of Probability</a:t>
            </a:r>
          </a:p>
          <a:p>
            <a:pPr marL="0" indent="0">
              <a:buNone/>
            </a:pPr>
            <a:endParaRPr lang="en-US" dirty="0" smtClean="0"/>
          </a:p>
          <a:p>
            <a:r>
              <a:rPr lang="en-US" b="1" dirty="0" smtClean="0">
                <a:solidFill>
                  <a:srgbClr val="800000"/>
                </a:solidFill>
              </a:rPr>
              <a:t> </a:t>
            </a:r>
            <a:r>
              <a:rPr lang="en-US" dirty="0" smtClean="0">
                <a:solidFill>
                  <a:srgbClr val="000000"/>
                </a:solidFill>
              </a:rPr>
              <a:t>Bayes’ Theorem</a:t>
            </a:r>
          </a:p>
          <a:p>
            <a:endParaRPr lang="en-US" dirty="0" smtClean="0"/>
          </a:p>
          <a:p>
            <a:r>
              <a:rPr lang="en-US" dirty="0"/>
              <a:t> </a:t>
            </a:r>
            <a:r>
              <a:rPr lang="en-US" dirty="0" smtClean="0"/>
              <a:t>Distributions and </a:t>
            </a:r>
            <a:r>
              <a:rPr lang="en-US" dirty="0" smtClean="0"/>
              <a:t>Statistics</a:t>
            </a:r>
          </a:p>
          <a:p>
            <a:endParaRPr lang="en-US" dirty="0"/>
          </a:p>
          <a:p>
            <a:r>
              <a:rPr lang="en-US" dirty="0"/>
              <a:t> </a:t>
            </a:r>
            <a:r>
              <a:rPr lang="en-US" b="1" dirty="0" smtClean="0">
                <a:solidFill>
                  <a:srgbClr val="800000"/>
                </a:solidFill>
              </a:rPr>
              <a:t>Data </a:t>
            </a:r>
            <a:r>
              <a:rPr lang="en-US" b="1" dirty="0">
                <a:solidFill>
                  <a:srgbClr val="800000"/>
                </a:solidFill>
              </a:rPr>
              <a:t>Likelihood and </a:t>
            </a:r>
            <a:r>
              <a:rPr lang="en-US" b="1" dirty="0" smtClean="0">
                <a:solidFill>
                  <a:srgbClr val="800000"/>
                </a:solidFill>
              </a:rPr>
              <a:t>MLE</a:t>
            </a:r>
            <a:endParaRPr lang="en-US" b="1" dirty="0">
              <a:solidFill>
                <a:srgbClr val="800000"/>
              </a:solidFill>
            </a:endParaRPr>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34</a:t>
            </a:fld>
            <a:endParaRPr lang="en-US"/>
          </a:p>
        </p:txBody>
      </p:sp>
      <p:pic>
        <p:nvPicPr>
          <p:cNvPr id="5" name="Picture 4"/>
          <p:cNvPicPr>
            <a:picLocks noChangeAspect="1"/>
          </p:cNvPicPr>
          <p:nvPr/>
        </p:nvPicPr>
        <p:blipFill>
          <a:blip r:embed="rId2"/>
          <a:stretch>
            <a:fillRect/>
          </a:stretch>
        </p:blipFill>
        <p:spPr>
          <a:xfrm>
            <a:off x="6134596" y="1472136"/>
            <a:ext cx="2323604" cy="3170750"/>
          </a:xfrm>
          <a:prstGeom prst="rect">
            <a:avLst/>
          </a:prstGeom>
        </p:spPr>
      </p:pic>
      <p:sp>
        <p:nvSpPr>
          <p:cNvPr id="6" name="TextBox 5"/>
          <p:cNvSpPr txBox="1"/>
          <p:nvPr/>
        </p:nvSpPr>
        <p:spPr>
          <a:xfrm>
            <a:off x="6157020" y="4515886"/>
            <a:ext cx="2631380" cy="1323439"/>
          </a:xfrm>
          <a:prstGeom prst="rect">
            <a:avLst/>
          </a:prstGeom>
          <a:noFill/>
        </p:spPr>
        <p:txBody>
          <a:bodyPr wrap="square" rtlCol="0">
            <a:spAutoFit/>
          </a:bodyPr>
          <a:lstStyle/>
          <a:p>
            <a:r>
              <a:rPr lang="en-US" sz="2000" b="1" dirty="0" smtClean="0">
                <a:latin typeface="Times New Roman"/>
                <a:cs typeface="Times New Roman"/>
              </a:rPr>
              <a:t>Pattern Recognition and </a:t>
            </a:r>
          </a:p>
          <a:p>
            <a:r>
              <a:rPr lang="en-US" sz="2000" b="1" dirty="0" smtClean="0">
                <a:latin typeface="Times New Roman"/>
                <a:cs typeface="Times New Roman"/>
              </a:rPr>
              <a:t>Machine Learning</a:t>
            </a:r>
            <a:endParaRPr lang="en-US" sz="2000" dirty="0" smtClean="0">
              <a:latin typeface="Times New Roman"/>
              <a:cs typeface="Times New Roman"/>
            </a:endParaRPr>
          </a:p>
          <a:p>
            <a:r>
              <a:rPr lang="en-US" sz="2000" dirty="0" smtClean="0">
                <a:latin typeface="Times New Roman"/>
                <a:cs typeface="Times New Roman"/>
              </a:rPr>
              <a:t>Chapter 2</a:t>
            </a:r>
            <a:endParaRPr lang="en-US" sz="2000" dirty="0">
              <a:latin typeface="Times New Roman"/>
              <a:cs typeface="Times New Roman"/>
            </a:endParaRPr>
          </a:p>
        </p:txBody>
      </p:sp>
    </p:spTree>
    <p:extLst>
      <p:ext uri="{BB962C8B-B14F-4D97-AF65-F5344CB8AC3E}">
        <p14:creationId xmlns:p14="http://schemas.microsoft.com/office/powerpoint/2010/main" val="244248964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Likelihood</a:t>
            </a:r>
            <a:endParaRPr lang="en-US" dirty="0"/>
          </a:p>
        </p:txBody>
      </p:sp>
      <p:sp>
        <p:nvSpPr>
          <p:cNvPr id="3" name="Content Placeholder 2"/>
          <p:cNvSpPr>
            <a:spLocks noGrp="1"/>
          </p:cNvSpPr>
          <p:nvPr>
            <p:ph idx="1"/>
          </p:nvPr>
        </p:nvSpPr>
        <p:spPr/>
        <p:txBody>
          <a:bodyPr/>
          <a:lstStyle/>
          <a:p>
            <a:r>
              <a:rPr lang="en-US" dirty="0" smtClean="0"/>
              <a:t> Observed Data:</a:t>
            </a:r>
          </a:p>
          <a:p>
            <a:r>
              <a:rPr lang="en-US" dirty="0"/>
              <a:t> </a:t>
            </a:r>
            <a:r>
              <a:rPr lang="en-US" dirty="0" smtClean="0"/>
              <a:t>Each generated from a distribution</a:t>
            </a:r>
          </a:p>
          <a:p>
            <a:r>
              <a:rPr lang="en-US" dirty="0"/>
              <a:t> </a:t>
            </a:r>
            <a:r>
              <a:rPr lang="en-US" dirty="0" smtClean="0"/>
              <a:t>Data Likelihood function</a:t>
            </a:r>
          </a:p>
          <a:p>
            <a:r>
              <a:rPr lang="en-US" dirty="0"/>
              <a:t> </a:t>
            </a:r>
            <a:r>
              <a:rPr lang="en-US" dirty="0" smtClean="0"/>
              <a:t>Under </a:t>
            </a:r>
            <a:r>
              <a:rPr lang="en-US" dirty="0" err="1" smtClean="0"/>
              <a:t>i.i.d</a:t>
            </a:r>
            <a:r>
              <a:rPr lang="en-US" dirty="0" smtClean="0"/>
              <a:t> (independent and identically distributed)  assumption    </a:t>
            </a:r>
            <a:endParaRPr lang="en-US" dirty="0"/>
          </a:p>
        </p:txBody>
      </p:sp>
      <p:sp>
        <p:nvSpPr>
          <p:cNvPr id="4" name="Slide Number Placeholder 3"/>
          <p:cNvSpPr>
            <a:spLocks noGrp="1"/>
          </p:cNvSpPr>
          <p:nvPr>
            <p:ph type="sldNum" sz="quarter" idx="12"/>
          </p:nvPr>
        </p:nvSpPr>
        <p:spPr/>
        <p:txBody>
          <a:bodyPr/>
          <a:lstStyle/>
          <a:p>
            <a:fld id="{AD5BCBD4-06E4-6A40-B191-E14EF8309009}" type="slidenum">
              <a:rPr lang="en-US" smtClean="0"/>
              <a:t>35</a:t>
            </a:fld>
            <a:endParaRPr lang="en-US"/>
          </a:p>
        </p:txBody>
      </p:sp>
      <p:pic>
        <p:nvPicPr>
          <p:cNvPr id="5" name="Picture 4"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9063" y="1591094"/>
            <a:ext cx="2802396" cy="388347"/>
          </a:xfrm>
          <a:prstGeom prst="rect">
            <a:avLst/>
          </a:prstGeom>
        </p:spPr>
      </p:pic>
      <p:pic>
        <p:nvPicPr>
          <p:cNvPr id="6" name="Picture 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1459" y="2111974"/>
            <a:ext cx="1097295" cy="353043"/>
          </a:xfrm>
          <a:prstGeom prst="rect">
            <a:avLst/>
          </a:prstGeom>
        </p:spPr>
      </p:pic>
      <p:pic>
        <p:nvPicPr>
          <p:cNvPr id="7" name="Picture 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269" y="2556776"/>
            <a:ext cx="1587500" cy="469900"/>
          </a:xfrm>
          <a:prstGeom prst="rect">
            <a:avLst/>
          </a:prstGeom>
        </p:spPr>
      </p:pic>
      <p:pic>
        <p:nvPicPr>
          <p:cNvPr id="8" name="Picture 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422" y="3816544"/>
            <a:ext cx="4508500" cy="1257300"/>
          </a:xfrm>
          <a:prstGeom prst="rect">
            <a:avLst/>
          </a:prstGeom>
        </p:spPr>
      </p:pic>
      <p:sp>
        <p:nvSpPr>
          <p:cNvPr id="9" name="TextBox 8"/>
          <p:cNvSpPr txBox="1"/>
          <p:nvPr/>
        </p:nvSpPr>
        <p:spPr>
          <a:xfrm>
            <a:off x="2489201" y="5444067"/>
            <a:ext cx="3191934" cy="523220"/>
          </a:xfrm>
          <a:prstGeom prst="rect">
            <a:avLst/>
          </a:prstGeom>
          <a:noFill/>
        </p:spPr>
        <p:txBody>
          <a:bodyPr wrap="square" rtlCol="0">
            <a:spAutoFit/>
          </a:bodyPr>
          <a:lstStyle/>
          <a:p>
            <a:r>
              <a:rPr lang="en-US" sz="2800" b="1" dirty="0" smtClean="0">
                <a:solidFill>
                  <a:srgbClr val="800000"/>
                </a:solidFill>
                <a:latin typeface="Times New Roman"/>
                <a:cs typeface="Times New Roman"/>
              </a:rPr>
              <a:t>Generative Models</a:t>
            </a:r>
            <a:endParaRPr lang="en-US" sz="2800" b="1" dirty="0">
              <a:solidFill>
                <a:srgbClr val="800000"/>
              </a:solidFill>
              <a:latin typeface="Times New Roman"/>
              <a:cs typeface="Times New Roman"/>
            </a:endParaRPr>
          </a:p>
        </p:txBody>
      </p:sp>
    </p:spTree>
    <p:extLst>
      <p:ext uri="{BB962C8B-B14F-4D97-AF65-F5344CB8AC3E}">
        <p14:creationId xmlns:p14="http://schemas.microsoft.com/office/powerpoint/2010/main" val="139052513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Maximum Likelihood Estimation</a:t>
            </a:r>
            <a:endParaRPr lang="en-US" dirty="0"/>
          </a:p>
        </p:txBody>
      </p:sp>
      <p:sp>
        <p:nvSpPr>
          <p:cNvPr id="3" name="Content Placeholder 2"/>
          <p:cNvSpPr>
            <a:spLocks noGrp="1"/>
          </p:cNvSpPr>
          <p:nvPr>
            <p:ph idx="1"/>
          </p:nvPr>
        </p:nvSpPr>
        <p:spPr/>
        <p:txBody>
          <a:bodyPr/>
          <a:lstStyle/>
          <a:p>
            <a:r>
              <a:rPr lang="en-US" dirty="0" smtClean="0"/>
              <a:t> Observed Data:</a:t>
            </a:r>
          </a:p>
          <a:p>
            <a:r>
              <a:rPr lang="en-US" dirty="0" smtClean="0"/>
              <a:t> Each generated from a distribution</a:t>
            </a:r>
          </a:p>
          <a:p>
            <a:r>
              <a:rPr lang="en-US" dirty="0" smtClean="0"/>
              <a:t> Data Likelihood function</a:t>
            </a:r>
          </a:p>
          <a:p>
            <a:r>
              <a:rPr lang="en-US" dirty="0" smtClean="0"/>
              <a:t> Under </a:t>
            </a:r>
            <a:r>
              <a:rPr lang="en-US" dirty="0" err="1" smtClean="0"/>
              <a:t>i.i.d</a:t>
            </a:r>
            <a:r>
              <a:rPr lang="en-US" dirty="0" smtClean="0"/>
              <a:t> (independent and identically distributed)  assumption    </a:t>
            </a:r>
            <a:endParaRPr lang="en-US" dirty="0"/>
          </a:p>
        </p:txBody>
      </p:sp>
      <p:sp>
        <p:nvSpPr>
          <p:cNvPr id="4" name="Slide Number Placeholder 3"/>
          <p:cNvSpPr>
            <a:spLocks noGrp="1"/>
          </p:cNvSpPr>
          <p:nvPr>
            <p:ph type="sldNum" sz="quarter" idx="12"/>
          </p:nvPr>
        </p:nvSpPr>
        <p:spPr/>
        <p:txBody>
          <a:bodyPr/>
          <a:lstStyle/>
          <a:p>
            <a:fld id="{AD5BCBD4-06E4-6A40-B191-E14EF8309009}" type="slidenum">
              <a:rPr lang="en-US" smtClean="0"/>
              <a:t>36</a:t>
            </a:fld>
            <a:endParaRPr lang="en-US"/>
          </a:p>
        </p:txBody>
      </p:sp>
      <p:pic>
        <p:nvPicPr>
          <p:cNvPr id="5" name="Picture 4"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9063" y="1591094"/>
            <a:ext cx="2802396" cy="388347"/>
          </a:xfrm>
          <a:prstGeom prst="rect">
            <a:avLst/>
          </a:prstGeom>
        </p:spPr>
      </p:pic>
      <p:pic>
        <p:nvPicPr>
          <p:cNvPr id="6" name="Picture 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1459" y="2111974"/>
            <a:ext cx="1097295" cy="353043"/>
          </a:xfrm>
          <a:prstGeom prst="rect">
            <a:avLst/>
          </a:prstGeom>
        </p:spPr>
      </p:pic>
      <p:pic>
        <p:nvPicPr>
          <p:cNvPr id="7" name="Picture 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269" y="2556776"/>
            <a:ext cx="1587500" cy="469900"/>
          </a:xfrm>
          <a:prstGeom prst="rect">
            <a:avLst/>
          </a:prstGeom>
        </p:spPr>
      </p:pic>
      <p:pic>
        <p:nvPicPr>
          <p:cNvPr id="8" name="Picture 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422" y="3816544"/>
            <a:ext cx="4508500" cy="1257300"/>
          </a:xfrm>
          <a:prstGeom prst="rect">
            <a:avLst/>
          </a:prstGeom>
        </p:spPr>
      </p:pic>
      <p:pic>
        <p:nvPicPr>
          <p:cNvPr id="9" name="Picture 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5340350"/>
            <a:ext cx="1889256" cy="524794"/>
          </a:xfrm>
          <a:prstGeom prst="rect">
            <a:avLst/>
          </a:prstGeom>
        </p:spPr>
      </p:pic>
      <p:pic>
        <p:nvPicPr>
          <p:cNvPr id="10" name="Picture 9"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80329" y="5340350"/>
            <a:ext cx="2489515" cy="477085"/>
          </a:xfrm>
          <a:prstGeom prst="rect">
            <a:avLst/>
          </a:prstGeom>
        </p:spPr>
      </p:pic>
      <p:pic>
        <p:nvPicPr>
          <p:cNvPr id="11" name="Picture 10"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40573" y="5056419"/>
            <a:ext cx="3301427" cy="944628"/>
          </a:xfrm>
          <a:prstGeom prst="rect">
            <a:avLst/>
          </a:prstGeom>
        </p:spPr>
      </p:pic>
    </p:spTree>
    <p:extLst>
      <p:ext uri="{BB962C8B-B14F-4D97-AF65-F5344CB8AC3E}">
        <p14:creationId xmlns:p14="http://schemas.microsoft.com/office/powerpoint/2010/main" val="20120293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Exercise: MLE</a:t>
            </a:r>
            <a:endParaRPr lang="en-US" dirty="0"/>
          </a:p>
        </p:txBody>
      </p:sp>
      <p:sp>
        <p:nvSpPr>
          <p:cNvPr id="3" name="Content Placeholder 2"/>
          <p:cNvSpPr>
            <a:spLocks noGrp="1"/>
          </p:cNvSpPr>
          <p:nvPr>
            <p:ph idx="1"/>
          </p:nvPr>
        </p:nvSpPr>
        <p:spPr/>
        <p:txBody>
          <a:bodyPr/>
          <a:lstStyle/>
          <a:p>
            <a:r>
              <a:rPr lang="en-US" dirty="0" smtClean="0"/>
              <a:t> Observed Data:</a:t>
            </a:r>
          </a:p>
          <a:p>
            <a:r>
              <a:rPr lang="en-US" dirty="0" smtClean="0"/>
              <a:t> Assume Bernoulli distribution</a:t>
            </a:r>
          </a:p>
          <a:p>
            <a:r>
              <a:rPr lang="en-US" dirty="0" smtClean="0"/>
              <a:t> What is MLE of       ?</a:t>
            </a:r>
            <a:endParaRPr lang="en-US" dirty="0"/>
          </a:p>
        </p:txBody>
      </p:sp>
      <p:sp>
        <p:nvSpPr>
          <p:cNvPr id="4" name="Slide Number Placeholder 3"/>
          <p:cNvSpPr>
            <a:spLocks noGrp="1"/>
          </p:cNvSpPr>
          <p:nvPr>
            <p:ph type="sldNum" sz="quarter" idx="12"/>
          </p:nvPr>
        </p:nvSpPr>
        <p:spPr/>
        <p:txBody>
          <a:bodyPr/>
          <a:lstStyle/>
          <a:p>
            <a:fld id="{AD5BCBD4-06E4-6A40-B191-E14EF8309009}" type="slidenum">
              <a:rPr lang="en-US" smtClean="0"/>
              <a:t>37</a:t>
            </a:fld>
            <a:endParaRPr lang="en-US"/>
          </a:p>
        </p:txBody>
      </p:sp>
      <p:pic>
        <p:nvPicPr>
          <p:cNvPr id="5" name="Picture 4"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9063" y="1591094"/>
            <a:ext cx="2802396" cy="388347"/>
          </a:xfrm>
          <a:prstGeom prst="rect">
            <a:avLst/>
          </a:prstGeom>
        </p:spPr>
      </p:pic>
      <p:pic>
        <p:nvPicPr>
          <p:cNvPr id="12" name="Picture 11"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2091" y="1558785"/>
            <a:ext cx="1689835" cy="388347"/>
          </a:xfrm>
          <a:prstGeom prst="rect">
            <a:avLst/>
          </a:prstGeom>
        </p:spPr>
      </p:pic>
      <p:pic>
        <p:nvPicPr>
          <p:cNvPr id="14" name="Picture 13"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6733" y="2658533"/>
            <a:ext cx="254000" cy="304800"/>
          </a:xfrm>
          <a:prstGeom prst="rect">
            <a:avLst/>
          </a:prstGeom>
        </p:spPr>
      </p:pic>
      <p:pic>
        <p:nvPicPr>
          <p:cNvPr id="16" name="Picture 15"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9681" y="2126339"/>
            <a:ext cx="2566437" cy="293922"/>
          </a:xfrm>
          <a:prstGeom prst="rect">
            <a:avLst/>
          </a:prstGeom>
        </p:spPr>
      </p:pic>
    </p:spTree>
    <p:extLst>
      <p:ext uri="{BB962C8B-B14F-4D97-AF65-F5344CB8AC3E}">
        <p14:creationId xmlns:p14="http://schemas.microsoft.com/office/powerpoint/2010/main" val="318910886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Exercise: MLE</a:t>
            </a:r>
            <a:endParaRPr lang="en-US" dirty="0"/>
          </a:p>
        </p:txBody>
      </p:sp>
      <p:sp>
        <p:nvSpPr>
          <p:cNvPr id="3" name="Content Placeholder 2"/>
          <p:cNvSpPr>
            <a:spLocks noGrp="1"/>
          </p:cNvSpPr>
          <p:nvPr>
            <p:ph idx="1"/>
          </p:nvPr>
        </p:nvSpPr>
        <p:spPr/>
        <p:txBody>
          <a:bodyPr/>
          <a:lstStyle/>
          <a:p>
            <a:r>
              <a:rPr lang="en-US" dirty="0" smtClean="0"/>
              <a:t> Observed Data:</a:t>
            </a:r>
          </a:p>
          <a:p>
            <a:r>
              <a:rPr lang="en-US" dirty="0" smtClean="0"/>
              <a:t> Assume Gaussian Distribution</a:t>
            </a:r>
          </a:p>
          <a:p>
            <a:r>
              <a:rPr lang="en-US" dirty="0" smtClean="0"/>
              <a:t> What is MLE of               ?</a:t>
            </a:r>
            <a:endParaRPr lang="en-US" dirty="0"/>
          </a:p>
        </p:txBody>
      </p:sp>
      <p:sp>
        <p:nvSpPr>
          <p:cNvPr id="4" name="Slide Number Placeholder 3"/>
          <p:cNvSpPr>
            <a:spLocks noGrp="1"/>
          </p:cNvSpPr>
          <p:nvPr>
            <p:ph type="sldNum" sz="quarter" idx="12"/>
          </p:nvPr>
        </p:nvSpPr>
        <p:spPr/>
        <p:txBody>
          <a:bodyPr/>
          <a:lstStyle/>
          <a:p>
            <a:fld id="{AD5BCBD4-06E4-6A40-B191-E14EF8309009}" type="slidenum">
              <a:rPr lang="en-US" smtClean="0"/>
              <a:t>38</a:t>
            </a:fld>
            <a:endParaRPr lang="en-US"/>
          </a:p>
        </p:txBody>
      </p:sp>
      <p:pic>
        <p:nvPicPr>
          <p:cNvPr id="6" name="Picture 5"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0373" y="1599562"/>
            <a:ext cx="2823388" cy="388347"/>
          </a:xfrm>
          <a:prstGeom prst="rect">
            <a:avLst/>
          </a:prstGeom>
        </p:spPr>
      </p:pic>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5906" y="1571775"/>
            <a:ext cx="1125922" cy="372126"/>
          </a:xfrm>
          <a:prstGeom prst="rect">
            <a:avLst/>
          </a:prstGeom>
        </p:spPr>
      </p:pic>
      <p:pic>
        <p:nvPicPr>
          <p:cNvPr id="8" name="Picture 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7109" y="2080876"/>
            <a:ext cx="1824182" cy="427182"/>
          </a:xfrm>
          <a:prstGeom prst="rect">
            <a:avLst/>
          </a:prstGeom>
        </p:spPr>
      </p:pic>
      <p:pic>
        <p:nvPicPr>
          <p:cNvPr id="9" name="Picture 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6516" y="2524992"/>
            <a:ext cx="1079500" cy="469900"/>
          </a:xfrm>
          <a:prstGeom prst="rect">
            <a:avLst/>
          </a:prstGeom>
        </p:spPr>
      </p:pic>
    </p:spTree>
    <p:extLst>
      <p:ext uri="{BB962C8B-B14F-4D97-AF65-F5344CB8AC3E}">
        <p14:creationId xmlns:p14="http://schemas.microsoft.com/office/powerpoint/2010/main" val="148906120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normAutofit/>
          </a:bodyPr>
          <a:lstStyle/>
          <a:p>
            <a:r>
              <a:rPr lang="en-US" b="1" dirty="0" smtClean="0">
                <a:solidFill>
                  <a:srgbClr val="800000"/>
                </a:solidFill>
              </a:rPr>
              <a:t> Basic Concepts</a:t>
            </a:r>
          </a:p>
          <a:p>
            <a:endParaRPr lang="en-US" dirty="0" smtClean="0"/>
          </a:p>
          <a:p>
            <a:r>
              <a:rPr lang="en-US" dirty="0" smtClean="0"/>
              <a:t> Two Rules of Probability</a:t>
            </a:r>
          </a:p>
          <a:p>
            <a:pPr marL="0" indent="0">
              <a:buNone/>
            </a:pPr>
            <a:endParaRPr lang="en-US" dirty="0" smtClean="0"/>
          </a:p>
          <a:p>
            <a:r>
              <a:rPr lang="en-US" dirty="0" smtClean="0"/>
              <a:t> Bayes’ Theorem</a:t>
            </a:r>
          </a:p>
          <a:p>
            <a:endParaRPr lang="en-US" dirty="0" smtClean="0"/>
          </a:p>
          <a:p>
            <a:r>
              <a:rPr lang="en-US" dirty="0"/>
              <a:t> </a:t>
            </a:r>
            <a:r>
              <a:rPr lang="en-US" dirty="0" smtClean="0"/>
              <a:t>Distributions and </a:t>
            </a:r>
            <a:r>
              <a:rPr lang="en-US" dirty="0" smtClean="0"/>
              <a:t>Statistics</a:t>
            </a:r>
          </a:p>
          <a:p>
            <a:endParaRPr lang="en-US" dirty="0"/>
          </a:p>
          <a:p>
            <a:r>
              <a:rPr lang="en-US" dirty="0" smtClean="0"/>
              <a:t> Data Likelihood and MLE</a:t>
            </a:r>
            <a:endParaRPr lang="en-US" dirty="0"/>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3</a:t>
            </a:fld>
            <a:endParaRPr lang="en-US"/>
          </a:p>
        </p:txBody>
      </p:sp>
      <p:pic>
        <p:nvPicPr>
          <p:cNvPr id="5" name="Picture 4"/>
          <p:cNvPicPr>
            <a:picLocks noChangeAspect="1"/>
          </p:cNvPicPr>
          <p:nvPr/>
        </p:nvPicPr>
        <p:blipFill>
          <a:blip r:embed="rId2"/>
          <a:stretch>
            <a:fillRect/>
          </a:stretch>
        </p:blipFill>
        <p:spPr>
          <a:xfrm>
            <a:off x="6134596" y="1472136"/>
            <a:ext cx="2323604" cy="3170750"/>
          </a:xfrm>
          <a:prstGeom prst="rect">
            <a:avLst/>
          </a:prstGeom>
        </p:spPr>
      </p:pic>
      <p:sp>
        <p:nvSpPr>
          <p:cNvPr id="6" name="TextBox 5"/>
          <p:cNvSpPr txBox="1"/>
          <p:nvPr/>
        </p:nvSpPr>
        <p:spPr>
          <a:xfrm>
            <a:off x="6157020" y="4515886"/>
            <a:ext cx="2631380" cy="1323439"/>
          </a:xfrm>
          <a:prstGeom prst="rect">
            <a:avLst/>
          </a:prstGeom>
          <a:noFill/>
        </p:spPr>
        <p:txBody>
          <a:bodyPr wrap="square" rtlCol="0">
            <a:spAutoFit/>
          </a:bodyPr>
          <a:lstStyle/>
          <a:p>
            <a:r>
              <a:rPr lang="en-US" sz="2000" b="1" dirty="0" smtClean="0">
                <a:latin typeface="Times New Roman"/>
                <a:cs typeface="Times New Roman"/>
              </a:rPr>
              <a:t>Pattern Recognition and </a:t>
            </a:r>
          </a:p>
          <a:p>
            <a:r>
              <a:rPr lang="en-US" sz="2000" b="1" dirty="0" smtClean="0">
                <a:latin typeface="Times New Roman"/>
                <a:cs typeface="Times New Roman"/>
              </a:rPr>
              <a:t>Machine Learning</a:t>
            </a:r>
            <a:endParaRPr lang="en-US" sz="2000" dirty="0" smtClean="0">
              <a:latin typeface="Times New Roman"/>
              <a:cs typeface="Times New Roman"/>
            </a:endParaRPr>
          </a:p>
          <a:p>
            <a:r>
              <a:rPr lang="en-US" sz="2000" dirty="0" smtClean="0">
                <a:latin typeface="Times New Roman"/>
                <a:cs typeface="Times New Roman"/>
              </a:rPr>
              <a:t>Chapter 2</a:t>
            </a:r>
            <a:endParaRPr lang="en-US" sz="2000" dirty="0">
              <a:latin typeface="Times New Roman"/>
              <a:cs typeface="Times New Roman"/>
            </a:endParaRPr>
          </a:p>
        </p:txBody>
      </p:sp>
    </p:spTree>
    <p:extLst>
      <p:ext uri="{BB962C8B-B14F-4D97-AF65-F5344CB8AC3E}">
        <p14:creationId xmlns:p14="http://schemas.microsoft.com/office/powerpoint/2010/main" val="185075612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Experiments, Sample Space, Events</a:t>
            </a:r>
            <a:endParaRPr lang="en-US" dirty="0"/>
          </a:p>
        </p:txBody>
      </p:sp>
      <p:sp>
        <p:nvSpPr>
          <p:cNvPr id="3"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smtClean="0"/>
              <a:t>Experiment: an activity with observable outcomes e.g. rolling a dice once</a:t>
            </a:r>
            <a:endParaRPr lang="en-US" dirty="0"/>
          </a:p>
          <a:p>
            <a:pPr marL="457200" indent="-457200">
              <a:buFont typeface="Wingdings" charset="2"/>
              <a:buChar char="q"/>
            </a:pPr>
            <a:r>
              <a:rPr lang="en-US" dirty="0" smtClean="0"/>
              <a:t>Sample Space: </a:t>
            </a:r>
          </a:p>
          <a:p>
            <a:pPr marL="857250" lvl="1" indent="-457200"/>
            <a:r>
              <a:rPr lang="en-US" dirty="0" smtClean="0"/>
              <a:t>all possible outcomes</a:t>
            </a:r>
          </a:p>
          <a:p>
            <a:pPr marL="800100" lvl="2" indent="0"/>
            <a:endParaRPr lang="en-US" dirty="0" smtClean="0"/>
          </a:p>
          <a:p>
            <a:pPr marL="457200" indent="-457200">
              <a:buFont typeface="Wingdings" charset="2"/>
              <a:buChar char="q"/>
            </a:pPr>
            <a:r>
              <a:rPr lang="en-US" dirty="0" smtClean="0"/>
              <a:t>An event: </a:t>
            </a:r>
          </a:p>
          <a:p>
            <a:pPr marL="857250" lvl="1" indent="-457200"/>
            <a:r>
              <a:rPr lang="en-US" dirty="0" smtClean="0"/>
              <a:t>a subset of the sample space</a:t>
            </a:r>
          </a:p>
          <a:p>
            <a:pPr marL="857250" lvl="1" indent="-457200"/>
            <a:r>
              <a:rPr lang="en-US" dirty="0" smtClean="0"/>
              <a:t>getting a value one</a:t>
            </a:r>
          </a:p>
        </p:txBody>
      </p:sp>
      <p:sp>
        <p:nvSpPr>
          <p:cNvPr id="5" name="Slide Number Placeholder 4"/>
          <p:cNvSpPr>
            <a:spLocks noGrp="1"/>
          </p:cNvSpPr>
          <p:nvPr>
            <p:ph type="sldNum" sz="quarter" idx="12"/>
          </p:nvPr>
        </p:nvSpPr>
        <p:spPr/>
        <p:txBody>
          <a:bodyPr/>
          <a:lstStyle/>
          <a:p>
            <a:fld id="{FECA1D74-A88E-44E7-9F6E-F7237237E53C}" type="slidenum">
              <a:rPr lang="en-GB" smtClean="0"/>
              <a:pPr/>
              <a:t>4</a:t>
            </a:fld>
            <a:endParaRPr lang="en-GB"/>
          </a:p>
        </p:txBody>
      </p:sp>
      <p:pic>
        <p:nvPicPr>
          <p:cNvPr id="15" name="Picture 1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5724" y="3352767"/>
            <a:ext cx="2675260" cy="338989"/>
          </a:xfrm>
          <a:prstGeom prst="rect">
            <a:avLst/>
          </a:prstGeom>
        </p:spPr>
      </p:pic>
      <p:grpSp>
        <p:nvGrpSpPr>
          <p:cNvPr id="25" name="Group 24"/>
          <p:cNvGrpSpPr/>
          <p:nvPr/>
        </p:nvGrpSpPr>
        <p:grpSpPr>
          <a:xfrm>
            <a:off x="5508104" y="4149080"/>
            <a:ext cx="3168352" cy="1800200"/>
            <a:chOff x="5508104" y="4149080"/>
            <a:chExt cx="3168352" cy="1800200"/>
          </a:xfrm>
        </p:grpSpPr>
        <p:sp>
          <p:nvSpPr>
            <p:cNvPr id="6" name="Rectangle 5"/>
            <p:cNvSpPr/>
            <p:nvPr/>
          </p:nvSpPr>
          <p:spPr>
            <a:xfrm>
              <a:off x="5508104" y="4149080"/>
              <a:ext cx="3168352" cy="1800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724128" y="4869160"/>
              <a:ext cx="864096" cy="864096"/>
            </a:xfrm>
            <a:prstGeom prst="ellipse">
              <a:avLst/>
            </a:prstGeom>
            <a:solidFill>
              <a:srgbClr val="008000"/>
            </a:solidFill>
            <a:ln>
              <a:solidFill>
                <a:srgbClr val="238D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804248" y="4221088"/>
              <a:ext cx="936104" cy="707886"/>
            </a:xfrm>
            <a:prstGeom prst="rect">
              <a:avLst/>
            </a:prstGeom>
            <a:noFill/>
          </p:spPr>
          <p:txBody>
            <a:bodyPr wrap="square" rtlCol="0">
              <a:spAutoFit/>
            </a:bodyPr>
            <a:lstStyle/>
            <a:p>
              <a:r>
                <a:rPr lang="en-US" sz="4000" dirty="0" smtClean="0"/>
                <a:t>S</a:t>
              </a:r>
              <a:endParaRPr lang="en-US" sz="4000" dirty="0"/>
            </a:p>
          </p:txBody>
        </p:sp>
        <p:sp>
          <p:nvSpPr>
            <p:cNvPr id="17" name="TextBox 16"/>
            <p:cNvSpPr txBox="1"/>
            <p:nvPr/>
          </p:nvSpPr>
          <p:spPr>
            <a:xfrm>
              <a:off x="5940152" y="4941168"/>
              <a:ext cx="936104" cy="707886"/>
            </a:xfrm>
            <a:prstGeom prst="rect">
              <a:avLst/>
            </a:prstGeom>
            <a:noFill/>
          </p:spPr>
          <p:txBody>
            <a:bodyPr wrap="square" rtlCol="0">
              <a:spAutoFit/>
            </a:bodyPr>
            <a:lstStyle/>
            <a:p>
              <a:r>
                <a:rPr lang="en-US" sz="4000" dirty="0"/>
                <a:t>E</a:t>
              </a:r>
            </a:p>
          </p:txBody>
        </p:sp>
      </p:gr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298" y="5316502"/>
            <a:ext cx="1141462" cy="332552"/>
          </a:xfrm>
          <a:prstGeom prst="rect">
            <a:avLst/>
          </a:prstGeom>
        </p:spPr>
      </p:pic>
      <p:pic>
        <p:nvPicPr>
          <p:cNvPr id="20" name="Picture 19" descr="di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0232" y="2204864"/>
            <a:ext cx="970612" cy="1010319"/>
          </a:xfrm>
          <a:prstGeom prst="rect">
            <a:avLst/>
          </a:prstGeom>
        </p:spPr>
      </p:pic>
      <p:pic>
        <p:nvPicPr>
          <p:cNvPr id="21" name="Picture 2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7136" y="2387104"/>
            <a:ext cx="292100" cy="355600"/>
          </a:xfrm>
          <a:prstGeom prst="rect">
            <a:avLst/>
          </a:prstGeom>
        </p:spPr>
      </p:pic>
      <p:pic>
        <p:nvPicPr>
          <p:cNvPr id="23" name="Picture 22"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87437" y="3896432"/>
            <a:ext cx="283388" cy="262396"/>
          </a:xfrm>
          <a:prstGeom prst="rect">
            <a:avLst/>
          </a:prstGeom>
        </p:spPr>
      </p:pic>
      <p:pic>
        <p:nvPicPr>
          <p:cNvPr id="24" name="Picture 23"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51561" y="3858856"/>
            <a:ext cx="608760" cy="325372"/>
          </a:xfrm>
          <a:prstGeom prst="rect">
            <a:avLst/>
          </a:prstGeom>
        </p:spPr>
      </p:pic>
    </p:spTree>
    <p:extLst>
      <p:ext uri="{BB962C8B-B14F-4D97-AF65-F5344CB8AC3E}">
        <p14:creationId xmlns:p14="http://schemas.microsoft.com/office/powerpoint/2010/main" val="2374588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a:t>
            </a:r>
            <a:endParaRPr lang="en-US" dirty="0"/>
          </a:p>
        </p:txBody>
      </p:sp>
      <p:sp>
        <p:nvSpPr>
          <p:cNvPr id="3" name="Content Placeholder 2"/>
          <p:cNvSpPr>
            <a:spLocks noGrp="1"/>
          </p:cNvSpPr>
          <p:nvPr>
            <p:ph idx="1"/>
          </p:nvPr>
        </p:nvSpPr>
        <p:spPr>
          <a:xfrm>
            <a:off x="323528" y="1351309"/>
            <a:ext cx="8820472" cy="5318051"/>
          </a:xfrm>
        </p:spPr>
        <p:txBody>
          <a:bodyPr>
            <a:normAutofit/>
          </a:bodyPr>
          <a:lstStyle/>
          <a:p>
            <a:pPr marL="457200" indent="-457200">
              <a:buFont typeface="Wingdings" charset="2"/>
              <a:buChar char="q"/>
            </a:pPr>
            <a:r>
              <a:rPr lang="en-US" sz="2600" dirty="0"/>
              <a:t>Probability of an </a:t>
            </a:r>
            <a:r>
              <a:rPr lang="en-US" sz="2600" dirty="0" smtClean="0"/>
              <a:t>event: a measure of likeliness</a:t>
            </a:r>
          </a:p>
          <a:p>
            <a:pPr marL="0" indent="0"/>
            <a:endParaRPr lang="en-US" sz="2800" dirty="0"/>
          </a:p>
          <a:p>
            <a:pPr marL="457200" indent="-457200">
              <a:buFont typeface="Wingdings" charset="2"/>
              <a:buChar char="q"/>
            </a:pPr>
            <a:r>
              <a:rPr lang="en-US" sz="2400" dirty="0" smtClean="0"/>
              <a:t>if all outcomes are equally possible </a:t>
            </a:r>
          </a:p>
          <a:p>
            <a:pPr marL="0" indent="0">
              <a:buNone/>
            </a:pPr>
            <a:endParaRPr lang="en-US" sz="2800" dirty="0" smtClean="0"/>
          </a:p>
          <a:p>
            <a:pPr marL="457200" indent="-457200">
              <a:buFont typeface="Wingdings" charset="2"/>
              <a:buChar char="q"/>
            </a:pPr>
            <a:r>
              <a:rPr lang="en-US" sz="2200" dirty="0"/>
              <a:t>Three Axioms</a:t>
            </a:r>
          </a:p>
          <a:p>
            <a:pPr marL="400050" lvl="1" indent="0"/>
            <a:r>
              <a:rPr lang="en-US" sz="2200" dirty="0" smtClean="0"/>
              <a:t> </a:t>
            </a:r>
          </a:p>
          <a:p>
            <a:pPr marL="400050" lvl="1" indent="0"/>
            <a:r>
              <a:rPr lang="en-US" sz="2200" dirty="0" smtClean="0"/>
              <a:t>  </a:t>
            </a:r>
            <a:endParaRPr lang="en-US" sz="2200" dirty="0"/>
          </a:p>
          <a:p>
            <a:pPr marL="400050" lvl="1" indent="0"/>
            <a:r>
              <a:rPr lang="en-US" sz="2200" dirty="0" smtClean="0"/>
              <a:t> </a:t>
            </a:r>
            <a:endParaRPr lang="en-US" sz="2600" dirty="0" smtClean="0"/>
          </a:p>
          <a:p>
            <a:pPr marL="457200" indent="-457200">
              <a:buFont typeface="Wingdings" charset="2"/>
              <a:buChar char="q"/>
            </a:pPr>
            <a:r>
              <a:rPr lang="en-US" sz="2400" dirty="0" smtClean="0"/>
              <a:t>If not, repeat the experiment infinite times (</a:t>
            </a:r>
            <a:r>
              <a:rPr lang="en-US" sz="2400" dirty="0" err="1" smtClean="0">
                <a:solidFill>
                  <a:srgbClr val="FF0000"/>
                </a:solidFill>
              </a:rPr>
              <a:t>frequentist</a:t>
            </a:r>
            <a:r>
              <a:rPr lang="en-US" sz="2400" dirty="0" smtClean="0">
                <a:solidFill>
                  <a:srgbClr val="FF0000"/>
                </a:solidFill>
              </a:rPr>
              <a:t> probability</a:t>
            </a:r>
            <a:r>
              <a:rPr lang="en-US" sz="2400" dirty="0" smtClean="0"/>
              <a:t>)</a:t>
            </a:r>
          </a:p>
          <a:p>
            <a:pPr marL="457200" indent="-457200">
              <a:buFont typeface="Wingdings" charset="2"/>
              <a:buChar char="q"/>
            </a:pPr>
            <a:endParaRPr lang="en-US" sz="2200" dirty="0" smtClean="0"/>
          </a:p>
          <a:p>
            <a:pPr marL="0" indent="0"/>
            <a:endParaRPr lang="en-US" dirty="0"/>
          </a:p>
        </p:txBody>
      </p:sp>
      <p:sp>
        <p:nvSpPr>
          <p:cNvPr id="5" name="Slide Number Placeholder 4"/>
          <p:cNvSpPr>
            <a:spLocks noGrp="1"/>
          </p:cNvSpPr>
          <p:nvPr>
            <p:ph type="sldNum" sz="quarter" idx="12"/>
          </p:nvPr>
        </p:nvSpPr>
        <p:spPr/>
        <p:txBody>
          <a:bodyPr/>
          <a:lstStyle/>
          <a:p>
            <a:fld id="{FECA1D74-A88E-44E7-9F6E-F7237237E53C}" type="slidenum">
              <a:rPr lang="en-GB" smtClean="0"/>
              <a:pPr/>
              <a:t>5</a:t>
            </a:fld>
            <a:endParaRPr lang="en-GB"/>
          </a:p>
        </p:txBody>
      </p:sp>
      <p:pic>
        <p:nvPicPr>
          <p:cNvPr id="16" name="Picture 1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311" y="2755412"/>
            <a:ext cx="1368747" cy="603655"/>
          </a:xfrm>
          <a:prstGeom prst="rect">
            <a:avLst/>
          </a:prstGeom>
        </p:spPr>
      </p:pic>
      <p:pic>
        <p:nvPicPr>
          <p:cNvPr id="26" name="Picture 2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416500"/>
            <a:ext cx="3189194" cy="660433"/>
          </a:xfrm>
          <a:prstGeom prst="rect">
            <a:avLst/>
          </a:prstGeom>
        </p:spPr>
      </p:pic>
      <p:grpSp>
        <p:nvGrpSpPr>
          <p:cNvPr id="17" name="Group 16"/>
          <p:cNvGrpSpPr/>
          <p:nvPr/>
        </p:nvGrpSpPr>
        <p:grpSpPr>
          <a:xfrm>
            <a:off x="1188027" y="3795716"/>
            <a:ext cx="6141351" cy="1080120"/>
            <a:chOff x="1152128" y="4005064"/>
            <a:chExt cx="6141351" cy="1080120"/>
          </a:xfrm>
        </p:grpSpPr>
        <p:pic>
          <p:nvPicPr>
            <p:cNvPr id="9" name="Picture 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7624" y="4005064"/>
              <a:ext cx="1968004" cy="326530"/>
            </a:xfrm>
            <a:prstGeom prst="rect">
              <a:avLst/>
            </a:prstGeom>
          </p:spPr>
        </p:pic>
        <p:pic>
          <p:nvPicPr>
            <p:cNvPr id="10" name="Picture 9"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8740" y="4394553"/>
              <a:ext cx="1367036" cy="330591"/>
            </a:xfrm>
            <a:prstGeom prst="rect">
              <a:avLst/>
            </a:prstGeom>
          </p:spPr>
        </p:pic>
        <p:grpSp>
          <p:nvGrpSpPr>
            <p:cNvPr id="6" name="Group 5"/>
            <p:cNvGrpSpPr/>
            <p:nvPr/>
          </p:nvGrpSpPr>
          <p:grpSpPr>
            <a:xfrm>
              <a:off x="1152128" y="4764005"/>
              <a:ext cx="6141351" cy="321179"/>
              <a:chOff x="1152128" y="4331957"/>
              <a:chExt cx="6141351" cy="321179"/>
            </a:xfrm>
          </p:grpSpPr>
          <p:pic>
            <p:nvPicPr>
              <p:cNvPr id="7" name="Picture 6"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08104" y="4331957"/>
                <a:ext cx="1785375" cy="321179"/>
              </a:xfrm>
              <a:prstGeom prst="rect">
                <a:avLst/>
              </a:prstGeom>
            </p:spPr>
          </p:pic>
          <p:pic>
            <p:nvPicPr>
              <p:cNvPr id="8" name="Picture 7"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2128" y="4355652"/>
                <a:ext cx="3995936" cy="297484"/>
              </a:xfrm>
              <a:prstGeom prst="rect">
                <a:avLst/>
              </a:prstGeom>
            </p:spPr>
          </p:pic>
        </p:grpSp>
      </p:grpSp>
      <p:grpSp>
        <p:nvGrpSpPr>
          <p:cNvPr id="15" name="Group 14"/>
          <p:cNvGrpSpPr/>
          <p:nvPr/>
        </p:nvGrpSpPr>
        <p:grpSpPr>
          <a:xfrm>
            <a:off x="971600" y="1844824"/>
            <a:ext cx="2365598" cy="351335"/>
            <a:chOff x="971600" y="1844824"/>
            <a:chExt cx="2365598" cy="351335"/>
          </a:xfrm>
        </p:grpSpPr>
        <p:pic>
          <p:nvPicPr>
            <p:cNvPr id="23" name="Picture 22"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1600" y="1844824"/>
              <a:ext cx="864096" cy="351335"/>
            </a:xfrm>
            <a:prstGeom prst="rect">
              <a:avLst/>
            </a:prstGeom>
          </p:spPr>
        </p:pic>
        <p:pic>
          <p:nvPicPr>
            <p:cNvPr id="20" name="Picture 19"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95736" y="1863607"/>
              <a:ext cx="1141462" cy="332552"/>
            </a:xfrm>
            <a:prstGeom prst="rect">
              <a:avLst/>
            </a:prstGeom>
          </p:spPr>
        </p:pic>
      </p:grpSp>
      <p:sp>
        <p:nvSpPr>
          <p:cNvPr id="11" name="TextBox 10"/>
          <p:cNvSpPr txBox="1"/>
          <p:nvPr/>
        </p:nvSpPr>
        <p:spPr>
          <a:xfrm>
            <a:off x="10083800" y="5118100"/>
            <a:ext cx="184666" cy="369332"/>
          </a:xfrm>
          <a:prstGeom prst="rect">
            <a:avLst/>
          </a:prstGeom>
          <a:noFill/>
        </p:spPr>
        <p:txBody>
          <a:bodyPr wrap="none" rtlCol="0">
            <a:spAutoFit/>
          </a:bodyPr>
          <a:lstStyle/>
          <a:p>
            <a:endParaRPr lang="en-US" dirty="0"/>
          </a:p>
        </p:txBody>
      </p:sp>
      <p:grpSp>
        <p:nvGrpSpPr>
          <p:cNvPr id="18" name="Group 17"/>
          <p:cNvGrpSpPr/>
          <p:nvPr/>
        </p:nvGrpSpPr>
        <p:grpSpPr>
          <a:xfrm>
            <a:off x="5364088" y="2132856"/>
            <a:ext cx="3168352" cy="1872208"/>
            <a:chOff x="5364088" y="2132856"/>
            <a:chExt cx="3168352" cy="1872208"/>
          </a:xfrm>
        </p:grpSpPr>
        <p:sp>
          <p:nvSpPr>
            <p:cNvPr id="28" name="Rectangle 27"/>
            <p:cNvSpPr/>
            <p:nvPr/>
          </p:nvSpPr>
          <p:spPr>
            <a:xfrm>
              <a:off x="5364088" y="2204864"/>
              <a:ext cx="3168352" cy="1800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580112" y="2924944"/>
              <a:ext cx="864096" cy="864096"/>
            </a:xfrm>
            <a:prstGeom prst="ellipse">
              <a:avLst/>
            </a:prstGeom>
            <a:solidFill>
              <a:srgbClr val="008000"/>
            </a:solidFill>
            <a:ln>
              <a:solidFill>
                <a:srgbClr val="238D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6660232" y="2132856"/>
              <a:ext cx="936104" cy="707886"/>
            </a:xfrm>
            <a:prstGeom prst="rect">
              <a:avLst/>
            </a:prstGeom>
            <a:noFill/>
          </p:spPr>
          <p:txBody>
            <a:bodyPr wrap="square" rtlCol="0">
              <a:spAutoFit/>
            </a:bodyPr>
            <a:lstStyle/>
            <a:p>
              <a:r>
                <a:rPr lang="en-US" sz="4000" dirty="0" smtClean="0"/>
                <a:t>S</a:t>
              </a:r>
              <a:endParaRPr lang="en-US" sz="4000" dirty="0"/>
            </a:p>
          </p:txBody>
        </p:sp>
        <p:sp>
          <p:nvSpPr>
            <p:cNvPr id="31" name="TextBox 30"/>
            <p:cNvSpPr txBox="1"/>
            <p:nvPr/>
          </p:nvSpPr>
          <p:spPr>
            <a:xfrm>
              <a:off x="5724128" y="2996952"/>
              <a:ext cx="936104" cy="707886"/>
            </a:xfrm>
            <a:prstGeom prst="rect">
              <a:avLst/>
            </a:prstGeom>
            <a:noFill/>
          </p:spPr>
          <p:txBody>
            <a:bodyPr wrap="square" rtlCol="0">
              <a:spAutoFit/>
            </a:bodyPr>
            <a:lstStyle/>
            <a:p>
              <a:r>
                <a:rPr lang="en-US" sz="4000" dirty="0" smtClean="0"/>
                <a:t>E1</a:t>
              </a:r>
              <a:endParaRPr lang="en-US" sz="4000" dirty="0"/>
            </a:p>
          </p:txBody>
        </p:sp>
        <p:sp>
          <p:nvSpPr>
            <p:cNvPr id="32" name="Oval 31"/>
            <p:cNvSpPr/>
            <p:nvPr/>
          </p:nvSpPr>
          <p:spPr>
            <a:xfrm>
              <a:off x="6804248" y="2924944"/>
              <a:ext cx="864096" cy="864096"/>
            </a:xfrm>
            <a:prstGeom prst="ellipse">
              <a:avLst/>
            </a:prstGeom>
            <a:solidFill>
              <a:srgbClr val="660066"/>
            </a:solidFill>
            <a:ln>
              <a:solidFill>
                <a:srgbClr val="6600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extBox 32"/>
            <p:cNvSpPr txBox="1"/>
            <p:nvPr/>
          </p:nvSpPr>
          <p:spPr>
            <a:xfrm>
              <a:off x="6948264" y="2996952"/>
              <a:ext cx="936104" cy="707886"/>
            </a:xfrm>
            <a:prstGeom prst="rect">
              <a:avLst/>
            </a:prstGeom>
            <a:noFill/>
          </p:spPr>
          <p:txBody>
            <a:bodyPr wrap="square" rtlCol="0">
              <a:spAutoFit/>
            </a:bodyPr>
            <a:lstStyle/>
            <a:p>
              <a:r>
                <a:rPr lang="en-US" sz="4000" dirty="0" smtClean="0"/>
                <a:t>E2</a:t>
              </a:r>
              <a:endParaRPr lang="en-US" sz="4000" dirty="0"/>
            </a:p>
          </p:txBody>
        </p:sp>
      </p:grpSp>
    </p:spTree>
    <p:extLst>
      <p:ext uri="{BB962C8B-B14F-4D97-AF65-F5344CB8AC3E}">
        <p14:creationId xmlns:p14="http://schemas.microsoft.com/office/powerpoint/2010/main" val="38174654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ECA1D74-A88E-44E7-9F6E-F7237237E53C}" type="slidenum">
              <a:rPr lang="en-GB" smtClean="0"/>
              <a:pPr/>
              <a:t>6</a:t>
            </a:fld>
            <a:endParaRPr lang="en-GB"/>
          </a:p>
        </p:txBody>
      </p:sp>
      <p:sp>
        <p:nvSpPr>
          <p:cNvPr id="14" name="Rounded Rectangle 13"/>
          <p:cNvSpPr/>
          <p:nvPr/>
        </p:nvSpPr>
        <p:spPr>
          <a:xfrm>
            <a:off x="323528" y="4499828"/>
            <a:ext cx="1800200" cy="504056"/>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323528" y="2987660"/>
            <a:ext cx="0" cy="19442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2123728" y="2987660"/>
            <a:ext cx="0" cy="194421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9" name="Rounded Rectangle 18"/>
          <p:cNvSpPr/>
          <p:nvPr/>
        </p:nvSpPr>
        <p:spPr>
          <a:xfrm>
            <a:off x="2411760" y="4499828"/>
            <a:ext cx="1800200" cy="504056"/>
          </a:xfrm>
          <a:prstGeom prst="roundRect">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2411760" y="2987660"/>
            <a:ext cx="0" cy="1944216"/>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4211960" y="2987660"/>
            <a:ext cx="0" cy="1944216"/>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539552" y="392376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2</a:t>
            </a:r>
            <a:endParaRPr lang="en-US" dirty="0"/>
          </a:p>
        </p:txBody>
      </p:sp>
      <p:sp>
        <p:nvSpPr>
          <p:cNvPr id="23" name="Oval 22"/>
          <p:cNvSpPr/>
          <p:nvPr/>
        </p:nvSpPr>
        <p:spPr>
          <a:xfrm>
            <a:off x="1043608" y="392376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3</a:t>
            </a:r>
            <a:endParaRPr lang="en-US" dirty="0"/>
          </a:p>
        </p:txBody>
      </p:sp>
      <p:sp>
        <p:nvSpPr>
          <p:cNvPr id="24" name="Oval 23"/>
          <p:cNvSpPr/>
          <p:nvPr/>
        </p:nvSpPr>
        <p:spPr>
          <a:xfrm>
            <a:off x="1547664" y="392376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4</a:t>
            </a:r>
            <a:endParaRPr lang="en-US" dirty="0"/>
          </a:p>
        </p:txBody>
      </p:sp>
      <p:sp>
        <p:nvSpPr>
          <p:cNvPr id="25" name="Oval 24"/>
          <p:cNvSpPr/>
          <p:nvPr/>
        </p:nvSpPr>
        <p:spPr>
          <a:xfrm>
            <a:off x="539552" y="327569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26" name="Oval 25"/>
          <p:cNvSpPr/>
          <p:nvPr/>
        </p:nvSpPr>
        <p:spPr>
          <a:xfrm>
            <a:off x="1043608" y="327569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2</a:t>
            </a:r>
            <a:endParaRPr lang="en-US" dirty="0"/>
          </a:p>
        </p:txBody>
      </p:sp>
      <p:sp>
        <p:nvSpPr>
          <p:cNvPr id="27" name="Oval 26"/>
          <p:cNvSpPr/>
          <p:nvPr/>
        </p:nvSpPr>
        <p:spPr>
          <a:xfrm>
            <a:off x="2555776" y="342809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5</a:t>
            </a:r>
            <a:endParaRPr lang="en-US" dirty="0"/>
          </a:p>
        </p:txBody>
      </p:sp>
      <p:sp>
        <p:nvSpPr>
          <p:cNvPr id="28" name="Oval 27"/>
          <p:cNvSpPr/>
          <p:nvPr/>
        </p:nvSpPr>
        <p:spPr>
          <a:xfrm>
            <a:off x="2555776" y="399577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3</a:t>
            </a:r>
            <a:endParaRPr lang="en-US" dirty="0"/>
          </a:p>
        </p:txBody>
      </p:sp>
      <p:sp>
        <p:nvSpPr>
          <p:cNvPr id="29" name="Oval 28"/>
          <p:cNvSpPr/>
          <p:nvPr/>
        </p:nvSpPr>
        <p:spPr>
          <a:xfrm>
            <a:off x="3059832" y="399577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4</a:t>
            </a:r>
            <a:endParaRPr lang="en-US" dirty="0"/>
          </a:p>
        </p:txBody>
      </p:sp>
      <p:sp>
        <p:nvSpPr>
          <p:cNvPr id="30" name="Oval 29"/>
          <p:cNvSpPr/>
          <p:nvPr/>
        </p:nvSpPr>
        <p:spPr>
          <a:xfrm>
            <a:off x="3563888" y="399577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5</a:t>
            </a:r>
            <a:endParaRPr lang="en-US" dirty="0"/>
          </a:p>
        </p:txBody>
      </p:sp>
      <p:sp>
        <p:nvSpPr>
          <p:cNvPr id="31" name="TextBox 30"/>
          <p:cNvSpPr txBox="1"/>
          <p:nvPr/>
        </p:nvSpPr>
        <p:spPr>
          <a:xfrm>
            <a:off x="395536" y="5075892"/>
            <a:ext cx="1800200" cy="400110"/>
          </a:xfrm>
          <a:prstGeom prst="rect">
            <a:avLst/>
          </a:prstGeom>
          <a:noFill/>
        </p:spPr>
        <p:txBody>
          <a:bodyPr wrap="square" rtlCol="0">
            <a:spAutoFit/>
          </a:bodyPr>
          <a:lstStyle/>
          <a:p>
            <a:r>
              <a:rPr lang="en-US" sz="2000" dirty="0" smtClean="0">
                <a:solidFill>
                  <a:srgbClr val="FF0000"/>
                </a:solidFill>
                <a:latin typeface="Times New Roman"/>
                <a:cs typeface="Times New Roman"/>
              </a:rPr>
              <a:t>Red box (0.5)</a:t>
            </a:r>
            <a:endParaRPr lang="en-US" sz="2000" dirty="0">
              <a:solidFill>
                <a:srgbClr val="FF0000"/>
              </a:solidFill>
              <a:latin typeface="Times New Roman"/>
              <a:cs typeface="Times New Roman"/>
            </a:endParaRPr>
          </a:p>
        </p:txBody>
      </p:sp>
      <p:sp>
        <p:nvSpPr>
          <p:cNvPr id="32" name="TextBox 31"/>
          <p:cNvSpPr txBox="1"/>
          <p:nvPr/>
        </p:nvSpPr>
        <p:spPr>
          <a:xfrm>
            <a:off x="2483768" y="5075892"/>
            <a:ext cx="1800200" cy="400110"/>
          </a:xfrm>
          <a:prstGeom prst="rect">
            <a:avLst/>
          </a:prstGeom>
          <a:noFill/>
        </p:spPr>
        <p:txBody>
          <a:bodyPr wrap="square" rtlCol="0">
            <a:spAutoFit/>
          </a:bodyPr>
          <a:lstStyle/>
          <a:p>
            <a:r>
              <a:rPr lang="en-US" sz="2000" dirty="0" smtClean="0">
                <a:solidFill>
                  <a:srgbClr val="0000FF"/>
                </a:solidFill>
                <a:latin typeface="Times New Roman"/>
                <a:cs typeface="Times New Roman"/>
              </a:rPr>
              <a:t>Blue box (0.5)</a:t>
            </a:r>
            <a:endParaRPr lang="en-US" sz="2000" dirty="0">
              <a:solidFill>
                <a:srgbClr val="0000FF"/>
              </a:solidFill>
              <a:latin typeface="Times New Roman"/>
              <a:cs typeface="Times New Roman"/>
            </a:endParaRPr>
          </a:p>
        </p:txBody>
      </p:sp>
      <p:sp>
        <p:nvSpPr>
          <p:cNvPr id="33" name="Oval 32"/>
          <p:cNvSpPr/>
          <p:nvPr/>
        </p:nvSpPr>
        <p:spPr>
          <a:xfrm>
            <a:off x="1547664" y="327569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pic>
        <p:nvPicPr>
          <p:cNvPr id="37" name="Picture 36" descr="QRI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132" y="1296892"/>
            <a:ext cx="1221548" cy="1542602"/>
          </a:xfrm>
          <a:prstGeom prst="rect">
            <a:avLst/>
          </a:prstGeom>
        </p:spPr>
      </p:pic>
      <p:sp>
        <p:nvSpPr>
          <p:cNvPr id="38" name="TextBox 37"/>
          <p:cNvSpPr txBox="1"/>
          <p:nvPr/>
        </p:nvSpPr>
        <p:spPr>
          <a:xfrm>
            <a:off x="2267744" y="1268760"/>
            <a:ext cx="6768752" cy="523220"/>
          </a:xfrm>
          <a:prstGeom prst="rect">
            <a:avLst/>
          </a:prstGeom>
          <a:noFill/>
        </p:spPr>
        <p:txBody>
          <a:bodyPr wrap="square" rtlCol="0">
            <a:spAutoFit/>
          </a:bodyPr>
          <a:lstStyle/>
          <a:p>
            <a:r>
              <a:rPr lang="en-US" sz="2800" b="1" dirty="0" smtClean="0">
                <a:latin typeface="Times New Roman"/>
                <a:cs typeface="Times New Roman"/>
              </a:rPr>
              <a:t>Which ball  is more likely to be selected?</a:t>
            </a:r>
            <a:endParaRPr lang="en-US" sz="2800" b="1" dirty="0">
              <a:latin typeface="Times New Roman"/>
              <a:cs typeface="Times New Roman"/>
            </a:endParaRPr>
          </a:p>
        </p:txBody>
      </p:sp>
      <p:pic>
        <p:nvPicPr>
          <p:cNvPr id="39" name="Picture 38"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847" y="5681825"/>
            <a:ext cx="1498046" cy="353043"/>
          </a:xfrm>
          <a:prstGeom prst="rect">
            <a:avLst/>
          </a:prstGeom>
        </p:spPr>
      </p:pic>
      <p:sp>
        <p:nvSpPr>
          <p:cNvPr id="40" name="Oval 39"/>
          <p:cNvSpPr/>
          <p:nvPr/>
        </p:nvSpPr>
        <p:spPr>
          <a:xfrm>
            <a:off x="1835696" y="5711770"/>
            <a:ext cx="297554" cy="327309"/>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00" name="Group 99"/>
          <p:cNvGrpSpPr/>
          <p:nvPr/>
        </p:nvGrpSpPr>
        <p:grpSpPr>
          <a:xfrm>
            <a:off x="4667250" y="1844824"/>
            <a:ext cx="4369246" cy="1440160"/>
            <a:chOff x="4667250" y="1844824"/>
            <a:chExt cx="4369246" cy="1440160"/>
          </a:xfrm>
        </p:grpSpPr>
        <p:sp>
          <p:nvSpPr>
            <p:cNvPr id="41" name="Rounded Rectangle 40"/>
            <p:cNvSpPr/>
            <p:nvPr/>
          </p:nvSpPr>
          <p:spPr>
            <a:xfrm>
              <a:off x="5724128"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Oval 42"/>
            <p:cNvSpPr/>
            <p:nvPr/>
          </p:nvSpPr>
          <p:spPr>
            <a:xfrm>
              <a:off x="5724128" y="191683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44" name="Rounded Rectangle 43"/>
            <p:cNvSpPr/>
            <p:nvPr/>
          </p:nvSpPr>
          <p:spPr>
            <a:xfrm>
              <a:off x="6300192"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Oval 44"/>
            <p:cNvSpPr/>
            <p:nvPr/>
          </p:nvSpPr>
          <p:spPr>
            <a:xfrm>
              <a:off x="6300192" y="191683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2</a:t>
              </a:r>
            </a:p>
          </p:txBody>
        </p:sp>
        <p:sp>
          <p:nvSpPr>
            <p:cNvPr id="46" name="Rounded Rectangle 45"/>
            <p:cNvSpPr/>
            <p:nvPr/>
          </p:nvSpPr>
          <p:spPr>
            <a:xfrm>
              <a:off x="6876256"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Oval 46"/>
            <p:cNvSpPr/>
            <p:nvPr/>
          </p:nvSpPr>
          <p:spPr>
            <a:xfrm>
              <a:off x="6876256" y="191683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a:t>
              </a:r>
            </a:p>
          </p:txBody>
        </p:sp>
        <p:sp>
          <p:nvSpPr>
            <p:cNvPr id="48" name="Rounded Rectangle 47"/>
            <p:cNvSpPr/>
            <p:nvPr/>
          </p:nvSpPr>
          <p:spPr>
            <a:xfrm>
              <a:off x="7452320"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Oval 48"/>
            <p:cNvSpPr/>
            <p:nvPr/>
          </p:nvSpPr>
          <p:spPr>
            <a:xfrm>
              <a:off x="7452320" y="1916832"/>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4</a:t>
              </a:r>
            </a:p>
          </p:txBody>
        </p:sp>
        <p:sp>
          <p:nvSpPr>
            <p:cNvPr id="50" name="Rounded Rectangle 49"/>
            <p:cNvSpPr/>
            <p:nvPr/>
          </p:nvSpPr>
          <p:spPr>
            <a:xfrm>
              <a:off x="7956376"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Oval 53"/>
            <p:cNvSpPr/>
            <p:nvPr/>
          </p:nvSpPr>
          <p:spPr>
            <a:xfrm>
              <a:off x="7956376" y="191683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55" name="Rounded Rectangle 54"/>
            <p:cNvSpPr/>
            <p:nvPr/>
          </p:nvSpPr>
          <p:spPr>
            <a:xfrm>
              <a:off x="8460432" y="2132856"/>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6" name="Oval 55"/>
            <p:cNvSpPr/>
            <p:nvPr/>
          </p:nvSpPr>
          <p:spPr>
            <a:xfrm>
              <a:off x="8460432" y="1916832"/>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2</a:t>
              </a:r>
              <a:endParaRPr lang="en-US" dirty="0"/>
            </a:p>
          </p:txBody>
        </p:sp>
        <p:sp>
          <p:nvSpPr>
            <p:cNvPr id="58" name="Rounded Rectangle 57"/>
            <p:cNvSpPr/>
            <p:nvPr/>
          </p:nvSpPr>
          <p:spPr>
            <a:xfrm>
              <a:off x="5724128" y="2924944"/>
              <a:ext cx="360040"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Oval 58"/>
            <p:cNvSpPr/>
            <p:nvPr/>
          </p:nvSpPr>
          <p:spPr>
            <a:xfrm>
              <a:off x="5724128" y="2708920"/>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5</a:t>
              </a:r>
            </a:p>
          </p:txBody>
        </p:sp>
        <p:sp>
          <p:nvSpPr>
            <p:cNvPr id="60" name="Rounded Rectangle 59"/>
            <p:cNvSpPr/>
            <p:nvPr/>
          </p:nvSpPr>
          <p:spPr>
            <a:xfrm>
              <a:off x="6300192" y="2924944"/>
              <a:ext cx="360040"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Rounded Rectangle 61"/>
            <p:cNvSpPr/>
            <p:nvPr/>
          </p:nvSpPr>
          <p:spPr>
            <a:xfrm>
              <a:off x="6876256" y="2924944"/>
              <a:ext cx="360040"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Rounded Rectangle 63"/>
            <p:cNvSpPr/>
            <p:nvPr/>
          </p:nvSpPr>
          <p:spPr>
            <a:xfrm>
              <a:off x="7452320" y="2924944"/>
              <a:ext cx="360040"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Oval 66"/>
            <p:cNvSpPr/>
            <p:nvPr/>
          </p:nvSpPr>
          <p:spPr>
            <a:xfrm>
              <a:off x="6300192" y="2708920"/>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a:t>
              </a:r>
            </a:p>
          </p:txBody>
        </p:sp>
        <p:sp>
          <p:nvSpPr>
            <p:cNvPr id="69" name="Oval 68"/>
            <p:cNvSpPr/>
            <p:nvPr/>
          </p:nvSpPr>
          <p:spPr>
            <a:xfrm>
              <a:off x="6876256" y="2708920"/>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4</a:t>
              </a:r>
            </a:p>
          </p:txBody>
        </p:sp>
        <p:sp>
          <p:nvSpPr>
            <p:cNvPr id="82" name="Oval 81"/>
            <p:cNvSpPr/>
            <p:nvPr/>
          </p:nvSpPr>
          <p:spPr>
            <a:xfrm>
              <a:off x="7452320" y="2708920"/>
              <a:ext cx="360040" cy="360040"/>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5</a:t>
              </a:r>
              <a:endParaRPr lang="en-US" dirty="0"/>
            </a:p>
          </p:txBody>
        </p:sp>
        <p:sp>
          <p:nvSpPr>
            <p:cNvPr id="13" name="Double Brace 12"/>
            <p:cNvSpPr/>
            <p:nvPr/>
          </p:nvSpPr>
          <p:spPr>
            <a:xfrm>
              <a:off x="5436096" y="1844824"/>
              <a:ext cx="3600400" cy="144016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5" name="Picture 1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7250" y="2158752"/>
              <a:ext cx="749300" cy="355600"/>
            </a:xfrm>
            <a:prstGeom prst="rect">
              <a:avLst/>
            </a:prstGeom>
          </p:spPr>
        </p:pic>
      </p:grpSp>
      <p:pic>
        <p:nvPicPr>
          <p:cNvPr id="99" name="Picture 9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104" y="5157192"/>
            <a:ext cx="2266702" cy="834507"/>
          </a:xfrm>
          <a:prstGeom prst="rect">
            <a:avLst/>
          </a:prstGeom>
        </p:spPr>
      </p:pic>
      <p:grpSp>
        <p:nvGrpSpPr>
          <p:cNvPr id="108" name="Group 107"/>
          <p:cNvGrpSpPr/>
          <p:nvPr/>
        </p:nvGrpSpPr>
        <p:grpSpPr>
          <a:xfrm>
            <a:off x="4572000" y="3573016"/>
            <a:ext cx="3528392" cy="1440160"/>
            <a:chOff x="4572000" y="3573016"/>
            <a:chExt cx="3528392" cy="1440160"/>
          </a:xfrm>
        </p:grpSpPr>
        <p:grpSp>
          <p:nvGrpSpPr>
            <p:cNvPr id="101" name="Group 100"/>
            <p:cNvGrpSpPr/>
            <p:nvPr/>
          </p:nvGrpSpPr>
          <p:grpSpPr>
            <a:xfrm>
              <a:off x="5436096" y="3573016"/>
              <a:ext cx="2664296" cy="1440160"/>
              <a:chOff x="5436096" y="3573016"/>
              <a:chExt cx="2664296" cy="1440160"/>
            </a:xfrm>
          </p:grpSpPr>
          <p:sp>
            <p:nvSpPr>
              <p:cNvPr id="88" name="Rounded Rectangle 87"/>
              <p:cNvSpPr/>
              <p:nvPr/>
            </p:nvSpPr>
            <p:spPr>
              <a:xfrm>
                <a:off x="5724128" y="3789040"/>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9" name="Oval 88"/>
              <p:cNvSpPr/>
              <p:nvPr/>
            </p:nvSpPr>
            <p:spPr>
              <a:xfrm>
                <a:off x="5724128" y="3573016"/>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90" name="Rounded Rectangle 89"/>
              <p:cNvSpPr/>
              <p:nvPr/>
            </p:nvSpPr>
            <p:spPr>
              <a:xfrm>
                <a:off x="6300192" y="3789040"/>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1" name="Oval 90"/>
              <p:cNvSpPr/>
              <p:nvPr/>
            </p:nvSpPr>
            <p:spPr>
              <a:xfrm>
                <a:off x="6300192" y="3573016"/>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2</a:t>
                </a:r>
              </a:p>
            </p:txBody>
          </p:sp>
          <p:sp>
            <p:nvSpPr>
              <p:cNvPr id="92" name="Rounded Rectangle 91"/>
              <p:cNvSpPr/>
              <p:nvPr/>
            </p:nvSpPr>
            <p:spPr>
              <a:xfrm>
                <a:off x="6876256" y="3789040"/>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3" name="Oval 92"/>
              <p:cNvSpPr/>
              <p:nvPr/>
            </p:nvSpPr>
            <p:spPr>
              <a:xfrm>
                <a:off x="6876256" y="3573016"/>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a:t>
                </a:r>
              </a:p>
            </p:txBody>
          </p:sp>
          <p:sp>
            <p:nvSpPr>
              <p:cNvPr id="94" name="Rounded Rectangle 93"/>
              <p:cNvSpPr/>
              <p:nvPr/>
            </p:nvSpPr>
            <p:spPr>
              <a:xfrm>
                <a:off x="7452320" y="3789040"/>
                <a:ext cx="360040" cy="36004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5" name="Oval 94"/>
              <p:cNvSpPr/>
              <p:nvPr/>
            </p:nvSpPr>
            <p:spPr>
              <a:xfrm>
                <a:off x="7452320" y="3573016"/>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4</a:t>
                </a:r>
              </a:p>
            </p:txBody>
          </p:sp>
          <p:sp>
            <p:nvSpPr>
              <p:cNvPr id="96" name="Rounded Rectangle 95"/>
              <p:cNvSpPr/>
              <p:nvPr/>
            </p:nvSpPr>
            <p:spPr>
              <a:xfrm>
                <a:off x="5724128" y="4581128"/>
                <a:ext cx="360040" cy="360040"/>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Oval 96"/>
              <p:cNvSpPr/>
              <p:nvPr/>
            </p:nvSpPr>
            <p:spPr>
              <a:xfrm>
                <a:off x="5724128" y="4365104"/>
                <a:ext cx="360040" cy="360040"/>
              </a:xfrm>
              <a:prstGeom prst="ellipse">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5</a:t>
                </a:r>
              </a:p>
            </p:txBody>
          </p:sp>
          <p:sp>
            <p:nvSpPr>
              <p:cNvPr id="98" name="Double Brace 97"/>
              <p:cNvSpPr/>
              <p:nvPr/>
            </p:nvSpPr>
            <p:spPr>
              <a:xfrm>
                <a:off x="5436096" y="3573016"/>
                <a:ext cx="2664296" cy="144016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107" name="Picture 106"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0" y="4005064"/>
              <a:ext cx="812800" cy="317500"/>
            </a:xfrm>
            <a:prstGeom prst="rect">
              <a:avLst/>
            </a:prstGeom>
          </p:spPr>
        </p:pic>
      </p:grpSp>
      <p:pic>
        <p:nvPicPr>
          <p:cNvPr id="109" name="Picture 108"/>
          <p:cNvPicPr>
            <a:picLocks noChangeAspect="1"/>
          </p:cNvPicPr>
          <p:nvPr/>
        </p:nvPicPr>
        <p:blipFill>
          <a:blip r:embed="rId7"/>
          <a:stretch>
            <a:fillRect/>
          </a:stretch>
        </p:blipFill>
        <p:spPr>
          <a:xfrm>
            <a:off x="4472746" y="3501008"/>
            <a:ext cx="3998402" cy="2709540"/>
          </a:xfrm>
          <a:prstGeom prst="rect">
            <a:avLst/>
          </a:prstGeom>
        </p:spPr>
      </p:pic>
      <p:sp>
        <p:nvSpPr>
          <p:cNvPr id="68" name="Title 1"/>
          <p:cNvSpPr>
            <a:spLocks noGrp="1"/>
          </p:cNvSpPr>
          <p:nvPr>
            <p:ph type="title"/>
          </p:nvPr>
        </p:nvSpPr>
        <p:spPr>
          <a:xfrm>
            <a:off x="457200" y="125230"/>
            <a:ext cx="8229600" cy="1143000"/>
          </a:xfrm>
        </p:spPr>
        <p:txBody>
          <a:bodyPr/>
          <a:lstStyle/>
          <a:p>
            <a:r>
              <a:rPr lang="en-US" dirty="0" smtClean="0"/>
              <a:t>A Question</a:t>
            </a:r>
            <a:endParaRPr lang="en-US" dirty="0"/>
          </a:p>
        </p:txBody>
      </p:sp>
    </p:spTree>
    <p:extLst>
      <p:ext uri="{BB962C8B-B14F-4D97-AF65-F5344CB8AC3E}">
        <p14:creationId xmlns:p14="http://schemas.microsoft.com/office/powerpoint/2010/main" val="1025542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9"/>
                                        </p:tgtEl>
                                        <p:attrNameLst>
                                          <p:attrName>style.visibility</p:attrName>
                                        </p:attrNameLst>
                                      </p:cBhvr>
                                      <p:to>
                                        <p:strVal val="visible"/>
                                      </p:to>
                                    </p:set>
                                    <p:animEffect transition="in" filter="wipe(down)">
                                      <p:cBhvr>
                                        <p:cTn id="25" dur="580">
                                          <p:stCondLst>
                                            <p:cond delay="0"/>
                                          </p:stCondLst>
                                        </p:cTn>
                                        <p:tgtEl>
                                          <p:spTgt spid="109"/>
                                        </p:tgtEl>
                                      </p:cBhvr>
                                    </p:animEffect>
                                    <p:anim calcmode="lin" valueType="num">
                                      <p:cBhvr>
                                        <p:cTn id="26" dur="1822" tmFilter="0,0; 0.14,0.36; 0.43,0.73; 0.71,0.91; 1.0,1.0">
                                          <p:stCondLst>
                                            <p:cond delay="0"/>
                                          </p:stCondLst>
                                        </p:cTn>
                                        <p:tgtEl>
                                          <p:spTgt spid="10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9"/>
                                        </p:tgtEl>
                                        <p:attrNameLst>
                                          <p:attrName>ppt_y</p:attrName>
                                        </p:attrNameLst>
                                      </p:cBhvr>
                                      <p:tavLst>
                                        <p:tav tm="0" fmla="#ppt_y-sin(pi*$)/81">
                                          <p:val>
                                            <p:fltVal val="0"/>
                                          </p:val>
                                        </p:tav>
                                        <p:tav tm="100000">
                                          <p:val>
                                            <p:fltVal val="1"/>
                                          </p:val>
                                        </p:tav>
                                      </p:tavLst>
                                    </p:anim>
                                    <p:animScale>
                                      <p:cBhvr>
                                        <p:cTn id="31" dur="26">
                                          <p:stCondLst>
                                            <p:cond delay="650"/>
                                          </p:stCondLst>
                                        </p:cTn>
                                        <p:tgtEl>
                                          <p:spTgt spid="109"/>
                                        </p:tgtEl>
                                      </p:cBhvr>
                                      <p:to x="100000" y="60000"/>
                                    </p:animScale>
                                    <p:animScale>
                                      <p:cBhvr>
                                        <p:cTn id="32" dur="166" decel="50000">
                                          <p:stCondLst>
                                            <p:cond delay="676"/>
                                          </p:stCondLst>
                                        </p:cTn>
                                        <p:tgtEl>
                                          <p:spTgt spid="109"/>
                                        </p:tgtEl>
                                      </p:cBhvr>
                                      <p:to x="100000" y="100000"/>
                                    </p:animScale>
                                    <p:animScale>
                                      <p:cBhvr>
                                        <p:cTn id="33" dur="26">
                                          <p:stCondLst>
                                            <p:cond delay="1312"/>
                                          </p:stCondLst>
                                        </p:cTn>
                                        <p:tgtEl>
                                          <p:spTgt spid="109"/>
                                        </p:tgtEl>
                                      </p:cBhvr>
                                      <p:to x="100000" y="80000"/>
                                    </p:animScale>
                                    <p:animScale>
                                      <p:cBhvr>
                                        <p:cTn id="34" dur="166" decel="50000">
                                          <p:stCondLst>
                                            <p:cond delay="1338"/>
                                          </p:stCondLst>
                                        </p:cTn>
                                        <p:tgtEl>
                                          <p:spTgt spid="109"/>
                                        </p:tgtEl>
                                      </p:cBhvr>
                                      <p:to x="100000" y="100000"/>
                                    </p:animScale>
                                    <p:animScale>
                                      <p:cBhvr>
                                        <p:cTn id="35" dur="26">
                                          <p:stCondLst>
                                            <p:cond delay="1642"/>
                                          </p:stCondLst>
                                        </p:cTn>
                                        <p:tgtEl>
                                          <p:spTgt spid="109"/>
                                        </p:tgtEl>
                                      </p:cBhvr>
                                      <p:to x="100000" y="90000"/>
                                    </p:animScale>
                                    <p:animScale>
                                      <p:cBhvr>
                                        <p:cTn id="36" dur="166" decel="50000">
                                          <p:stCondLst>
                                            <p:cond delay="1668"/>
                                          </p:stCondLst>
                                        </p:cTn>
                                        <p:tgtEl>
                                          <p:spTgt spid="109"/>
                                        </p:tgtEl>
                                      </p:cBhvr>
                                      <p:to x="100000" y="100000"/>
                                    </p:animScale>
                                    <p:animScale>
                                      <p:cBhvr>
                                        <p:cTn id="37" dur="26">
                                          <p:stCondLst>
                                            <p:cond delay="1808"/>
                                          </p:stCondLst>
                                        </p:cTn>
                                        <p:tgtEl>
                                          <p:spTgt spid="109"/>
                                        </p:tgtEl>
                                      </p:cBhvr>
                                      <p:to x="100000" y="95000"/>
                                    </p:animScale>
                                    <p:animScale>
                                      <p:cBhvr>
                                        <p:cTn id="38" dur="166" decel="50000">
                                          <p:stCondLst>
                                            <p:cond delay="1834"/>
                                          </p:stCondLst>
                                        </p:cTn>
                                        <p:tgtEl>
                                          <p:spTgt spid="10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Topics</a:t>
            </a:r>
            <a:endParaRPr lang="en-US" dirty="0"/>
          </a:p>
        </p:txBody>
      </p:sp>
      <p:sp>
        <p:nvSpPr>
          <p:cNvPr id="3" name="Content Placeholder 2"/>
          <p:cNvSpPr>
            <a:spLocks noGrp="1"/>
          </p:cNvSpPr>
          <p:nvPr>
            <p:ph idx="1"/>
          </p:nvPr>
        </p:nvSpPr>
        <p:spPr/>
        <p:txBody>
          <a:bodyPr>
            <a:normAutofit/>
          </a:bodyPr>
          <a:lstStyle/>
          <a:p>
            <a:r>
              <a:rPr lang="en-US" dirty="0" smtClean="0"/>
              <a:t> Basic Concepts</a:t>
            </a:r>
          </a:p>
          <a:p>
            <a:endParaRPr lang="en-US" dirty="0" smtClean="0"/>
          </a:p>
          <a:p>
            <a:r>
              <a:rPr lang="en-US" b="1" dirty="0" smtClean="0">
                <a:solidFill>
                  <a:srgbClr val="800000"/>
                </a:solidFill>
              </a:rPr>
              <a:t> Two Rules of Probability</a:t>
            </a:r>
          </a:p>
          <a:p>
            <a:pPr marL="0" indent="0">
              <a:buNone/>
            </a:pPr>
            <a:endParaRPr lang="en-US" dirty="0" smtClean="0"/>
          </a:p>
          <a:p>
            <a:r>
              <a:rPr lang="en-US" dirty="0" smtClean="0"/>
              <a:t> Bayes’ Theorem</a:t>
            </a:r>
          </a:p>
          <a:p>
            <a:endParaRPr lang="en-US" dirty="0" smtClean="0"/>
          </a:p>
          <a:p>
            <a:r>
              <a:rPr lang="en-US" dirty="0"/>
              <a:t> </a:t>
            </a:r>
            <a:r>
              <a:rPr lang="en-US" dirty="0" smtClean="0"/>
              <a:t>Distributions and </a:t>
            </a:r>
            <a:r>
              <a:rPr lang="en-US" dirty="0" smtClean="0"/>
              <a:t>Statistics</a:t>
            </a:r>
          </a:p>
          <a:p>
            <a:endParaRPr lang="en-US" dirty="0"/>
          </a:p>
          <a:p>
            <a:r>
              <a:rPr lang="en-US" dirty="0"/>
              <a:t> Data Likelihood and MLE</a:t>
            </a:r>
          </a:p>
          <a:p>
            <a:endParaRPr lang="en-US" dirty="0"/>
          </a:p>
          <a:p>
            <a:pPr marL="0" indent="0">
              <a:buNone/>
            </a:pPr>
            <a:endParaRPr lang="en-US" dirty="0" smtClean="0"/>
          </a:p>
        </p:txBody>
      </p:sp>
      <p:sp>
        <p:nvSpPr>
          <p:cNvPr id="4" name="Slide Number Placeholder 3"/>
          <p:cNvSpPr>
            <a:spLocks noGrp="1"/>
          </p:cNvSpPr>
          <p:nvPr>
            <p:ph type="sldNum" sz="quarter" idx="12"/>
          </p:nvPr>
        </p:nvSpPr>
        <p:spPr/>
        <p:txBody>
          <a:bodyPr/>
          <a:lstStyle/>
          <a:p>
            <a:fld id="{AD5BCBD4-06E4-6A40-B191-E14EF8309009}" type="slidenum">
              <a:rPr lang="en-US" smtClean="0"/>
              <a:t>7</a:t>
            </a:fld>
            <a:endParaRPr lang="en-US"/>
          </a:p>
        </p:txBody>
      </p:sp>
      <p:pic>
        <p:nvPicPr>
          <p:cNvPr id="5" name="Picture 4"/>
          <p:cNvPicPr>
            <a:picLocks noChangeAspect="1"/>
          </p:cNvPicPr>
          <p:nvPr/>
        </p:nvPicPr>
        <p:blipFill>
          <a:blip r:embed="rId2"/>
          <a:stretch>
            <a:fillRect/>
          </a:stretch>
        </p:blipFill>
        <p:spPr>
          <a:xfrm>
            <a:off x="6134596" y="1472136"/>
            <a:ext cx="2323604" cy="3170750"/>
          </a:xfrm>
          <a:prstGeom prst="rect">
            <a:avLst/>
          </a:prstGeom>
        </p:spPr>
      </p:pic>
      <p:sp>
        <p:nvSpPr>
          <p:cNvPr id="6" name="TextBox 5"/>
          <p:cNvSpPr txBox="1"/>
          <p:nvPr/>
        </p:nvSpPr>
        <p:spPr>
          <a:xfrm>
            <a:off x="6157020" y="4515886"/>
            <a:ext cx="2631380" cy="1323439"/>
          </a:xfrm>
          <a:prstGeom prst="rect">
            <a:avLst/>
          </a:prstGeom>
          <a:noFill/>
        </p:spPr>
        <p:txBody>
          <a:bodyPr wrap="square" rtlCol="0">
            <a:spAutoFit/>
          </a:bodyPr>
          <a:lstStyle/>
          <a:p>
            <a:r>
              <a:rPr lang="en-US" sz="2000" b="1" dirty="0" smtClean="0">
                <a:latin typeface="Times New Roman"/>
                <a:cs typeface="Times New Roman"/>
              </a:rPr>
              <a:t>Pattern Recognition and </a:t>
            </a:r>
          </a:p>
          <a:p>
            <a:r>
              <a:rPr lang="en-US" sz="2000" b="1" dirty="0" smtClean="0">
                <a:latin typeface="Times New Roman"/>
                <a:cs typeface="Times New Roman"/>
              </a:rPr>
              <a:t>Machine Learning</a:t>
            </a:r>
            <a:endParaRPr lang="en-US" sz="2000" dirty="0" smtClean="0">
              <a:latin typeface="Times New Roman"/>
              <a:cs typeface="Times New Roman"/>
            </a:endParaRPr>
          </a:p>
          <a:p>
            <a:r>
              <a:rPr lang="en-US" sz="2000" dirty="0" smtClean="0">
                <a:latin typeface="Times New Roman"/>
                <a:cs typeface="Times New Roman"/>
              </a:rPr>
              <a:t>Chapter 2</a:t>
            </a:r>
            <a:endParaRPr lang="en-US" sz="2000" dirty="0">
              <a:latin typeface="Times New Roman"/>
              <a:cs typeface="Times New Roman"/>
            </a:endParaRPr>
          </a:p>
        </p:txBody>
      </p:sp>
    </p:spTree>
    <p:extLst>
      <p:ext uri="{BB962C8B-B14F-4D97-AF65-F5344CB8AC3E}">
        <p14:creationId xmlns:p14="http://schemas.microsoft.com/office/powerpoint/2010/main" val="60316550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Random variable</a:t>
            </a:r>
            <a:endParaRPr lang="en-US" dirty="0"/>
          </a:p>
        </p:txBody>
      </p:sp>
      <p:sp>
        <p:nvSpPr>
          <p:cNvPr id="3" name="Content Placeholder 2"/>
          <p:cNvSpPr>
            <a:spLocks noGrp="1"/>
          </p:cNvSpPr>
          <p:nvPr>
            <p:ph idx="1"/>
          </p:nvPr>
        </p:nvSpPr>
        <p:spPr>
          <a:xfrm>
            <a:off x="323528" y="1351309"/>
            <a:ext cx="8820472" cy="4525963"/>
          </a:xfrm>
        </p:spPr>
        <p:txBody>
          <a:bodyPr>
            <a:normAutofit/>
          </a:bodyPr>
          <a:lstStyle/>
          <a:p>
            <a:pPr marL="457200" indent="-457200">
              <a:buFont typeface="Wingdings" charset="2"/>
              <a:buChar char="q"/>
            </a:pPr>
            <a:r>
              <a:rPr lang="en-US" dirty="0" smtClean="0"/>
              <a:t>Random variable: a  variable whose value is subject to variations due to chance</a:t>
            </a:r>
          </a:p>
          <a:p>
            <a:pPr marL="457200" indent="-457200">
              <a:buFont typeface="Wingdings" charset="2"/>
              <a:buChar char="q"/>
            </a:pPr>
            <a:endParaRPr lang="en-US" dirty="0"/>
          </a:p>
          <a:p>
            <a:pPr marL="457200" indent="-457200">
              <a:buFont typeface="Wingdings" charset="2"/>
              <a:buChar char="q"/>
            </a:pPr>
            <a:r>
              <a:rPr lang="en-US" dirty="0" smtClean="0"/>
              <a:t>Rolling a dice: </a:t>
            </a:r>
          </a:p>
          <a:p>
            <a:pPr marL="857250" lvl="1" indent="-457200"/>
            <a:r>
              <a:rPr lang="en-US" dirty="0" smtClean="0"/>
              <a:t> </a:t>
            </a:r>
          </a:p>
          <a:p>
            <a:pPr marL="457200" indent="-457200">
              <a:buFont typeface="Wingdings" charset="2"/>
              <a:buChar char="q"/>
            </a:pPr>
            <a:r>
              <a:rPr lang="en-US" dirty="0" smtClean="0"/>
              <a:t>Probability of a random variable</a:t>
            </a:r>
          </a:p>
          <a:p>
            <a:pPr marL="857250" lvl="1" indent="-457200"/>
            <a:r>
              <a:rPr lang="en-US" dirty="0" smtClean="0"/>
              <a:t> </a:t>
            </a:r>
          </a:p>
          <a:p>
            <a:pPr marL="800100" lvl="2" indent="0"/>
            <a:endParaRPr lang="en-US" dirty="0"/>
          </a:p>
        </p:txBody>
      </p:sp>
      <p:sp>
        <p:nvSpPr>
          <p:cNvPr id="5" name="Slide Number Placeholder 4"/>
          <p:cNvSpPr>
            <a:spLocks noGrp="1"/>
          </p:cNvSpPr>
          <p:nvPr>
            <p:ph type="sldNum" sz="quarter" idx="12"/>
          </p:nvPr>
        </p:nvSpPr>
        <p:spPr/>
        <p:txBody>
          <a:bodyPr/>
          <a:lstStyle/>
          <a:p>
            <a:fld id="{FECA1D74-A88E-44E7-9F6E-F7237237E53C}" type="slidenum">
              <a:rPr lang="en-GB" smtClean="0"/>
              <a:pPr/>
              <a:t>8</a:t>
            </a:fld>
            <a:endParaRPr lang="en-GB"/>
          </a:p>
        </p:txBody>
      </p:sp>
      <p:pic>
        <p:nvPicPr>
          <p:cNvPr id="13" name="Picture 12"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955" y="4434408"/>
            <a:ext cx="1479922" cy="340106"/>
          </a:xfrm>
          <a:prstGeom prst="rect">
            <a:avLst/>
          </a:prstGeom>
        </p:spPr>
      </p:pic>
      <p:pic>
        <p:nvPicPr>
          <p:cNvPr id="16" name="Picture 15" descr="di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1492" y="2242782"/>
            <a:ext cx="1591094" cy="1656184"/>
          </a:xfrm>
          <a:prstGeom prst="rect">
            <a:avLst/>
          </a:prstGeom>
        </p:spPr>
      </p:pic>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5210" y="3381337"/>
            <a:ext cx="2833885" cy="353043"/>
          </a:xfrm>
          <a:prstGeom prst="rect">
            <a:avLst/>
          </a:prstGeom>
        </p:spPr>
      </p:pic>
    </p:spTree>
    <p:extLst>
      <p:ext uri="{BB962C8B-B14F-4D97-AF65-F5344CB8AC3E}">
        <p14:creationId xmlns:p14="http://schemas.microsoft.com/office/powerpoint/2010/main" val="75299863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18561</TotalTime>
  <Words>1317</Words>
  <Application>Microsoft Macintosh PowerPoint</Application>
  <PresentationFormat>On-screen Show (4:3)</PresentationFormat>
  <Paragraphs>358</Paragraphs>
  <Slides>39</Slides>
  <Notes>14</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Review of Probability Theory</vt:lpstr>
      <vt:lpstr>Announcements</vt:lpstr>
      <vt:lpstr>A Question</vt:lpstr>
      <vt:lpstr>Today’s Topics</vt:lpstr>
      <vt:lpstr>Experiments, Sample Space, Events</vt:lpstr>
      <vt:lpstr>Probability</vt:lpstr>
      <vt:lpstr>A Question</vt:lpstr>
      <vt:lpstr>Today’s Topics</vt:lpstr>
      <vt:lpstr>Random variable</vt:lpstr>
      <vt:lpstr>Two Rules of Probability</vt:lpstr>
      <vt:lpstr>Two Rules of Probability</vt:lpstr>
      <vt:lpstr>Two Rules of Probability</vt:lpstr>
      <vt:lpstr>Two Rules of Probability</vt:lpstr>
      <vt:lpstr>Two Rules of Probability</vt:lpstr>
      <vt:lpstr>Two Rules of Probability</vt:lpstr>
      <vt:lpstr>Two Rules of Probability</vt:lpstr>
      <vt:lpstr>Two Rules of Probability</vt:lpstr>
      <vt:lpstr>Today’s Topics</vt:lpstr>
      <vt:lpstr>Bayes’ Theorem</vt:lpstr>
      <vt:lpstr>Bayesian Interpretation</vt:lpstr>
      <vt:lpstr>Bayesian Interpretation</vt:lpstr>
      <vt:lpstr>Bayes’ Theorem in Machine Learning</vt:lpstr>
      <vt:lpstr>Independence</vt:lpstr>
      <vt:lpstr>A Question</vt:lpstr>
      <vt:lpstr>Today’s Topics</vt:lpstr>
      <vt:lpstr>Expectation and Variance</vt:lpstr>
      <vt:lpstr>Expectation</vt:lpstr>
      <vt:lpstr>Probability Distribution</vt:lpstr>
      <vt:lpstr>Probability Distribution</vt:lpstr>
      <vt:lpstr>Plots of Binomial Distribution</vt:lpstr>
      <vt:lpstr>Probability Density</vt:lpstr>
      <vt:lpstr>Probability Density</vt:lpstr>
      <vt:lpstr>Probability Distribution</vt:lpstr>
      <vt:lpstr>Probability Distribution</vt:lpstr>
      <vt:lpstr>Today’s Topics</vt:lpstr>
      <vt:lpstr>Data Likelihood</vt:lpstr>
      <vt:lpstr>Maximum Likelihood Estimation</vt:lpstr>
      <vt:lpstr>Exercise: MLE</vt:lpstr>
      <vt:lpstr>Exercise: MLE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Machine Learning</dc:title>
  <dc:creator>TB Y</dc:creator>
  <cp:lastModifiedBy>Tianbao Yang</cp:lastModifiedBy>
  <cp:revision>586</cp:revision>
  <dcterms:created xsi:type="dcterms:W3CDTF">2014-06-22T16:06:39Z</dcterms:created>
  <dcterms:modified xsi:type="dcterms:W3CDTF">2014-08-29T17:25:23Z</dcterms:modified>
</cp:coreProperties>
</file>