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  <p:sldId id="259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2" d="100"/>
          <a:sy n="132" d="100"/>
        </p:scale>
        <p:origin x="-10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2A63-2C4D-A647-B342-5864A1AD1050}" type="datetimeFigureOut">
              <a:rPr lang="en-US" smtClean="0"/>
              <a:pPr/>
              <a:t>10/11/15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42D1-4D8D-3649-9A43-F06847FE87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2A63-2C4D-A647-B342-5864A1AD1050}" type="datetimeFigureOut">
              <a:rPr lang="en-US" smtClean="0"/>
              <a:pPr/>
              <a:t>10/11/15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42D1-4D8D-3649-9A43-F06847FE87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2A63-2C4D-A647-B342-5864A1AD1050}" type="datetimeFigureOut">
              <a:rPr lang="en-US" smtClean="0"/>
              <a:pPr/>
              <a:t>10/11/15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42D1-4D8D-3649-9A43-F06847FE87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2A63-2C4D-A647-B342-5864A1AD1050}" type="datetimeFigureOut">
              <a:rPr lang="en-US" smtClean="0"/>
              <a:pPr/>
              <a:t>10/11/15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42D1-4D8D-3649-9A43-F06847FE87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2A63-2C4D-A647-B342-5864A1AD1050}" type="datetimeFigureOut">
              <a:rPr lang="en-US" smtClean="0"/>
              <a:pPr/>
              <a:t>10/11/15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42D1-4D8D-3649-9A43-F06847FE87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2A63-2C4D-A647-B342-5864A1AD1050}" type="datetimeFigureOut">
              <a:rPr lang="en-US" smtClean="0"/>
              <a:pPr/>
              <a:t>10/11/15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42D1-4D8D-3649-9A43-F06847FE87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2A63-2C4D-A647-B342-5864A1AD1050}" type="datetimeFigureOut">
              <a:rPr lang="en-US" smtClean="0"/>
              <a:pPr/>
              <a:t>10/11/15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42D1-4D8D-3649-9A43-F06847FE87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2A63-2C4D-A647-B342-5864A1AD1050}" type="datetimeFigureOut">
              <a:rPr lang="en-US" smtClean="0"/>
              <a:pPr/>
              <a:t>10/11/15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42D1-4D8D-3649-9A43-F06847FE87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2A63-2C4D-A647-B342-5864A1AD1050}" type="datetimeFigureOut">
              <a:rPr lang="en-US" smtClean="0"/>
              <a:pPr/>
              <a:t>10/11/15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42D1-4D8D-3649-9A43-F06847FE87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2A63-2C4D-A647-B342-5864A1AD1050}" type="datetimeFigureOut">
              <a:rPr lang="en-US" smtClean="0"/>
              <a:pPr/>
              <a:t>10/11/15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42D1-4D8D-3649-9A43-F06847FE87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2A63-2C4D-A647-B342-5864A1AD1050}" type="datetimeFigureOut">
              <a:rPr lang="en-US" smtClean="0"/>
              <a:pPr/>
              <a:t>10/11/15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42D1-4D8D-3649-9A43-F06847FE87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2A63-2C4D-A647-B342-5864A1AD1050}" type="datetimeFigureOut">
              <a:rPr lang="en-US" smtClean="0"/>
              <a:pPr/>
              <a:t>10/11/15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642D1-4D8D-3649-9A43-F06847FE87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War on Search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dirty="0" smtClean="0"/>
              <a:t>Search </a:t>
            </a:r>
            <a:r>
              <a:rPr lang="en-US" smtClean="0"/>
              <a:t>Engines</a:t>
            </a:r>
            <a:r>
              <a:rPr lang="en-US" smtClean="0"/>
              <a:t> vs. </a:t>
            </a:r>
            <a:r>
              <a:rPr lang="en-US" dirty="0" smtClean="0"/>
              <a:t>Social Media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Be visible</a:t>
            </a:r>
            <a:r>
              <a:rPr lang="en-US" sz="2400" b="1" dirty="0" smtClean="0"/>
              <a:t> </a:t>
            </a:r>
          </a:p>
          <a:p>
            <a:pPr>
              <a:buNone/>
            </a:pPr>
            <a:r>
              <a:rPr lang="en-US" sz="2000" dirty="0" smtClean="0"/>
              <a:t>Make sure that others can easily search you or your product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Wish that your searches are quickly visible</a:t>
            </a:r>
          </a:p>
          <a:p>
            <a:pPr>
              <a:buNone/>
            </a:pPr>
            <a:r>
              <a:rPr lang="en-US" sz="2000" dirty="0" smtClean="0"/>
              <a:t>Make sure that you can easily locate what you are searching for.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search engines excel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686801" cy="346091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Think about our habits </a:t>
            </a:r>
          </a:p>
          <a:p>
            <a:pPr>
              <a:buNone/>
            </a:pPr>
            <a:r>
              <a:rPr lang="en-US" sz="2000" dirty="0" smtClean="0"/>
              <a:t>When we usually look for businesses or products, most of us (at least I) go for </a:t>
            </a:r>
          </a:p>
          <a:p>
            <a:pPr>
              <a:buNone/>
            </a:pPr>
            <a:r>
              <a:rPr lang="en-US" sz="2000" dirty="0" smtClean="0"/>
              <a:t>search engines.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Google </a:t>
            </a:r>
            <a:r>
              <a:rPr lang="en-US" sz="2400" b="1" dirty="0" err="1" smtClean="0">
                <a:solidFill>
                  <a:srgbClr val="0000FF"/>
                </a:solidFill>
              </a:rPr>
              <a:t>AdWord</a:t>
            </a:r>
            <a:r>
              <a:rPr lang="en-US" sz="2400" b="1" dirty="0" smtClean="0">
                <a:solidFill>
                  <a:srgbClr val="0000FF"/>
                </a:solidFill>
              </a:rPr>
              <a:t> tool</a:t>
            </a:r>
          </a:p>
          <a:p>
            <a:pPr>
              <a:buNone/>
            </a:pPr>
            <a:r>
              <a:rPr lang="en-US" sz="2000" dirty="0" smtClean="0"/>
              <a:t>Keywords are words or phrases you choose that can trigger your ad to</a:t>
            </a:r>
          </a:p>
          <a:p>
            <a:pPr>
              <a:buNone/>
            </a:pPr>
            <a:r>
              <a:rPr lang="en-US" sz="2000" dirty="0" smtClean="0"/>
              <a:t> show on search and other sites. For example, if you deliver fresh</a:t>
            </a:r>
          </a:p>
          <a:p>
            <a:pPr>
              <a:buNone/>
            </a:pPr>
            <a:r>
              <a:rPr lang="en-US" sz="2000" dirty="0" smtClean="0"/>
              <a:t> flowers, you could use "fresh flower delivery" as one keyword in your </a:t>
            </a:r>
          </a:p>
          <a:p>
            <a:pPr>
              <a:buNone/>
            </a:pPr>
            <a:r>
              <a:rPr lang="en-US" sz="2000" dirty="0" err="1" smtClean="0"/>
              <a:t>AdWords</a:t>
            </a:r>
            <a:r>
              <a:rPr lang="en-US" sz="2000" dirty="0" smtClean="0"/>
              <a:t> campaign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social media is helpful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46442" cy="442310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Peer recommendations (the like button)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000" dirty="0" smtClean="0"/>
              <a:t>Even in 2010, 75% of people in the 18 – 26 age group used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recommendations on social sites </a:t>
            </a:r>
            <a:r>
              <a:rPr lang="en-US" sz="2000" dirty="0" smtClean="0"/>
              <a:t>in product research before</a:t>
            </a:r>
          </a:p>
          <a:p>
            <a:pPr>
              <a:buNone/>
            </a:pPr>
            <a:r>
              <a:rPr lang="en-US" sz="2000" dirty="0" smtClean="0"/>
              <a:t>making a purchase.</a:t>
            </a:r>
            <a:r>
              <a:rPr lang="en-US" sz="2400" dirty="0"/>
              <a:t> </a:t>
            </a:r>
            <a:r>
              <a:rPr lang="en-US" sz="2400" dirty="0" smtClean="0"/>
              <a:t>(</a:t>
            </a:r>
            <a:r>
              <a:rPr lang="en-US" sz="2000" dirty="0" smtClean="0">
                <a:solidFill>
                  <a:srgbClr val="660066"/>
                </a:solidFill>
              </a:rPr>
              <a:t>Source: Report from </a:t>
            </a:r>
            <a:r>
              <a:rPr lang="en-US" sz="2000" dirty="0" err="1" smtClean="0">
                <a:solidFill>
                  <a:srgbClr val="660066"/>
                </a:solidFill>
              </a:rPr>
              <a:t>Econsultancy</a:t>
            </a:r>
            <a:r>
              <a:rPr lang="en-US" sz="2000" dirty="0" smtClean="0">
                <a:solidFill>
                  <a:srgbClr val="660066"/>
                </a:solidFill>
              </a:rPr>
              <a:t> Inc</a:t>
            </a:r>
            <a:r>
              <a:rPr lang="en-US" sz="2400" dirty="0" smtClean="0"/>
              <a:t>) </a:t>
            </a:r>
          </a:p>
          <a:p>
            <a:pPr>
              <a:buNone/>
            </a:pPr>
            <a:r>
              <a:rPr lang="en-US" sz="2000" dirty="0" smtClean="0"/>
              <a:t>Six more buttons: Love, </a:t>
            </a:r>
            <a:r>
              <a:rPr lang="en-US" sz="2000" dirty="0" err="1" smtClean="0"/>
              <a:t>Haha</a:t>
            </a:r>
            <a:r>
              <a:rPr lang="en-US" sz="2000" dirty="0" smtClean="0"/>
              <a:t>, </a:t>
            </a:r>
            <a:r>
              <a:rPr lang="en-US" sz="2000" dirty="0" err="1" smtClean="0"/>
              <a:t>Yay</a:t>
            </a:r>
            <a:r>
              <a:rPr lang="en-US" sz="2000" dirty="0" smtClean="0"/>
              <a:t>, Wow, </a:t>
            </a:r>
            <a:r>
              <a:rPr lang="en-US" sz="2000" smtClean="0"/>
              <a:t>Sad, Angry</a:t>
            </a:r>
            <a:r>
              <a:rPr lang="en-US" sz="2000" dirty="0" smtClean="0"/>
              <a:t>.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Responding to criticism in real time</a:t>
            </a:r>
          </a:p>
          <a:p>
            <a:pPr>
              <a:buNone/>
            </a:pPr>
            <a:r>
              <a:rPr lang="en-US" sz="2000" dirty="0" smtClean="0"/>
              <a:t>A bad review or damaging articles about a business cannot be</a:t>
            </a:r>
          </a:p>
          <a:p>
            <a:pPr>
              <a:buNone/>
            </a:pPr>
            <a:r>
              <a:rPr lang="en-US" sz="2000" dirty="0" smtClean="0"/>
              <a:t>(easily) removed. Reputation management is a thriving business.</a:t>
            </a:r>
          </a:p>
          <a:p>
            <a:pPr>
              <a:buNone/>
            </a:pPr>
            <a:r>
              <a:rPr lang="en-US" sz="2000" dirty="0"/>
              <a:t>O</a:t>
            </a:r>
            <a:r>
              <a:rPr lang="en-US" sz="2000" dirty="0" smtClean="0"/>
              <a:t>n social media, however, you will have a chance to turn those </a:t>
            </a:r>
          </a:p>
          <a:p>
            <a:pPr>
              <a:buNone/>
            </a:pPr>
            <a:r>
              <a:rPr lang="en-US" sz="2000" dirty="0" smtClean="0"/>
              <a:t>complaints into compliments by responding back in real time.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social media is helpful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46442" cy="442310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Results are immediately available for search </a:t>
            </a:r>
          </a:p>
          <a:p>
            <a:pPr>
              <a:buNone/>
            </a:pPr>
            <a:r>
              <a:rPr lang="en-US" sz="2000" dirty="0" smtClean="0"/>
              <a:t>Google web crawlers take a few weeks to discover new businesses / entities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Confirm results from search engines as trustworthy</a:t>
            </a:r>
          </a:p>
          <a:p>
            <a:pPr>
              <a:buNone/>
            </a:pPr>
            <a:r>
              <a:rPr lang="en-US" sz="2000" dirty="0" smtClean="0"/>
              <a:t>Not sure if you should trust the search engine results as trustworthy? </a:t>
            </a:r>
          </a:p>
          <a:p>
            <a:pPr>
              <a:buNone/>
            </a:pPr>
            <a:r>
              <a:rPr lang="en-US" sz="2000" dirty="0" smtClean="0"/>
              <a:t>Also check the social media.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vs. Social: The Trend Now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5700" y="1933999"/>
            <a:ext cx="6175856" cy="35011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905682" y="5521113"/>
            <a:ext cx="3719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Forbes Magazine, Feb 3, 2015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vs. Social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05480" y="1799293"/>
            <a:ext cx="799081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need both. Things are changing fast. They are trying to copy the</a:t>
            </a:r>
          </a:p>
          <a:p>
            <a:r>
              <a:rPr lang="en-US" dirty="0" smtClean="0"/>
              <a:t>Good features from each other as much as possible. </a:t>
            </a:r>
          </a:p>
          <a:p>
            <a:endParaRPr lang="en-US" dirty="0" smtClean="0"/>
          </a:p>
          <a:p>
            <a:r>
              <a:rPr lang="en-US" dirty="0" smtClean="0"/>
              <a:t>Google’s </a:t>
            </a:r>
            <a:r>
              <a:rPr lang="en-US" b="1" dirty="0" smtClean="0"/>
              <a:t>1</a:t>
            </a:r>
            <a:r>
              <a:rPr lang="en-US" dirty="0" smtClean="0"/>
              <a:t>+ button is shorthand for 'this is pretty cool' or 'you should check this out.</a:t>
            </a:r>
          </a:p>
          <a:p>
            <a:endParaRPr lang="en-US" dirty="0" smtClean="0"/>
          </a:p>
          <a:p>
            <a:r>
              <a:rPr lang="en-US" dirty="0" smtClean="0"/>
              <a:t>Microsoft’s Bing incorporates </a:t>
            </a:r>
            <a:r>
              <a:rPr lang="en-US" dirty="0" err="1" smtClean="0"/>
              <a:t>Facebook</a:t>
            </a:r>
            <a:r>
              <a:rPr lang="en-US" dirty="0" smtClean="0"/>
              <a:t> updates in its results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369</Words>
  <Application>Microsoft Macintosh PowerPoint</Application>
  <PresentationFormat>On-screen Show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The War on Search:  Search Engines vs. Social Media</vt:lpstr>
      <vt:lpstr>Two Goals</vt:lpstr>
      <vt:lpstr>Where search engines excel</vt:lpstr>
      <vt:lpstr>Where social media is helpful</vt:lpstr>
      <vt:lpstr>Where social media is helpful</vt:lpstr>
      <vt:lpstr>Search vs. Social: The Trend Now</vt:lpstr>
      <vt:lpstr>Search vs. Social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Search: Search Engines and Social Media</dc:title>
  <dc:creator>Sukumar Ghosh</dc:creator>
  <cp:lastModifiedBy>Sukumar Ghosh</cp:lastModifiedBy>
  <cp:revision>16</cp:revision>
  <dcterms:created xsi:type="dcterms:W3CDTF">2015-10-12T03:33:54Z</dcterms:created>
  <dcterms:modified xsi:type="dcterms:W3CDTF">2015-10-12T03:34:25Z</dcterms:modified>
</cp:coreProperties>
</file>