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embeddings/oleObject4.bin" ContentType="application/vnd.openxmlformats-officedocument.oleObject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notesSlides/notesSlide12.xml" ContentType="application/vnd.openxmlformats-officedocument.presentationml.notes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embeddings/oleObject5.bin" ContentType="application/vnd.openxmlformats-officedocument.oleObject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notesSlides/notesSlide14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embeddings/oleObject3.bin" ContentType="application/vnd.openxmlformats-officedocument.oleObject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4" r:id="rId3"/>
    <p:sldId id="274" r:id="rId4"/>
    <p:sldId id="273" r:id="rId5"/>
    <p:sldId id="257" r:id="rId6"/>
    <p:sldId id="258" r:id="rId7"/>
    <p:sldId id="259" r:id="rId8"/>
    <p:sldId id="272" r:id="rId9"/>
    <p:sldId id="260" r:id="rId10"/>
    <p:sldId id="261" r:id="rId11"/>
    <p:sldId id="262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-1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3D4A7-8DE0-EE4D-803A-EAA5091DF2ED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80D72-3C84-8546-944A-95A915C07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A556E0-738E-E547-B99A-DD2A70266AFA}" type="slidenum">
              <a:rPr lang="en-US"/>
              <a:pPr/>
              <a:t>2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8B2C25-4AA1-4C43-9860-C1BFF2AA4ACD}" type="slidenum">
              <a:rPr lang="en-US"/>
              <a:pPr/>
              <a:t>12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2A6A93-11A7-A84A-A725-60F2D2B60857}" type="slidenum">
              <a:rPr lang="en-US"/>
              <a:pPr/>
              <a:t>13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82DAD3-CB91-B142-9AB7-87D10834A3AD}" type="slidenum">
              <a:rPr lang="en-US"/>
              <a:pPr/>
              <a:t>14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092522-A853-8242-8EA8-08719CAE5B14}" type="slidenum">
              <a:rPr lang="en-US"/>
              <a:pPr/>
              <a:t>15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7A40FA-AF1F-E347-94A9-B75743A64AC3}" type="slidenum">
              <a:rPr lang="en-US"/>
              <a:pPr/>
              <a:t>16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E69210-FD3C-4449-8AFC-20C697252603}" type="slidenum">
              <a:rPr lang="en-US"/>
              <a:pPr/>
              <a:t>17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A89693-1B4B-0243-870E-C45FC644AA32}" type="slidenum">
              <a:rPr lang="en-US"/>
              <a:pPr/>
              <a:t>18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7C5967-4B2D-4140-9192-6DF0F387A05C}" type="slidenum">
              <a:rPr lang="en-US"/>
              <a:pPr/>
              <a:t>19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A556E0-738E-E547-B99A-DD2A70266AFA}" type="slidenum">
              <a:rPr lang="en-US"/>
              <a:pPr/>
              <a:t>3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A556E0-738E-E547-B99A-DD2A70266AFA}" type="slidenum">
              <a:rPr lang="en-US"/>
              <a:pPr/>
              <a:t>4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4A85F1-5013-7544-A611-D525A1CA8D1C}" type="slidenum">
              <a:rPr lang="en-US"/>
              <a:pPr/>
              <a:t>5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C11FDC-CDD9-FE45-94B7-347B7A9A6444}" type="slidenum">
              <a:rPr lang="en-US"/>
              <a:pPr/>
              <a:t>6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8FDC7E-8209-A74B-90D9-6C390946F731}" type="slidenum">
              <a:rPr lang="en-US"/>
              <a:pPr/>
              <a:t>7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1C739C-5C86-2844-8F27-48A412157F26}" type="slidenum">
              <a:rPr lang="en-US"/>
              <a:pPr/>
              <a:t>9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3BD62A-D23A-1349-B326-CEFBA5F42066}" type="slidenum">
              <a:rPr lang="en-US"/>
              <a:pPr/>
              <a:t>10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DD2DFF-2668-9C49-BCC9-D36E67969801}" type="slidenum">
              <a:rPr lang="en-US"/>
              <a:pPr/>
              <a:t>11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9845-3D48-F941-BA24-D5F4D9062952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F10D-86D5-C149-8E3E-DDD33167D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9845-3D48-F941-BA24-D5F4D9062952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F10D-86D5-C149-8E3E-DDD33167D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9845-3D48-F941-BA24-D5F4D9062952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F10D-86D5-C149-8E3E-DDD33167D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C9315-CD9F-E842-A4A6-C9410B81C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9845-3D48-F941-BA24-D5F4D9062952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F10D-86D5-C149-8E3E-DDD33167D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9845-3D48-F941-BA24-D5F4D9062952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F10D-86D5-C149-8E3E-DDD33167D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9845-3D48-F941-BA24-D5F4D9062952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F10D-86D5-C149-8E3E-DDD33167D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9845-3D48-F941-BA24-D5F4D9062952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F10D-86D5-C149-8E3E-DDD33167D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9845-3D48-F941-BA24-D5F4D9062952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F10D-86D5-C149-8E3E-DDD33167D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9845-3D48-F941-BA24-D5F4D9062952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F10D-86D5-C149-8E3E-DDD33167D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9845-3D48-F941-BA24-D5F4D9062952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F10D-86D5-C149-8E3E-DDD33167D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9845-3D48-F941-BA24-D5F4D9062952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F10D-86D5-C149-8E3E-DDD33167D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B9845-3D48-F941-BA24-D5F4D9062952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CF10D-86D5-C149-8E3E-DDD33167D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c.edu/machines/tcs/lemieux.html" TargetMode="External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4.bin"/><Relationship Id="rId5" Type="http://schemas.openxmlformats.org/officeDocument/2006/relationships/oleObject" Target="../embeddings/oleObject5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Multi-core processors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6075A3-072B-BC4F-A9A2-CA156A8741AA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cores run in parallel</a:t>
            </a: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1066800" y="2362200"/>
            <a:ext cx="7212013" cy="3395663"/>
          </a:xfrm>
          <a:prstGeom prst="rect">
            <a:avLst/>
          </a:prstGeom>
          <a:solidFill>
            <a:srgbClr val="EAEAE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9" name="Line 6"/>
          <p:cNvSpPr>
            <a:spLocks noChangeShapeType="1"/>
          </p:cNvSpPr>
          <p:nvPr/>
        </p:nvSpPr>
        <p:spPr bwMode="auto">
          <a:xfrm>
            <a:off x="4673600" y="2362200"/>
            <a:ext cx="0" cy="33893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Line 7"/>
          <p:cNvSpPr>
            <a:spLocks noChangeShapeType="1"/>
          </p:cNvSpPr>
          <p:nvPr/>
        </p:nvSpPr>
        <p:spPr bwMode="auto">
          <a:xfrm flipH="1">
            <a:off x="2819400" y="2362200"/>
            <a:ext cx="12700" cy="3390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1" name="Line 8"/>
          <p:cNvSpPr>
            <a:spLocks noChangeShapeType="1"/>
          </p:cNvSpPr>
          <p:nvPr/>
        </p:nvSpPr>
        <p:spPr bwMode="auto">
          <a:xfrm>
            <a:off x="6477000" y="2362200"/>
            <a:ext cx="0" cy="33893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1143000" y="3200400"/>
            <a:ext cx="328613" cy="1739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core</a:t>
            </a:r>
          </a:p>
          <a:p>
            <a:endParaRPr lang="en-US"/>
          </a:p>
          <a:p>
            <a:r>
              <a:rPr lang="en-US"/>
              <a:t>1</a:t>
            </a:r>
          </a:p>
        </p:txBody>
      </p:sp>
      <p:sp>
        <p:nvSpPr>
          <p:cNvPr id="26633" name="Text Box 11"/>
          <p:cNvSpPr txBox="1">
            <a:spLocks noChangeArrowheads="1"/>
          </p:cNvSpPr>
          <p:nvPr/>
        </p:nvSpPr>
        <p:spPr bwMode="auto">
          <a:xfrm>
            <a:off x="2971800" y="3200400"/>
            <a:ext cx="328613" cy="1739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core</a:t>
            </a:r>
          </a:p>
          <a:p>
            <a:endParaRPr lang="en-US"/>
          </a:p>
          <a:p>
            <a:r>
              <a:rPr lang="en-US"/>
              <a:t>2</a:t>
            </a:r>
          </a:p>
        </p:txBody>
      </p:sp>
      <p:sp>
        <p:nvSpPr>
          <p:cNvPr id="26634" name="Text Box 12"/>
          <p:cNvSpPr txBox="1">
            <a:spLocks noChangeArrowheads="1"/>
          </p:cNvSpPr>
          <p:nvPr/>
        </p:nvSpPr>
        <p:spPr bwMode="auto">
          <a:xfrm>
            <a:off x="4800600" y="3200400"/>
            <a:ext cx="328613" cy="1739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core</a:t>
            </a:r>
          </a:p>
          <a:p>
            <a:endParaRPr lang="en-US"/>
          </a:p>
          <a:p>
            <a:r>
              <a:rPr lang="en-US"/>
              <a:t>3</a:t>
            </a:r>
          </a:p>
        </p:txBody>
      </p:sp>
      <p:sp>
        <p:nvSpPr>
          <p:cNvPr id="26635" name="Text Box 13"/>
          <p:cNvSpPr txBox="1">
            <a:spLocks noChangeArrowheads="1"/>
          </p:cNvSpPr>
          <p:nvPr/>
        </p:nvSpPr>
        <p:spPr bwMode="auto">
          <a:xfrm>
            <a:off x="6629400" y="3200400"/>
            <a:ext cx="328613" cy="1739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core</a:t>
            </a:r>
          </a:p>
          <a:p>
            <a:endParaRPr lang="en-US"/>
          </a:p>
          <a:p>
            <a:r>
              <a:rPr lang="en-US"/>
              <a:t>4</a:t>
            </a:r>
          </a:p>
        </p:txBody>
      </p:sp>
      <p:sp>
        <p:nvSpPr>
          <p:cNvPr id="26636" name="Line 14"/>
          <p:cNvSpPr>
            <a:spLocks noChangeShapeType="1"/>
          </p:cNvSpPr>
          <p:nvPr/>
        </p:nvSpPr>
        <p:spPr bwMode="auto">
          <a:xfrm>
            <a:off x="1981200" y="1828800"/>
            <a:ext cx="0" cy="46482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7" name="Line 15"/>
          <p:cNvSpPr>
            <a:spLocks noChangeShapeType="1"/>
          </p:cNvSpPr>
          <p:nvPr/>
        </p:nvSpPr>
        <p:spPr bwMode="auto">
          <a:xfrm>
            <a:off x="3810000" y="1828800"/>
            <a:ext cx="0" cy="46482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8" name="Line 16"/>
          <p:cNvSpPr>
            <a:spLocks noChangeShapeType="1"/>
          </p:cNvSpPr>
          <p:nvPr/>
        </p:nvSpPr>
        <p:spPr bwMode="auto">
          <a:xfrm>
            <a:off x="5638800" y="1828800"/>
            <a:ext cx="0" cy="46482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9" name="Line 17"/>
          <p:cNvSpPr>
            <a:spLocks noChangeShapeType="1"/>
          </p:cNvSpPr>
          <p:nvPr/>
        </p:nvSpPr>
        <p:spPr bwMode="auto">
          <a:xfrm>
            <a:off x="7467600" y="1828800"/>
            <a:ext cx="0" cy="46482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0" name="Text Box 18"/>
          <p:cNvSpPr txBox="1">
            <a:spLocks noChangeArrowheads="1"/>
          </p:cNvSpPr>
          <p:nvPr/>
        </p:nvSpPr>
        <p:spPr bwMode="auto">
          <a:xfrm>
            <a:off x="1447800" y="1371600"/>
            <a:ext cx="10223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thread 1</a:t>
            </a:r>
          </a:p>
        </p:txBody>
      </p:sp>
      <p:sp>
        <p:nvSpPr>
          <p:cNvPr id="26641" name="Text Box 19"/>
          <p:cNvSpPr txBox="1">
            <a:spLocks noChangeArrowheads="1"/>
          </p:cNvSpPr>
          <p:nvPr/>
        </p:nvSpPr>
        <p:spPr bwMode="auto">
          <a:xfrm>
            <a:off x="3276600" y="1371600"/>
            <a:ext cx="10223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thread 2</a:t>
            </a:r>
          </a:p>
        </p:txBody>
      </p:sp>
      <p:sp>
        <p:nvSpPr>
          <p:cNvPr id="26642" name="Text Box 20"/>
          <p:cNvSpPr txBox="1">
            <a:spLocks noChangeArrowheads="1"/>
          </p:cNvSpPr>
          <p:nvPr/>
        </p:nvSpPr>
        <p:spPr bwMode="auto">
          <a:xfrm>
            <a:off x="5105400" y="1371600"/>
            <a:ext cx="10223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thread 3</a:t>
            </a:r>
          </a:p>
        </p:txBody>
      </p:sp>
      <p:sp>
        <p:nvSpPr>
          <p:cNvPr id="26643" name="Text Box 21"/>
          <p:cNvSpPr txBox="1">
            <a:spLocks noChangeArrowheads="1"/>
          </p:cNvSpPr>
          <p:nvPr/>
        </p:nvSpPr>
        <p:spPr bwMode="auto">
          <a:xfrm>
            <a:off x="6934200" y="1371600"/>
            <a:ext cx="10223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thread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C0246F-3F33-DB4C-A98A-80A84B8FF79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/>
              <a:t>Within each core, threads are time-sliced (just like on a uniprocessor)</a:t>
            </a:r>
            <a:endParaRPr lang="en-US"/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1066800" y="2362200"/>
            <a:ext cx="7212013" cy="3395663"/>
          </a:xfrm>
          <a:prstGeom prst="rect">
            <a:avLst/>
          </a:prstGeom>
          <a:solidFill>
            <a:srgbClr val="EAEAE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7" name="Line 4"/>
          <p:cNvSpPr>
            <a:spLocks noChangeShapeType="1"/>
          </p:cNvSpPr>
          <p:nvPr/>
        </p:nvSpPr>
        <p:spPr bwMode="auto">
          <a:xfrm>
            <a:off x="4673600" y="2362200"/>
            <a:ext cx="0" cy="33893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8" name="Line 5"/>
          <p:cNvSpPr>
            <a:spLocks noChangeShapeType="1"/>
          </p:cNvSpPr>
          <p:nvPr/>
        </p:nvSpPr>
        <p:spPr bwMode="auto">
          <a:xfrm flipH="1">
            <a:off x="2819400" y="2362200"/>
            <a:ext cx="12700" cy="3390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9" name="Line 6"/>
          <p:cNvSpPr>
            <a:spLocks noChangeShapeType="1"/>
          </p:cNvSpPr>
          <p:nvPr/>
        </p:nvSpPr>
        <p:spPr bwMode="auto">
          <a:xfrm>
            <a:off x="6477000" y="2362200"/>
            <a:ext cx="0" cy="33893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0" name="Text Box 7"/>
          <p:cNvSpPr txBox="1">
            <a:spLocks noChangeArrowheads="1"/>
          </p:cNvSpPr>
          <p:nvPr/>
        </p:nvSpPr>
        <p:spPr bwMode="auto">
          <a:xfrm>
            <a:off x="1143000" y="3200400"/>
            <a:ext cx="328613" cy="1739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core</a:t>
            </a:r>
          </a:p>
          <a:p>
            <a:endParaRPr lang="en-US"/>
          </a:p>
          <a:p>
            <a:r>
              <a:rPr lang="en-US"/>
              <a:t>1</a:t>
            </a:r>
          </a:p>
        </p:txBody>
      </p:sp>
      <p:sp>
        <p:nvSpPr>
          <p:cNvPr id="28681" name="Text Box 8"/>
          <p:cNvSpPr txBox="1">
            <a:spLocks noChangeArrowheads="1"/>
          </p:cNvSpPr>
          <p:nvPr/>
        </p:nvSpPr>
        <p:spPr bwMode="auto">
          <a:xfrm>
            <a:off x="2971800" y="3200400"/>
            <a:ext cx="328613" cy="1739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core</a:t>
            </a:r>
          </a:p>
          <a:p>
            <a:endParaRPr lang="en-US"/>
          </a:p>
          <a:p>
            <a:r>
              <a:rPr lang="en-US"/>
              <a:t>2</a:t>
            </a:r>
          </a:p>
        </p:txBody>
      </p:sp>
      <p:sp>
        <p:nvSpPr>
          <p:cNvPr id="28682" name="Text Box 9"/>
          <p:cNvSpPr txBox="1">
            <a:spLocks noChangeArrowheads="1"/>
          </p:cNvSpPr>
          <p:nvPr/>
        </p:nvSpPr>
        <p:spPr bwMode="auto">
          <a:xfrm>
            <a:off x="4800600" y="3200400"/>
            <a:ext cx="328613" cy="1739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core</a:t>
            </a:r>
          </a:p>
          <a:p>
            <a:endParaRPr lang="en-US"/>
          </a:p>
          <a:p>
            <a:r>
              <a:rPr lang="en-US"/>
              <a:t>3</a:t>
            </a:r>
          </a:p>
        </p:txBody>
      </p:sp>
      <p:sp>
        <p:nvSpPr>
          <p:cNvPr id="28683" name="Text Box 10"/>
          <p:cNvSpPr txBox="1">
            <a:spLocks noChangeArrowheads="1"/>
          </p:cNvSpPr>
          <p:nvPr/>
        </p:nvSpPr>
        <p:spPr bwMode="auto">
          <a:xfrm>
            <a:off x="6629400" y="3200400"/>
            <a:ext cx="328613" cy="1739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core</a:t>
            </a:r>
          </a:p>
          <a:p>
            <a:endParaRPr lang="en-US"/>
          </a:p>
          <a:p>
            <a:r>
              <a:rPr lang="en-US"/>
              <a:t>4</a:t>
            </a:r>
          </a:p>
        </p:txBody>
      </p:sp>
      <p:sp>
        <p:nvSpPr>
          <p:cNvPr id="28684" name="Text Box 15"/>
          <p:cNvSpPr txBox="1">
            <a:spLocks noChangeArrowheads="1"/>
          </p:cNvSpPr>
          <p:nvPr/>
        </p:nvSpPr>
        <p:spPr bwMode="auto">
          <a:xfrm>
            <a:off x="1447800" y="1295400"/>
            <a:ext cx="9842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several </a:t>
            </a:r>
            <a:br>
              <a:rPr lang="en-US">
                <a:solidFill>
                  <a:srgbClr val="0000FF"/>
                </a:solidFill>
              </a:rPr>
            </a:br>
            <a:r>
              <a:rPr lang="en-US">
                <a:solidFill>
                  <a:srgbClr val="0000FF"/>
                </a:solidFill>
              </a:rPr>
              <a:t>threads</a:t>
            </a:r>
          </a:p>
        </p:txBody>
      </p:sp>
      <p:sp>
        <p:nvSpPr>
          <p:cNvPr id="28685" name="Line 19"/>
          <p:cNvSpPr>
            <a:spLocks noChangeShapeType="1"/>
          </p:cNvSpPr>
          <p:nvPr/>
        </p:nvSpPr>
        <p:spPr bwMode="auto">
          <a:xfrm>
            <a:off x="1828800" y="1981200"/>
            <a:ext cx="0" cy="46482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6" name="Line 20"/>
          <p:cNvSpPr>
            <a:spLocks noChangeShapeType="1"/>
          </p:cNvSpPr>
          <p:nvPr/>
        </p:nvSpPr>
        <p:spPr bwMode="auto">
          <a:xfrm>
            <a:off x="2057400" y="1981200"/>
            <a:ext cx="0" cy="46482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7" name="Line 21"/>
          <p:cNvSpPr>
            <a:spLocks noChangeShapeType="1"/>
          </p:cNvSpPr>
          <p:nvPr/>
        </p:nvSpPr>
        <p:spPr bwMode="auto">
          <a:xfrm>
            <a:off x="2286000" y="1981200"/>
            <a:ext cx="0" cy="46482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8" name="Line 22"/>
          <p:cNvSpPr>
            <a:spLocks noChangeShapeType="1"/>
          </p:cNvSpPr>
          <p:nvPr/>
        </p:nvSpPr>
        <p:spPr bwMode="auto">
          <a:xfrm>
            <a:off x="3429000" y="1981200"/>
            <a:ext cx="0" cy="46482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9" name="Text Box 23"/>
          <p:cNvSpPr txBox="1">
            <a:spLocks noChangeArrowheads="1"/>
          </p:cNvSpPr>
          <p:nvPr/>
        </p:nvSpPr>
        <p:spPr bwMode="auto">
          <a:xfrm>
            <a:off x="3276600" y="1295400"/>
            <a:ext cx="9842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several </a:t>
            </a:r>
            <a:br>
              <a:rPr lang="en-US">
                <a:solidFill>
                  <a:srgbClr val="0000FF"/>
                </a:solidFill>
              </a:rPr>
            </a:br>
            <a:r>
              <a:rPr lang="en-US">
                <a:solidFill>
                  <a:srgbClr val="0000FF"/>
                </a:solidFill>
              </a:rPr>
              <a:t>threads</a:t>
            </a:r>
          </a:p>
        </p:txBody>
      </p:sp>
      <p:sp>
        <p:nvSpPr>
          <p:cNvPr id="28690" name="Line 24"/>
          <p:cNvSpPr>
            <a:spLocks noChangeShapeType="1"/>
          </p:cNvSpPr>
          <p:nvPr/>
        </p:nvSpPr>
        <p:spPr bwMode="auto">
          <a:xfrm>
            <a:off x="3657600" y="1981200"/>
            <a:ext cx="0" cy="46482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1" name="Line 25"/>
          <p:cNvSpPr>
            <a:spLocks noChangeShapeType="1"/>
          </p:cNvSpPr>
          <p:nvPr/>
        </p:nvSpPr>
        <p:spPr bwMode="auto">
          <a:xfrm>
            <a:off x="3886200" y="1981200"/>
            <a:ext cx="0" cy="46482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2" name="Line 26"/>
          <p:cNvSpPr>
            <a:spLocks noChangeShapeType="1"/>
          </p:cNvSpPr>
          <p:nvPr/>
        </p:nvSpPr>
        <p:spPr bwMode="auto">
          <a:xfrm>
            <a:off x="4114800" y="1981200"/>
            <a:ext cx="0" cy="46482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3" name="Line 27"/>
          <p:cNvSpPr>
            <a:spLocks noChangeShapeType="1"/>
          </p:cNvSpPr>
          <p:nvPr/>
        </p:nvSpPr>
        <p:spPr bwMode="auto">
          <a:xfrm>
            <a:off x="5257800" y="1981200"/>
            <a:ext cx="0" cy="46482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4" name="Text Box 28"/>
          <p:cNvSpPr txBox="1">
            <a:spLocks noChangeArrowheads="1"/>
          </p:cNvSpPr>
          <p:nvPr/>
        </p:nvSpPr>
        <p:spPr bwMode="auto">
          <a:xfrm>
            <a:off x="5105400" y="1295400"/>
            <a:ext cx="9842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several </a:t>
            </a:r>
            <a:br>
              <a:rPr lang="en-US">
                <a:solidFill>
                  <a:srgbClr val="0000FF"/>
                </a:solidFill>
              </a:rPr>
            </a:br>
            <a:r>
              <a:rPr lang="en-US">
                <a:solidFill>
                  <a:srgbClr val="0000FF"/>
                </a:solidFill>
              </a:rPr>
              <a:t>threads</a:t>
            </a:r>
          </a:p>
        </p:txBody>
      </p:sp>
      <p:sp>
        <p:nvSpPr>
          <p:cNvPr id="28695" name="Line 29"/>
          <p:cNvSpPr>
            <a:spLocks noChangeShapeType="1"/>
          </p:cNvSpPr>
          <p:nvPr/>
        </p:nvSpPr>
        <p:spPr bwMode="auto">
          <a:xfrm>
            <a:off x="5486400" y="1981200"/>
            <a:ext cx="0" cy="46482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6" name="Line 30"/>
          <p:cNvSpPr>
            <a:spLocks noChangeShapeType="1"/>
          </p:cNvSpPr>
          <p:nvPr/>
        </p:nvSpPr>
        <p:spPr bwMode="auto">
          <a:xfrm>
            <a:off x="5715000" y="1981200"/>
            <a:ext cx="0" cy="46482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7" name="Text Box 33"/>
          <p:cNvSpPr txBox="1">
            <a:spLocks noChangeArrowheads="1"/>
          </p:cNvSpPr>
          <p:nvPr/>
        </p:nvSpPr>
        <p:spPr bwMode="auto">
          <a:xfrm>
            <a:off x="6934200" y="1295400"/>
            <a:ext cx="9842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several </a:t>
            </a:r>
            <a:br>
              <a:rPr lang="en-US">
                <a:solidFill>
                  <a:srgbClr val="0000FF"/>
                </a:solidFill>
              </a:rPr>
            </a:br>
            <a:r>
              <a:rPr lang="en-US">
                <a:solidFill>
                  <a:srgbClr val="0000FF"/>
                </a:solidFill>
              </a:rPr>
              <a:t>threads</a:t>
            </a:r>
          </a:p>
        </p:txBody>
      </p:sp>
      <p:sp>
        <p:nvSpPr>
          <p:cNvPr id="28698" name="Line 34"/>
          <p:cNvSpPr>
            <a:spLocks noChangeShapeType="1"/>
          </p:cNvSpPr>
          <p:nvPr/>
        </p:nvSpPr>
        <p:spPr bwMode="auto">
          <a:xfrm>
            <a:off x="7315200" y="1981200"/>
            <a:ext cx="0" cy="46482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9" name="Line 35"/>
          <p:cNvSpPr>
            <a:spLocks noChangeShapeType="1"/>
          </p:cNvSpPr>
          <p:nvPr/>
        </p:nvSpPr>
        <p:spPr bwMode="auto">
          <a:xfrm>
            <a:off x="7543800" y="1981200"/>
            <a:ext cx="0" cy="46482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0" name="Line 36"/>
          <p:cNvSpPr>
            <a:spLocks noChangeShapeType="1"/>
          </p:cNvSpPr>
          <p:nvPr/>
        </p:nvSpPr>
        <p:spPr bwMode="auto">
          <a:xfrm>
            <a:off x="7772400" y="1981200"/>
            <a:ext cx="0" cy="46482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3BEC40-2DCE-1843-B503-92F5188BB07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Interaction with the</a:t>
            </a:r>
            <a:br>
              <a:rPr lang="en-US"/>
            </a:br>
            <a:r>
              <a:rPr lang="en-US"/>
              <a:t>Operating System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458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OS perceives each core as a separate processor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r>
              <a:rPr lang="en-US" sz="2800"/>
              <a:t>OS scheduler maps threads/processes </a:t>
            </a:r>
            <a:br>
              <a:rPr lang="en-US" sz="2800"/>
            </a:br>
            <a:r>
              <a:rPr lang="en-US" sz="2800"/>
              <a:t>to different cores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r>
              <a:rPr lang="en-US" sz="2800"/>
              <a:t>Most major OS support multi-core today:</a:t>
            </a:r>
            <a:br>
              <a:rPr lang="en-US" sz="2800"/>
            </a:br>
            <a:r>
              <a:rPr lang="en-US" sz="2800"/>
              <a:t>Windows, Linux, Mac OS X, …</a:t>
            </a:r>
            <a:endParaRPr lang="en-US" sz="2400"/>
          </a:p>
          <a:p>
            <a:pPr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38E762-2456-1048-B6F1-B3BB2A7F6850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Instruction-level parallelism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Parallelism at the machine-instruction level</a:t>
            </a:r>
          </a:p>
          <a:p>
            <a:pPr eaLnBrk="1" hangingPunct="1"/>
            <a:r>
              <a:rPr lang="en-US" dirty="0"/>
              <a:t>The processor can </a:t>
            </a:r>
            <a:r>
              <a:rPr lang="en-US" dirty="0">
                <a:solidFill>
                  <a:srgbClr val="FF0000"/>
                </a:solidFill>
              </a:rPr>
              <a:t>re-order, pipeline instructions, split them </a:t>
            </a:r>
            <a:r>
              <a:rPr lang="en-US" dirty="0"/>
              <a:t>into microinstructions, do aggressive branch prediction, etc.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Instruction-level parallelism </a:t>
            </a:r>
            <a:r>
              <a:rPr lang="en-US" dirty="0"/>
              <a:t>enabled rapid increases in processor speeds over the last 15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EC5B8-C226-4040-8217-19D857AF98EE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Thread-level parallelism (TLP)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9916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This is parallelism on a more coarser scale</a:t>
            </a:r>
          </a:p>
          <a:p>
            <a:pPr eaLnBrk="1" hangingPunct="1"/>
            <a:r>
              <a:rPr lang="en-US" sz="2800" dirty="0"/>
              <a:t>Server can serve each client in a separate thread (Web server, database server)</a:t>
            </a:r>
          </a:p>
          <a:p>
            <a:pPr eaLnBrk="1" hangingPunct="1"/>
            <a:r>
              <a:rPr lang="en-US" sz="2800" dirty="0"/>
              <a:t>A computer game can do </a:t>
            </a:r>
            <a:r>
              <a:rPr lang="en-US" sz="2800" dirty="0">
                <a:solidFill>
                  <a:srgbClr val="FF0000"/>
                </a:solidFill>
              </a:rPr>
              <a:t>AI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00FF"/>
                </a:solidFill>
              </a:rPr>
              <a:t>graphics</a:t>
            </a:r>
            <a:r>
              <a:rPr lang="en-US" sz="2800" dirty="0"/>
              <a:t>, and</a:t>
            </a:r>
            <a:r>
              <a:rPr lang="en-US" sz="2800" dirty="0" smtClean="0"/>
              <a:t> a </a:t>
            </a:r>
            <a:r>
              <a:rPr lang="en-US" sz="2800" dirty="0" smtClean="0">
                <a:solidFill>
                  <a:srgbClr val="0000FF"/>
                </a:solidFill>
              </a:rPr>
              <a:t>physics-related computation</a:t>
            </a:r>
            <a:r>
              <a:rPr lang="en-US" sz="2800" dirty="0" smtClean="0"/>
              <a:t> in </a:t>
            </a:r>
            <a:r>
              <a:rPr lang="en-US" sz="2800" dirty="0"/>
              <a:t>three separate threads</a:t>
            </a:r>
          </a:p>
          <a:p>
            <a:pPr eaLnBrk="1" hangingPunct="1"/>
            <a:r>
              <a:rPr lang="en-US" sz="2800" dirty="0"/>
              <a:t>Single-core superscalar processors cannot fully exploit TLP</a:t>
            </a:r>
          </a:p>
          <a:p>
            <a:pPr eaLnBrk="1" hangingPunct="1"/>
            <a:r>
              <a:rPr lang="en-US" sz="2800" dirty="0"/>
              <a:t>Multi-core architectures are the next step in processor evolution: explicitly exploiting TLP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6A234A-5911-E740-A1EC-070CF5CA2990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General context: Multiprocessors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Multiprocessor is any </a:t>
            </a:r>
            <a:br>
              <a:rPr lang="en-US"/>
            </a:br>
            <a:r>
              <a:rPr lang="en-US"/>
              <a:t>computer with several </a:t>
            </a:r>
            <a:br>
              <a:rPr lang="en-US"/>
            </a:br>
            <a:r>
              <a:rPr lang="en-US"/>
              <a:t>processors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/>
          </a:p>
          <a:p>
            <a:pPr eaLnBrk="1" hangingPunct="1">
              <a:lnSpc>
                <a:spcPct val="90000"/>
              </a:lnSpc>
            </a:pPr>
            <a:r>
              <a:rPr lang="en-US"/>
              <a:t>SIMD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Single instruction, multiple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Modern graphics cards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MIMD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Multiple instructions, multiple data</a:t>
            </a:r>
          </a:p>
          <a:p>
            <a:pPr eaLnBrk="1" hangingPunct="1">
              <a:lnSpc>
                <a:spcPct val="90000"/>
              </a:lnSpc>
            </a:pPr>
            <a:endParaRPr lang="en-US"/>
          </a:p>
        </p:txBody>
      </p:sp>
      <p:pic>
        <p:nvPicPr>
          <p:cNvPr id="38917" name="Picture 5" descr="A picture of lemieux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600200"/>
            <a:ext cx="33337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6973888" y="4038600"/>
            <a:ext cx="1874837" cy="1190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/>
              <a:t>Lemieux cluster,</a:t>
            </a:r>
            <a:br>
              <a:rPr lang="en-US"/>
            </a:br>
            <a:r>
              <a:rPr lang="en-US"/>
              <a:t>Pittsburgh </a:t>
            </a:r>
            <a:br>
              <a:rPr lang="en-US"/>
            </a:br>
            <a:r>
              <a:rPr lang="en-US"/>
              <a:t>supercomputing </a:t>
            </a:r>
            <a:br>
              <a:rPr lang="en-US"/>
            </a:br>
            <a:r>
              <a:rPr lang="en-US"/>
              <a:t>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FC0BDF-7EE3-4E49-8718-A1C1ADF1258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Multiprocessor memory types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Shared memory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In this model, there is one (large) common shared memory for all processors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Distributed memory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In this model, each processor has its own (small) local memory, and its content is not replicated anywhere else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45D343-F804-3B43-B17B-0335B1F240E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/>
              <a:t>Multi-core processor is a special kind of a multiprocessor:</a:t>
            </a:r>
            <a:br>
              <a:rPr lang="en-US" sz="4000"/>
            </a:br>
            <a:r>
              <a:rPr lang="en-US" sz="3600">
                <a:solidFill>
                  <a:srgbClr val="008000"/>
                </a:solidFill>
              </a:rPr>
              <a:t>All processors are on the same chip</a:t>
            </a:r>
            <a:br>
              <a:rPr lang="en-US" sz="3600">
                <a:solidFill>
                  <a:srgbClr val="008000"/>
                </a:solidFill>
              </a:rPr>
            </a:br>
            <a:endParaRPr lang="en-US">
              <a:solidFill>
                <a:srgbClr val="008000"/>
              </a:solidFill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514600"/>
            <a:ext cx="8229600" cy="2971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Multi-core processors are MIMD:</a:t>
            </a:r>
            <a:br>
              <a:rPr lang="en-US" sz="2800"/>
            </a:br>
            <a:r>
              <a:rPr lang="en-US" sz="2800"/>
              <a:t>Different cores execute different threads (</a:t>
            </a:r>
            <a:r>
              <a:rPr lang="en-US" sz="2800">
                <a:solidFill>
                  <a:srgbClr val="FF3300"/>
                </a:solidFill>
              </a:rPr>
              <a:t>M</a:t>
            </a:r>
            <a:r>
              <a:rPr lang="en-US" sz="2800"/>
              <a:t>ultiple </a:t>
            </a:r>
            <a:r>
              <a:rPr lang="en-US" sz="2800">
                <a:solidFill>
                  <a:srgbClr val="FF3300"/>
                </a:solidFill>
              </a:rPr>
              <a:t>I</a:t>
            </a:r>
            <a:r>
              <a:rPr lang="en-US" sz="2800"/>
              <a:t>nstructions), operating on different parts of memory (</a:t>
            </a:r>
            <a:r>
              <a:rPr lang="en-US" sz="2800">
                <a:solidFill>
                  <a:srgbClr val="FF3300"/>
                </a:solidFill>
              </a:rPr>
              <a:t>M</a:t>
            </a:r>
            <a:r>
              <a:rPr lang="en-US" sz="2800"/>
              <a:t>ultiple </a:t>
            </a:r>
            <a:r>
              <a:rPr lang="en-US" sz="2800">
                <a:solidFill>
                  <a:srgbClr val="FF3300"/>
                </a:solidFill>
              </a:rPr>
              <a:t>D</a:t>
            </a:r>
            <a:r>
              <a:rPr lang="en-US" sz="2800"/>
              <a:t>ata).</a:t>
            </a:r>
          </a:p>
          <a:p>
            <a:pPr eaLnBrk="1" hangingPunct="1">
              <a:lnSpc>
                <a:spcPct val="90000"/>
              </a:lnSpc>
            </a:pPr>
            <a:endParaRPr lang="en-US" sz="280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/>
              <a:t>Multi-core is a shared memory multiprocessor:</a:t>
            </a:r>
            <a:br>
              <a:rPr lang="en-US" sz="2800"/>
            </a:br>
            <a:r>
              <a:rPr lang="en-US" sz="2800">
                <a:solidFill>
                  <a:srgbClr val="008000"/>
                </a:solidFill>
              </a:rPr>
              <a:t>All cores share the same memory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9582D4-86C0-954E-91E1-E9436545E35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/>
              <a:t>What applications benefit </a:t>
            </a:r>
            <a:br>
              <a:rPr lang="en-US" sz="4000"/>
            </a:br>
            <a:r>
              <a:rPr lang="en-US" sz="4000"/>
              <a:t>from multi-core?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Database servers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Web servers (Web commerce)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Multimedia </a:t>
            </a:r>
            <a:r>
              <a:rPr lang="en-US" sz="2800" dirty="0"/>
              <a:t>applications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Scientific applications, CAD/CAM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In general, applications with </a:t>
            </a:r>
            <a:br>
              <a:rPr lang="en-US" sz="2800" dirty="0"/>
            </a:br>
            <a:r>
              <a:rPr lang="en-US" sz="2800" i="1" dirty="0"/>
              <a:t>Thread-level parallelism</a:t>
            </a:r>
            <a:br>
              <a:rPr lang="en-US" sz="2800" i="1" dirty="0"/>
            </a:br>
            <a:r>
              <a:rPr lang="en-US" sz="2800" dirty="0"/>
              <a:t>(as opposed to instruction-level parallelism</a:t>
            </a:r>
            <a:r>
              <a:rPr lang="en-US" sz="2800" dirty="0" smtClean="0"/>
              <a:t>) are better supported</a:t>
            </a:r>
            <a:endParaRPr lang="en-US" sz="2800" dirty="0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5756275" y="1795463"/>
          <a:ext cx="2128838" cy="2185987"/>
        </p:xfrm>
        <a:graphic>
          <a:graphicData uri="http://schemas.openxmlformats.org/presentationml/2006/ole">
            <p:oleObj spid="_x0000_s43010" name="Paint Shop Pro Image" r:id="rId4" imgW="5082927" imgH="5219512" progId="">
              <p:embed/>
            </p:oleObj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>
            <p:ph sz="quarter" idx="3"/>
          </p:nvPr>
        </p:nvGraphicFramePr>
        <p:xfrm>
          <a:off x="5638800" y="4191000"/>
          <a:ext cx="3429000" cy="1998663"/>
        </p:xfrm>
        <a:graphic>
          <a:graphicData uri="http://schemas.openxmlformats.org/presentationml/2006/ole">
            <p:oleObj spid="_x0000_s43011" name="Paint Shop Pro Image" r:id="rId5" imgW="9912195" imgH="5775610" progId="">
              <p:embed/>
            </p:oleObj>
          </a:graphicData>
        </a:graphic>
      </p:graphicFrame>
      <p:sp>
        <p:nvSpPr>
          <p:cNvPr id="45063" name="Text Box 15"/>
          <p:cNvSpPr txBox="1">
            <a:spLocks noChangeArrowheads="1"/>
          </p:cNvSpPr>
          <p:nvPr/>
        </p:nvSpPr>
        <p:spPr bwMode="auto">
          <a:xfrm>
            <a:off x="7854950" y="2286000"/>
            <a:ext cx="1289050" cy="1190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Each can run on its</a:t>
            </a:r>
            <a:br>
              <a:rPr lang="en-US"/>
            </a:br>
            <a:r>
              <a:rPr lang="en-US"/>
              <a:t>own core </a:t>
            </a:r>
            <a:br>
              <a:rPr lang="en-US"/>
            </a:br>
            <a:endParaRPr lang="en-US"/>
          </a:p>
        </p:txBody>
      </p:sp>
      <p:sp>
        <p:nvSpPr>
          <p:cNvPr id="45064" name="Line 16"/>
          <p:cNvSpPr>
            <a:spLocks noChangeShapeType="1"/>
          </p:cNvSpPr>
          <p:nvPr/>
        </p:nvSpPr>
        <p:spPr bwMode="auto">
          <a:xfrm flipH="1">
            <a:off x="8153400" y="3200400"/>
            <a:ext cx="30480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5" name="Freeform 18"/>
          <p:cNvSpPr>
            <a:spLocks/>
          </p:cNvSpPr>
          <p:nvPr/>
        </p:nvSpPr>
        <p:spPr bwMode="auto">
          <a:xfrm>
            <a:off x="8077200" y="2057400"/>
            <a:ext cx="546100" cy="266700"/>
          </a:xfrm>
          <a:custGeom>
            <a:avLst/>
            <a:gdLst>
              <a:gd name="T0" fmla="*/ 336 w 344"/>
              <a:gd name="T1" fmla="*/ 168 h 168"/>
              <a:gd name="T2" fmla="*/ 288 w 344"/>
              <a:gd name="T3" fmla="*/ 24 h 168"/>
              <a:gd name="T4" fmla="*/ 0 w 344"/>
              <a:gd name="T5" fmla="*/ 24 h 168"/>
              <a:gd name="T6" fmla="*/ 0 60000 65536"/>
              <a:gd name="T7" fmla="*/ 0 60000 65536"/>
              <a:gd name="T8" fmla="*/ 0 60000 65536"/>
              <a:gd name="T9" fmla="*/ 0 w 344"/>
              <a:gd name="T10" fmla="*/ 0 h 168"/>
              <a:gd name="T11" fmla="*/ 344 w 344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168">
                <a:moveTo>
                  <a:pt x="336" y="168"/>
                </a:moveTo>
                <a:cubicBezTo>
                  <a:pt x="340" y="108"/>
                  <a:pt x="344" y="48"/>
                  <a:pt x="288" y="24"/>
                </a:cubicBezTo>
                <a:cubicBezTo>
                  <a:pt x="232" y="0"/>
                  <a:pt x="116" y="12"/>
                  <a:pt x="0" y="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04971C-0D2B-BF42-83B2-D665BF8CA0F4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More examples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Editing a photo while recording a TV show through a digital video recorder</a:t>
            </a:r>
          </a:p>
          <a:p>
            <a:pPr eaLnBrk="1" hangingPunct="1"/>
            <a:r>
              <a:rPr lang="en-US" dirty="0"/>
              <a:t>Downloading software while running an anti-virus program </a:t>
            </a:r>
          </a:p>
          <a:p>
            <a:pPr eaLnBrk="1" hangingPunct="1"/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</a:rPr>
              <a:t>Anything that can be threaded today will map efficiently to multi-core</a:t>
            </a:r>
            <a:r>
              <a:rPr lang="en-US" dirty="0"/>
              <a:t>”</a:t>
            </a:r>
          </a:p>
          <a:p>
            <a:pPr eaLnBrk="1" hangingPunct="1"/>
            <a:r>
              <a:rPr lang="en-US" dirty="0"/>
              <a:t>BUT: </a:t>
            </a:r>
            <a:r>
              <a:rPr lang="en-US" dirty="0">
                <a:solidFill>
                  <a:srgbClr val="0000FF"/>
                </a:solidFill>
              </a:rPr>
              <a:t>some applications difficult </a:t>
            </a:r>
            <a:r>
              <a:rPr lang="en-US" dirty="0" smtClean="0">
                <a:solidFill>
                  <a:srgbClr val="0000FF"/>
                </a:solidFill>
              </a:rPr>
              <a:t>to parallelize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413E00-B41C-7B44-8E86-9A15808CAF5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Processor development till 2004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13" y="1856923"/>
            <a:ext cx="8801799" cy="4499427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4672704" y="5368881"/>
            <a:ext cx="2473785" cy="805569"/>
          </a:xfrm>
          <a:prstGeom prst="wedgeRoundRectCallout">
            <a:avLst>
              <a:gd name="adj1" fmla="val -98885"/>
              <a:gd name="adj2" fmla="val -169265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Out-of-order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Instruction scheduling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413E00-B41C-7B44-8E86-9A15808CAF5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Why multi-core ?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Difficult to make single-core</a:t>
            </a:r>
            <a:br>
              <a:rPr lang="en-US" sz="2800" dirty="0"/>
            </a:br>
            <a:r>
              <a:rPr lang="en-US" sz="2800" dirty="0"/>
              <a:t>clock frequencies even </a:t>
            </a:r>
            <a:r>
              <a:rPr lang="en-US" sz="2800" dirty="0" smtClean="0"/>
              <a:t>higher – heat problems 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Deeply pipelined circuits: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heat </a:t>
            </a:r>
            <a:r>
              <a:rPr lang="en-US" sz="2400" dirty="0" smtClean="0"/>
              <a:t>problems, needs special cooling arrangements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Intel’s </a:t>
            </a:r>
            <a:r>
              <a:rPr lang="en-US" sz="2400" dirty="0" err="1" smtClean="0"/>
              <a:t>NetBurst</a:t>
            </a:r>
            <a:r>
              <a:rPr lang="en-US" sz="2400" dirty="0" smtClean="0"/>
              <a:t> architecture was not continued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Many </a:t>
            </a:r>
            <a:r>
              <a:rPr lang="en-US" sz="2800" dirty="0"/>
              <a:t>new applications are multithreaded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General trend in computer architecture (shift towards more parallelism)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413E00-B41C-7B44-8E86-9A15808CAF5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Why multi-core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7638"/>
            <a:ext cx="8636504" cy="4553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1F35AA-F1B3-0749-948C-02D70F2A6B9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Single-core computer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>
            <p:ph idx="1"/>
          </p:nvPr>
        </p:nvGraphicFramePr>
        <p:xfrm>
          <a:off x="508000" y="1371600"/>
          <a:ext cx="7213600" cy="4525963"/>
        </p:xfrm>
        <a:graphic>
          <a:graphicData uri="http://schemas.openxmlformats.org/presentationml/2006/ole">
            <p:oleObj spid="_x0000_s14338" name="Paint Shop Pro Image" r:id="rId4" imgW="9687805" imgH="6078049" progId="">
              <p:embed/>
            </p:oleObj>
          </a:graphicData>
        </a:graphic>
      </p:graphicFrame>
      <p:sp>
        <p:nvSpPr>
          <p:cNvPr id="18437" name="Rectangle 10"/>
          <p:cNvSpPr>
            <a:spLocks noChangeArrowheads="1"/>
          </p:cNvSpPr>
          <p:nvPr/>
        </p:nvSpPr>
        <p:spPr bwMode="auto">
          <a:xfrm>
            <a:off x="1295400" y="1371600"/>
            <a:ext cx="2819400" cy="2362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D3A27D-C3C6-5348-B35D-D82E4DE32CB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Single-core CPU chip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>
            <p:ph idx="1"/>
          </p:nvPr>
        </p:nvGraphicFramePr>
        <p:xfrm>
          <a:off x="1447800" y="1600200"/>
          <a:ext cx="6394450" cy="4144963"/>
        </p:xfrm>
        <a:graphic>
          <a:graphicData uri="http://schemas.openxmlformats.org/presentationml/2006/ole">
            <p:oleObj spid="_x0000_s17410" name="Paint Shop Pro Image" r:id="rId4" imgW="4712195" imgH="3053659" progId="">
              <p:embed/>
            </p:oleObj>
          </a:graphicData>
        </a:graphic>
      </p:graphicFrame>
      <p:sp>
        <p:nvSpPr>
          <p:cNvPr id="20485" name="Rectangle 9"/>
          <p:cNvSpPr>
            <a:spLocks noChangeArrowheads="1"/>
          </p:cNvSpPr>
          <p:nvPr/>
        </p:nvSpPr>
        <p:spPr bwMode="auto">
          <a:xfrm>
            <a:off x="2895600" y="2057400"/>
            <a:ext cx="2998788" cy="18526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Line 10"/>
          <p:cNvSpPr>
            <a:spLocks noChangeShapeType="1"/>
          </p:cNvSpPr>
          <p:nvPr/>
        </p:nvSpPr>
        <p:spPr bwMode="auto">
          <a:xfrm flipH="1">
            <a:off x="5867400" y="2057400"/>
            <a:ext cx="1295400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7" name="Text Box 11"/>
          <p:cNvSpPr txBox="1">
            <a:spLocks noChangeArrowheads="1"/>
          </p:cNvSpPr>
          <p:nvPr/>
        </p:nvSpPr>
        <p:spPr bwMode="auto">
          <a:xfrm>
            <a:off x="6705600" y="1524000"/>
            <a:ext cx="1671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the single core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D482AA-AA1B-6840-BB11-9D31C09A725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Multi-core architectures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6885960" cy="4525963"/>
          </a:xfrm>
        </p:spPr>
        <p:txBody>
          <a:bodyPr/>
          <a:lstStyle/>
          <a:p>
            <a:pPr eaLnBrk="1" hangingPunct="1">
              <a:buNone/>
            </a:pPr>
            <a:r>
              <a:rPr lang="en-US" sz="2400" dirty="0" smtClean="0"/>
              <a:t>Replicate </a:t>
            </a:r>
            <a:r>
              <a:rPr lang="en-US" sz="2400" dirty="0"/>
              <a:t>multiple processor cores on a single die.</a:t>
            </a:r>
          </a:p>
          <a:p>
            <a:pPr eaLnBrk="1" hangingPunct="1"/>
            <a:endParaRPr lang="en-US" dirty="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446088" y="2766734"/>
          <a:ext cx="8229600" cy="2630488"/>
        </p:xfrm>
        <a:graphic>
          <a:graphicData uri="http://schemas.openxmlformats.org/presentationml/2006/ole">
            <p:oleObj spid="_x0000_s19458" name="Paint Shop Pro Image" r:id="rId4" imgW="10107317" imgH="2848780" progId="">
              <p:embed/>
            </p:oleObj>
          </a:graphicData>
        </a:graphic>
      </p:graphicFrame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1131888" y="3457575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Core 1</a:t>
            </a:r>
          </a:p>
        </p:txBody>
      </p:sp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2884488" y="3457575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Core 2</a:t>
            </a:r>
          </a:p>
        </p:txBody>
      </p:sp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4560888" y="3457575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Core 3</a:t>
            </a:r>
          </a:p>
        </p:txBody>
      </p:sp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6313488" y="3457575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Core 4</a:t>
            </a:r>
          </a:p>
        </p:txBody>
      </p:sp>
      <p:sp>
        <p:nvSpPr>
          <p:cNvPr id="22538" name="Text Box 9"/>
          <p:cNvSpPr txBox="1">
            <a:spLocks noChangeArrowheads="1"/>
          </p:cNvSpPr>
          <p:nvPr/>
        </p:nvSpPr>
        <p:spPr bwMode="auto">
          <a:xfrm>
            <a:off x="598488" y="6276975"/>
            <a:ext cx="221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Multi-core CPU chip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Multi-core processor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319" y="1600200"/>
            <a:ext cx="4202326" cy="48688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E34B4C-75F0-7C47-A572-583D2C8FC5F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Multi-core CPU chip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The cores fit on a single processor socket</a:t>
            </a:r>
          </a:p>
          <a:p>
            <a:pPr eaLnBrk="1" hangingPunct="1"/>
            <a:r>
              <a:rPr lang="en-US"/>
              <a:t>Also called CMP (Chip Multi-Processor)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>
              <a:buFontTx/>
              <a:buNone/>
            </a:pPr>
            <a:r>
              <a:rPr lang="en-US"/>
              <a:t/>
            </a:r>
            <a:br>
              <a:rPr lang="en-US"/>
            </a:br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066800" y="3048000"/>
            <a:ext cx="7212013" cy="3395663"/>
            <a:chOff x="672" y="1488"/>
            <a:chExt cx="4543" cy="2139"/>
          </a:xfrm>
        </p:grpSpPr>
        <p:sp>
          <p:nvSpPr>
            <p:cNvPr id="24582" name="Rectangle 5"/>
            <p:cNvSpPr>
              <a:spLocks noChangeArrowheads="1"/>
            </p:cNvSpPr>
            <p:nvPr/>
          </p:nvSpPr>
          <p:spPr bwMode="auto">
            <a:xfrm>
              <a:off x="672" y="1488"/>
              <a:ext cx="4543" cy="2139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83" name="Text Box 6"/>
            <p:cNvSpPr txBox="1">
              <a:spLocks noChangeArrowheads="1"/>
            </p:cNvSpPr>
            <p:nvPr/>
          </p:nvSpPr>
          <p:spPr bwMode="auto">
            <a:xfrm>
              <a:off x="720" y="2016"/>
              <a:ext cx="207" cy="10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core</a:t>
              </a:r>
            </a:p>
            <a:p>
              <a:endParaRPr lang="en-US"/>
            </a:p>
            <a:p>
              <a:r>
                <a:rPr lang="en-US"/>
                <a:t>1</a:t>
              </a:r>
            </a:p>
          </p:txBody>
        </p:sp>
        <p:sp>
          <p:nvSpPr>
            <p:cNvPr id="24584" name="Text Box 7"/>
            <p:cNvSpPr txBox="1">
              <a:spLocks noChangeArrowheads="1"/>
            </p:cNvSpPr>
            <p:nvPr/>
          </p:nvSpPr>
          <p:spPr bwMode="auto">
            <a:xfrm>
              <a:off x="1872" y="2016"/>
              <a:ext cx="207" cy="10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core</a:t>
              </a:r>
            </a:p>
            <a:p>
              <a:endParaRPr lang="en-US"/>
            </a:p>
            <a:p>
              <a:r>
                <a:rPr lang="en-US"/>
                <a:t>2</a:t>
              </a:r>
            </a:p>
          </p:txBody>
        </p:sp>
        <p:sp>
          <p:nvSpPr>
            <p:cNvPr id="24585" name="Text Box 8"/>
            <p:cNvSpPr txBox="1">
              <a:spLocks noChangeArrowheads="1"/>
            </p:cNvSpPr>
            <p:nvPr/>
          </p:nvSpPr>
          <p:spPr bwMode="auto">
            <a:xfrm>
              <a:off x="3024" y="2016"/>
              <a:ext cx="207" cy="10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core</a:t>
              </a:r>
            </a:p>
            <a:p>
              <a:endParaRPr lang="en-US"/>
            </a:p>
            <a:p>
              <a:r>
                <a:rPr lang="en-US"/>
                <a:t>3</a:t>
              </a:r>
            </a:p>
          </p:txBody>
        </p:sp>
        <p:sp>
          <p:nvSpPr>
            <p:cNvPr id="24586" name="Text Box 9"/>
            <p:cNvSpPr txBox="1">
              <a:spLocks noChangeArrowheads="1"/>
            </p:cNvSpPr>
            <p:nvPr/>
          </p:nvSpPr>
          <p:spPr bwMode="auto">
            <a:xfrm>
              <a:off x="4176" y="2016"/>
              <a:ext cx="207" cy="10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core</a:t>
              </a:r>
            </a:p>
            <a:p>
              <a:endParaRPr lang="en-US"/>
            </a:p>
            <a:p>
              <a:r>
                <a:rPr lang="en-US"/>
                <a:t>4</a:t>
              </a:r>
            </a:p>
          </p:txBody>
        </p:sp>
        <p:sp>
          <p:nvSpPr>
            <p:cNvPr id="24587" name="Line 10"/>
            <p:cNvSpPr>
              <a:spLocks noChangeShapeType="1"/>
            </p:cNvSpPr>
            <p:nvPr/>
          </p:nvSpPr>
          <p:spPr bwMode="auto">
            <a:xfrm>
              <a:off x="2944" y="1488"/>
              <a:ext cx="0" cy="21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88" name="Line 11"/>
            <p:cNvSpPr>
              <a:spLocks noChangeShapeType="1"/>
            </p:cNvSpPr>
            <p:nvPr/>
          </p:nvSpPr>
          <p:spPr bwMode="auto">
            <a:xfrm flipH="1">
              <a:off x="1776" y="1488"/>
              <a:ext cx="8" cy="21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89" name="Line 12"/>
            <p:cNvSpPr>
              <a:spLocks noChangeShapeType="1"/>
            </p:cNvSpPr>
            <p:nvPr/>
          </p:nvSpPr>
          <p:spPr bwMode="auto">
            <a:xfrm>
              <a:off x="4080" y="1488"/>
              <a:ext cx="0" cy="21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657</Words>
  <Application>Microsoft Macintosh PowerPoint</Application>
  <PresentationFormat>On-screen Show (4:3)</PresentationFormat>
  <Paragraphs>156</Paragraphs>
  <Slides>19</Slides>
  <Notes>17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Paint Shop Pro Image</vt:lpstr>
      <vt:lpstr>Multi-core processors</vt:lpstr>
      <vt:lpstr>Processor development till 2004</vt:lpstr>
      <vt:lpstr>Why multi-core ?</vt:lpstr>
      <vt:lpstr>Why multi-core ?</vt:lpstr>
      <vt:lpstr>Single-core computer</vt:lpstr>
      <vt:lpstr>Single-core CPU chip</vt:lpstr>
      <vt:lpstr>Multi-core architectures</vt:lpstr>
      <vt:lpstr>Multi-core processor</vt:lpstr>
      <vt:lpstr>Multi-core CPU chip</vt:lpstr>
      <vt:lpstr>The cores run in parallel</vt:lpstr>
      <vt:lpstr>Within each core, threads are time-sliced (just like on a uniprocessor)</vt:lpstr>
      <vt:lpstr>Interaction with the Operating System</vt:lpstr>
      <vt:lpstr>Instruction-level parallelism</vt:lpstr>
      <vt:lpstr>Thread-level parallelism (TLP)</vt:lpstr>
      <vt:lpstr>General context: Multiprocessors</vt:lpstr>
      <vt:lpstr>Multiprocessor memory types</vt:lpstr>
      <vt:lpstr>Multi-core processor is a special kind of a multiprocessor: All processors are on the same chip </vt:lpstr>
      <vt:lpstr>What applications benefit  from multi-core?</vt:lpstr>
      <vt:lpstr>More examples</vt:lpstr>
    </vt:vector>
  </TitlesOfParts>
  <Company>University of Iowa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Multi-core processors</dc:title>
  <dc:creator>Sukumar Ghosh</dc:creator>
  <cp:lastModifiedBy>Sukumar Ghosh</cp:lastModifiedBy>
  <cp:revision>12</cp:revision>
  <dcterms:created xsi:type="dcterms:W3CDTF">2012-12-03T13:50:17Z</dcterms:created>
  <dcterms:modified xsi:type="dcterms:W3CDTF">2012-12-03T13:56:42Z</dcterms:modified>
</cp:coreProperties>
</file>