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58" r:id="rId4"/>
    <p:sldId id="260" r:id="rId5"/>
    <p:sldId id="259" r:id="rId6"/>
    <p:sldId id="261" r:id="rId7"/>
    <p:sldId id="267" r:id="rId8"/>
    <p:sldId id="268" r:id="rId9"/>
    <p:sldId id="262" r:id="rId10"/>
    <p:sldId id="291" r:id="rId11"/>
    <p:sldId id="263" r:id="rId12"/>
    <p:sldId id="265" r:id="rId13"/>
    <p:sldId id="266" r:id="rId14"/>
    <p:sldId id="264" r:id="rId15"/>
    <p:sldId id="269" r:id="rId16"/>
    <p:sldId id="270" r:id="rId17"/>
    <p:sldId id="272" r:id="rId18"/>
    <p:sldId id="274" r:id="rId19"/>
    <p:sldId id="281" r:id="rId20"/>
    <p:sldId id="280" r:id="rId21"/>
    <p:sldId id="277" r:id="rId22"/>
    <p:sldId id="278" r:id="rId23"/>
    <p:sldId id="284" r:id="rId24"/>
    <p:sldId id="282" r:id="rId25"/>
    <p:sldId id="283" r:id="rId26"/>
    <p:sldId id="285" r:id="rId27"/>
    <p:sldId id="286" r:id="rId28"/>
    <p:sldId id="287" r:id="rId29"/>
    <p:sldId id="288" r:id="rId30"/>
    <p:sldId id="289" r:id="rId31"/>
    <p:sldId id="290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0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66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42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C19727-F31A-1F44-9FA0-654BCB5B77CB}" type="datetimeFigureOut">
              <a:rPr lang="en-US" smtClean="0"/>
              <a:t>12/2/19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1395B7-5BCC-FE48-A342-133548BD5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479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1395B7-5BCC-FE48-A342-133548BD545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7572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1395B7-5BCC-FE48-A342-133548BD545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2091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1395B7-5BCC-FE48-A342-133548BD545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0561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1395B7-5BCC-FE48-A342-133548BD545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1617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1395B7-5BCC-FE48-A342-133548BD545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9142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1395B7-5BCC-FE48-A342-133548BD545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9110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1395B7-5BCC-FE48-A342-133548BD545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7572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1395B7-5BCC-FE48-A342-133548BD545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6127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1395B7-5BCC-FE48-A342-133548BD545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307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1395B7-5BCC-FE48-A342-133548BD545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298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03EEF-82DC-224D-9ECB-98FC2EAC20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A25639-CBE8-6646-8BE8-165222E832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594C6B-97A1-6948-AE31-A4607D5BF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C3810-B8A7-D344-82EC-325602489AE9}" type="datetimeFigureOut">
              <a:rPr lang="en-US" smtClean="0"/>
              <a:t>12/2/19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D976B0-289F-6F46-ACBF-9F96017B8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90C775-7D15-2C40-994A-A4979B171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E3742-54B0-2448-A4F7-3D70C9837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700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71387-C9C7-EA4C-A2CB-8E31DF56C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91C4DA-06B9-5C46-8820-838C758DAD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9A3F9B-C9B3-9C46-A487-465D4F0E0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C3810-B8A7-D344-82EC-325602489AE9}" type="datetimeFigureOut">
              <a:rPr lang="en-US" smtClean="0"/>
              <a:t>12/2/19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D49487-5739-6749-A50A-4AC14B88F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7CD053-3B59-BD49-A7BC-40289247B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E3742-54B0-2448-A4F7-3D70C9837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640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E62FC3-FAB0-1A40-9738-E822D17DDA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078B4F-9F3E-6A45-8DFD-FAE9799B6D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B9C7D1-E175-1349-8B4E-24AFB123E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C3810-B8A7-D344-82EC-325602489AE9}" type="datetimeFigureOut">
              <a:rPr lang="en-US" smtClean="0"/>
              <a:t>12/2/19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591075-5156-C842-9EB4-D8B765A4B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D9E692-2CB6-9F4B-BCCA-B6970ED40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E3742-54B0-2448-A4F7-3D70C9837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929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83FB9-E57D-1D42-83E0-E97971E71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198745-1F66-634C-B035-5AF8563E01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4199AA-3491-624A-8657-9FA966E58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C3810-B8A7-D344-82EC-325602489AE9}" type="datetimeFigureOut">
              <a:rPr lang="en-US" smtClean="0"/>
              <a:t>12/2/19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DCD5B7-CF43-8840-A521-92DC2A35B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A1D770-AADD-0649-BC16-F97313DC9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E3742-54B0-2448-A4F7-3D70C9837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255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8F9363-02E6-014E-8AC4-551137FC3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C8CFEA-2142-CC49-9B7E-EAFFF30501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8F798C-9E8D-254A-BD2A-FCCD2E0C8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C3810-B8A7-D344-82EC-325602489AE9}" type="datetimeFigureOut">
              <a:rPr lang="en-US" smtClean="0"/>
              <a:t>12/2/19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A6A224-E715-9043-91C4-B802C2EE8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892A52-90BE-D146-A6D1-58C78ED7B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E3742-54B0-2448-A4F7-3D70C9837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799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00F7F-BCD8-1E49-9FD9-89BFC7C43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C1DDAB-AAD7-DE48-9E03-AEFC3B1B63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5334C5-A871-0C49-A41B-D8FA9CA328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8EE3A3-4273-C645-948F-28D5FE8A2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C3810-B8A7-D344-82EC-325602489AE9}" type="datetimeFigureOut">
              <a:rPr lang="en-US" smtClean="0"/>
              <a:t>12/2/19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406DA8-A2E6-2C4F-8BC3-6C75F9CA1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17CDED-816F-CE4F-A86F-D72D4A05F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E3742-54B0-2448-A4F7-3D70C9837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612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6105-3DA9-1F4F-AD6F-3A0B9DF66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E9C6AA-DC56-204B-894C-1CDA74A522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03BE25-C9FA-1F49-955F-DF26B7BFF6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25DC92-54B6-1941-BF5A-DA2A5E493B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CB730BE-A725-D14D-A954-0457FA3D22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B40867-D4E5-4348-A932-250BA7152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C3810-B8A7-D344-82EC-325602489AE9}" type="datetimeFigureOut">
              <a:rPr lang="en-US" smtClean="0"/>
              <a:t>12/2/19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CEF9B4E-DEBF-5A4E-86BE-B2584D9A8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2B7890E-004D-254D-AC03-8D66D3410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E3742-54B0-2448-A4F7-3D70C9837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3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A4AD0-B7CB-324C-9E56-8C819AF04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5574A9-EB6C-274E-A5A3-92880F107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C3810-B8A7-D344-82EC-325602489AE9}" type="datetimeFigureOut">
              <a:rPr lang="en-US" smtClean="0"/>
              <a:t>12/2/19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95D0D1-9E5A-324E-9DF4-CD5A6B665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8D1F86-CCC1-EB4E-8914-F4600986A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E3742-54B0-2448-A4F7-3D70C9837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544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2EEF01-B021-2942-AB41-E4A091075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C3810-B8A7-D344-82EC-325602489AE9}" type="datetimeFigureOut">
              <a:rPr lang="en-US" smtClean="0"/>
              <a:t>12/2/19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949139-709F-8549-A98C-46BF85993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B41F47-43DA-DE44-861D-A73544F1A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E3742-54B0-2448-A4F7-3D70C9837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407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0F6BB-31B0-4E47-9251-854B1266B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065521-685B-A94F-A624-E3E3DA08B7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438D2B-C9FE-DC4F-8870-ACAEB72F6F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F7D6A2-A2CE-774F-BB62-137B575B7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C3810-B8A7-D344-82EC-325602489AE9}" type="datetimeFigureOut">
              <a:rPr lang="en-US" smtClean="0"/>
              <a:t>12/2/19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64798F-11D5-FD4C-9752-18D2FEE3B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307715-8715-7D40-B269-8FE8CC110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E3742-54B0-2448-A4F7-3D70C9837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502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53630-34BF-844B-B769-AFC618526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B2CCD3-300B-FE42-90D1-349ED628A0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E5917A-DB6A-FA43-9238-462CB1F544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F7DAB7-F520-DF42-A376-D9258307D1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C3810-B8A7-D344-82EC-325602489AE9}" type="datetimeFigureOut">
              <a:rPr lang="en-US" smtClean="0"/>
              <a:t>12/2/19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5C8971-AFE7-D647-A63E-E30D1E675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C3128D-2679-3745-BD90-3811B9F85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E3742-54B0-2448-A4F7-3D70C9837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540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144E2A-7048-484D-908A-3A5372E2E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B5E9A5-A1FD-9A43-9543-DE0C168766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6DDA7B-2071-B246-AEE9-B5B4AC1AFB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9C3810-B8A7-D344-82EC-325602489AE9}" type="datetimeFigureOut">
              <a:rPr lang="en-US" smtClean="0"/>
              <a:t>12/2/19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837136-F74F-C145-A22A-0EE4FDD7CD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D7E9A8-72C9-704F-A300-BB0AEF26E7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6E3742-54B0-2448-A4F7-3D70C9837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457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google.com/imgres?imgurl=https%3A%2F%2Fclip.cookdiary.net%2Fsites%2Fdefault%2Ffiles%2Fwallpaper%2Fbank-clipart%2F473943%2Fbank-clipart-bank-counter-473943-3592758.jpg&amp;imgrefurl=https%3A%2F%2Fclip.cookdiary.net%2Fbank-clipart%2Fbank-clipart-bank-counter&amp;docid=VS2CUkNOZCbxFM&amp;tbnid=bKLzKgvnj68awM%3A&amp;vet=12ahUKEwj1qMf6n5DmAhWGoJ4KHWy2B_Y4ZBAzKCEwIXoECAEQJw..i&amp;w=450&amp;h=289&amp;hl=en&amp;bih=939&amp;biw=2000&amp;q=bank%20counter&amp;ved=2ahUKEwj1qMf6n5DmAhWGoJ4KHWy2B_Y4ZBAzKCEwIXoECAEQJw&amp;iact=mrc&amp;uact=8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www.google.com/imgres?imgurl=https%3A%2F%2Fcdn.slidemodel.com%2Fwp-content%2Fuploads%2F6270-03-us-map.jpg&amp;imgrefurl=http%3A%2F%2Fyeder.berglauf-verband.com%2Fus-map-ppt-template%2F&amp;docid=aTEU0DohHbJbcM&amp;tbnid=5EMjTo5nK6djzM%3A&amp;vet=10ahUKEwitseHlv4HkAhWQQc0KHWNcACYQMwhdKAowCg..i&amp;w=3999&amp;h=2250&amp;bih=1036&amp;biw=2253&amp;q=us%20map%20template%20ppt&amp;ved=0ahUKEwitseHlv4HkAhWQQc0KHWNcACYQMwhdKAowCg&amp;iact=mrc&amp;uact=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google.com/url?sa=i&amp;rct=j&amp;q=&amp;esrc=s&amp;source=images&amp;cd=&amp;ved=2ahUKEwjY4cyz3I7mAhUEMawKHby3Bx0QjRx6BAgBEAQ&amp;url=https%3A%2F%2Fthenextweb.com%2Fhardfork%2F2019%2F10%2F31%2Fits-been-11-years-since-satoshi-nakamoto-unleashed-bitcoin-into-the-wild%2F&amp;psig=AOvVaw3Cm4j15YWoDBJ8BrbhUKbu&amp;ust=1575092866200223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imgres?imgurl=https%3A%2F%2Fqph.fs.quoracdn.net%2Fmain-qimg-6ec57f331eb035c9c6cd688cebe1c3f6&amp;imgrefurl=https%3A%2F%2Fwww.quora.com%2FWhat-are-the-cultural-impacts-of-using-blockchain-technology-and-cryptocurrencies&amp;docid=YgAjzGTcjpOqgM&amp;tbnid=8G7QbmgrvEb1bM%3A&amp;vet=10ahUKEwi-kc-FjZHmAhUJPq0KHd1KDroQMwh0KBswGw..i&amp;w=500&amp;h=250&amp;hl=en&amp;bih=956&amp;biw=2000&amp;q=double%20spending%20problem&amp;ved=0ahUKEwi-kc-FjZHmAhUJPq0KHd1KDroQMwh0KBswGw&amp;iact=mrc&amp;uact=8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2E23F-49DC-4F4A-9F90-E09E2610FA1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+mn-lt"/>
              </a:rPr>
              <a:t>Blockchain</a:t>
            </a:r>
          </a:p>
        </p:txBody>
      </p:sp>
    </p:spTree>
    <p:extLst>
      <p:ext uri="{BB962C8B-B14F-4D97-AF65-F5344CB8AC3E}">
        <p14:creationId xmlns:p14="http://schemas.microsoft.com/office/powerpoint/2010/main" val="24164960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11765-1F43-144F-B4ED-6BCAC9825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Peers broadcast their transactions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C75408-EB41-9841-B22B-E22963B3E0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558806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Each peer / client sends out their transactions to all. </a:t>
            </a:r>
            <a:r>
              <a:rPr lang="en-US" dirty="0">
                <a:solidFill>
                  <a:srgbClr val="1E07FF"/>
                </a:solidFill>
              </a:rPr>
              <a:t>Miners</a:t>
            </a:r>
            <a:r>
              <a:rPr lang="en-US" dirty="0"/>
              <a:t> independently pick them up and form blocks of transactions.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A2D4AFD-F640-7549-9939-F4DC1D6678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2263" y="1929007"/>
            <a:ext cx="5398717" cy="347084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E37564E-4A5D-9A4B-B37E-85A85756478A}"/>
              </a:ext>
            </a:extLst>
          </p:cNvPr>
          <p:cNvSpPr txBox="1"/>
          <p:nvPr/>
        </p:nvSpPr>
        <p:spPr>
          <a:xfrm>
            <a:off x="8655485" y="3682652"/>
            <a:ext cx="25116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Miners</a:t>
            </a:r>
            <a:r>
              <a:rPr lang="en-US" dirty="0"/>
              <a:t> are special nodes</a:t>
            </a:r>
          </a:p>
          <a:p>
            <a:r>
              <a:rPr lang="en-US" dirty="0"/>
              <a:t>with powerful hardware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7C4F9A62-F7CF-CC48-B86C-130BE9AA95E9}"/>
              </a:ext>
            </a:extLst>
          </p:cNvPr>
          <p:cNvSpPr/>
          <p:nvPr/>
        </p:nvSpPr>
        <p:spPr>
          <a:xfrm>
            <a:off x="8690022" y="3438676"/>
            <a:ext cx="2442575" cy="1083219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4815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11765-1F43-144F-B4ED-6BCAC9825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Blocks and miners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452984-91E7-384C-886F-F9EFD12AF3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6819" y="2205900"/>
            <a:ext cx="4308725" cy="1377549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9600" b="1" dirty="0">
                <a:solidFill>
                  <a:srgbClr val="7030A0"/>
                </a:solidFill>
              </a:rPr>
              <a:t>Header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9600" b="1" dirty="0">
                <a:solidFill>
                  <a:srgbClr val="7030A0"/>
                </a:solidFill>
              </a:rPr>
              <a:t>+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9600" b="1" dirty="0">
                <a:solidFill>
                  <a:srgbClr val="7030A0"/>
                </a:solidFill>
              </a:rPr>
              <a:t>transactions</a:t>
            </a:r>
          </a:p>
          <a:p>
            <a:pPr>
              <a:lnSpc>
                <a:spcPct val="150000"/>
              </a:lnSpc>
            </a:pPr>
            <a:endParaRPr lang="en-US" dirty="0">
              <a:solidFill>
                <a:srgbClr val="1E07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440581-3303-024C-A659-096083FCCE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6737" y="1903546"/>
            <a:ext cx="2150082" cy="27699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3619C5A-5A75-CE4D-BD4A-6782064EFBB6}"/>
              </a:ext>
            </a:extLst>
          </p:cNvPr>
          <p:cNvSpPr txBox="1"/>
          <p:nvPr/>
        </p:nvSpPr>
        <p:spPr>
          <a:xfrm>
            <a:off x="367923" y="4907678"/>
            <a:ext cx="10665869" cy="13181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1E07FF"/>
                </a:solidFill>
              </a:rPr>
              <a:t>Miners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/>
              <a:t>are responsible for </a:t>
            </a:r>
            <a:r>
              <a:rPr lang="en-US" sz="2800" dirty="0">
                <a:solidFill>
                  <a:srgbClr val="FF0000"/>
                </a:solidFill>
              </a:rPr>
              <a:t>validating the blocks</a:t>
            </a:r>
            <a:r>
              <a:rPr lang="en-US" sz="2800" dirty="0"/>
              <a:t> created in the network, 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and adding to the chain. They get rewarded for their efforts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B4742D27-41B4-6B44-B846-1786CFA79EDA}"/>
              </a:ext>
            </a:extLst>
          </p:cNvPr>
          <p:cNvSpPr/>
          <p:nvPr/>
        </p:nvSpPr>
        <p:spPr>
          <a:xfrm>
            <a:off x="7143816" y="2205900"/>
            <a:ext cx="1766169" cy="1964512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5717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11765-1F43-144F-B4ED-6BCAC9825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What is a blockchain?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619C5A-5A75-CE4D-BD4A-6782064EFBB6}"/>
              </a:ext>
            </a:extLst>
          </p:cNvPr>
          <p:cNvSpPr txBox="1"/>
          <p:nvPr/>
        </p:nvSpPr>
        <p:spPr>
          <a:xfrm>
            <a:off x="271104" y="4586548"/>
            <a:ext cx="11649792" cy="13181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1E07FF"/>
                </a:solidFill>
              </a:rPr>
              <a:t>Each block </a:t>
            </a:r>
            <a:r>
              <a:rPr lang="en-US" sz="2800" dirty="0"/>
              <a:t>stores the </a:t>
            </a:r>
            <a:r>
              <a:rPr lang="en-US" sz="2800" b="1" dirty="0">
                <a:solidFill>
                  <a:srgbClr val="FF0000"/>
                </a:solidFill>
              </a:rPr>
              <a:t>hash of the previous block</a:t>
            </a:r>
            <a:r>
              <a:rPr lang="en-US" sz="2800" dirty="0"/>
              <a:t>. Every client has an </a:t>
            </a:r>
            <a:r>
              <a:rPr lang="en-US" sz="2800" dirty="0">
                <a:solidFill>
                  <a:srgbClr val="FF0000"/>
                </a:solidFill>
              </a:rPr>
              <a:t>identical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copy </a:t>
            </a:r>
            <a:r>
              <a:rPr lang="en-US" sz="2800" dirty="0"/>
              <a:t>of the blockchain, which records all the transactions in the entire system. </a:t>
            </a:r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97FF43B4-BA06-904D-B4A5-3269B1251C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5653" y="1450877"/>
            <a:ext cx="1320914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4CDF3109-2D90-A545-85C5-E1AD69CCE0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846" y="1982647"/>
            <a:ext cx="7941924" cy="2016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6">
            <a:extLst>
              <a:ext uri="{FF2B5EF4-FFF2-40B4-BE49-F238E27FC236}">
                <a16:creationId xmlns:a16="http://schemas.microsoft.com/office/drawing/2014/main" id="{8896BE72-A7D8-4447-B16D-C47609FB3F83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2085653" y="3348258"/>
            <a:ext cx="1320914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2189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11765-1F43-144F-B4ED-6BCAC9825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More on blockchain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619C5A-5A75-CE4D-BD4A-6782064EFBB6}"/>
              </a:ext>
            </a:extLst>
          </p:cNvPr>
          <p:cNvSpPr txBox="1"/>
          <p:nvPr/>
        </p:nvSpPr>
        <p:spPr>
          <a:xfrm>
            <a:off x="838200" y="1765390"/>
            <a:ext cx="10328597" cy="39035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1E07FF"/>
                </a:solidFill>
              </a:rPr>
              <a:t>Block 0</a:t>
            </a:r>
            <a:r>
              <a:rPr lang="en-US" sz="2800" b="1" dirty="0"/>
              <a:t> </a:t>
            </a:r>
            <a:r>
              <a:rPr lang="en-US" sz="2800" dirty="0"/>
              <a:t>is called the </a:t>
            </a:r>
            <a:r>
              <a:rPr lang="en-US" sz="2800" b="1" dirty="0">
                <a:solidFill>
                  <a:srgbClr val="FF0000"/>
                </a:solidFill>
              </a:rPr>
              <a:t>genesis block</a:t>
            </a:r>
            <a:r>
              <a:rPr lang="en-US" sz="2800" dirty="0"/>
              <a:t>. It was created by Nakamoto, the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unknown developer of Bitcoin. Now. there are </a:t>
            </a:r>
            <a:r>
              <a:rPr lang="en-US" sz="2800" i="1" dirty="0">
                <a:solidFill>
                  <a:srgbClr val="1E07FF"/>
                </a:solidFill>
              </a:rPr>
              <a:t>&gt;500,000 blocks </a:t>
            </a:r>
            <a:r>
              <a:rPr lang="en-US" sz="2800" dirty="0"/>
              <a:t>in the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Bitcoin</a:t>
            </a:r>
            <a:r>
              <a:rPr lang="en-US" sz="2800" dirty="0"/>
              <a:t> blockchain.</a:t>
            </a:r>
          </a:p>
          <a:p>
            <a:pPr>
              <a:lnSpc>
                <a:spcPct val="150000"/>
              </a:lnSpc>
            </a:pP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dirty="0"/>
              <a:t>Blockchain technology lets one verify any transaction by visiting 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the entire chain following the links.</a:t>
            </a:r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97FF43B4-BA06-904D-B4A5-3269B1251C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5653" y="1450877"/>
            <a:ext cx="1320914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8896BE72-A7D8-4447-B16D-C47609FB3F83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2085653" y="3348258"/>
            <a:ext cx="1320914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7633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11765-1F43-144F-B4ED-6BCAC9825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843517" cy="1325563"/>
          </a:xfrm>
        </p:spPr>
        <p:txBody>
          <a:bodyPr/>
          <a:lstStyle/>
          <a:p>
            <a:r>
              <a:rPr lang="en-US" b="1" dirty="0">
                <a:latin typeface="+mn-lt"/>
              </a:rPr>
              <a:t>A blockchain is immutable or tamper resistant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619C5A-5A75-CE4D-BD4A-6782064EFBB6}"/>
              </a:ext>
            </a:extLst>
          </p:cNvPr>
          <p:cNvSpPr txBox="1"/>
          <p:nvPr/>
        </p:nvSpPr>
        <p:spPr>
          <a:xfrm>
            <a:off x="441787" y="4091477"/>
            <a:ext cx="1144541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To cover it up, the </a:t>
            </a:r>
            <a:r>
              <a:rPr lang="en-US" sz="2400" b="1" i="1" dirty="0">
                <a:solidFill>
                  <a:srgbClr val="1E07FF"/>
                </a:solidFill>
              </a:rPr>
              <a:t>hash of the previous block</a:t>
            </a:r>
            <a:r>
              <a:rPr lang="en-US" sz="2400" b="1" i="1" dirty="0"/>
              <a:t> </a:t>
            </a:r>
            <a:r>
              <a:rPr lang="en-US" sz="2400" dirty="0"/>
              <a:t>in (k+1) should be updated. But based on how a block is generated and added to the chain, this </a:t>
            </a:r>
            <a:r>
              <a:rPr lang="en-US" sz="2400" dirty="0">
                <a:solidFill>
                  <a:srgbClr val="FF0000"/>
                </a:solidFill>
              </a:rPr>
              <a:t>takes a long time </a:t>
            </a:r>
            <a:r>
              <a:rPr lang="en-US" sz="2400" dirty="0"/>
              <a:t>for an individual.. </a:t>
            </a:r>
          </a:p>
          <a:p>
            <a:endParaRPr lang="en-US" sz="2400" dirty="0"/>
          </a:p>
          <a:p>
            <a:r>
              <a:rPr lang="en-US" sz="2400" dirty="0"/>
              <a:t>This must be repeated for </a:t>
            </a:r>
            <a:r>
              <a:rPr lang="en-US" sz="2400" i="1" dirty="0">
                <a:solidFill>
                  <a:srgbClr val="FF0000"/>
                </a:solidFill>
              </a:rPr>
              <a:t>all blocks in the chain after block k. </a:t>
            </a:r>
            <a:r>
              <a:rPr lang="en-US" sz="2400" dirty="0"/>
              <a:t>By that time, many new blocks will be generated within the system and </a:t>
            </a:r>
            <a:r>
              <a:rPr lang="en-US" sz="2400" dirty="0">
                <a:solidFill>
                  <a:srgbClr val="FF0000"/>
                </a:solidFill>
              </a:rPr>
              <a:t>disrupt the attempted cover-up</a:t>
            </a:r>
            <a:r>
              <a:rPr lang="en-US" sz="2400" dirty="0"/>
              <a:t>. This is the key to tamper resistance.</a:t>
            </a:r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97FF43B4-BA06-904D-B4A5-3269B1251C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5653" y="1450877"/>
            <a:ext cx="1320914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8896BE72-A7D8-4447-B16D-C47609FB3F83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2085653" y="3348258"/>
            <a:ext cx="1320914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2B7E4B7-9B57-7740-99EB-A48E2CD57B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3571" y="1935680"/>
            <a:ext cx="4490664" cy="194595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B08D7D5-FB8E-C34B-AC43-3C1B3B77F2CB}"/>
              </a:ext>
            </a:extLst>
          </p:cNvPr>
          <p:cNvSpPr txBox="1"/>
          <p:nvPr/>
        </p:nvSpPr>
        <p:spPr>
          <a:xfrm>
            <a:off x="7234312" y="2194096"/>
            <a:ext cx="47887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Alter</a:t>
            </a:r>
            <a:r>
              <a:rPr lang="en-US" dirty="0"/>
              <a:t> a transaction </a:t>
            </a:r>
            <a:r>
              <a:rPr lang="en-US" dirty="0">
                <a:solidFill>
                  <a:srgbClr val="FF0000"/>
                </a:solidFill>
              </a:rPr>
              <a:t>in block k and the </a:t>
            </a:r>
            <a:r>
              <a:rPr lang="en-US" b="1" i="1" dirty="0">
                <a:solidFill>
                  <a:srgbClr val="7030A0"/>
                </a:solidFill>
              </a:rPr>
              <a:t>hash of </a:t>
            </a:r>
          </a:p>
          <a:p>
            <a:r>
              <a:rPr lang="en-US" b="1" i="1" dirty="0">
                <a:solidFill>
                  <a:srgbClr val="7030A0"/>
                </a:solidFill>
              </a:rPr>
              <a:t>block k </a:t>
            </a:r>
            <a:r>
              <a:rPr lang="en-US" dirty="0">
                <a:solidFill>
                  <a:srgbClr val="1E07FF"/>
                </a:solidFill>
              </a:rPr>
              <a:t>stored in block (k+1) will no more match</a:t>
            </a:r>
            <a:r>
              <a:rPr lang="en-US" dirty="0"/>
              <a:t>, </a:t>
            </a:r>
          </a:p>
          <a:p>
            <a:r>
              <a:rPr lang="en-US" dirty="0">
                <a:solidFill>
                  <a:srgbClr val="FF0000"/>
                </a:solidFill>
              </a:rPr>
              <a:t>making the chain </a:t>
            </a:r>
            <a:r>
              <a:rPr lang="en-US" b="1" dirty="0">
                <a:solidFill>
                  <a:srgbClr val="FF0000"/>
                </a:solidFill>
              </a:rPr>
              <a:t>invalid</a:t>
            </a:r>
            <a:r>
              <a:rPr lang="en-US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530861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11765-1F43-144F-B4ED-6BCAC9825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843517" cy="1325563"/>
          </a:xfrm>
        </p:spPr>
        <p:txBody>
          <a:bodyPr/>
          <a:lstStyle/>
          <a:p>
            <a:r>
              <a:rPr lang="en-US" b="1" dirty="0">
                <a:latin typeface="+mn-lt"/>
              </a:rPr>
              <a:t>Miners validate blocks</a:t>
            </a:r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97FF43B4-BA06-904D-B4A5-3269B1251C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5653" y="1450877"/>
            <a:ext cx="1320914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8896BE72-A7D8-4447-B16D-C47609FB3F83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2085653" y="3348258"/>
            <a:ext cx="1320914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72D112-F4C9-6C41-8ECD-B76D8B29D2AE}"/>
              </a:ext>
            </a:extLst>
          </p:cNvPr>
          <p:cNvSpPr txBox="1"/>
          <p:nvPr/>
        </p:nvSpPr>
        <p:spPr>
          <a:xfrm>
            <a:off x="1066800" y="2016369"/>
            <a:ext cx="900355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Miners pick transaction from an unconfirmed pool, and form blocks. </a:t>
            </a:r>
          </a:p>
          <a:p>
            <a:r>
              <a:rPr lang="en-US" sz="2400" dirty="0"/>
              <a:t>For inclusion in a block, miners check the feasibility of the transaction</a:t>
            </a:r>
          </a:p>
          <a:p>
            <a:r>
              <a:rPr lang="en-US" sz="2400" dirty="0"/>
              <a:t>by walking sown the chain and examining relevant past transactions.</a:t>
            </a:r>
          </a:p>
          <a:p>
            <a:endParaRPr lang="en-US" sz="2400" dirty="0"/>
          </a:p>
          <a:p>
            <a:r>
              <a:rPr lang="en-US" sz="2400" dirty="0"/>
              <a:t>Then they take the responsibility of confirming or </a:t>
            </a:r>
            <a:r>
              <a:rPr lang="en-US" sz="2400" dirty="0">
                <a:solidFill>
                  <a:srgbClr val="FF0000"/>
                </a:solidFill>
              </a:rPr>
              <a:t>validating a block by</a:t>
            </a:r>
            <a:r>
              <a:rPr lang="en-US" sz="2400" dirty="0"/>
              <a:t> </a:t>
            </a:r>
          </a:p>
          <a:p>
            <a:r>
              <a:rPr lang="en-US" sz="2400" dirty="0"/>
              <a:t>solving a </a:t>
            </a:r>
            <a:r>
              <a:rPr lang="en-US" sz="2400" dirty="0">
                <a:solidFill>
                  <a:srgbClr val="1E07FF"/>
                </a:solidFill>
              </a:rPr>
              <a:t>cryptographic puzzle.</a:t>
            </a:r>
          </a:p>
        </p:txBody>
      </p:sp>
    </p:spTree>
    <p:extLst>
      <p:ext uri="{BB962C8B-B14F-4D97-AF65-F5344CB8AC3E}">
        <p14:creationId xmlns:p14="http://schemas.microsoft.com/office/powerpoint/2010/main" val="16675658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11765-1F43-144F-B4ED-6BCAC9825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843517" cy="1325563"/>
          </a:xfrm>
        </p:spPr>
        <p:txBody>
          <a:bodyPr/>
          <a:lstStyle/>
          <a:p>
            <a:r>
              <a:rPr lang="en-US" b="1" dirty="0">
                <a:latin typeface="+mn-lt"/>
              </a:rPr>
              <a:t>Cryptographic puzzle: Proof of Work</a:t>
            </a:r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97FF43B4-BA06-904D-B4A5-3269B1251C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5653" y="1450877"/>
            <a:ext cx="1320914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8896BE72-A7D8-4447-B16D-C47609FB3F83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2085653" y="3348258"/>
            <a:ext cx="1320914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B72D112-F4C9-6C41-8ECD-B76D8B29D2AE}"/>
                  </a:ext>
                </a:extLst>
              </p:cNvPr>
              <p:cNvSpPr txBox="1"/>
              <p:nvPr/>
            </p:nvSpPr>
            <p:spPr>
              <a:xfrm>
                <a:off x="838199" y="1806944"/>
                <a:ext cx="10971273" cy="44935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A miner </a:t>
                </a:r>
                <a:r>
                  <a:rPr lang="en-US" sz="2400" dirty="0">
                    <a:solidFill>
                      <a:srgbClr val="1E07FF"/>
                    </a:solidFill>
                  </a:rPr>
                  <a:t>solves</a:t>
                </a:r>
                <a:r>
                  <a:rPr lang="en-US" sz="2400" dirty="0"/>
                  <a:t> a difficult </a:t>
                </a:r>
                <a:r>
                  <a:rPr lang="en-US" sz="2400" dirty="0">
                    <a:solidFill>
                      <a:srgbClr val="FF0000"/>
                    </a:solidFill>
                  </a:rPr>
                  <a:t>Proof of Work </a:t>
                </a:r>
                <a:r>
                  <a:rPr lang="en-US" sz="2400" dirty="0"/>
                  <a:t>puzzle to get rewarded. </a:t>
                </a:r>
              </a:p>
              <a:p>
                <a:r>
                  <a:rPr lang="en-US" sz="2400" dirty="0"/>
                  <a:t>In this </a:t>
                </a:r>
                <a:r>
                  <a:rPr lang="en-US" sz="2400" b="1" dirty="0" err="1">
                    <a:solidFill>
                      <a:srgbClr val="FF0000"/>
                    </a:solidFill>
                  </a:rPr>
                  <a:t>PoW</a:t>
                </a:r>
                <a:r>
                  <a:rPr lang="en-US" sz="2400" dirty="0"/>
                  <a:t> puzzle, each block contains a </a:t>
                </a:r>
                <a:r>
                  <a:rPr lang="en-US" sz="2400" i="1" dirty="0">
                    <a:solidFill>
                      <a:srgbClr val="1E07FF"/>
                    </a:solidFill>
                  </a:rPr>
                  <a:t>nonce</a:t>
                </a:r>
                <a:r>
                  <a:rPr lang="en-US" sz="2400" dirty="0"/>
                  <a:t> (part of the header)</a:t>
                </a:r>
              </a:p>
              <a:p>
                <a:endParaRPr lang="en-US" sz="2400" dirty="0"/>
              </a:p>
              <a:p>
                <a:pPr algn="ctr"/>
                <a:r>
                  <a:rPr lang="en-US" sz="2800" i="1" dirty="0">
                    <a:solidFill>
                      <a:srgbClr val="FF0000"/>
                    </a:solidFill>
                  </a:rPr>
                  <a:t>Let</a:t>
                </a:r>
                <a:r>
                  <a:rPr lang="en-US" sz="28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…,</m:t>
                    </m:r>
                    <m:r>
                      <a:rPr lang="en-US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𝑛𝑜𝑛𝑐𝑒</m:t>
                    </m:r>
                    <m:r>
                      <a:rPr lang="en-US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>
                  <a:solidFill>
                    <a:srgbClr val="FF0000"/>
                  </a:solidFill>
                </a:endParaRPr>
              </a:p>
              <a:p>
                <a:pPr algn="ctr"/>
                <a:r>
                  <a:rPr lang="en-US" dirty="0"/>
                  <a:t> </a:t>
                </a:r>
              </a:p>
              <a:p>
                <a:r>
                  <a:rPr lang="en-US" sz="2400" dirty="0"/>
                  <a:t>Here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1E07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rgbClr val="1E07FF"/>
                    </a:solidFill>
                  </a:rPr>
                  <a:t> </a:t>
                </a:r>
                <a:r>
                  <a:rPr lang="en-US" sz="2400" dirty="0"/>
                  <a:t>represents the transactions in the block. A miner takes a block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1E07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smtClean="0">
                        <a:solidFill>
                          <a:srgbClr val="1E07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smtClean="0">
                        <a:solidFill>
                          <a:srgbClr val="1E07FF"/>
                        </a:solidFill>
                        <a:latin typeface="Cambria Math" panose="02040503050406030204" pitchFamily="18" charset="0"/>
                      </a:rPr>
                      <m:t>, …, </m:t>
                    </m:r>
                    <m:r>
                      <a:rPr lang="en-US" sz="2400" i="1" smtClean="0">
                        <a:solidFill>
                          <a:srgbClr val="1E07FF"/>
                        </a:solidFill>
                        <a:latin typeface="Cambria Math" panose="02040503050406030204" pitchFamily="18" charset="0"/>
                      </a:rPr>
                      <m:t>𝑛𝑜𝑛𝑐𝑒</m:t>
                    </m:r>
                    <m:r>
                      <a:rPr lang="en-US" sz="2400" i="1" smtClean="0">
                        <a:solidFill>
                          <a:srgbClr val="1E07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1E07FF"/>
                    </a:solidFill>
                  </a:rPr>
                  <a:t>, </a:t>
                </a:r>
              </a:p>
              <a:p>
                <a:r>
                  <a:rPr lang="en-US" sz="2400" dirty="0"/>
                  <a:t>and finds a suitable value of the </a:t>
                </a:r>
                <a:r>
                  <a:rPr lang="en-US" sz="2400" i="1" dirty="0">
                    <a:solidFill>
                      <a:srgbClr val="1E07FF"/>
                    </a:solidFill>
                  </a:rPr>
                  <a:t>nonce</a:t>
                </a:r>
                <a:r>
                  <a:rPr lang="en-US" sz="2400" dirty="0"/>
                  <a:t> so that its hash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contains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t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leading 0’s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sz="24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&gt;0)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, </a:t>
                </a:r>
              </a:p>
              <a:p>
                <a:r>
                  <a:rPr lang="en-US" sz="2400" dirty="0"/>
                  <a:t>where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t</m:t>
                    </m:r>
                  </m:oMath>
                </a14:m>
                <a:r>
                  <a:rPr lang="en-US" sz="2400" dirty="0"/>
                  <a:t> is the </a:t>
                </a:r>
                <a:r>
                  <a:rPr lang="en-US" sz="2400" i="1" dirty="0"/>
                  <a:t>difficulty</a:t>
                </a:r>
                <a:r>
                  <a:rPr lang="en-US" sz="2400" dirty="0"/>
                  <a:t> parameter. The value of t is decided by the system.</a:t>
                </a:r>
              </a:p>
              <a:p>
                <a:r>
                  <a:rPr lang="en-US" sz="2400" dirty="0"/>
                  <a:t> </a:t>
                </a:r>
              </a:p>
              <a:p>
                <a:r>
                  <a:rPr lang="en-US" sz="2400" dirty="0"/>
                  <a:t>Such a hash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y</m:t>
                    </m:r>
                  </m:oMath>
                </a14:m>
                <a:r>
                  <a:rPr lang="en-US" sz="2400" dirty="0"/>
                  <a:t> is called a </a:t>
                </a:r>
                <a:r>
                  <a:rPr lang="en-US" sz="2400" dirty="0">
                    <a:solidFill>
                      <a:srgbClr val="1E07FF"/>
                    </a:solidFill>
                  </a:rPr>
                  <a:t>signature of the block (</a:t>
                </a:r>
                <a:r>
                  <a:rPr lang="en-US" sz="2400" dirty="0">
                    <a:solidFill>
                      <a:srgbClr val="FF0000"/>
                    </a:solidFill>
                  </a:rPr>
                  <a:t>easily verifiable</a:t>
                </a:r>
                <a:r>
                  <a:rPr lang="en-US" sz="2400" dirty="0">
                    <a:solidFill>
                      <a:srgbClr val="1E07FF"/>
                    </a:solidFill>
                  </a:rPr>
                  <a:t>)</a:t>
                </a:r>
                <a:r>
                  <a:rPr lang="en-US" sz="2400" dirty="0"/>
                  <a:t>.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There is </a:t>
                </a:r>
                <a:r>
                  <a:rPr lang="en-US" sz="2400" dirty="0">
                    <a:solidFill>
                      <a:srgbClr val="1E07FF"/>
                    </a:solidFill>
                  </a:rPr>
                  <a:t>no algorithm </a:t>
                </a:r>
                <a:r>
                  <a:rPr lang="en-US" sz="2400" dirty="0"/>
                  <a:t>for solving this puzzle, so it is strictly a </a:t>
                </a:r>
                <a:r>
                  <a:rPr lang="en-US" sz="2400" dirty="0">
                    <a:solidFill>
                      <a:srgbClr val="1E07FF"/>
                    </a:solidFill>
                  </a:rPr>
                  <a:t>trial-and-error</a:t>
                </a:r>
                <a:r>
                  <a:rPr lang="en-US" sz="2400" dirty="0"/>
                  <a:t> method.</a:t>
                </a: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B72D112-F4C9-6C41-8ECD-B76D8B29D2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1806944"/>
                <a:ext cx="10971273" cy="4493538"/>
              </a:xfrm>
              <a:prstGeom prst="rect">
                <a:avLst/>
              </a:prstGeom>
              <a:blipFill>
                <a:blip r:embed="rId3"/>
                <a:stretch>
                  <a:fillRect l="-809" t="-845" b="-19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08919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11765-1F43-144F-B4ED-6BCAC9825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843517" cy="1325563"/>
          </a:xfrm>
        </p:spPr>
        <p:txBody>
          <a:bodyPr/>
          <a:lstStyle/>
          <a:p>
            <a:r>
              <a:rPr lang="en-US" b="1" dirty="0">
                <a:latin typeface="+mn-lt"/>
              </a:rPr>
              <a:t>Cryptographic puzzle </a:t>
            </a:r>
            <a:r>
              <a:rPr lang="en-US" sz="2400" b="1" dirty="0">
                <a:latin typeface="+mn-lt"/>
              </a:rPr>
              <a:t>continued</a:t>
            </a:r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97FF43B4-BA06-904D-B4A5-3269B1251C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5653" y="1450877"/>
            <a:ext cx="1320914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8896BE72-A7D8-4447-B16D-C47609FB3F83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2085653" y="3348258"/>
            <a:ext cx="1320914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72D112-F4C9-6C41-8ECD-B76D8B29D2AE}"/>
              </a:ext>
            </a:extLst>
          </p:cNvPr>
          <p:cNvSpPr txBox="1"/>
          <p:nvPr/>
        </p:nvSpPr>
        <p:spPr>
          <a:xfrm>
            <a:off x="838199" y="1806944"/>
            <a:ext cx="11301299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As an analogy, consider using a random number generator to generate a </a:t>
            </a:r>
          </a:p>
          <a:p>
            <a:pPr>
              <a:lnSpc>
                <a:spcPct val="150000"/>
              </a:lnSpc>
            </a:pPr>
            <a:r>
              <a:rPr lang="en-US" sz="2400" i="1" dirty="0">
                <a:solidFill>
                  <a:srgbClr val="1E07FF"/>
                </a:solidFill>
              </a:rPr>
              <a:t>random number  </a:t>
            </a:r>
            <a:r>
              <a:rPr lang="en-US" sz="2400" dirty="0">
                <a:solidFill>
                  <a:srgbClr val="1E07FF"/>
                </a:solidFill>
              </a:rPr>
              <a:t>N</a:t>
            </a:r>
            <a:r>
              <a:rPr lang="en-US" sz="2400" dirty="0"/>
              <a:t> between </a:t>
            </a:r>
            <a:r>
              <a:rPr lang="en-US" sz="2400" dirty="0">
                <a:solidFill>
                  <a:srgbClr val="1E07FF"/>
                </a:solidFill>
              </a:rPr>
              <a:t>0</a:t>
            </a:r>
            <a:r>
              <a:rPr lang="en-US" sz="2400" dirty="0"/>
              <a:t> and </a:t>
            </a:r>
            <a:r>
              <a:rPr lang="en-US" sz="2400" dirty="0">
                <a:solidFill>
                  <a:srgbClr val="1E07FF"/>
                </a:solidFill>
              </a:rPr>
              <a:t>2</a:t>
            </a:r>
            <a:r>
              <a:rPr lang="en-US" sz="2400" baseline="30000" dirty="0">
                <a:solidFill>
                  <a:srgbClr val="1E07FF"/>
                </a:solidFill>
              </a:rPr>
              <a:t>64 </a:t>
            </a:r>
            <a:r>
              <a:rPr lang="en-US" sz="2400" dirty="0">
                <a:solidFill>
                  <a:srgbClr val="1E07FF"/>
                </a:solidFill>
              </a:rPr>
              <a:t>- 1</a:t>
            </a:r>
            <a:r>
              <a:rPr lang="en-US" sz="2400" dirty="0"/>
              <a:t>, such that </a:t>
            </a:r>
            <a:r>
              <a:rPr lang="en-US" sz="2400" dirty="0">
                <a:solidFill>
                  <a:srgbClr val="FF0000"/>
                </a:solidFill>
              </a:rPr>
              <a:t>N has </a:t>
            </a:r>
            <a:r>
              <a:rPr lang="en-US" sz="2400" dirty="0">
                <a:solidFill>
                  <a:srgbClr val="1E07FF"/>
                </a:solidFill>
              </a:rPr>
              <a:t>t leading 0’s </a:t>
            </a:r>
            <a:r>
              <a:rPr lang="en-US" sz="2400" dirty="0">
                <a:solidFill>
                  <a:srgbClr val="FF0000"/>
                </a:solidFill>
              </a:rPr>
              <a:t>in it. </a:t>
            </a:r>
          </a:p>
          <a:p>
            <a:pPr>
              <a:lnSpc>
                <a:spcPct val="150000"/>
              </a:lnSpc>
            </a:pPr>
            <a:endParaRPr lang="en-US" sz="24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/>
              <a:t>The problem becomes more difficult </a:t>
            </a:r>
            <a:r>
              <a:rPr lang="en-US" sz="2400" dirty="0">
                <a:solidFill>
                  <a:srgbClr val="FF0000"/>
                </a:solidFill>
              </a:rPr>
              <a:t>when t increases. On an average, one needs many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FF0000"/>
                </a:solidFill>
              </a:rPr>
              <a:t>more trials to find such a number. </a:t>
            </a:r>
            <a:r>
              <a:rPr lang="en-US" sz="2400" dirty="0"/>
              <a:t>In the Bitcoin blockchain, the difficulty parameter is so 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adjusted that </a:t>
            </a:r>
            <a:r>
              <a:rPr lang="en-US" sz="2400" dirty="0">
                <a:solidFill>
                  <a:srgbClr val="1E07FF"/>
                </a:solidFill>
              </a:rPr>
              <a:t>on an average</a:t>
            </a:r>
            <a:r>
              <a:rPr lang="en-US" sz="2400" dirty="0">
                <a:solidFill>
                  <a:srgbClr val="FF0000"/>
                </a:solidFill>
              </a:rPr>
              <a:t>, a block is validated by some miner in approximately 10 min.</a:t>
            </a:r>
          </a:p>
          <a:p>
            <a:pPr>
              <a:lnSpc>
                <a:spcPct val="150000"/>
              </a:lnSpc>
            </a:pPr>
            <a:endParaRPr lang="en-US" sz="24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</a:rPr>
              <a:t>Only valid blocks are appended to the blockchain.</a:t>
            </a:r>
          </a:p>
          <a:p>
            <a:pPr>
              <a:lnSpc>
                <a:spcPct val="150000"/>
              </a:lnSpc>
            </a:pPr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483513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11765-1F43-144F-B4ED-6BCAC9825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843517" cy="1325563"/>
          </a:xfrm>
        </p:spPr>
        <p:txBody>
          <a:bodyPr/>
          <a:lstStyle/>
          <a:p>
            <a:r>
              <a:rPr lang="en-US" b="1" dirty="0">
                <a:latin typeface="+mn-lt"/>
              </a:rPr>
              <a:t>Cryptographic Puzzle </a:t>
            </a:r>
            <a:r>
              <a:rPr lang="en-US" sz="2400" b="1" dirty="0">
                <a:latin typeface="+mn-lt"/>
              </a:rPr>
              <a:t>continued</a:t>
            </a:r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97FF43B4-BA06-904D-B4A5-3269B1251C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5653" y="1450877"/>
            <a:ext cx="1320914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8896BE72-A7D8-4447-B16D-C47609FB3F83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2085653" y="3348258"/>
            <a:ext cx="1320914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B72D112-F4C9-6C41-8ECD-B76D8B29D2AE}"/>
                  </a:ext>
                </a:extLst>
              </p:cNvPr>
              <p:cNvSpPr txBox="1"/>
              <p:nvPr/>
            </p:nvSpPr>
            <p:spPr>
              <a:xfrm>
                <a:off x="838199" y="1533465"/>
                <a:ext cx="11201593" cy="53245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It is extremely difficult to </a:t>
                </a:r>
                <a:r>
                  <a:rPr lang="en-US" sz="2400" dirty="0">
                    <a:solidFill>
                      <a:srgbClr val="1E07FF"/>
                    </a:solidFill>
                  </a:rPr>
                  <a:t>find a nonce </a:t>
                </a:r>
                <a:r>
                  <a:rPr lang="en-US" sz="2400" dirty="0"/>
                  <a:t>that solves the </a:t>
                </a:r>
                <a:r>
                  <a:rPr lang="en-US" sz="2400" dirty="0" err="1"/>
                  <a:t>PoW</a:t>
                </a:r>
                <a:r>
                  <a:rPr lang="en-US" sz="2400" dirty="0"/>
                  <a:t> puzzle</a:t>
                </a:r>
              </a:p>
              <a:p>
                <a:endParaRPr lang="en-US" sz="2400" dirty="0"/>
              </a:p>
              <a:p>
                <a:pPr algn="ctr"/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…,</m:t>
                    </m:r>
                    <m:r>
                      <a:rPr lang="en-US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𝑛𝑜𝑛𝑐𝑒</m:t>
                    </m:r>
                    <m:r>
                      <a:rPr lang="en-US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|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1E07FF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2400" b="1" i="1" dirty="0" smtClean="0">
                        <a:solidFill>
                          <a:srgbClr val="1E07FF"/>
                        </a:solidFill>
                        <a:latin typeface="Cambria Math" panose="02040503050406030204" pitchFamily="18" charset="0"/>
                      </a:rPr>
                      <m:t> &lt; </m:t>
                    </m:r>
                    <m:r>
                      <a:rPr lang="en-US" sz="2400" b="1" i="1" dirty="0" smtClean="0">
                        <a:solidFill>
                          <a:srgbClr val="1E07FF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2400" b="1" i="1" dirty="0" smtClean="0">
                        <a:solidFill>
                          <a:srgbClr val="1E07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1" i="1" dirty="0" smtClean="0">
                        <a:solidFill>
                          <a:srgbClr val="1E07FF"/>
                        </a:solidFill>
                        <a:latin typeface="Cambria Math" panose="02040503050406030204" pitchFamily="18" charset="0"/>
                      </a:rPr>
                      <m:t>𝒍𝒊𝒎𝒊𝒕</m:t>
                    </m:r>
                    <m:r>
                      <a:rPr lang="en-US" sz="2400" b="1" i="1" dirty="0" smtClean="0">
                        <a:solidFill>
                          <a:srgbClr val="1E07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 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However, given the nonce, anyone can easily verify/compute the hash.</a:t>
                </a:r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r>
                  <a:rPr lang="en-US" sz="2400" dirty="0"/>
                  <a:t>So, starting from the last block (i.e. most recent), one can easily walk down the chain </a:t>
                </a:r>
              </a:p>
              <a:p>
                <a:r>
                  <a:rPr lang="en-US" sz="2400" dirty="0"/>
                  <a:t>of blocks If someone claims to have solved the </a:t>
                </a:r>
                <a:r>
                  <a:rPr lang="en-US" sz="2400" dirty="0" err="1"/>
                  <a:t>PoW</a:t>
                </a:r>
                <a:r>
                  <a:rPr lang="en-US" sz="2400" dirty="0"/>
                  <a:t> puzzle, then others can easily verify </a:t>
                </a:r>
              </a:p>
              <a:p>
                <a:r>
                  <a:rPr lang="en-US" sz="2400" dirty="0"/>
                  <a:t>the claim.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B72D112-F4C9-6C41-8ECD-B76D8B29D2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1533465"/>
                <a:ext cx="11201593" cy="5324535"/>
              </a:xfrm>
              <a:prstGeom prst="rect">
                <a:avLst/>
              </a:prstGeom>
              <a:blipFill>
                <a:blip r:embed="rId2"/>
                <a:stretch>
                  <a:fillRect l="-793" t="-952"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A969BAFE-A54D-BF47-BC66-D4C57D5764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8438" y="3894040"/>
            <a:ext cx="6591300" cy="165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8460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11765-1F43-144F-B4ED-6BCAC9825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843517" cy="1325563"/>
          </a:xfrm>
        </p:spPr>
        <p:txBody>
          <a:bodyPr/>
          <a:lstStyle/>
          <a:p>
            <a:r>
              <a:rPr lang="en-US" b="1" dirty="0">
                <a:latin typeface="+mn-lt"/>
              </a:rPr>
              <a:t>Reward for the miners</a:t>
            </a:r>
            <a:endParaRPr lang="en-US" sz="2400" b="1" dirty="0">
              <a:latin typeface="+mn-lt"/>
            </a:endParaRPr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97FF43B4-BA06-904D-B4A5-3269B1251C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5653" y="1450877"/>
            <a:ext cx="1320914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8896BE72-A7D8-4447-B16D-C47609FB3F83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2085653" y="3348258"/>
            <a:ext cx="1320914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72D112-F4C9-6C41-8ECD-B76D8B29D2AE}"/>
              </a:ext>
            </a:extLst>
          </p:cNvPr>
          <p:cNvSpPr txBox="1"/>
          <p:nvPr/>
        </p:nvSpPr>
        <p:spPr>
          <a:xfrm>
            <a:off x="719327" y="1496596"/>
            <a:ext cx="10445497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Whichever miner </a:t>
            </a:r>
            <a:r>
              <a:rPr lang="en-US" sz="2400" dirty="0">
                <a:solidFill>
                  <a:srgbClr val="1E07FF"/>
                </a:solidFill>
              </a:rPr>
              <a:t>solves the puzzle </a:t>
            </a:r>
            <a:r>
              <a:rPr lang="en-US" sz="2400" dirty="0"/>
              <a:t>(i.e. </a:t>
            </a:r>
            <a:r>
              <a:rPr lang="en-US" sz="2400" dirty="0">
                <a:solidFill>
                  <a:srgbClr val="FF0000"/>
                </a:solidFill>
              </a:rPr>
              <a:t>mines a block</a:t>
            </a:r>
            <a:r>
              <a:rPr lang="en-US" sz="2400" dirty="0"/>
              <a:t>), and succeeds in propagating that to all, gets rewarded (now 12.5 Bitcoins) for contributing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his / her computing resources.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FF0000"/>
                </a:solidFill>
              </a:rPr>
              <a:t>(</a:t>
            </a:r>
            <a:r>
              <a:rPr lang="en-US" sz="2400" dirty="0">
                <a:solidFill>
                  <a:srgbClr val="FF0000"/>
                </a:solidFill>
                <a:ea typeface="Baskerville" panose="02020502070401020303" pitchFamily="18" charset="0"/>
              </a:rPr>
              <a:t>What if two miners solve the same block around the same time</a:t>
            </a:r>
            <a:r>
              <a:rPr lang="en-US" sz="2400" dirty="0">
                <a:solidFill>
                  <a:srgbClr val="FF0000"/>
                </a:solidFill>
              </a:rPr>
              <a:t>? </a:t>
            </a:r>
            <a:r>
              <a:rPr lang="en-US" sz="2400" dirty="0">
                <a:solidFill>
                  <a:srgbClr val="FF0000"/>
                </a:solidFill>
                <a:ea typeface="Baskerville" panose="02020502070401020303" pitchFamily="18" charset="0"/>
              </a:rPr>
              <a:t>Discussed later</a:t>
            </a:r>
            <a:r>
              <a:rPr lang="en-US" sz="2400" dirty="0">
                <a:solidFill>
                  <a:srgbClr val="FF0000"/>
                </a:solidFill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FF0000"/>
                </a:solidFill>
              </a:rPr>
              <a:t>(How much energy is wasted? Enormous amount … </a:t>
            </a:r>
            <a:r>
              <a:rPr lang="en-US" sz="2400" dirty="0">
                <a:solidFill>
                  <a:srgbClr val="1E07FF"/>
                </a:solidFill>
              </a:rPr>
              <a:t>not eco friendly</a:t>
            </a:r>
            <a:r>
              <a:rPr lang="en-US" sz="2400" dirty="0">
                <a:solidFill>
                  <a:srgbClr val="FF0000"/>
                </a:solidFill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Block Rewards gets halved after every 210,000 of blocks gets mined, and the average time for halving comes around 4 years (</a:t>
            </a:r>
            <a:r>
              <a:rPr lang="en-US" sz="2400" dirty="0">
                <a:solidFill>
                  <a:srgbClr val="FF0000"/>
                </a:solidFill>
              </a:rPr>
              <a:t>this is what Satoshi Nakamoto originally planned while launching Bitcoin</a:t>
            </a:r>
            <a:r>
              <a:rPr lang="en-US" sz="2400" dirty="0"/>
              <a:t>)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434505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0FA99-DC90-ED44-9F38-ED1094D2D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 is blockchain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771A3B-B5C0-2244-8243-AFB2F428F1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744" y="1813433"/>
            <a:ext cx="6586728" cy="4351338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FF0000"/>
                </a:solidFill>
              </a:rPr>
              <a:t>Open ledger</a:t>
            </a:r>
            <a:r>
              <a:rPr lang="en-US" dirty="0"/>
              <a:t>, a technology for securely </a:t>
            </a:r>
            <a:r>
              <a:rPr lang="en-US" b="1" dirty="0">
                <a:solidFill>
                  <a:srgbClr val="FF0000"/>
                </a:solidFill>
              </a:rPr>
              <a:t>transferring assets </a:t>
            </a:r>
            <a:r>
              <a:rPr lang="en-US" dirty="0">
                <a:solidFill>
                  <a:schemeClr val="accent1"/>
                </a:solidFill>
              </a:rPr>
              <a:t>(</a:t>
            </a:r>
            <a:r>
              <a:rPr lang="en-US" b="1" dirty="0">
                <a:solidFill>
                  <a:srgbClr val="1E07FF"/>
                </a:solidFill>
              </a:rPr>
              <a:t>without a trusted 3</a:t>
            </a:r>
            <a:r>
              <a:rPr lang="en-US" b="1" baseline="30000" dirty="0">
                <a:solidFill>
                  <a:srgbClr val="1E07FF"/>
                </a:solidFill>
              </a:rPr>
              <a:t>rd</a:t>
            </a:r>
            <a:r>
              <a:rPr lang="en-US" b="1" dirty="0">
                <a:solidFill>
                  <a:srgbClr val="1E07FF"/>
                </a:solidFill>
              </a:rPr>
              <a:t> party</a:t>
            </a:r>
            <a:r>
              <a:rPr lang="en-US" dirty="0">
                <a:solidFill>
                  <a:schemeClr val="accent1"/>
                </a:solidFill>
              </a:rPr>
              <a:t>). </a:t>
            </a:r>
            <a:r>
              <a:rPr lang="en-US" dirty="0"/>
              <a:t>Third parties 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often charge a sizeable fee, and 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slow down transactions (think of banks, credit card companies) and 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are a potential risk to privacy.</a:t>
            </a:r>
          </a:p>
          <a:p>
            <a:pPr>
              <a:lnSpc>
                <a:spcPct val="150000"/>
              </a:lnSpc>
            </a:pPr>
            <a:r>
              <a:rPr lang="en-US" dirty="0"/>
              <a:t>Blockchain technology provides an answer. An open ledger is one that any client can access but cannot tamper.</a:t>
            </a:r>
          </a:p>
        </p:txBody>
      </p:sp>
      <p:pic>
        <p:nvPicPr>
          <p:cNvPr id="2051" name="Picture 3" descr="Image result for bank counter">
            <a:hlinkClick r:id="rId2"/>
            <a:extLst>
              <a:ext uri="{FF2B5EF4-FFF2-40B4-BE49-F238E27FC236}">
                <a16:creationId xmlns:a16="http://schemas.microsoft.com/office/drawing/2014/main" id="{DCB9CEA2-6548-B546-8380-EE4B772226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7384" y="2049462"/>
            <a:ext cx="4291894" cy="313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16612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11765-1F43-144F-B4ED-6BCAC9825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843517" cy="1325563"/>
          </a:xfrm>
        </p:spPr>
        <p:txBody>
          <a:bodyPr/>
          <a:lstStyle/>
          <a:p>
            <a:r>
              <a:rPr lang="en-US" b="1" dirty="0">
                <a:latin typeface="+mn-lt"/>
              </a:rPr>
              <a:t>Bitcoin block mining data (3/5/2019)</a:t>
            </a:r>
            <a:br>
              <a:rPr lang="en-US" b="1" dirty="0">
                <a:latin typeface="+mn-lt"/>
              </a:rPr>
            </a:br>
            <a:r>
              <a:rPr lang="en-US" sz="2400" b="1" dirty="0">
                <a:solidFill>
                  <a:srgbClr val="FF0000"/>
                </a:solidFill>
                <a:latin typeface="+mn-lt"/>
              </a:rPr>
              <a:t>source</a:t>
            </a:r>
            <a:r>
              <a:rPr lang="en-US" b="1" dirty="0">
                <a:latin typeface="+mn-lt"/>
              </a:rPr>
              <a:t> </a:t>
            </a:r>
            <a:r>
              <a:rPr lang="en-US" sz="2400" b="1" dirty="0">
                <a:solidFill>
                  <a:srgbClr val="1E07FF"/>
                </a:solidFill>
                <a:latin typeface="+mn-lt"/>
              </a:rPr>
              <a:t>https://</a:t>
            </a:r>
            <a:r>
              <a:rPr lang="en-US" sz="2400" b="1" dirty="0" err="1">
                <a:solidFill>
                  <a:srgbClr val="1E07FF"/>
                </a:solidFill>
                <a:latin typeface="+mn-lt"/>
              </a:rPr>
              <a:t>www.bitcoinblockhalf.com</a:t>
            </a:r>
            <a:r>
              <a:rPr lang="en-US" sz="2400" b="1" dirty="0">
                <a:solidFill>
                  <a:srgbClr val="1E07FF"/>
                </a:solidFill>
                <a:latin typeface="+mn-lt"/>
              </a:rPr>
              <a:t>/</a:t>
            </a:r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97FF43B4-BA06-904D-B4A5-3269B1251C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5653" y="1450877"/>
            <a:ext cx="1320914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8896BE72-A7D8-4447-B16D-C47609FB3F83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1849347" y="3337984"/>
            <a:ext cx="1320914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72D112-F4C9-6C41-8ECD-B76D8B29D2AE}"/>
              </a:ext>
            </a:extLst>
          </p:cNvPr>
          <p:cNvSpPr txBox="1"/>
          <p:nvPr/>
        </p:nvSpPr>
        <p:spPr>
          <a:xfrm>
            <a:off x="838199" y="1533465"/>
            <a:ext cx="18473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31914CF-5072-234A-992F-F57F454B61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828646"/>
              </p:ext>
            </p:extLst>
          </p:nvPr>
        </p:nvGraphicFramePr>
        <p:xfrm>
          <a:off x="1664413" y="1820747"/>
          <a:ext cx="8733035" cy="4344158"/>
        </p:xfrm>
        <a:graphic>
          <a:graphicData uri="http://schemas.openxmlformats.org/drawingml/2006/table">
            <a:tbl>
              <a:tblPr/>
              <a:tblGrid>
                <a:gridCol w="3865675">
                  <a:extLst>
                    <a:ext uri="{9D8B030D-6E8A-4147-A177-3AD203B41FA5}">
                      <a16:colId xmlns:a16="http://schemas.microsoft.com/office/drawing/2014/main" val="511875926"/>
                    </a:ext>
                  </a:extLst>
                </a:gridCol>
                <a:gridCol w="4867360">
                  <a:extLst>
                    <a:ext uri="{9D8B030D-6E8A-4147-A177-3AD203B41FA5}">
                      <a16:colId xmlns:a16="http://schemas.microsoft.com/office/drawing/2014/main" val="200785952"/>
                    </a:ext>
                  </a:extLst>
                </a:gridCol>
              </a:tblGrid>
              <a:tr h="212260">
                <a:tc>
                  <a:txBody>
                    <a:bodyPr/>
                    <a:lstStyle/>
                    <a:p>
                      <a:r>
                        <a:rPr lang="en-US" sz="1800" b="1"/>
                        <a:t>Total Bitcoins in circulation:</a:t>
                      </a:r>
                      <a:endParaRPr lang="en-US" sz="1800"/>
                    </a:p>
                  </a:txBody>
                  <a:tcPr marL="53065" marR="53065" marT="26533" marB="265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17,571,500</a:t>
                      </a:r>
                    </a:p>
                  </a:txBody>
                  <a:tcPr marL="53065" marR="53065" marT="26533" marB="265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3667668"/>
                  </a:ext>
                </a:extLst>
              </a:tr>
              <a:tr h="212260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FF0000"/>
                          </a:solidFill>
                        </a:rPr>
                        <a:t>Total Bitcoins to be ever produced</a:t>
                      </a:r>
                      <a:r>
                        <a:rPr lang="en-US" sz="1800" b="1" dirty="0"/>
                        <a:t>:</a:t>
                      </a:r>
                      <a:endParaRPr lang="en-US" sz="1800" dirty="0"/>
                    </a:p>
                  </a:txBody>
                  <a:tcPr marL="53065" marR="53065" marT="26533" marB="265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21,000,000</a:t>
                      </a:r>
                    </a:p>
                  </a:txBody>
                  <a:tcPr marL="53065" marR="53065" marT="26533" marB="265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3978529"/>
                  </a:ext>
                </a:extLst>
              </a:tr>
              <a:tr h="212260">
                <a:tc>
                  <a:txBody>
                    <a:bodyPr/>
                    <a:lstStyle/>
                    <a:p>
                      <a:r>
                        <a:rPr lang="en-US" sz="1800" b="1" dirty="0"/>
                        <a:t>Percentage of total Bitcoins mined:</a:t>
                      </a:r>
                      <a:endParaRPr lang="en-US" sz="1800" dirty="0"/>
                    </a:p>
                  </a:txBody>
                  <a:tcPr marL="53065" marR="53065" marT="26533" marB="265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83.67%</a:t>
                      </a:r>
                    </a:p>
                  </a:txBody>
                  <a:tcPr marL="53065" marR="53065" marT="26533" marB="265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3398367"/>
                  </a:ext>
                </a:extLst>
              </a:tr>
              <a:tr h="212260">
                <a:tc>
                  <a:txBody>
                    <a:bodyPr/>
                    <a:lstStyle/>
                    <a:p>
                      <a:r>
                        <a:rPr lang="en-US" sz="1800" b="1"/>
                        <a:t>Total Bitcoins left to mine:</a:t>
                      </a:r>
                      <a:endParaRPr lang="en-US" sz="1800"/>
                    </a:p>
                  </a:txBody>
                  <a:tcPr marL="53065" marR="53065" marT="26533" marB="265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3,428,500</a:t>
                      </a:r>
                    </a:p>
                  </a:txBody>
                  <a:tcPr marL="53065" marR="53065" marT="26533" marB="265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1133433"/>
                  </a:ext>
                </a:extLst>
              </a:tr>
              <a:tr h="21226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53065" marR="53065" marT="26533" marB="265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800" dirty="0"/>
                    </a:p>
                  </a:txBody>
                  <a:tcPr marL="53065" marR="53065" marT="26533" marB="265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0069006"/>
                  </a:ext>
                </a:extLst>
              </a:tr>
              <a:tr h="212260">
                <a:tc>
                  <a:txBody>
                    <a:bodyPr/>
                    <a:lstStyle/>
                    <a:p>
                      <a:r>
                        <a:rPr lang="en-US" sz="1800" b="1" dirty="0"/>
                        <a:t>Bitcoin price (USD):</a:t>
                      </a:r>
                      <a:endParaRPr lang="en-US" sz="1800" dirty="0"/>
                    </a:p>
                  </a:txBody>
                  <a:tcPr marL="53065" marR="53065" marT="26533" marB="265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$3,805.10</a:t>
                      </a:r>
                    </a:p>
                  </a:txBody>
                  <a:tcPr marL="53065" marR="53065" marT="26533" marB="265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1129044"/>
                  </a:ext>
                </a:extLst>
              </a:tr>
              <a:tr h="165220">
                <a:tc>
                  <a:txBody>
                    <a:bodyPr/>
                    <a:lstStyle/>
                    <a:p>
                      <a:r>
                        <a:rPr lang="en-US" sz="1800" b="1" dirty="0"/>
                        <a:t>Total blocks</a:t>
                      </a:r>
                      <a:endParaRPr lang="en-US" sz="1800" dirty="0"/>
                    </a:p>
                  </a:txBody>
                  <a:tcPr marL="53065" marR="53065" marT="26533" marB="265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565,720</a:t>
                      </a:r>
                    </a:p>
                  </a:txBody>
                  <a:tcPr marL="53065" marR="53065" marT="26533" marB="265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1099525"/>
                  </a:ext>
                </a:extLst>
              </a:tr>
              <a:tr h="165220">
                <a:tc>
                  <a:txBody>
                    <a:bodyPr/>
                    <a:lstStyle/>
                    <a:p>
                      <a:r>
                        <a:rPr lang="en-US" sz="1800" b="1" dirty="0"/>
                        <a:t>Blocks until mining reward is halved</a:t>
                      </a:r>
                      <a:endParaRPr lang="en-US" sz="1800" dirty="0"/>
                    </a:p>
                  </a:txBody>
                  <a:tcPr marL="53065" marR="53065" marT="26533" marB="265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64,280</a:t>
                      </a:r>
                    </a:p>
                  </a:txBody>
                  <a:tcPr marL="53065" marR="53065" marT="26533" marB="265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7019555"/>
                  </a:ext>
                </a:extLst>
              </a:tr>
              <a:tr h="212260">
                <a:tc>
                  <a:txBody>
                    <a:bodyPr/>
                    <a:lstStyle/>
                    <a:p>
                      <a:r>
                        <a:rPr lang="en-US" sz="1800" b="1"/>
                        <a:t>Total number of block reward halvings</a:t>
                      </a:r>
                      <a:endParaRPr lang="en-US" sz="1800"/>
                    </a:p>
                  </a:txBody>
                  <a:tcPr marL="53065" marR="53065" marT="26533" marB="265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2</a:t>
                      </a:r>
                    </a:p>
                  </a:txBody>
                  <a:tcPr marL="53065" marR="53065" marT="26533" marB="265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5108483"/>
                  </a:ext>
                </a:extLst>
              </a:tr>
              <a:tr h="212260">
                <a:tc>
                  <a:txBody>
                    <a:bodyPr/>
                    <a:lstStyle/>
                    <a:p>
                      <a:r>
                        <a:rPr lang="en-US" sz="1800" b="1"/>
                        <a:t>Approximate block generation time</a:t>
                      </a:r>
                      <a:endParaRPr lang="en-US" sz="1800"/>
                    </a:p>
                  </a:txBody>
                  <a:tcPr marL="53065" marR="53065" marT="26533" marB="265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10.00 minutes</a:t>
                      </a:r>
                    </a:p>
                  </a:txBody>
                  <a:tcPr marL="53065" marR="53065" marT="26533" marB="265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16587"/>
                  </a:ext>
                </a:extLst>
              </a:tr>
              <a:tr h="371456">
                <a:tc>
                  <a:txBody>
                    <a:bodyPr/>
                    <a:lstStyle/>
                    <a:p>
                      <a:r>
                        <a:rPr lang="en-US" sz="1800" b="1"/>
                        <a:t>Approximate blocks generated per day</a:t>
                      </a:r>
                      <a:endParaRPr lang="en-US" sz="1800"/>
                    </a:p>
                  </a:txBody>
                  <a:tcPr marL="53065" marR="53065" marT="26533" marB="265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144</a:t>
                      </a:r>
                    </a:p>
                  </a:txBody>
                  <a:tcPr marL="53065" marR="53065" marT="26533" marB="265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862425"/>
                  </a:ext>
                </a:extLst>
              </a:tr>
              <a:tr h="212260">
                <a:tc>
                  <a:txBody>
                    <a:bodyPr/>
                    <a:lstStyle/>
                    <a:p>
                      <a:r>
                        <a:rPr lang="en-US" sz="1800" b="1"/>
                        <a:t>Difficulty</a:t>
                      </a:r>
                      <a:endParaRPr lang="en-US" sz="1800"/>
                    </a:p>
                  </a:txBody>
                  <a:tcPr marL="53065" marR="53065" marT="26533" marB="265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6,071,846,049,921</a:t>
                      </a:r>
                    </a:p>
                  </a:txBody>
                  <a:tcPr marL="53065" marR="53065" marT="26533" marB="265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780958"/>
                  </a:ext>
                </a:extLst>
              </a:tr>
              <a:tr h="371456">
                <a:tc>
                  <a:txBody>
                    <a:bodyPr/>
                    <a:lstStyle/>
                    <a:p>
                      <a:r>
                        <a:rPr lang="en-US" sz="1800" b="1"/>
                        <a:t>Hash rate</a:t>
                      </a:r>
                      <a:endParaRPr lang="en-US" sz="1800"/>
                    </a:p>
                  </a:txBody>
                  <a:tcPr marL="53065" marR="53065" marT="26533" marB="265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40.17 </a:t>
                      </a:r>
                      <a:r>
                        <a:rPr lang="en-US" sz="1800" dirty="0" err="1"/>
                        <a:t>Exahashes</a:t>
                      </a:r>
                      <a:r>
                        <a:rPr lang="en-US" sz="1800" dirty="0"/>
                        <a:t>/s</a:t>
                      </a:r>
                    </a:p>
                  </a:txBody>
                  <a:tcPr marL="53065" marR="53065" marT="26533" marB="265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21170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23348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11765-1F43-144F-B4ED-6BCAC9825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843517" cy="1325563"/>
          </a:xfrm>
        </p:spPr>
        <p:txBody>
          <a:bodyPr/>
          <a:lstStyle/>
          <a:p>
            <a:r>
              <a:rPr lang="en-US" b="1" dirty="0">
                <a:latin typeface="+mn-lt"/>
              </a:rPr>
              <a:t>Merkle Tree</a:t>
            </a:r>
            <a:endParaRPr lang="en-US" sz="2400" b="1" dirty="0">
              <a:latin typeface="+mn-lt"/>
            </a:endParaRPr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97FF43B4-BA06-904D-B4A5-3269B1251C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5653" y="1450877"/>
            <a:ext cx="1320914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8896BE72-A7D8-4447-B16D-C47609FB3F83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2085653" y="3348258"/>
            <a:ext cx="1320914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0F528F-BE48-1547-8423-8008F8B0C5AC}"/>
              </a:ext>
            </a:extLst>
          </p:cNvPr>
          <p:cNvSpPr txBox="1"/>
          <p:nvPr/>
        </p:nvSpPr>
        <p:spPr>
          <a:xfrm>
            <a:off x="838199" y="1532157"/>
            <a:ext cx="99870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The </a:t>
            </a:r>
            <a:r>
              <a:rPr lang="en-US" sz="2400" b="1" i="1" dirty="0">
                <a:solidFill>
                  <a:srgbClr val="1E07FF"/>
                </a:solidFill>
              </a:rPr>
              <a:t>Merkle tree</a:t>
            </a:r>
            <a:r>
              <a:rPr lang="en-US" sz="2400" b="1" dirty="0">
                <a:solidFill>
                  <a:srgbClr val="1E07FF"/>
                </a:solidFill>
              </a:rPr>
              <a:t> </a:t>
            </a:r>
            <a:r>
              <a:rPr lang="en-US" sz="2400" dirty="0"/>
              <a:t>is a binary tree  that encodes the transactions in the block for </a:t>
            </a:r>
          </a:p>
          <a:p>
            <a:r>
              <a:rPr lang="en-US" sz="2400" dirty="0"/>
              <a:t>efficient auditing. Helps answer the query </a:t>
            </a:r>
            <a:r>
              <a:rPr lang="en-US" sz="2400" dirty="0">
                <a:solidFill>
                  <a:srgbClr val="1E07FF"/>
                </a:solidFill>
              </a:rPr>
              <a:t>“Is Tx 3 corrupted in this block?”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AA73C4-20D1-2640-8DDD-DE4551214A72}"/>
              </a:ext>
            </a:extLst>
          </p:cNvPr>
          <p:cNvSpPr txBox="1"/>
          <p:nvPr/>
        </p:nvSpPr>
        <p:spPr>
          <a:xfrm>
            <a:off x="4813078" y="2785753"/>
            <a:ext cx="1122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Root hash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602BB5A-067E-BF44-A640-61218F8660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4669" y="5006747"/>
            <a:ext cx="4417887" cy="5715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F1FA3B0-8E1D-E04D-95F0-A9ED1DCFE789}"/>
              </a:ext>
            </a:extLst>
          </p:cNvPr>
          <p:cNvSpPr txBox="1"/>
          <p:nvPr/>
        </p:nvSpPr>
        <p:spPr>
          <a:xfrm>
            <a:off x="2388130" y="5617780"/>
            <a:ext cx="3601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1E07FF"/>
                </a:solidFill>
              </a:rPr>
              <a:t>Each leaf is the hash of a transaction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A39FC02-2A05-B94D-9316-A8D221132668}"/>
              </a:ext>
            </a:extLst>
          </p:cNvPr>
          <p:cNvSpPr txBox="1"/>
          <p:nvPr/>
        </p:nvSpPr>
        <p:spPr>
          <a:xfrm>
            <a:off x="5580990" y="3997964"/>
            <a:ext cx="1898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Hash of the leaves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6D445A-981B-1246-A494-C6A5DA50EA7F}"/>
              </a:ext>
            </a:extLst>
          </p:cNvPr>
          <p:cNvSpPr txBox="1"/>
          <p:nvPr/>
        </p:nvSpPr>
        <p:spPr>
          <a:xfrm>
            <a:off x="744512" y="3899244"/>
            <a:ext cx="18985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Hash of the leaves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7CD630-3662-AC47-BA6E-0786A7286030}"/>
              </a:ext>
            </a:extLst>
          </p:cNvPr>
          <p:cNvSpPr txBox="1"/>
          <p:nvPr/>
        </p:nvSpPr>
        <p:spPr>
          <a:xfrm>
            <a:off x="7926217" y="2932312"/>
            <a:ext cx="426578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1E07FF"/>
                </a:solidFill>
              </a:rPr>
              <a:t>Returns H(2), H(0,1)</a:t>
            </a:r>
          </a:p>
          <a:p>
            <a:r>
              <a:rPr lang="en-US" dirty="0">
                <a:solidFill>
                  <a:srgbClr val="1E07FF"/>
                </a:solidFill>
              </a:rPr>
              <a:t>From H(2) and H(3), compute H(2,3)</a:t>
            </a:r>
          </a:p>
          <a:p>
            <a:r>
              <a:rPr lang="en-US" dirty="0">
                <a:solidFill>
                  <a:srgbClr val="1E07FF"/>
                </a:solidFill>
              </a:rPr>
              <a:t>From H(0,1) and H(2,3), compute H(0,1,2,3)</a:t>
            </a:r>
          </a:p>
          <a:p>
            <a:r>
              <a:rPr lang="en-US" dirty="0">
                <a:solidFill>
                  <a:srgbClr val="1E07FF"/>
                </a:solidFill>
              </a:rPr>
              <a:t>Match it with the </a:t>
            </a:r>
            <a:r>
              <a:rPr lang="en-US" dirty="0">
                <a:solidFill>
                  <a:srgbClr val="FF0000"/>
                </a:solidFill>
              </a:rPr>
              <a:t>root hash </a:t>
            </a:r>
            <a:r>
              <a:rPr lang="en-US" dirty="0">
                <a:solidFill>
                  <a:srgbClr val="1E07FF"/>
                </a:solidFill>
              </a:rPr>
              <a:t>! Log N steps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0AA851B-F044-3446-A743-3205B02A87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8318" y="2399016"/>
            <a:ext cx="266700" cy="4572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7220CBF-AC75-B549-9DEA-1454909D95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85653" y="2776441"/>
            <a:ext cx="4017196" cy="257422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876AE6B-D2B8-3443-9DBA-C3B625407392}"/>
              </a:ext>
            </a:extLst>
          </p:cNvPr>
          <p:cNvSpPr txBox="1"/>
          <p:nvPr/>
        </p:nvSpPr>
        <p:spPr>
          <a:xfrm>
            <a:off x="7585690" y="5402371"/>
            <a:ext cx="43083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No need to download the entire blockchain,</a:t>
            </a:r>
          </a:p>
          <a:p>
            <a:r>
              <a:rPr lang="en-US" dirty="0">
                <a:solidFill>
                  <a:srgbClr val="C00000"/>
                </a:solidFill>
              </a:rPr>
              <a:t>which, for Bitcoin is approx. 200GB in size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4897432-0A9B-6346-9054-DEFC9609DD05}"/>
              </a:ext>
            </a:extLst>
          </p:cNvPr>
          <p:cNvSpPr txBox="1"/>
          <p:nvPr/>
        </p:nvSpPr>
        <p:spPr>
          <a:xfrm>
            <a:off x="6707880" y="4561668"/>
            <a:ext cx="55567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 blockchains one may want to verify if a data from an </a:t>
            </a:r>
          </a:p>
          <a:p>
            <a:r>
              <a:rPr lang="en-US" dirty="0"/>
              <a:t>untrusted peer is part of the real content they requested.</a:t>
            </a:r>
          </a:p>
        </p:txBody>
      </p:sp>
    </p:spTree>
    <p:extLst>
      <p:ext uri="{BB962C8B-B14F-4D97-AF65-F5344CB8AC3E}">
        <p14:creationId xmlns:p14="http://schemas.microsoft.com/office/powerpoint/2010/main" val="26538249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11765-1F43-144F-B4ED-6BCAC9825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843517" cy="1325563"/>
          </a:xfrm>
        </p:spPr>
        <p:txBody>
          <a:bodyPr/>
          <a:lstStyle/>
          <a:p>
            <a:r>
              <a:rPr lang="en-US" b="1" dirty="0">
                <a:latin typeface="+mn-lt"/>
              </a:rPr>
              <a:t>How the blockchain grows</a:t>
            </a:r>
            <a:endParaRPr lang="en-US" sz="2400" b="1" dirty="0">
              <a:latin typeface="+mn-lt"/>
            </a:endParaRPr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97FF43B4-BA06-904D-B4A5-3269B1251C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5653" y="1450877"/>
            <a:ext cx="1320914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8896BE72-A7D8-4447-B16D-C47609FB3F83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2085653" y="3348258"/>
            <a:ext cx="1320914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0F528F-BE48-1547-8423-8008F8B0C5AC}"/>
              </a:ext>
            </a:extLst>
          </p:cNvPr>
          <p:cNvSpPr txBox="1"/>
          <p:nvPr/>
        </p:nvSpPr>
        <p:spPr>
          <a:xfrm>
            <a:off x="838198" y="1532157"/>
            <a:ext cx="93847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All peers must have the same view of the blockchain. So they must agree to which block will be added next to the blockchain. (</a:t>
            </a:r>
            <a:r>
              <a:rPr lang="en-US" sz="2400" b="1" dirty="0">
                <a:solidFill>
                  <a:srgbClr val="FF0000"/>
                </a:solidFill>
              </a:rPr>
              <a:t>Consensus problem</a:t>
            </a:r>
            <a:r>
              <a:rPr lang="en-US" sz="2400" dirty="0"/>
              <a:t>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33B4791-75D9-6B44-8911-3CDBC975EF6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166234" y="2582348"/>
            <a:ext cx="4138231" cy="359530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F15F1E2-0D9F-0B4E-B8B2-D2654DB28B2C}"/>
              </a:ext>
            </a:extLst>
          </p:cNvPr>
          <p:cNvSpPr txBox="1"/>
          <p:nvPr/>
        </p:nvSpPr>
        <p:spPr>
          <a:xfrm>
            <a:off x="6096000" y="2857720"/>
            <a:ext cx="6132063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1E07FF"/>
                </a:solidFill>
              </a:rPr>
              <a:t>Ideally, when a </a:t>
            </a:r>
            <a:r>
              <a:rPr lang="en-US" sz="2000" dirty="0">
                <a:solidFill>
                  <a:srgbClr val="FF0000"/>
                </a:solidFill>
              </a:rPr>
              <a:t>new block </a:t>
            </a:r>
            <a:r>
              <a:rPr lang="en-US" sz="2000" dirty="0">
                <a:solidFill>
                  <a:srgbClr val="1E07FF"/>
                </a:solidFill>
              </a:rPr>
              <a:t>is mined, every</a:t>
            </a:r>
          </a:p>
          <a:p>
            <a:r>
              <a:rPr lang="en-US" sz="2000" dirty="0">
                <a:solidFill>
                  <a:srgbClr val="1E07FF"/>
                </a:solidFill>
              </a:rPr>
              <a:t>peer should append it to its local blockchain,</a:t>
            </a:r>
          </a:p>
          <a:p>
            <a:r>
              <a:rPr lang="en-US" sz="2000" dirty="0">
                <a:solidFill>
                  <a:srgbClr val="1E07FF"/>
                </a:solidFill>
              </a:rPr>
              <a:t>so that they reach a </a:t>
            </a:r>
            <a:r>
              <a:rPr lang="en-US" sz="2000" dirty="0">
                <a:solidFill>
                  <a:srgbClr val="FF0000"/>
                </a:solidFill>
              </a:rPr>
              <a:t>consensus</a:t>
            </a:r>
            <a:r>
              <a:rPr lang="en-US" sz="2000" dirty="0">
                <a:solidFill>
                  <a:srgbClr val="1E07FF"/>
                </a:solidFill>
              </a:rPr>
              <a:t>.</a:t>
            </a:r>
          </a:p>
          <a:p>
            <a:endParaRPr lang="en-US" sz="2000" dirty="0">
              <a:solidFill>
                <a:srgbClr val="1E07FF"/>
              </a:solidFill>
            </a:endParaRPr>
          </a:p>
          <a:p>
            <a:r>
              <a:rPr lang="en-US" sz="2000" dirty="0">
                <a:solidFill>
                  <a:srgbClr val="1E07FF"/>
                </a:solidFill>
              </a:rPr>
              <a:t>The successful miner will send the mined block to all, </a:t>
            </a:r>
          </a:p>
          <a:p>
            <a:r>
              <a:rPr lang="en-US" sz="2000" dirty="0">
                <a:solidFill>
                  <a:srgbClr val="1E07FF"/>
                </a:solidFill>
              </a:rPr>
              <a:t>Anyone can easily verify that it has been correctly mined.</a:t>
            </a:r>
          </a:p>
          <a:p>
            <a:r>
              <a:rPr lang="en-US" sz="2000" dirty="0">
                <a:solidFill>
                  <a:srgbClr val="1E07FF"/>
                </a:solidFill>
              </a:rPr>
              <a:t>This block is </a:t>
            </a:r>
            <a:r>
              <a:rPr lang="en-US" sz="2000" dirty="0">
                <a:solidFill>
                  <a:srgbClr val="FF0000"/>
                </a:solidFill>
              </a:rPr>
              <a:t>appended to the blockchain by al</a:t>
            </a:r>
            <a:r>
              <a:rPr lang="en-US" sz="2000" dirty="0">
                <a:solidFill>
                  <a:srgbClr val="1E07FF"/>
                </a:solidFill>
              </a:rPr>
              <a:t>l, and the</a:t>
            </a:r>
          </a:p>
          <a:p>
            <a:r>
              <a:rPr lang="en-US" sz="2000" dirty="0">
                <a:solidFill>
                  <a:srgbClr val="1E07FF"/>
                </a:solidFill>
              </a:rPr>
              <a:t>chain grows from </a:t>
            </a:r>
            <a:r>
              <a:rPr lang="en-US" sz="2000" dirty="0">
                <a:solidFill>
                  <a:srgbClr val="FF0000"/>
                </a:solidFill>
              </a:rPr>
              <a:t>height n</a:t>
            </a:r>
            <a:r>
              <a:rPr lang="en-US" sz="2000" dirty="0">
                <a:solidFill>
                  <a:srgbClr val="1E07FF"/>
                </a:solidFill>
              </a:rPr>
              <a:t> to </a:t>
            </a:r>
            <a:r>
              <a:rPr lang="en-US" sz="2000" dirty="0">
                <a:solidFill>
                  <a:srgbClr val="FF0000"/>
                </a:solidFill>
              </a:rPr>
              <a:t>height (n+1)</a:t>
            </a:r>
          </a:p>
        </p:txBody>
      </p:sp>
    </p:spTree>
    <p:extLst>
      <p:ext uri="{BB962C8B-B14F-4D97-AF65-F5344CB8AC3E}">
        <p14:creationId xmlns:p14="http://schemas.microsoft.com/office/powerpoint/2010/main" val="24792387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11765-1F43-144F-B4ED-6BCAC9825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843517" cy="1325563"/>
          </a:xfrm>
        </p:spPr>
        <p:txBody>
          <a:bodyPr/>
          <a:lstStyle/>
          <a:p>
            <a:r>
              <a:rPr lang="en-US" b="1" dirty="0">
                <a:latin typeface="+mn-lt"/>
              </a:rPr>
              <a:t>How the blockchain grows</a:t>
            </a:r>
            <a:endParaRPr lang="en-US" sz="2400" b="1" dirty="0">
              <a:latin typeface="+mn-lt"/>
            </a:endParaRPr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97FF43B4-BA06-904D-B4A5-3269B1251C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5653" y="1450877"/>
            <a:ext cx="1320914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8896BE72-A7D8-4447-B16D-C47609FB3F83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2085653" y="3348258"/>
            <a:ext cx="1320914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0F528F-BE48-1547-8423-8008F8B0C5AC}"/>
              </a:ext>
            </a:extLst>
          </p:cNvPr>
          <p:cNvSpPr txBox="1"/>
          <p:nvPr/>
        </p:nvSpPr>
        <p:spPr>
          <a:xfrm>
            <a:off x="838198" y="1532157"/>
            <a:ext cx="938479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When a </a:t>
            </a:r>
            <a:r>
              <a:rPr lang="en-US" sz="2400" dirty="0">
                <a:solidFill>
                  <a:srgbClr val="1E07FF"/>
                </a:solidFill>
              </a:rPr>
              <a:t>newly solved block </a:t>
            </a:r>
            <a:r>
              <a:rPr lang="en-US" sz="2400" dirty="0"/>
              <a:t>reaches other nodes in the network, </a:t>
            </a:r>
            <a:r>
              <a:rPr lang="en-US" sz="2400" dirty="0">
                <a:solidFill>
                  <a:srgbClr val="1E07FF"/>
                </a:solidFill>
              </a:rPr>
              <a:t>each receiving node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1E07FF"/>
                </a:solidFill>
              </a:rPr>
              <a:t>validates it via a set of tests </a:t>
            </a:r>
            <a:r>
              <a:rPr lang="en-US" sz="2400" dirty="0"/>
              <a:t>before forwarding it to a neighboring node. This ensures that </a:t>
            </a:r>
            <a:r>
              <a:rPr lang="en-US" sz="2400" dirty="0">
                <a:solidFill>
                  <a:srgbClr val="1E07FF"/>
                </a:solidFill>
              </a:rPr>
              <a:t>only honest miners’ efforts get rewarded. </a:t>
            </a:r>
          </a:p>
          <a:p>
            <a:endParaRPr lang="en-US" sz="2400" dirty="0"/>
          </a:p>
          <a:p>
            <a:r>
              <a:rPr lang="en-US" sz="2400" dirty="0"/>
              <a:t>A </a:t>
            </a:r>
            <a:r>
              <a:rPr lang="en-US" sz="2400" dirty="0">
                <a:solidFill>
                  <a:srgbClr val="FF0000"/>
                </a:solidFill>
              </a:rPr>
              <a:t>dishonest miner can include phony transactions into its block</a:t>
            </a:r>
            <a:r>
              <a:rPr lang="en-US" sz="2400" dirty="0"/>
              <a:t>, and </a:t>
            </a:r>
            <a:r>
              <a:rPr lang="en-US" sz="2400" dirty="0">
                <a:solidFill>
                  <a:srgbClr val="1E07FF"/>
                </a:solidFill>
              </a:rPr>
              <a:t>may claim to have solved the proof-of-work-puzzle without actually doing so</a:t>
            </a:r>
            <a:r>
              <a:rPr lang="en-US" sz="2400" dirty="0"/>
              <a:t>. Such dishonest miners </a:t>
            </a:r>
            <a:r>
              <a:rPr lang="en-US" sz="2400" dirty="0">
                <a:solidFill>
                  <a:srgbClr val="1E07FF"/>
                </a:solidFill>
              </a:rPr>
              <a:t>not only receive no rewards</a:t>
            </a:r>
            <a:r>
              <a:rPr lang="en-US" sz="2400" dirty="0"/>
              <a:t>, but also </a:t>
            </a:r>
            <a:r>
              <a:rPr lang="en-US" sz="2400" dirty="0">
                <a:solidFill>
                  <a:srgbClr val="1E07FF"/>
                </a:solidFill>
              </a:rPr>
              <a:t>waste their computation effort</a:t>
            </a:r>
            <a:r>
              <a:rPr lang="en-US" sz="2400" dirty="0"/>
              <a:t> that acts as a deterrent.</a:t>
            </a:r>
          </a:p>
        </p:txBody>
      </p:sp>
    </p:spTree>
    <p:extLst>
      <p:ext uri="{BB962C8B-B14F-4D97-AF65-F5344CB8AC3E}">
        <p14:creationId xmlns:p14="http://schemas.microsoft.com/office/powerpoint/2010/main" val="8666572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11765-1F43-144F-B4ED-6BCAC9825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843517" cy="1325563"/>
          </a:xfrm>
        </p:spPr>
        <p:txBody>
          <a:bodyPr/>
          <a:lstStyle/>
          <a:p>
            <a:r>
              <a:rPr lang="en-US" b="1" dirty="0">
                <a:latin typeface="+mn-lt"/>
              </a:rPr>
              <a:t>How does a miner forms a block</a:t>
            </a:r>
            <a:endParaRPr lang="en-US" sz="2400" b="1" dirty="0">
              <a:latin typeface="+mn-lt"/>
            </a:endParaRPr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97FF43B4-BA06-904D-B4A5-3269B1251C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5653" y="1450877"/>
            <a:ext cx="1320914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8896BE72-A7D8-4447-B16D-C47609FB3F83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2085653" y="3348258"/>
            <a:ext cx="1320914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0F528F-BE48-1547-8423-8008F8B0C5AC}"/>
              </a:ext>
            </a:extLst>
          </p:cNvPr>
          <p:cNvSpPr txBox="1"/>
          <p:nvPr/>
        </p:nvSpPr>
        <p:spPr>
          <a:xfrm>
            <a:off x="838199" y="1676983"/>
            <a:ext cx="1016203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Miners independently pick transactions to form blocks. </a:t>
            </a:r>
          </a:p>
          <a:p>
            <a:endParaRPr lang="en-US" sz="2400" dirty="0"/>
          </a:p>
          <a:p>
            <a:r>
              <a:rPr lang="en-US" sz="2400" dirty="0"/>
              <a:t>Peers often pay </a:t>
            </a:r>
            <a:r>
              <a:rPr lang="en-US" sz="2400" dirty="0">
                <a:solidFill>
                  <a:srgbClr val="1E07FF"/>
                </a:solidFill>
              </a:rPr>
              <a:t>a small  fee </a:t>
            </a:r>
            <a:r>
              <a:rPr lang="en-US" sz="2400" dirty="0"/>
              <a:t>for mining each transaction, and a miner picks the transactions with the largest fee. The first miner that </a:t>
            </a:r>
            <a:r>
              <a:rPr lang="en-US" sz="2400" dirty="0">
                <a:solidFill>
                  <a:srgbClr val="1E07FF"/>
                </a:solidFill>
              </a:rPr>
              <a:t>successfully solves a block containing that transaction, collects that fee</a:t>
            </a:r>
            <a:r>
              <a:rPr lang="en-US" sz="2400" dirty="0"/>
              <a:t>. </a:t>
            </a:r>
          </a:p>
          <a:p>
            <a:endParaRPr lang="en-US" sz="2400" dirty="0"/>
          </a:p>
          <a:p>
            <a:r>
              <a:rPr lang="en-US" sz="2400" dirty="0"/>
              <a:t>It is possible for </a:t>
            </a:r>
            <a:r>
              <a:rPr lang="en-US" sz="2400" dirty="0">
                <a:solidFill>
                  <a:srgbClr val="FF0000"/>
                </a:solidFill>
              </a:rPr>
              <a:t>two or more miners </a:t>
            </a:r>
            <a:r>
              <a:rPr lang="en-US" sz="2400" dirty="0"/>
              <a:t>to </a:t>
            </a:r>
            <a:r>
              <a:rPr lang="en-US" sz="2400" dirty="0">
                <a:solidFill>
                  <a:srgbClr val="1E07FF"/>
                </a:solidFill>
              </a:rPr>
              <a:t>pick the same transactions Tx </a:t>
            </a:r>
            <a:r>
              <a:rPr lang="en-US" sz="2400" dirty="0"/>
              <a:t>in a block.</a:t>
            </a:r>
          </a:p>
          <a:p>
            <a:r>
              <a:rPr lang="en-US" sz="2400" dirty="0"/>
              <a:t>The </a:t>
            </a:r>
            <a:r>
              <a:rPr lang="en-US" sz="2400" dirty="0">
                <a:solidFill>
                  <a:srgbClr val="1E07FF"/>
                </a:solidFill>
              </a:rPr>
              <a:t>first miner </a:t>
            </a:r>
            <a:r>
              <a:rPr lang="en-US" sz="2400" dirty="0"/>
              <a:t>who solves the block with </a:t>
            </a:r>
            <a:r>
              <a:rPr lang="en-US" sz="2400" dirty="0">
                <a:solidFill>
                  <a:srgbClr val="1E07FF"/>
                </a:solidFill>
              </a:rPr>
              <a:t>Tx</a:t>
            </a:r>
            <a:r>
              <a:rPr lang="en-US" sz="2400" dirty="0"/>
              <a:t>, gets rewarded. The </a:t>
            </a:r>
            <a:r>
              <a:rPr lang="en-US" sz="2400" dirty="0">
                <a:solidFill>
                  <a:srgbClr val="1E07FF"/>
                </a:solidFill>
              </a:rPr>
              <a:t>second miner </a:t>
            </a:r>
            <a:r>
              <a:rPr lang="en-US" sz="2400" dirty="0"/>
              <a:t>while broadcasting its validated block will find that </a:t>
            </a:r>
            <a:r>
              <a:rPr lang="en-US" sz="2400" dirty="0">
                <a:solidFill>
                  <a:srgbClr val="1E07FF"/>
                </a:solidFill>
              </a:rPr>
              <a:t>Tx</a:t>
            </a:r>
            <a:r>
              <a:rPr lang="en-US" sz="2400" dirty="0"/>
              <a:t> is already claimed in another block, so this block will be invalid.  </a:t>
            </a:r>
          </a:p>
          <a:p>
            <a:endParaRPr lang="en-US" sz="2400" dirty="0"/>
          </a:p>
          <a:p>
            <a:r>
              <a:rPr lang="en-US" sz="2400" dirty="0"/>
              <a:t>Contention can lead to a </a:t>
            </a:r>
            <a:r>
              <a:rPr lang="en-US" sz="2400" dirty="0">
                <a:solidFill>
                  <a:srgbClr val="FF0000"/>
                </a:solidFill>
              </a:rPr>
              <a:t>fork</a:t>
            </a:r>
            <a:r>
              <a:rPr lang="en-US" sz="2400" dirty="0"/>
              <a:t>. </a:t>
            </a:r>
            <a:r>
              <a:rPr lang="en-US" sz="2400" dirty="0">
                <a:solidFill>
                  <a:srgbClr val="1E07FF"/>
                </a:solidFill>
              </a:rPr>
              <a:t>Fork resolution </a:t>
            </a:r>
            <a:r>
              <a:rPr lang="en-US" sz="2400" dirty="0"/>
              <a:t>will be discussed later.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436832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07846-9692-7F4D-B0DA-C8B040984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Types of nodes in Bitcoin Blockchain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A6253B-002C-8140-B6F8-9D5FFA697B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048" y="1606169"/>
            <a:ext cx="10515600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/>
              <a:t>Bitcoin uses three types of nodes : </a:t>
            </a:r>
            <a:r>
              <a:rPr lang="en-US" dirty="0">
                <a:solidFill>
                  <a:srgbClr val="FF0000"/>
                </a:solidFill>
              </a:rPr>
              <a:t>mining nodes, full nodes, and light nodes</a:t>
            </a:r>
            <a:r>
              <a:rPr lang="en-US" dirty="0"/>
              <a:t>. </a:t>
            </a:r>
          </a:p>
          <a:p>
            <a:pPr lvl="0">
              <a:lnSpc>
                <a:spcPct val="150000"/>
              </a:lnSpc>
            </a:pPr>
            <a:r>
              <a:rPr lang="en-US" i="1" dirty="0">
                <a:solidFill>
                  <a:srgbClr val="FF0000"/>
                </a:solidFill>
              </a:rPr>
              <a:t>Mining nodes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have acquired substantial computing power to solve the cryptographic puzzle in a reasonable time. </a:t>
            </a:r>
          </a:p>
          <a:p>
            <a:pPr lvl="0">
              <a:lnSpc>
                <a:spcPct val="150000"/>
              </a:lnSpc>
            </a:pPr>
            <a:r>
              <a:rPr lang="en-US" i="1" dirty="0">
                <a:solidFill>
                  <a:srgbClr val="FF0000"/>
                </a:solidFill>
              </a:rPr>
              <a:t>Full nodes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hold and distribute the copies of the entire ledger (fast reaching 200 GB ) to other full nodes. Form the trust base of Bitcoin. </a:t>
            </a:r>
          </a:p>
          <a:p>
            <a:pPr lvl="0">
              <a:lnSpc>
                <a:spcPct val="150000"/>
              </a:lnSpc>
            </a:pPr>
            <a:r>
              <a:rPr lang="en-US" i="1" dirty="0">
                <a:solidFill>
                  <a:srgbClr val="FF0000"/>
                </a:solidFill>
              </a:rPr>
              <a:t>Light nodes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are thin clients with limited memory hold only a small fraction of the blockchain. A light node typically connects to a full node that has a copy of the entire blockchain.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4152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07846-9692-7F4D-B0DA-C8B040984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Fork and its resolution</a:t>
            </a:r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8B437747-84E9-EB44-AB7B-CA65BDFEE6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4389" y="2111173"/>
            <a:ext cx="17876725" cy="2431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en-US" altLang="en-US" sz="13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"/>
              </a:rPr>
              <a:t>        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hlinkClick r:id="rId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"/>
              </a:rPr>
              <a:t>3999 × 2250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33" name="Picture 9" descr="Image result for us map template ppt">
            <a:hlinkClick r:id="rId2"/>
            <a:extLst>
              <a:ext uri="{FF2B5EF4-FFF2-40B4-BE49-F238E27FC236}">
                <a16:creationId xmlns:a16="http://schemas.microsoft.com/office/drawing/2014/main" id="{1E3E9B75-C010-CB48-83F5-A757E33434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755" y="1285267"/>
            <a:ext cx="9480370" cy="53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B33EA01-7E9A-2540-AFDC-C02095DAC4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4106" y="4424802"/>
            <a:ext cx="317500" cy="3175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6C059E8-BF30-FB40-8F57-DA1178D13D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0911" y="3009390"/>
            <a:ext cx="317500" cy="3175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3869444-0674-E142-8028-B277C635CD86}"/>
              </a:ext>
            </a:extLst>
          </p:cNvPr>
          <p:cNvSpPr txBox="1"/>
          <p:nvPr/>
        </p:nvSpPr>
        <p:spPr>
          <a:xfrm>
            <a:off x="1489337" y="2814197"/>
            <a:ext cx="463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7C21FF9-0E1D-BF4E-AFFF-A52B06F42A7B}"/>
              </a:ext>
            </a:extLst>
          </p:cNvPr>
          <p:cNvSpPr txBox="1"/>
          <p:nvPr/>
        </p:nvSpPr>
        <p:spPr>
          <a:xfrm>
            <a:off x="8799272" y="5284574"/>
            <a:ext cx="14236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B, E are two</a:t>
            </a:r>
          </a:p>
          <a:p>
            <a:r>
              <a:rPr lang="en-US" b="1" dirty="0">
                <a:solidFill>
                  <a:srgbClr val="FF0000"/>
                </a:solidFill>
              </a:rPr>
              <a:t>distant peers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E07AAC9-F8B4-8540-96C0-90345CC0C125}"/>
              </a:ext>
            </a:extLst>
          </p:cNvPr>
          <p:cNvSpPr/>
          <p:nvPr/>
        </p:nvSpPr>
        <p:spPr>
          <a:xfrm>
            <a:off x="2529279" y="3441843"/>
            <a:ext cx="314632" cy="30205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19C743C-A1AF-4147-A120-7E72A1B7461E}"/>
              </a:ext>
            </a:extLst>
          </p:cNvPr>
          <p:cNvSpPr/>
          <p:nvPr/>
        </p:nvSpPr>
        <p:spPr>
          <a:xfrm>
            <a:off x="3901430" y="2302670"/>
            <a:ext cx="314632" cy="30205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5130EBA-8AD6-5A47-AB78-F31EF1350C61}"/>
              </a:ext>
            </a:extLst>
          </p:cNvPr>
          <p:cNvSpPr/>
          <p:nvPr/>
        </p:nvSpPr>
        <p:spPr>
          <a:xfrm>
            <a:off x="3896514" y="4090900"/>
            <a:ext cx="314632" cy="30205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C5134C9-7846-2544-86F1-7BE69A99CC45}"/>
              </a:ext>
            </a:extLst>
          </p:cNvPr>
          <p:cNvSpPr/>
          <p:nvPr/>
        </p:nvSpPr>
        <p:spPr>
          <a:xfrm>
            <a:off x="2850594" y="2453989"/>
            <a:ext cx="314632" cy="30205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954092E-6047-C245-A6C7-E15F99BA6895}"/>
              </a:ext>
            </a:extLst>
          </p:cNvPr>
          <p:cNvSpPr/>
          <p:nvPr/>
        </p:nvSpPr>
        <p:spPr>
          <a:xfrm>
            <a:off x="7206910" y="3522083"/>
            <a:ext cx="314632" cy="30205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D8B25DAD-821E-3149-8D4B-A5E559DAAE79}"/>
              </a:ext>
            </a:extLst>
          </p:cNvPr>
          <p:cNvSpPr/>
          <p:nvPr/>
        </p:nvSpPr>
        <p:spPr>
          <a:xfrm>
            <a:off x="4515946" y="3289151"/>
            <a:ext cx="314632" cy="30205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83566EBC-9B05-AB47-B3B4-6054861D3514}"/>
              </a:ext>
            </a:extLst>
          </p:cNvPr>
          <p:cNvSpPr/>
          <p:nvPr/>
        </p:nvSpPr>
        <p:spPr>
          <a:xfrm>
            <a:off x="5881317" y="3066082"/>
            <a:ext cx="314632" cy="30205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3E95909-C793-6240-9A6D-EDF517982D4C}"/>
              </a:ext>
            </a:extLst>
          </p:cNvPr>
          <p:cNvSpPr/>
          <p:nvPr/>
        </p:nvSpPr>
        <p:spPr>
          <a:xfrm>
            <a:off x="5292694" y="2111173"/>
            <a:ext cx="314632" cy="30205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A6E1B2E-E4A5-004B-828E-B308B03E8F16}"/>
              </a:ext>
            </a:extLst>
          </p:cNvPr>
          <p:cNvSpPr/>
          <p:nvPr/>
        </p:nvSpPr>
        <p:spPr>
          <a:xfrm>
            <a:off x="5135378" y="5065822"/>
            <a:ext cx="314632" cy="30205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571D314B-22BF-8442-8B9A-2B17FA02173A}"/>
              </a:ext>
            </a:extLst>
          </p:cNvPr>
          <p:cNvSpPr/>
          <p:nvPr/>
        </p:nvSpPr>
        <p:spPr>
          <a:xfrm>
            <a:off x="6043585" y="4409326"/>
            <a:ext cx="314632" cy="30205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4DDE86E-69E4-F14F-B406-55D8AAE34F0F}"/>
              </a:ext>
            </a:extLst>
          </p:cNvPr>
          <p:cNvSpPr/>
          <p:nvPr/>
        </p:nvSpPr>
        <p:spPr>
          <a:xfrm>
            <a:off x="2843911" y="5426292"/>
            <a:ext cx="314632" cy="30205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69B814-A4C4-0041-A023-8EED1B318CFE}"/>
              </a:ext>
            </a:extLst>
          </p:cNvPr>
          <p:cNvSpPr txBox="1"/>
          <p:nvPr/>
        </p:nvSpPr>
        <p:spPr>
          <a:xfrm>
            <a:off x="8033197" y="4542608"/>
            <a:ext cx="4299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Britannic Bold" panose="020B0903060703020204" pitchFamily="34" charset="77"/>
              </a:rPr>
              <a:t>E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F2730CD-1F2E-B24B-83DD-AFF5C2B6ADEC}"/>
              </a:ext>
            </a:extLst>
          </p:cNvPr>
          <p:cNvSpPr/>
          <p:nvPr/>
        </p:nvSpPr>
        <p:spPr>
          <a:xfrm>
            <a:off x="8702566" y="5065822"/>
            <a:ext cx="1698761" cy="1093240"/>
          </a:xfrm>
          <a:prstGeom prst="roundRect">
            <a:avLst/>
          </a:prstGeom>
          <a:noFill/>
          <a:ln w="57150">
            <a:solidFill>
              <a:srgbClr val="1E0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1174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07846-9692-7F4D-B0DA-C8B040984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Fork resolution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74EFC7-2B5D-6945-8187-E9875DDFCBF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872655" y="1575119"/>
            <a:ext cx="5567855" cy="506515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8B94399-C05A-3D43-B59F-6DC1E038BF1C}"/>
              </a:ext>
            </a:extLst>
          </p:cNvPr>
          <p:cNvSpPr txBox="1"/>
          <p:nvPr/>
        </p:nvSpPr>
        <p:spPr>
          <a:xfrm>
            <a:off x="437577" y="1733904"/>
            <a:ext cx="4861844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Both B, E validate a block at the same time – </a:t>
            </a:r>
          </a:p>
          <a:p>
            <a:r>
              <a:rPr lang="en-US" sz="2000" dirty="0"/>
              <a:t>node E validates the </a:t>
            </a:r>
            <a:r>
              <a:rPr lang="en-US" sz="2000" b="1" dirty="0">
                <a:solidFill>
                  <a:srgbClr val="FF0000"/>
                </a:solidFill>
              </a:rPr>
              <a:t>orange block </a:t>
            </a:r>
            <a:r>
              <a:rPr lang="en-US" sz="2000" dirty="0"/>
              <a:t>and </a:t>
            </a:r>
          </a:p>
          <a:p>
            <a:r>
              <a:rPr lang="en-US" sz="2000" dirty="0"/>
              <a:t>B validates the </a:t>
            </a:r>
            <a:r>
              <a:rPr lang="en-US" sz="2000" b="1" dirty="0">
                <a:solidFill>
                  <a:srgbClr val="1E07FF"/>
                </a:solidFill>
              </a:rPr>
              <a:t>blue block</a:t>
            </a:r>
            <a:r>
              <a:rPr lang="en-US" sz="2400" b="1" dirty="0">
                <a:solidFill>
                  <a:srgbClr val="FF0000"/>
                </a:solidFill>
              </a:rPr>
              <a:t>. (FORK)</a:t>
            </a: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6DD174-7FFA-6748-8A8E-9CED4989D5A0}"/>
              </a:ext>
            </a:extLst>
          </p:cNvPr>
          <p:cNvSpPr txBox="1"/>
          <p:nvPr/>
        </p:nvSpPr>
        <p:spPr>
          <a:xfrm>
            <a:off x="437577" y="3533765"/>
            <a:ext cx="51861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</a:t>
            </a:r>
            <a:r>
              <a:rPr lang="en-US" b="1" dirty="0">
                <a:solidFill>
                  <a:srgbClr val="1E07FF"/>
                </a:solidFill>
              </a:rPr>
              <a:t>blue block </a:t>
            </a:r>
            <a:r>
              <a:rPr lang="en-US" dirty="0"/>
              <a:t>reaches E after some time.</a:t>
            </a:r>
          </a:p>
          <a:p>
            <a:r>
              <a:rPr lang="en-US" dirty="0"/>
              <a:t>Meanwhile, B receives the red block and appends it </a:t>
            </a:r>
          </a:p>
          <a:p>
            <a:r>
              <a:rPr lang="en-US" dirty="0"/>
              <a:t>to the chain B forwards it to all, and E also receives it.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D61B7F-8663-E049-A970-61AB1C7BFA82}"/>
              </a:ext>
            </a:extLst>
          </p:cNvPr>
          <p:cNvSpPr txBox="1"/>
          <p:nvPr/>
        </p:nvSpPr>
        <p:spPr>
          <a:xfrm>
            <a:off x="437577" y="5487380"/>
            <a:ext cx="461292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 grows according to the longest chain, and the</a:t>
            </a:r>
          </a:p>
          <a:p>
            <a:r>
              <a:rPr lang="en-US" b="1" dirty="0">
                <a:solidFill>
                  <a:srgbClr val="FF0000"/>
                </a:solidFill>
              </a:rPr>
              <a:t>orange block </a:t>
            </a:r>
            <a:r>
              <a:rPr lang="en-US" dirty="0"/>
              <a:t>becomes an orphan and its </a:t>
            </a:r>
          </a:p>
          <a:p>
            <a:r>
              <a:rPr lang="en-US" dirty="0"/>
              <a:t>transactions have to be </a:t>
            </a:r>
            <a:r>
              <a:rPr lang="en-US" sz="2400" b="1" dirty="0">
                <a:solidFill>
                  <a:srgbClr val="FF0000"/>
                </a:solidFill>
              </a:rPr>
              <a:t>reversed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1788920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07846-9692-7F4D-B0DA-C8B040984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Double spending and 51</a:t>
            </a:r>
            <a:r>
              <a:rPr lang="en-US" b="1">
                <a:latin typeface="+mn-lt"/>
              </a:rPr>
              <a:t>% attack</a:t>
            </a:r>
            <a:endParaRPr lang="en-US" b="1" dirty="0">
              <a:latin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752B46-0E63-BB40-8C5F-DABD4552D63A}"/>
              </a:ext>
            </a:extLst>
          </p:cNvPr>
          <p:cNvSpPr txBox="1"/>
          <p:nvPr/>
        </p:nvSpPr>
        <p:spPr>
          <a:xfrm>
            <a:off x="1041149" y="1627645"/>
            <a:ext cx="7881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1E07FF"/>
                </a:solidFill>
              </a:rPr>
              <a:t>The bad guys want to spend the same money more than once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A14EC6-492E-C046-8C73-705B9E52EF59}"/>
              </a:ext>
            </a:extLst>
          </p:cNvPr>
          <p:cNvSpPr txBox="1"/>
          <p:nvPr/>
        </p:nvSpPr>
        <p:spPr>
          <a:xfrm>
            <a:off x="6185443" y="4257785"/>
            <a:ext cx="48551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attackers fork off from the primary chain and </a:t>
            </a:r>
          </a:p>
          <a:p>
            <a:r>
              <a:rPr lang="en-US" dirty="0"/>
              <a:t>grow a secondary chain of blocks that is visible to </a:t>
            </a:r>
          </a:p>
          <a:p>
            <a:r>
              <a:rPr lang="en-US" dirty="0"/>
              <a:t>them only, while they ignore the validated blocks </a:t>
            </a:r>
          </a:p>
          <a:p>
            <a:r>
              <a:rPr lang="en-US" dirty="0"/>
              <a:t>from the rest of the network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C1027B1-FF40-C84F-95C1-323603FB561A}"/>
              </a:ext>
            </a:extLst>
          </p:cNvPr>
          <p:cNvSpPr txBox="1"/>
          <p:nvPr/>
        </p:nvSpPr>
        <p:spPr>
          <a:xfrm>
            <a:off x="6185443" y="5641159"/>
            <a:ext cx="3745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This is visible to B and his accomplices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E162FEE-18F5-B54A-96DE-2255E2CCC34C}"/>
              </a:ext>
            </a:extLst>
          </p:cNvPr>
          <p:cNvSpPr txBox="1"/>
          <p:nvPr/>
        </p:nvSpPr>
        <p:spPr>
          <a:xfrm>
            <a:off x="4235566" y="2440026"/>
            <a:ext cx="55728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attackers collude among themselves by broadcasting </a:t>
            </a:r>
          </a:p>
          <a:p>
            <a:r>
              <a:rPr lang="en-US" dirty="0"/>
              <a:t>their validated blocks only to themselves, and not to the </a:t>
            </a:r>
          </a:p>
          <a:p>
            <a:r>
              <a:rPr lang="en-US" dirty="0"/>
              <a:t>rest of the network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E181F3C-6F88-7E4E-ADCF-39F69848C3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134" y="2556216"/>
            <a:ext cx="4864100" cy="363732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A7CA4E4-6B49-8B46-9E74-BFA9AEF6A9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6400" y="3549757"/>
            <a:ext cx="18796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8231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07846-9692-7F4D-B0DA-C8B040984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Double spending and 51</a:t>
            </a:r>
            <a:r>
              <a:rPr lang="en-US" b="1">
                <a:latin typeface="+mn-lt"/>
              </a:rPr>
              <a:t>% attack</a:t>
            </a:r>
            <a:endParaRPr lang="en-US" b="1" dirty="0"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DAAADA-1685-2C46-BCC4-E20A957795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997" y="2072640"/>
            <a:ext cx="6083300" cy="36322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BCBB4BE-05A3-8A43-A92D-AC68A9861055}"/>
              </a:ext>
            </a:extLst>
          </p:cNvPr>
          <p:cNvSpPr txBox="1"/>
          <p:nvPr/>
        </p:nvSpPr>
        <p:spPr>
          <a:xfrm>
            <a:off x="7083552" y="2072640"/>
            <a:ext cx="46228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malicious miners know about both chains,</a:t>
            </a:r>
          </a:p>
          <a:p>
            <a:r>
              <a:rPr lang="en-US" dirty="0"/>
              <a:t>but the rest know about only the primary chain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A7790A-C87E-F34D-9FB4-AA9B7347C62E}"/>
              </a:ext>
            </a:extLst>
          </p:cNvPr>
          <p:cNvSpPr txBox="1"/>
          <p:nvPr/>
        </p:nvSpPr>
        <p:spPr>
          <a:xfrm>
            <a:off x="8436864" y="3171273"/>
            <a:ext cx="1567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1E07FF"/>
                </a:solidFill>
              </a:rPr>
              <a:t>A race starts </a:t>
            </a:r>
            <a:r>
              <a:rPr lang="en-US" dirty="0"/>
              <a:t>…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8A17C5-D233-9447-A743-0026C999817F}"/>
              </a:ext>
            </a:extLst>
          </p:cNvPr>
          <p:cNvSpPr txBox="1"/>
          <p:nvPr/>
        </p:nvSpPr>
        <p:spPr>
          <a:xfrm>
            <a:off x="6838484" y="4361934"/>
            <a:ext cx="51130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If the malicious miners have more computing power,</a:t>
            </a:r>
          </a:p>
          <a:p>
            <a:r>
              <a:rPr lang="en-US" dirty="0"/>
              <a:t>i.e. &gt;50%, then the secondary chain grows faster !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D5D1B1A-6C7F-8644-98DB-BDDAB719E024}"/>
              </a:ext>
            </a:extLst>
          </p:cNvPr>
          <p:cNvCxnSpPr/>
          <p:nvPr/>
        </p:nvCxnSpPr>
        <p:spPr>
          <a:xfrm>
            <a:off x="9034272" y="2718971"/>
            <a:ext cx="0" cy="452302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EF494D6-DE99-3444-A022-E3E66F12A4EE}"/>
              </a:ext>
            </a:extLst>
          </p:cNvPr>
          <p:cNvCxnSpPr/>
          <p:nvPr/>
        </p:nvCxnSpPr>
        <p:spPr>
          <a:xfrm>
            <a:off x="9003792" y="3540252"/>
            <a:ext cx="0" cy="452302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E8631AFE-78E5-484B-A510-1B813F3D9218}"/>
              </a:ext>
            </a:extLst>
          </p:cNvPr>
          <p:cNvSpPr txBox="1"/>
          <p:nvPr/>
        </p:nvSpPr>
        <p:spPr>
          <a:xfrm>
            <a:off x="2609088" y="5961888"/>
            <a:ext cx="87015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a malicious miner announces to all about the latest block they added.</a:t>
            </a:r>
          </a:p>
          <a:p>
            <a:r>
              <a:rPr lang="en-US" dirty="0"/>
              <a:t>Everybody finds that the new block has a larger height, so all switch to the secondary chain.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8488540-4895-134E-80A5-82E7559953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0928" y="2992639"/>
            <a:ext cx="18796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538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A5B89-1156-AF43-B734-5061390A9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B3F540-A40B-DC42-A7A3-F16612117D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172" y="1629103"/>
            <a:ext cx="4792718" cy="440956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Inspired by a 2008 paper by </a:t>
            </a:r>
            <a:r>
              <a:rPr lang="en-US" i="1" dirty="0">
                <a:solidFill>
                  <a:srgbClr val="FF0000"/>
                </a:solidFill>
              </a:rPr>
              <a:t>Satoshi Nakamoto </a:t>
            </a:r>
            <a:r>
              <a:rPr lang="en-US" dirty="0"/>
              <a:t>(a pseudonym) who introduced the basic idea along with he digital currency </a:t>
            </a:r>
            <a:r>
              <a:rPr lang="en-US" dirty="0">
                <a:solidFill>
                  <a:srgbClr val="FF0000"/>
                </a:solidFill>
              </a:rPr>
              <a:t>Bitcoin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EFA2FA91-4E33-C148-B245-5303B6204A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2192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1026" name="Picture 2" descr="Image result for bitcoin paper">
            <a:hlinkClick r:id="rId2"/>
            <a:extLst>
              <a:ext uri="{FF2B5EF4-FFF2-40B4-BE49-F238E27FC236}">
                <a16:creationId xmlns:a16="http://schemas.microsoft.com/office/drawing/2014/main" id="{6C3DAEE6-A423-854B-97D5-E0D6CE73AB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8062" y="1266495"/>
            <a:ext cx="5720765" cy="4566745"/>
          </a:xfrm>
          <a:prstGeom prst="rect">
            <a:avLst/>
          </a:prstGeom>
          <a:solidFill>
            <a:srgbClr val="FFFF00"/>
          </a:solidFill>
          <a:ln>
            <a:solidFill>
              <a:srgbClr val="1E07FF"/>
            </a:solidFill>
          </a:ln>
        </p:spPr>
      </p:pic>
    </p:spTree>
    <p:extLst>
      <p:ext uri="{BB962C8B-B14F-4D97-AF65-F5344CB8AC3E}">
        <p14:creationId xmlns:p14="http://schemas.microsoft.com/office/powerpoint/2010/main" val="11147904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07846-9692-7F4D-B0DA-C8B040984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latin typeface="+mn-lt"/>
              </a:rPr>
              <a:t>Double spending and 51% attack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9A7B82-5F2D-2D4F-BFFB-C8F1925863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502" y="2154567"/>
            <a:ext cx="5760458" cy="347160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0A2007E-C038-2E4C-861F-106EBABD7FB9}"/>
              </a:ext>
            </a:extLst>
          </p:cNvPr>
          <p:cNvSpPr txBox="1"/>
          <p:nvPr/>
        </p:nvSpPr>
        <p:spPr>
          <a:xfrm>
            <a:off x="6266688" y="2252103"/>
            <a:ext cx="5741508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All transactions in the primary blockchain from</a:t>
            </a:r>
          </a:p>
          <a:p>
            <a:r>
              <a:rPr lang="en-US" dirty="0"/>
              <a:t>the point of fork upwards will now be reversed</a:t>
            </a:r>
          </a:p>
          <a:p>
            <a:r>
              <a:rPr lang="en-US" dirty="0"/>
              <a:t>(see block 6).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corrupt miners can now use the refunded money</a:t>
            </a:r>
          </a:p>
          <a:p>
            <a:r>
              <a:rPr lang="en-US" dirty="0"/>
              <a:t>to create new transactions without returning their </a:t>
            </a:r>
          </a:p>
          <a:p>
            <a:r>
              <a:rPr lang="en-US" dirty="0"/>
              <a:t>purchases, i.e. they are able to </a:t>
            </a:r>
            <a:r>
              <a:rPr lang="en-US" i="1" dirty="0"/>
              <a:t>double spend</a:t>
            </a:r>
            <a:r>
              <a:rPr lang="en-US" dirty="0"/>
              <a:t> their money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24421D5-A137-2F4E-A5E9-5695856922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8696" y="3588305"/>
            <a:ext cx="1879600" cy="9525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42D79DC-5A50-8440-9576-5DCCDE8406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5546" y="3224784"/>
            <a:ext cx="2667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9740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07846-9692-7F4D-B0DA-C8B040984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latin typeface="+mn-lt"/>
              </a:rPr>
              <a:t>Byzantine Fault Tolerance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28C583-04A1-594D-8ACE-4AB1AFD177FD}"/>
              </a:ext>
            </a:extLst>
          </p:cNvPr>
          <p:cNvSpPr txBox="1"/>
          <p:nvPr/>
        </p:nvSpPr>
        <p:spPr>
          <a:xfrm>
            <a:off x="386137" y="1780090"/>
            <a:ext cx="1060322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First, think of how you, as a bad guy, will launch a Byzantine attack on Blockchain.</a:t>
            </a:r>
          </a:p>
          <a:p>
            <a:r>
              <a:rPr lang="en-US" sz="2400" dirty="0"/>
              <a:t>Broadcast different blocks (say two different blocks p, q both with valid and with </a:t>
            </a:r>
          </a:p>
          <a:p>
            <a:r>
              <a:rPr lang="en-US" sz="2400" dirty="0"/>
              <a:t>the same block #) to different peers, so that no consensus is reached ? </a:t>
            </a:r>
          </a:p>
          <a:p>
            <a:endParaRPr lang="en-US" sz="2400" dirty="0"/>
          </a:p>
          <a:p>
            <a:r>
              <a:rPr lang="en-US" sz="2400" dirty="0"/>
              <a:t>Then the attacker has to generate two such blocks in quick succession, and get both</a:t>
            </a:r>
          </a:p>
          <a:p>
            <a:r>
              <a:rPr lang="en-US" sz="2400" dirty="0"/>
              <a:t>accepted before newer </a:t>
            </a:r>
            <a:r>
              <a:rPr lang="en-US" sz="2400"/>
              <a:t>valid blocks are mined.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8458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11765-1F43-144F-B4ED-6BCAC9825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Network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452984-91E7-384C-886F-F9EFD12AF3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Each node is a computer in a P2P network. </a:t>
            </a:r>
          </a:p>
          <a:p>
            <a:pPr>
              <a:lnSpc>
                <a:spcPct val="150000"/>
              </a:lnSpc>
            </a:pPr>
            <a:r>
              <a:rPr lang="en-US" dirty="0"/>
              <a:t>Each client has two keys: 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the </a:t>
            </a:r>
            <a:r>
              <a:rPr lang="en-US" b="1" dirty="0">
                <a:solidFill>
                  <a:srgbClr val="FF0000"/>
                </a:solidFill>
              </a:rPr>
              <a:t>public key </a:t>
            </a:r>
            <a:r>
              <a:rPr lang="en-US" dirty="0">
                <a:solidFill>
                  <a:srgbClr val="FF0000"/>
                </a:solidFill>
              </a:rPr>
              <a:t>(known to all) </a:t>
            </a:r>
            <a:r>
              <a:rPr lang="en-US" dirty="0"/>
              <a:t>used as the </a:t>
            </a:r>
            <a:r>
              <a:rPr lang="en-US" dirty="0">
                <a:solidFill>
                  <a:srgbClr val="FF0000"/>
                </a:solidFill>
              </a:rPr>
              <a:t>address</a:t>
            </a:r>
            <a:r>
              <a:rPr lang="en-US" dirty="0"/>
              <a:t> of the client’s </a:t>
            </a:r>
            <a:r>
              <a:rPr lang="en-US" dirty="0">
                <a:solidFill>
                  <a:srgbClr val="FF0000"/>
                </a:solidFill>
              </a:rPr>
              <a:t>account</a:t>
            </a:r>
            <a:endParaRPr lang="en-US" dirty="0"/>
          </a:p>
          <a:p>
            <a:pPr lvl="1">
              <a:lnSpc>
                <a:spcPct val="150000"/>
              </a:lnSpc>
            </a:pPr>
            <a:r>
              <a:rPr lang="en-US" dirty="0"/>
              <a:t>The </a:t>
            </a:r>
            <a:r>
              <a:rPr lang="en-US" b="1" dirty="0">
                <a:solidFill>
                  <a:srgbClr val="FF0000"/>
                </a:solidFill>
              </a:rPr>
              <a:t>private key </a:t>
            </a:r>
            <a:r>
              <a:rPr lang="en-US" dirty="0"/>
              <a:t>is known to the client only</a:t>
            </a:r>
          </a:p>
          <a:p>
            <a:pPr marL="0" indent="0">
              <a:lnSpc>
                <a:spcPct val="150000"/>
              </a:lnSpc>
              <a:buNone/>
            </a:pPr>
            <a:endParaRPr lang="en-US" dirty="0"/>
          </a:p>
          <a:p>
            <a:pPr marL="0" indent="0">
              <a:lnSpc>
                <a:spcPct val="150000"/>
              </a:lnSpc>
              <a:buNone/>
            </a:pPr>
            <a:endParaRPr lang="en-US" dirty="0"/>
          </a:p>
          <a:p>
            <a:pPr marL="0" indent="0">
              <a:lnSpc>
                <a:spcPct val="150000"/>
              </a:lnSpc>
              <a:buNone/>
            </a:pPr>
            <a:endParaRPr lang="en-US" dirty="0"/>
          </a:p>
          <a:p>
            <a:pPr marL="0" indent="0">
              <a:lnSpc>
                <a:spcPct val="150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548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11765-1F43-144F-B4ED-6BCAC9825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Open ledger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452984-91E7-384C-886F-F9EFD12AF3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6135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A ledger is an </a:t>
            </a:r>
            <a:r>
              <a:rPr lang="en-US" b="1" dirty="0">
                <a:solidFill>
                  <a:srgbClr val="FF0000"/>
                </a:solidFill>
              </a:rPr>
              <a:t>account book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used to record transactions. </a:t>
            </a:r>
          </a:p>
          <a:p>
            <a:pPr>
              <a:lnSpc>
                <a:spcPct val="150000"/>
              </a:lnSpc>
            </a:pPr>
            <a:r>
              <a:rPr lang="en-US" dirty="0"/>
              <a:t>Blockchain is an </a:t>
            </a:r>
            <a:r>
              <a:rPr lang="en-US" b="1" dirty="0">
                <a:solidFill>
                  <a:srgbClr val="FF0000"/>
                </a:solidFill>
              </a:rPr>
              <a:t>open distributed ledger </a:t>
            </a:r>
            <a:r>
              <a:rPr lang="en-US" dirty="0"/>
              <a:t>that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/>
              <a:t>records all transactions between clients in a verifiable way, and </a:t>
            </a:r>
            <a:r>
              <a:rPr lang="en-US" b="1" dirty="0">
                <a:solidFill>
                  <a:srgbClr val="FF0000"/>
                </a:solidFill>
              </a:rPr>
              <a:t>all changes are irreversible</a:t>
            </a:r>
            <a:r>
              <a:rPr lang="en-US" dirty="0"/>
              <a:t>, so the </a:t>
            </a:r>
            <a:r>
              <a:rPr lang="en-US" dirty="0">
                <a:solidFill>
                  <a:srgbClr val="1E07FF"/>
                </a:solidFill>
              </a:rPr>
              <a:t>records are permanent. </a:t>
            </a:r>
            <a:r>
              <a:rPr lang="en-US" dirty="0">
                <a:solidFill>
                  <a:srgbClr val="FF0000"/>
                </a:solidFill>
              </a:rPr>
              <a:t>No one can tamper it</a:t>
            </a:r>
            <a:r>
              <a:rPr lang="en-US" dirty="0">
                <a:solidFill>
                  <a:srgbClr val="1E07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673035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11765-1F43-144F-B4ED-6BCAC9825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Permissionless</a:t>
            </a:r>
            <a:r>
              <a:rPr lang="en-US" b="1" dirty="0"/>
              <a:t> vs permissioned blockchain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452984-91E7-384C-886F-F9EFD12AF3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b="1" dirty="0" err="1">
                <a:solidFill>
                  <a:srgbClr val="1E07FF"/>
                </a:solidFill>
              </a:rPr>
              <a:t>Permissionless</a:t>
            </a:r>
            <a:r>
              <a:rPr lang="en-US" dirty="0"/>
              <a:t> (</a:t>
            </a:r>
            <a:r>
              <a:rPr lang="en-US" b="1" dirty="0">
                <a:solidFill>
                  <a:srgbClr val="FF0000"/>
                </a:solidFill>
              </a:rPr>
              <a:t>public</a:t>
            </a:r>
            <a:r>
              <a:rPr lang="en-US" dirty="0"/>
              <a:t> or </a:t>
            </a:r>
            <a:r>
              <a:rPr lang="en-US" b="1" dirty="0">
                <a:solidFill>
                  <a:srgbClr val="FF0000"/>
                </a:solidFill>
              </a:rPr>
              <a:t>open</a:t>
            </a:r>
            <a:r>
              <a:rPr lang="en-US" dirty="0"/>
              <a:t>) blockchain 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US" dirty="0"/>
              <a:t>Anyone can join, access and verify the records</a:t>
            </a:r>
            <a:r>
              <a:rPr lang="en-US" b="1" dirty="0">
                <a:solidFill>
                  <a:srgbClr val="FF0000"/>
                </a:solidFill>
              </a:rPr>
              <a:t>. 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US" b="1" dirty="0">
                <a:solidFill>
                  <a:srgbClr val="FF0000"/>
                </a:solidFill>
              </a:rPr>
              <a:t>Bitcoin and Ethereum</a:t>
            </a:r>
            <a:r>
              <a:rPr lang="en-US" dirty="0">
                <a:solidFill>
                  <a:srgbClr val="1E07FF"/>
                </a:solidFill>
              </a:rPr>
              <a:t> use </a:t>
            </a:r>
            <a:r>
              <a:rPr lang="en-US" b="1" dirty="0" err="1">
                <a:solidFill>
                  <a:srgbClr val="1E07FF"/>
                </a:solidFill>
              </a:rPr>
              <a:t>permissionless</a:t>
            </a:r>
            <a:r>
              <a:rPr lang="en-US" dirty="0">
                <a:solidFill>
                  <a:srgbClr val="1E07FF"/>
                </a:solidFill>
              </a:rPr>
              <a:t> blockchain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1E07FF"/>
                </a:solidFill>
              </a:rPr>
              <a:t>Permissioned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/>
              <a:t>(</a:t>
            </a:r>
            <a:r>
              <a:rPr lang="en-US" b="1" dirty="0">
                <a:solidFill>
                  <a:srgbClr val="FF0000"/>
                </a:solidFill>
              </a:rPr>
              <a:t>private</a:t>
            </a:r>
            <a:r>
              <a:rPr lang="en-US" dirty="0"/>
              <a:t> or </a:t>
            </a:r>
            <a:r>
              <a:rPr lang="en-US" dirty="0">
                <a:solidFill>
                  <a:srgbClr val="FF0000"/>
                </a:solidFill>
              </a:rPr>
              <a:t>closed</a:t>
            </a:r>
            <a:r>
              <a:rPr lang="en-US" dirty="0"/>
              <a:t>) blockchain 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US" dirty="0"/>
              <a:t>Need permission to join. Privately controlled. In a way, flips the 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US" dirty="0"/>
              <a:t>whole idea of a blockchain on its head. But works within an enterprise.</a:t>
            </a:r>
          </a:p>
        </p:txBody>
      </p:sp>
    </p:spTree>
    <p:extLst>
      <p:ext uri="{BB962C8B-B14F-4D97-AF65-F5344CB8AC3E}">
        <p14:creationId xmlns:p14="http://schemas.microsoft.com/office/powerpoint/2010/main" val="867506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11765-1F43-144F-B4ED-6BCAC9825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Simple money transfer using cryptography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D12FDA-A611-2649-A89C-684F3122445C}"/>
              </a:ext>
            </a:extLst>
          </p:cNvPr>
          <p:cNvSpPr txBox="1"/>
          <p:nvPr/>
        </p:nvSpPr>
        <p:spPr>
          <a:xfrm>
            <a:off x="6636298" y="4826251"/>
            <a:ext cx="43064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1E07FF"/>
                </a:solidFill>
              </a:rPr>
              <a:t>The match confirms the transfer. </a:t>
            </a:r>
          </a:p>
          <a:p>
            <a:r>
              <a:rPr lang="en-US" sz="2400" dirty="0">
                <a:solidFill>
                  <a:srgbClr val="1E07FF"/>
                </a:solidFill>
              </a:rPr>
              <a:t>Sender A cannot deny it.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F714E5B-38A4-974F-8D45-2BF4B3AE417B}"/>
              </a:ext>
            </a:extLst>
          </p:cNvPr>
          <p:cNvSpPr txBox="1"/>
          <p:nvPr/>
        </p:nvSpPr>
        <p:spPr>
          <a:xfrm>
            <a:off x="6432331" y="2170859"/>
            <a:ext cx="451040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 = A transfers $5 to B. A sends </a:t>
            </a:r>
          </a:p>
          <a:p>
            <a:r>
              <a:rPr lang="en-US" sz="2400" dirty="0"/>
              <a:t>out the signed message (M,S) to B.</a:t>
            </a:r>
          </a:p>
          <a:p>
            <a:r>
              <a:rPr lang="en-US" sz="2400" dirty="0"/>
              <a:t>B verifies the match as follows: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BB579F1-FD22-4546-9448-EA7F9FAB93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644" y="2078550"/>
            <a:ext cx="6036130" cy="403745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9CB533F-5299-394E-8487-6A7991F0EB84}"/>
              </a:ext>
            </a:extLst>
          </p:cNvPr>
          <p:cNvSpPr txBox="1"/>
          <p:nvPr/>
        </p:nvSpPr>
        <p:spPr>
          <a:xfrm>
            <a:off x="2961480" y="5654335"/>
            <a:ext cx="28607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1E07FF"/>
                </a:solidFill>
              </a:rPr>
              <a:t>Hash is a fingerprint of the </a:t>
            </a:r>
          </a:p>
          <a:p>
            <a:r>
              <a:rPr lang="en-US" dirty="0">
                <a:solidFill>
                  <a:srgbClr val="1E07FF"/>
                </a:solidFill>
              </a:rPr>
              <a:t>arbitrarily large digital data. </a:t>
            </a:r>
          </a:p>
          <a:p>
            <a:r>
              <a:rPr lang="en-US" dirty="0">
                <a:solidFill>
                  <a:srgbClr val="1E07FF"/>
                </a:solidFill>
              </a:rPr>
              <a:t>The output has a fixed size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E82B41-7E91-D24E-B36F-155A1261D7DB}"/>
              </a:ext>
            </a:extLst>
          </p:cNvPr>
          <p:cNvSpPr txBox="1"/>
          <p:nvPr/>
        </p:nvSpPr>
        <p:spPr>
          <a:xfrm>
            <a:off x="6710974" y="3806332"/>
            <a:ext cx="3803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</a:rPr>
              <a:t>d</a:t>
            </a:r>
            <a:r>
              <a:rPr lang="en-US" sz="3200" baseline="-25000" dirty="0" err="1">
                <a:solidFill>
                  <a:srgbClr val="FF0000"/>
                </a:solidFill>
              </a:rPr>
              <a:t>A</a:t>
            </a:r>
            <a:r>
              <a:rPr lang="en-US" sz="3200" baseline="-25000" dirty="0">
                <a:solidFill>
                  <a:srgbClr val="FF0000"/>
                </a:solidFill>
              </a:rPr>
              <a:t> </a:t>
            </a:r>
            <a:r>
              <a:rPr lang="en-US" sz="3200" dirty="0">
                <a:solidFill>
                  <a:srgbClr val="FF0000"/>
                </a:solidFill>
              </a:rPr>
              <a:t>(</a:t>
            </a:r>
            <a:r>
              <a:rPr lang="en-US" sz="3200" dirty="0" err="1">
                <a:solidFill>
                  <a:srgbClr val="FF0000"/>
                </a:solidFill>
              </a:rPr>
              <a:t>e</a:t>
            </a:r>
            <a:r>
              <a:rPr lang="en-US" sz="3200" baseline="-25000" dirty="0" err="1">
                <a:solidFill>
                  <a:srgbClr val="FF0000"/>
                </a:solidFill>
              </a:rPr>
              <a:t>A</a:t>
            </a:r>
            <a:r>
              <a:rPr lang="en-US" sz="3200" baseline="-25000" dirty="0">
                <a:solidFill>
                  <a:srgbClr val="FF0000"/>
                </a:solidFill>
              </a:rPr>
              <a:t> </a:t>
            </a:r>
            <a:r>
              <a:rPr lang="en-US" sz="3200" dirty="0">
                <a:solidFill>
                  <a:srgbClr val="FF0000"/>
                </a:solidFill>
              </a:rPr>
              <a:t>(H(M)) = H(M)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A6B63FE-DEA3-3846-8025-1D336909068B}"/>
              </a:ext>
            </a:extLst>
          </p:cNvPr>
          <p:cNvSpPr/>
          <p:nvPr/>
        </p:nvSpPr>
        <p:spPr>
          <a:xfrm>
            <a:off x="2961480" y="5654335"/>
            <a:ext cx="2762516" cy="951990"/>
          </a:xfrm>
          <a:prstGeom prst="round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07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11765-1F43-144F-B4ED-6BCAC9825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Double spending attack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4C7455-2594-4B44-8AEB-C0E311ACF499}"/>
              </a:ext>
            </a:extLst>
          </p:cNvPr>
          <p:cNvSpPr txBox="1"/>
          <p:nvPr/>
        </p:nvSpPr>
        <p:spPr>
          <a:xfrm>
            <a:off x="231648" y="1690688"/>
            <a:ext cx="741273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1E07FF"/>
                </a:solidFill>
              </a:rPr>
              <a:t>Beware of </a:t>
            </a:r>
            <a:r>
              <a:rPr lang="en-US" sz="2800" dirty="0">
                <a:solidFill>
                  <a:srgbClr val="FF0000"/>
                </a:solidFill>
              </a:rPr>
              <a:t>double spending. </a:t>
            </a:r>
          </a:p>
          <a:p>
            <a:endParaRPr lang="en-US" sz="2800" dirty="0">
              <a:solidFill>
                <a:srgbClr val="FF0000"/>
              </a:solidFill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en-US" sz="2800" dirty="0">
                <a:solidFill>
                  <a:srgbClr val="1E07FF"/>
                </a:solidFill>
              </a:rPr>
              <a:t>A could send the </a:t>
            </a:r>
            <a:r>
              <a:rPr lang="en-US" sz="2800" dirty="0">
                <a:solidFill>
                  <a:srgbClr val="FF0000"/>
                </a:solidFill>
              </a:rPr>
              <a:t>same bit pattern to both B and C, </a:t>
            </a:r>
            <a:r>
              <a:rPr lang="en-US" sz="2800" dirty="0">
                <a:solidFill>
                  <a:srgbClr val="1E07FF"/>
                </a:solidFill>
              </a:rPr>
              <a:t>with the promise of</a:t>
            </a:r>
            <a:r>
              <a:rPr lang="en-US" sz="2800" dirty="0">
                <a:solidFill>
                  <a:srgbClr val="FF0000"/>
                </a:solidFill>
              </a:rPr>
              <a:t> sending $500 to each, although </a:t>
            </a:r>
            <a:r>
              <a:rPr lang="en-US" sz="2800" dirty="0">
                <a:solidFill>
                  <a:srgbClr val="1E07FF"/>
                </a:solidFill>
              </a:rPr>
              <a:t>$A has only $500 </a:t>
            </a:r>
            <a:r>
              <a:rPr lang="en-US" sz="2800" dirty="0">
                <a:solidFill>
                  <a:srgbClr val="FF0000"/>
                </a:solidFill>
              </a:rPr>
              <a:t>with him.  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2800" dirty="0">
                <a:solidFill>
                  <a:srgbClr val="FF0000"/>
                </a:solidFill>
              </a:rPr>
              <a:t>B, C can deliver the goods in exchange for this payment but the promise cannot be fulfilled. </a:t>
            </a:r>
          </a:p>
          <a:p>
            <a:pPr marL="457200" indent="-457200">
              <a:buFont typeface="Wingdings" pitchFamily="2" charset="2"/>
              <a:buChar char="§"/>
            </a:pPr>
            <a:endParaRPr lang="en-US" sz="2800" dirty="0">
              <a:solidFill>
                <a:srgbClr val="FF0000"/>
              </a:solidFill>
            </a:endParaRPr>
          </a:p>
          <a:p>
            <a:r>
              <a:rPr lang="en-US" sz="2800" dirty="0">
                <a:solidFill>
                  <a:srgbClr val="1E07FF"/>
                </a:solidFill>
              </a:rPr>
              <a:t>Blockchain guarantees that this never happens. The entire history is checked</a:t>
            </a:r>
            <a:r>
              <a:rPr lang="en-US" sz="2800" dirty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1027" name="Picture 3" descr="Image result for double spending problem">
            <a:hlinkClick r:id="rId3"/>
            <a:extLst>
              <a:ext uri="{FF2B5EF4-FFF2-40B4-BE49-F238E27FC236}">
                <a16:creationId xmlns:a16="http://schemas.microsoft.com/office/drawing/2014/main" id="{3394BDB8-DD1B-824C-A31F-1147B9C7E0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003" y="2251015"/>
            <a:ext cx="4436858" cy="3042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34098EA-6BE0-384D-A6FF-30FF5B24A9F0}"/>
              </a:ext>
            </a:extLst>
          </p:cNvPr>
          <p:cNvSpPr txBox="1"/>
          <p:nvPr/>
        </p:nvSpPr>
        <p:spPr>
          <a:xfrm>
            <a:off x="7177212" y="5853727"/>
            <a:ext cx="4537268" cy="92333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One major reason  that earlier attempts to</a:t>
            </a:r>
          </a:p>
          <a:p>
            <a:r>
              <a:rPr lang="en-US" dirty="0"/>
              <a:t>Introduce digital money failed was the double </a:t>
            </a:r>
          </a:p>
          <a:p>
            <a:r>
              <a:rPr lang="en-US" dirty="0"/>
              <a:t>Spending attack</a:t>
            </a:r>
          </a:p>
        </p:txBody>
      </p:sp>
    </p:spTree>
    <p:extLst>
      <p:ext uri="{BB962C8B-B14F-4D97-AF65-F5344CB8AC3E}">
        <p14:creationId xmlns:p14="http://schemas.microsoft.com/office/powerpoint/2010/main" val="14516471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11765-1F43-144F-B4ED-6BCAC9825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Ownership established via a </a:t>
            </a:r>
            <a:r>
              <a:rPr lang="en-US" b="1" dirty="0">
                <a:solidFill>
                  <a:srgbClr val="FF0000"/>
                </a:solidFill>
              </a:rPr>
              <a:t>chain of blocks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452984-91E7-384C-886F-F9EFD12AF3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556" y="1690688"/>
            <a:ext cx="8533022" cy="4351338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rgbClr val="1E07FF"/>
                </a:solidFill>
              </a:rPr>
              <a:t>Ownership (of </a:t>
            </a:r>
            <a:r>
              <a:rPr lang="en-US" dirty="0">
                <a:solidFill>
                  <a:srgbClr val="FF0000"/>
                </a:solidFill>
              </a:rPr>
              <a:t>assets</a:t>
            </a:r>
            <a:r>
              <a:rPr lang="en-US" dirty="0"/>
              <a:t>) established via a </a:t>
            </a:r>
            <a:r>
              <a:rPr lang="en-US" dirty="0">
                <a:solidFill>
                  <a:srgbClr val="1E07FF"/>
                </a:solidFill>
              </a:rPr>
              <a:t>chain of digital signatures </a:t>
            </a:r>
            <a:r>
              <a:rPr lang="en-US" dirty="0"/>
              <a:t>as recorded </a:t>
            </a:r>
            <a:r>
              <a:rPr lang="en-US" dirty="0">
                <a:solidFill>
                  <a:srgbClr val="1E07FF"/>
                </a:solidFill>
              </a:rPr>
              <a:t>in the blockchain</a:t>
            </a:r>
            <a:r>
              <a:rPr lang="en-US" dirty="0"/>
              <a:t>. </a:t>
            </a:r>
          </a:p>
          <a:p>
            <a:pPr>
              <a:lnSpc>
                <a:spcPct val="150000"/>
              </a:lnSpc>
            </a:pPr>
            <a:r>
              <a:rPr lang="en-US" dirty="0"/>
              <a:t>Owner A transfers asset to the next by digitally signing a </a:t>
            </a:r>
            <a:r>
              <a:rPr lang="en-US" dirty="0">
                <a:solidFill>
                  <a:srgbClr val="FF0000"/>
                </a:solidFill>
              </a:rPr>
              <a:t>hash of the previous transaction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the public key </a:t>
            </a:r>
            <a:r>
              <a:rPr lang="en-US" dirty="0"/>
              <a:t>of the next owner B and adding these to the end (i.e., top) of chain. </a:t>
            </a:r>
          </a:p>
          <a:p>
            <a:pPr>
              <a:lnSpc>
                <a:spcPct val="150000"/>
              </a:lnSpc>
            </a:pPr>
            <a:r>
              <a:rPr lang="en-US" dirty="0"/>
              <a:t>The recipient can verify the signatures in the chain to verify ownership: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495267-3D1B-5D40-A6C1-EE852C8561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9900" y="1690688"/>
            <a:ext cx="2832100" cy="4351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7247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9313</TotalTime>
  <Words>2154</Words>
  <Application>Microsoft Macintosh PowerPoint</Application>
  <PresentationFormat>Widescreen</PresentationFormat>
  <Paragraphs>271</Paragraphs>
  <Slides>31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Arial</vt:lpstr>
      <vt:lpstr>Baskerville</vt:lpstr>
      <vt:lpstr>Britannic Bold</vt:lpstr>
      <vt:lpstr>Calibri</vt:lpstr>
      <vt:lpstr>Calibri Light</vt:lpstr>
      <vt:lpstr>Cambria Math</vt:lpstr>
      <vt:lpstr>Wingdings</vt:lpstr>
      <vt:lpstr>Office Theme</vt:lpstr>
      <vt:lpstr>Blockchain</vt:lpstr>
      <vt:lpstr>What is blockchain</vt:lpstr>
      <vt:lpstr>History</vt:lpstr>
      <vt:lpstr>The Network</vt:lpstr>
      <vt:lpstr>Open ledger</vt:lpstr>
      <vt:lpstr>Permissionless vs permissioned blockchain</vt:lpstr>
      <vt:lpstr>Simple money transfer using cryptography</vt:lpstr>
      <vt:lpstr>Double spending attack</vt:lpstr>
      <vt:lpstr>Ownership established via a chain of blocks</vt:lpstr>
      <vt:lpstr>Peers broadcast their transactions</vt:lpstr>
      <vt:lpstr>Blocks and miners</vt:lpstr>
      <vt:lpstr>What is a blockchain?</vt:lpstr>
      <vt:lpstr>More on blockchain</vt:lpstr>
      <vt:lpstr>A blockchain is immutable or tamper resistant</vt:lpstr>
      <vt:lpstr>Miners validate blocks</vt:lpstr>
      <vt:lpstr>Cryptographic puzzle: Proof of Work</vt:lpstr>
      <vt:lpstr>Cryptographic puzzle continued</vt:lpstr>
      <vt:lpstr>Cryptographic Puzzle continued</vt:lpstr>
      <vt:lpstr>Reward for the miners</vt:lpstr>
      <vt:lpstr>Bitcoin block mining data (3/5/2019) source https://www.bitcoinblockhalf.com/</vt:lpstr>
      <vt:lpstr>Merkle Tree</vt:lpstr>
      <vt:lpstr>How the blockchain grows</vt:lpstr>
      <vt:lpstr>How the blockchain grows</vt:lpstr>
      <vt:lpstr>How does a miner forms a block</vt:lpstr>
      <vt:lpstr>Types of nodes in Bitcoin Blockchain</vt:lpstr>
      <vt:lpstr>Fork and its resolution</vt:lpstr>
      <vt:lpstr>Fork resolution</vt:lpstr>
      <vt:lpstr>Double spending and 51% attack</vt:lpstr>
      <vt:lpstr>Double spending and 51% attack</vt:lpstr>
      <vt:lpstr>Double spending and 51% attack</vt:lpstr>
      <vt:lpstr>Byzantine Fault Tolerance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Blockchain</dc:title>
  <dc:creator>Ghosh, Sukumar</dc:creator>
  <cp:lastModifiedBy>Ghosh, Sukumar</cp:lastModifiedBy>
  <cp:revision>174</cp:revision>
  <dcterms:created xsi:type="dcterms:W3CDTF">2019-07-08T20:17:14Z</dcterms:created>
  <dcterms:modified xsi:type="dcterms:W3CDTF">2019-12-02T22:21:17Z</dcterms:modified>
</cp:coreProperties>
</file>