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68743-612A-CB40-9E89-F7BAF898B8AF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E7853-C56E-B646-BE63-17E2B2D65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62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E7853-C56E-B646-BE63-17E2B2D655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2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E7853-C56E-B646-BE63-17E2B2D655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79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E7853-C56E-B646-BE63-17E2B2D655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34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234F-E7DC-4D41-8E8C-E39178A61BF8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CF99-8D15-7943-A068-AA187370E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73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234F-E7DC-4D41-8E8C-E39178A61BF8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CF99-8D15-7943-A068-AA187370E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1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234F-E7DC-4D41-8E8C-E39178A61BF8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CF99-8D15-7943-A068-AA187370E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50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234F-E7DC-4D41-8E8C-E39178A61BF8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CF99-8D15-7943-A068-AA187370E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5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234F-E7DC-4D41-8E8C-E39178A61BF8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CF99-8D15-7943-A068-AA187370E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1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234F-E7DC-4D41-8E8C-E39178A61BF8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CF99-8D15-7943-A068-AA187370E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06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234F-E7DC-4D41-8E8C-E39178A61BF8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CF99-8D15-7943-A068-AA187370E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4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234F-E7DC-4D41-8E8C-E39178A61BF8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CF99-8D15-7943-A068-AA187370E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99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234F-E7DC-4D41-8E8C-E39178A61BF8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CF99-8D15-7943-A068-AA187370E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82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234F-E7DC-4D41-8E8C-E39178A61BF8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CF99-8D15-7943-A068-AA187370E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4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234F-E7DC-4D41-8E8C-E39178A61BF8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CF99-8D15-7943-A068-AA187370E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5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C234F-E7DC-4D41-8E8C-E39178A61BF8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9CF99-8D15-7943-A068-AA187370E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4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1807" y="454543"/>
            <a:ext cx="9144000" cy="2387600"/>
          </a:xfrm>
        </p:spPr>
        <p:txBody>
          <a:bodyPr>
            <a:normAutofit/>
          </a:bodyPr>
          <a:lstStyle/>
          <a:p>
            <a:r>
              <a:rPr lang="en-US" sz="4400" b="1" dirty="0" err="1" smtClean="0"/>
              <a:t>Koorde</a:t>
            </a:r>
            <a:r>
              <a:rPr lang="en-US" sz="4400" b="1" dirty="0" smtClean="0"/>
              <a:t>: A simple degree optimal DHT</a:t>
            </a:r>
            <a:endParaRPr lang="en-US" sz="44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M. </a:t>
            </a:r>
            <a:r>
              <a:rPr lang="en-US" b="1" dirty="0" err="1" smtClean="0"/>
              <a:t>Frans</a:t>
            </a:r>
            <a:r>
              <a:rPr lang="en-US" b="1" dirty="0" smtClean="0"/>
              <a:t> </a:t>
            </a:r>
            <a:r>
              <a:rPr lang="en-US" b="1" dirty="0" err="1" smtClean="0"/>
              <a:t>Kaashoek</a:t>
            </a:r>
            <a:r>
              <a:rPr lang="en-US" b="1" dirty="0" smtClean="0"/>
              <a:t> and David </a:t>
            </a:r>
            <a:r>
              <a:rPr lang="en-US" b="1" dirty="0" err="1" smtClean="0"/>
              <a:t>Karger</a:t>
            </a:r>
            <a:endParaRPr lang="en-US" b="1" dirty="0" smtClean="0"/>
          </a:p>
          <a:p>
            <a:r>
              <a:rPr lang="en-US" sz="2000" dirty="0" smtClean="0">
                <a:solidFill>
                  <a:srgbClr val="0066FF"/>
                </a:solidFill>
              </a:rPr>
              <a:t>MIT Laboratory of Computer Science</a:t>
            </a:r>
            <a:endParaRPr lang="en-US" sz="20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998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6149" y="1846173"/>
            <a:ext cx="8757863" cy="4351338"/>
          </a:xfrm>
        </p:spPr>
        <p:txBody>
          <a:bodyPr/>
          <a:lstStyle/>
          <a:p>
            <a:r>
              <a:rPr lang="en-US" dirty="0" err="1" smtClean="0"/>
              <a:t>Koorde</a:t>
            </a:r>
            <a:r>
              <a:rPr lang="en-US" dirty="0" smtClean="0"/>
              <a:t> is a DHT based on </a:t>
            </a:r>
            <a:r>
              <a:rPr lang="en-US" b="1" dirty="0" smtClean="0">
                <a:solidFill>
                  <a:srgbClr val="0066FF"/>
                </a:solidFill>
              </a:rPr>
              <a:t>Chord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0066FF"/>
                </a:solidFill>
              </a:rPr>
              <a:t>de </a:t>
            </a:r>
            <a:r>
              <a:rPr lang="en-US" b="1" dirty="0" err="1" smtClean="0">
                <a:solidFill>
                  <a:srgbClr val="0066FF"/>
                </a:solidFill>
              </a:rPr>
              <a:t>Bruijn</a:t>
            </a:r>
            <a:r>
              <a:rPr lang="en-US" b="1" dirty="0" smtClean="0">
                <a:solidFill>
                  <a:srgbClr val="0066FF"/>
                </a:solidFill>
              </a:rPr>
              <a:t> graph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O(log n) </a:t>
            </a:r>
            <a:r>
              <a:rPr lang="en-US" dirty="0" smtClean="0"/>
              <a:t>hops per lookup request with </a:t>
            </a:r>
            <a:r>
              <a:rPr lang="en-US" b="1" dirty="0" smtClean="0">
                <a:solidFill>
                  <a:srgbClr val="FF0000"/>
                </a:solidFill>
              </a:rPr>
              <a:t>only 2 neighbors </a:t>
            </a:r>
            <a:r>
              <a:rPr lang="en-US" dirty="0" smtClean="0"/>
              <a:t>per node.</a:t>
            </a:r>
          </a:p>
          <a:p>
            <a:r>
              <a:rPr lang="en-US" dirty="0" smtClean="0"/>
              <a:t>Can be generalized to </a:t>
            </a:r>
            <a:r>
              <a:rPr lang="en-US" b="1" dirty="0" smtClean="0">
                <a:solidFill>
                  <a:srgbClr val="FF0000"/>
                </a:solidFill>
              </a:rPr>
              <a:t>O(log n/ log log n) </a:t>
            </a:r>
            <a:r>
              <a:rPr lang="en-US" dirty="0" smtClean="0"/>
              <a:t>hops per lookup request with </a:t>
            </a:r>
            <a:r>
              <a:rPr lang="en-US" b="1" dirty="0" smtClean="0">
                <a:solidFill>
                  <a:srgbClr val="FF0000"/>
                </a:solidFill>
              </a:rPr>
              <a:t>O(log n)</a:t>
            </a:r>
            <a:r>
              <a:rPr lang="en-US" dirty="0" smtClean="0"/>
              <a:t> neighbors per node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588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Bounds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0066FF"/>
                </a:solidFill>
              </a:rPr>
              <a:t>Lemma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 n-node network with maximum node degree d requires </a:t>
            </a:r>
            <a:r>
              <a:rPr lang="en-US" dirty="0" smtClean="0">
                <a:solidFill>
                  <a:srgbClr val="0066FF"/>
                </a:solidFill>
              </a:rPr>
              <a:t>at least </a:t>
            </a:r>
            <a:r>
              <a:rPr lang="en-US" dirty="0" err="1" smtClean="0">
                <a:solidFill>
                  <a:srgbClr val="0066FF"/>
                </a:solidFill>
              </a:rPr>
              <a:t>log</a:t>
            </a:r>
            <a:r>
              <a:rPr lang="en-US" baseline="-25000" dirty="0" err="1" smtClean="0">
                <a:solidFill>
                  <a:srgbClr val="0066FF"/>
                </a:solidFill>
              </a:rPr>
              <a:t>d</a:t>
            </a:r>
            <a:r>
              <a:rPr lang="en-US" dirty="0" smtClean="0">
                <a:solidFill>
                  <a:srgbClr val="0066FF"/>
                </a:solidFill>
              </a:rPr>
              <a:t>(n-1) </a:t>
            </a:r>
            <a:r>
              <a:rPr lang="en-US" dirty="0" smtClean="0"/>
              <a:t>routing hops in the worst case.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301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 </a:t>
            </a:r>
            <a:r>
              <a:rPr lang="en-US" b="1" dirty="0" err="1" smtClean="0"/>
              <a:t>Bruijn</a:t>
            </a:r>
            <a:r>
              <a:rPr lang="en-US" b="1" dirty="0" smtClean="0"/>
              <a:t> graph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988" y="1690688"/>
            <a:ext cx="6644098" cy="40876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42574" y="2185254"/>
            <a:ext cx="47418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node m has two outgoing edges to</a:t>
            </a:r>
          </a:p>
          <a:p>
            <a:r>
              <a:rPr lang="en-US" sz="2400" dirty="0" smtClean="0"/>
              <a:t>nodes </a:t>
            </a:r>
            <a:r>
              <a:rPr lang="en-US" sz="2400" dirty="0" smtClean="0">
                <a:solidFill>
                  <a:srgbClr val="FF0000"/>
                </a:solidFill>
              </a:rPr>
              <a:t>2m mod 2</a:t>
            </a:r>
            <a:r>
              <a:rPr lang="en-US" sz="2400" baseline="30000" dirty="0" smtClean="0">
                <a:solidFill>
                  <a:srgbClr val="FF0000"/>
                </a:solidFill>
              </a:rPr>
              <a:t>b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FF0000"/>
                </a:solidFill>
              </a:rPr>
              <a:t>2m+1 mod </a:t>
            </a:r>
            <a:r>
              <a:rPr lang="en-US" sz="2400" dirty="0" smtClean="0">
                <a:solidFill>
                  <a:srgbClr val="FF0000"/>
                </a:solidFill>
              </a:rPr>
              <a:t>2</a:t>
            </a:r>
            <a:r>
              <a:rPr lang="en-US" sz="2400" baseline="30000" dirty="0" smtClean="0">
                <a:solidFill>
                  <a:srgbClr val="FF0000"/>
                </a:solidFill>
              </a:rPr>
              <a:t>b.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Call them the </a:t>
            </a:r>
            <a:r>
              <a:rPr lang="en-US" sz="2400" b="1" dirty="0" smtClean="0">
                <a:solidFill>
                  <a:srgbClr val="7030A0"/>
                </a:solidFill>
              </a:rPr>
              <a:t>0-link</a:t>
            </a:r>
            <a:r>
              <a:rPr lang="en-US" sz="2400" dirty="0" smtClean="0">
                <a:solidFill>
                  <a:srgbClr val="FF0000"/>
                </a:solidFill>
              </a:rPr>
              <a:t> and the </a:t>
            </a:r>
            <a:r>
              <a:rPr lang="en-US" sz="2400" b="1" dirty="0" smtClean="0">
                <a:solidFill>
                  <a:srgbClr val="7030A0"/>
                </a:solidFill>
              </a:rPr>
              <a:t>1-link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927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Koorde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1217" y="1517937"/>
            <a:ext cx="96020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Koorde</a:t>
            </a:r>
            <a:r>
              <a:rPr lang="en-US" sz="2400" dirty="0"/>
              <a:t> embeds a de </a:t>
            </a:r>
            <a:r>
              <a:rPr lang="en-US" sz="2400" dirty="0" err="1"/>
              <a:t>Bruijn</a:t>
            </a:r>
            <a:r>
              <a:rPr lang="en-US" sz="2400" dirty="0"/>
              <a:t> graph on the Chord identifier </a:t>
            </a:r>
            <a:r>
              <a:rPr lang="en-US" sz="2400" dirty="0" smtClean="0"/>
              <a:t>ring shown below.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765" y="2256601"/>
            <a:ext cx="3893581" cy="430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85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Koorde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71218" y="1517937"/>
            <a:ext cx="45163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message from </a:t>
            </a:r>
            <a:r>
              <a:rPr lang="en-US" sz="2400" dirty="0" smtClean="0"/>
              <a:t>node </a:t>
            </a:r>
            <a:r>
              <a:rPr lang="en-US" sz="2400" i="1" dirty="0" err="1"/>
              <a:t>i</a:t>
            </a:r>
            <a:r>
              <a:rPr lang="en-US" sz="2400" i="1" dirty="0"/>
              <a:t> </a:t>
            </a:r>
            <a:r>
              <a:rPr lang="en-US" sz="2400" dirty="0"/>
              <a:t>to node </a:t>
            </a:r>
            <a:r>
              <a:rPr lang="en-US" sz="2400" i="1" dirty="0"/>
              <a:t>j </a:t>
            </a:r>
            <a:r>
              <a:rPr lang="en-US" sz="2400" dirty="0"/>
              <a:t>can be routed as follows: </a:t>
            </a:r>
            <a:endParaRPr lang="en-US" sz="2400" dirty="0" smtClean="0"/>
          </a:p>
          <a:p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Shift </a:t>
            </a:r>
            <a:r>
              <a:rPr lang="en-US" sz="2400" dirty="0"/>
              <a:t>the </a:t>
            </a:r>
            <a:r>
              <a:rPr lang="en-US" sz="2400" dirty="0" smtClean="0"/>
              <a:t>bits </a:t>
            </a:r>
            <a:r>
              <a:rPr lang="en-US" sz="2400" dirty="0"/>
              <a:t>of </a:t>
            </a:r>
            <a:r>
              <a:rPr lang="en-US" sz="2400" i="1" dirty="0"/>
              <a:t>j </a:t>
            </a:r>
            <a:r>
              <a:rPr lang="en-US" sz="2400" dirty="0"/>
              <a:t>so that </a:t>
            </a:r>
            <a:r>
              <a:rPr lang="en-US" sz="2400" dirty="0" smtClean="0"/>
              <a:t>its </a:t>
            </a:r>
            <a:r>
              <a:rPr lang="en-US" sz="2400" i="1" dirty="0" smtClean="0"/>
              <a:t>leading </a:t>
            </a:r>
            <a:r>
              <a:rPr lang="en-US" sz="2400" i="1" dirty="0"/>
              <a:t>r </a:t>
            </a:r>
            <a:r>
              <a:rPr lang="en-US" sz="2400" dirty="0"/>
              <a:t>bits tally with the </a:t>
            </a:r>
            <a:r>
              <a:rPr lang="en-US" sz="2400" i="1" dirty="0"/>
              <a:t>last r </a:t>
            </a:r>
            <a:r>
              <a:rPr lang="en-US" sz="2400" dirty="0"/>
              <a:t>bits of </a:t>
            </a:r>
            <a:r>
              <a:rPr lang="en-US" sz="2400" i="1" dirty="0" err="1"/>
              <a:t>i</a:t>
            </a:r>
            <a:r>
              <a:rPr lang="en-US" sz="2400" i="1" dirty="0"/>
              <a:t> </a:t>
            </a:r>
            <a:endParaRPr lang="en-US" sz="2400" i="1" dirty="0" smtClean="0"/>
          </a:p>
          <a:p>
            <a:pPr marL="342900" indent="-342900">
              <a:buAutoNum type="arabicPeriod"/>
            </a:pPr>
            <a:endParaRPr lang="en-US" sz="2400" i="1" dirty="0"/>
          </a:p>
          <a:p>
            <a:r>
              <a:rPr lang="en-US" sz="2400" i="1" dirty="0" smtClean="0"/>
              <a:t>2. </a:t>
            </a:r>
            <a:r>
              <a:rPr lang="en-US" sz="2400" dirty="0" smtClean="0"/>
              <a:t>Forward </a:t>
            </a:r>
            <a:r>
              <a:rPr lang="en-US" sz="2400" dirty="0"/>
              <a:t>the query along </a:t>
            </a:r>
            <a:r>
              <a:rPr lang="en-US" sz="2400" dirty="0" smtClean="0"/>
              <a:t>the paths </a:t>
            </a:r>
            <a:r>
              <a:rPr lang="en-US" sz="2400" dirty="0"/>
              <a:t>corresponding to the last (</a:t>
            </a:r>
            <a:r>
              <a:rPr lang="en-US" sz="2400" dirty="0" smtClean="0"/>
              <a:t>log </a:t>
            </a:r>
            <a:r>
              <a:rPr lang="en-US" sz="2400" i="1" dirty="0" smtClean="0"/>
              <a:t>n </a:t>
            </a:r>
            <a:r>
              <a:rPr lang="en-US" sz="2400" dirty="0"/>
              <a:t>− </a:t>
            </a:r>
            <a:r>
              <a:rPr lang="en-US" sz="2400" i="1" dirty="0"/>
              <a:t>r</a:t>
            </a:r>
            <a:r>
              <a:rPr lang="en-US" sz="2400" dirty="0"/>
              <a:t>) bits of </a:t>
            </a:r>
            <a:r>
              <a:rPr lang="en-US" sz="2400" i="1" dirty="0"/>
              <a:t>j</a:t>
            </a:r>
            <a:r>
              <a:rPr lang="en-US" sz="2400" dirty="0"/>
              <a:t>: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Each </a:t>
            </a:r>
            <a:r>
              <a:rPr lang="en-US" sz="2400" dirty="0"/>
              <a:t>0 bit </a:t>
            </a:r>
            <a:r>
              <a:rPr lang="en-US" sz="2400" dirty="0" smtClean="0"/>
              <a:t>= a hop </a:t>
            </a:r>
            <a:r>
              <a:rPr lang="en-US" sz="2400" dirty="0"/>
              <a:t>along the </a:t>
            </a:r>
            <a:r>
              <a:rPr lang="en-US" sz="2400" i="1" dirty="0"/>
              <a:t>0-link </a:t>
            </a:r>
            <a:r>
              <a:rPr lang="en-US" sz="2400" dirty="0" smtClean="0"/>
              <a:t>Each 1 </a:t>
            </a:r>
            <a:r>
              <a:rPr lang="en-US" sz="2400" dirty="0"/>
              <a:t>bit </a:t>
            </a:r>
            <a:r>
              <a:rPr lang="en-US" sz="2400" dirty="0" smtClean="0"/>
              <a:t>= a </a:t>
            </a:r>
            <a:r>
              <a:rPr lang="en-US" sz="2400" dirty="0"/>
              <a:t>hop along the </a:t>
            </a:r>
            <a:r>
              <a:rPr lang="en-US" sz="2400" i="1" dirty="0"/>
              <a:t>1-link</a:t>
            </a:r>
            <a:r>
              <a:rPr lang="en-US" sz="2400" dirty="0"/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546" y="1322173"/>
            <a:ext cx="6091881" cy="46090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66248" y="5130831"/>
            <a:ext cx="2261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Route via 0-link, 0-link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96352" y="5931243"/>
            <a:ext cx="5443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Routing takes at most log n hops (</a:t>
            </a:r>
            <a:r>
              <a:rPr lang="en-US" sz="2400" dirty="0" smtClean="0">
                <a:solidFill>
                  <a:srgbClr val="FF0000"/>
                </a:solidFill>
              </a:rPr>
              <a:t>optimal)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0757043" y="3863083"/>
            <a:ext cx="92467" cy="1267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1118235" y="3863083"/>
            <a:ext cx="92467" cy="1267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163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Generalized version of </a:t>
            </a:r>
            <a:r>
              <a:rPr lang="en-US" b="1" dirty="0" err="1" smtClean="0"/>
              <a:t>Koorde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630165" y="2422805"/>
            <a:ext cx="91371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For </a:t>
            </a:r>
            <a:r>
              <a:rPr lang="en-US" sz="2800" i="1" dirty="0"/>
              <a:t>k </a:t>
            </a:r>
            <a:r>
              <a:rPr lang="en-US" sz="2800" dirty="0"/>
              <a:t>&gt; 2, the earlier construction can easily be generalized. From each node </a:t>
            </a:r>
            <a:r>
              <a:rPr lang="en-US" sz="2800" i="1" dirty="0" err="1"/>
              <a:t>i</a:t>
            </a:r>
            <a:r>
              <a:rPr lang="en-US" sz="2800" dirty="0"/>
              <a:t>, there will be </a:t>
            </a:r>
            <a:r>
              <a:rPr lang="en-US" sz="2800" i="1" dirty="0"/>
              <a:t>k </a:t>
            </a:r>
            <a:r>
              <a:rPr lang="en-US" sz="2800" dirty="0"/>
              <a:t>routing </a:t>
            </a:r>
            <a:r>
              <a:rPr lang="en-US" sz="2800" dirty="0" smtClean="0"/>
              <a:t>fingers </a:t>
            </a:r>
            <a:r>
              <a:rPr lang="en-US" sz="2800" dirty="0"/>
              <a:t>pointing to the nodes </a:t>
            </a:r>
            <a:r>
              <a:rPr lang="en-US" sz="2800" i="1" dirty="0" err="1"/>
              <a:t>k</a:t>
            </a:r>
            <a:r>
              <a:rPr lang="en-US" sz="2800" dirty="0" err="1"/>
              <a:t>⋅</a:t>
            </a:r>
            <a:r>
              <a:rPr lang="en-US" sz="2800" i="1" dirty="0" err="1"/>
              <a:t>i</a:t>
            </a:r>
            <a:r>
              <a:rPr lang="en-US" sz="2800" dirty="0"/>
              <a:t>, </a:t>
            </a:r>
            <a:r>
              <a:rPr lang="en-US" sz="2800" i="1" dirty="0" err="1"/>
              <a:t>k</a:t>
            </a:r>
            <a:r>
              <a:rPr lang="en-US" sz="2800" dirty="0" err="1"/>
              <a:t>⋅</a:t>
            </a:r>
            <a:r>
              <a:rPr lang="en-US" sz="2800" i="1" dirty="0" err="1"/>
              <a:t>i</a:t>
            </a:r>
            <a:r>
              <a:rPr lang="en-US" sz="2800" i="1" dirty="0"/>
              <a:t> </a:t>
            </a:r>
            <a:r>
              <a:rPr lang="en-US" sz="2800" dirty="0"/>
              <a:t>+ 1, </a:t>
            </a:r>
            <a:r>
              <a:rPr lang="en-US" sz="2800" i="1" dirty="0" err="1"/>
              <a:t>k</a:t>
            </a:r>
            <a:r>
              <a:rPr lang="en-US" sz="2800" dirty="0" err="1"/>
              <a:t>⋅</a:t>
            </a:r>
            <a:r>
              <a:rPr lang="en-US" sz="2800" i="1" dirty="0" err="1"/>
              <a:t>i</a:t>
            </a:r>
            <a:r>
              <a:rPr lang="en-US" sz="2800" i="1" dirty="0"/>
              <a:t> </a:t>
            </a:r>
            <a:r>
              <a:rPr lang="en-US" sz="2800" dirty="0"/>
              <a:t>+ 2,..., </a:t>
            </a:r>
            <a:r>
              <a:rPr lang="en-US" sz="2800" i="1" dirty="0" err="1"/>
              <a:t>k</a:t>
            </a:r>
            <a:r>
              <a:rPr lang="en-US" sz="2800" dirty="0" err="1"/>
              <a:t>⋅</a:t>
            </a:r>
            <a:r>
              <a:rPr lang="en-US" sz="2800" i="1" dirty="0" err="1"/>
              <a:t>i</a:t>
            </a:r>
            <a:r>
              <a:rPr lang="en-US" sz="2800" i="1" dirty="0"/>
              <a:t> </a:t>
            </a:r>
            <a:r>
              <a:rPr lang="en-US" sz="2800" dirty="0"/>
              <a:t>+ </a:t>
            </a:r>
            <a:r>
              <a:rPr lang="en-US" sz="2800" i="1" dirty="0"/>
              <a:t>k </a:t>
            </a:r>
            <a:r>
              <a:rPr lang="en-US" sz="2800" dirty="0"/>
              <a:t>−1 (additions mod </a:t>
            </a:r>
            <a:r>
              <a:rPr lang="en-US" sz="2800" i="1" dirty="0"/>
              <a:t>n</a:t>
            </a:r>
            <a:r>
              <a:rPr lang="en-US" sz="2800" dirty="0" smtClean="0"/>
              <a:t>)</a:t>
            </a:r>
          </a:p>
          <a:p>
            <a:endParaRPr lang="en-US" sz="2800" dirty="0"/>
          </a:p>
          <a:p>
            <a:r>
              <a:rPr lang="en-US" sz="2800" dirty="0" smtClean="0"/>
              <a:t>The path length will be </a:t>
            </a:r>
            <a:r>
              <a:rPr lang="en-US" sz="2800" b="1" dirty="0" smtClean="0">
                <a:solidFill>
                  <a:srgbClr val="0066FF"/>
                </a:solidFill>
              </a:rPr>
              <a:t>at most </a:t>
            </a:r>
            <a:r>
              <a:rPr lang="en-US" sz="2800" b="1" dirty="0" err="1" smtClean="0">
                <a:solidFill>
                  <a:srgbClr val="0066FF"/>
                </a:solidFill>
              </a:rPr>
              <a:t>log</a:t>
            </a:r>
            <a:r>
              <a:rPr lang="en-US" sz="2800" b="1" baseline="-25000" dirty="0" err="1" smtClean="0">
                <a:solidFill>
                  <a:srgbClr val="0066FF"/>
                </a:solidFill>
              </a:rPr>
              <a:t>k</a:t>
            </a:r>
            <a:r>
              <a:rPr lang="en-US" sz="2800" b="1" dirty="0" err="1" smtClean="0">
                <a:solidFill>
                  <a:srgbClr val="0066FF"/>
                </a:solidFill>
              </a:rPr>
              <a:t>n</a:t>
            </a:r>
            <a:r>
              <a:rPr lang="en-US" sz="2800" b="1" dirty="0" smtClean="0">
                <a:solidFill>
                  <a:srgbClr val="0066FF"/>
                </a:solidFill>
              </a:rPr>
              <a:t> </a:t>
            </a:r>
            <a:r>
              <a:rPr lang="en-US" sz="2800" dirty="0" smtClean="0"/>
              <a:t>i.e. </a:t>
            </a:r>
            <a:r>
              <a:rPr lang="en-US" sz="2800" b="1" dirty="0" smtClean="0">
                <a:solidFill>
                  <a:srgbClr val="0066FF"/>
                </a:solidFill>
              </a:rPr>
              <a:t>log n/log k </a:t>
            </a:r>
            <a:r>
              <a:rPr lang="en-US" sz="2800" dirty="0" smtClean="0"/>
              <a:t>between any pair of nodes</a:t>
            </a:r>
          </a:p>
          <a:p>
            <a:endParaRPr lang="en-US" sz="2800" dirty="0">
              <a:effectLst/>
            </a:endParaRPr>
          </a:p>
          <a:p>
            <a:r>
              <a:rPr lang="en-US" sz="2800" dirty="0" smtClean="0"/>
              <a:t>When </a:t>
            </a:r>
            <a:r>
              <a:rPr lang="en-US" sz="2800" b="1" dirty="0" smtClean="0">
                <a:solidFill>
                  <a:srgbClr val="0066FF"/>
                </a:solidFill>
              </a:rPr>
              <a:t>k=log n</a:t>
            </a:r>
            <a:r>
              <a:rPr lang="en-US" sz="2800" dirty="0" smtClean="0"/>
              <a:t>, the path length is </a:t>
            </a:r>
            <a:r>
              <a:rPr lang="en-US" sz="2800" b="1" dirty="0" smtClean="0">
                <a:solidFill>
                  <a:srgbClr val="0066FF"/>
                </a:solidFill>
              </a:rPr>
              <a:t>log n/log log n</a:t>
            </a:r>
            <a:endParaRPr lang="en-US" sz="2800" b="1" dirty="0">
              <a:solidFill>
                <a:srgbClr val="0066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35608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317</Words>
  <Application>Microsoft Macintosh PowerPoint</Application>
  <PresentationFormat>Widescreen</PresentationFormat>
  <Paragraphs>37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Arial</vt:lpstr>
      <vt:lpstr>Office Theme</vt:lpstr>
      <vt:lpstr>Koorde: A simple degree optimal DHT</vt:lpstr>
      <vt:lpstr>Introduction</vt:lpstr>
      <vt:lpstr>Bounds</vt:lpstr>
      <vt:lpstr>De Bruijn graph</vt:lpstr>
      <vt:lpstr>Koorde</vt:lpstr>
      <vt:lpstr>Koorde</vt:lpstr>
      <vt:lpstr>Generalized version of Koorde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Koorde: A simple degree optimal DHT</dc:title>
  <dc:creator>Ghosh, Sukumar</dc:creator>
  <cp:lastModifiedBy>Ghosh, Sukumar</cp:lastModifiedBy>
  <cp:revision>13</cp:revision>
  <dcterms:created xsi:type="dcterms:W3CDTF">2017-11-16T22:09:20Z</dcterms:created>
  <dcterms:modified xsi:type="dcterms:W3CDTF">2017-11-17T03:40:44Z</dcterms:modified>
</cp:coreProperties>
</file>