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oleObject"/>
  <Default Extension="png" ContentType="image/png"/>
  <Default Extension="vml" ContentType="application/vnd.openxmlformats-officedocument.vmlDrawi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81" r:id="rId4"/>
    <p:sldId id="280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6285" autoAdjust="0"/>
  </p:normalViewPr>
  <p:slideViewPr>
    <p:cSldViewPr snapToGrid="0" snapToObjects="1">
      <p:cViewPr varScale="1">
        <p:scale>
          <a:sx n="112" d="100"/>
          <a:sy n="112" d="100"/>
        </p:scale>
        <p:origin x="218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C1B289-B9F0-614F-ACD9-FB7225E7D83C}" type="datetimeFigureOut">
              <a:rPr lang="en-US" smtClean="0"/>
              <a:pPr/>
              <a:t>9/14/17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B64A7E-9FE1-9647-ABB2-11A362C901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7F40E2-68A8-0348-90EB-C849CEFE1B8D}" type="slidenum">
              <a:rPr lang="en-US">
                <a:latin typeface="Times New Roman" charset="0"/>
                <a:ea typeface="Arial" charset="0"/>
                <a:cs typeface="Arial" charset="0"/>
              </a:rPr>
              <a:pPr/>
              <a:t>4</a:t>
            </a:fld>
            <a:endParaRPr lang="en-US">
              <a:latin typeface="Times New Roman" charset="0"/>
              <a:ea typeface="Arial" charset="0"/>
              <a:cs typeface="Arial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68C3E1-3DA0-564A-85F5-58F5FEDAF3B0}" type="slidenum">
              <a:rPr lang="en-US">
                <a:latin typeface="Times New Roman" charset="0"/>
                <a:ea typeface="Arial" charset="0"/>
                <a:cs typeface="Arial" charset="0"/>
              </a:rPr>
              <a:pPr/>
              <a:t>5</a:t>
            </a:fld>
            <a:endParaRPr lang="en-US">
              <a:latin typeface="Times New Roman" charset="0"/>
              <a:ea typeface="Arial" charset="0"/>
              <a:cs typeface="Arial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0AC578-817C-DD4F-9CB9-135B95B869A9}" type="slidenum">
              <a:rPr lang="en-US">
                <a:latin typeface="Times New Roman" charset="0"/>
                <a:ea typeface="Arial" charset="0"/>
                <a:cs typeface="Arial" charset="0"/>
              </a:rPr>
              <a:pPr/>
              <a:t>6</a:t>
            </a:fld>
            <a:endParaRPr lang="en-US">
              <a:latin typeface="Times New Roman" charset="0"/>
              <a:ea typeface="Arial" charset="0"/>
              <a:cs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800" b="1" i="1" dirty="0">
                <a:latin typeface="Times New Roman" charset="0"/>
                <a:ea typeface="Arial" charset="0"/>
                <a:cs typeface="Arial" charset="0"/>
              </a:rPr>
              <a:t>Step 1: Determining who is on the network</a:t>
            </a:r>
            <a:br>
              <a:rPr lang="en-US" sz="800" b="1" i="1" dirty="0">
                <a:latin typeface="Times New Roman" charset="0"/>
                <a:ea typeface="Arial" charset="0"/>
                <a:cs typeface="Arial" charset="0"/>
              </a:rPr>
            </a:br>
            <a:endParaRPr lang="en-US" sz="800" dirty="0">
              <a:latin typeface="Times New Roman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6D11A4-EE76-2E46-BE13-5B9159A55FA6}" type="slidenum">
              <a:rPr lang="en-US">
                <a:latin typeface="Times New Roman" charset="0"/>
                <a:ea typeface="Arial" charset="0"/>
                <a:cs typeface="Arial" charset="0"/>
              </a:rPr>
              <a:pPr/>
              <a:t>7</a:t>
            </a:fld>
            <a:endParaRPr lang="en-US">
              <a:latin typeface="Times New Roman" charset="0"/>
              <a:ea typeface="Arial" charset="0"/>
              <a:cs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919DA5-DD1F-2242-B521-DB299F1A9782}" type="slidenum">
              <a:rPr lang="en-US">
                <a:latin typeface="Times New Roman" charset="0"/>
                <a:ea typeface="Arial" charset="0"/>
                <a:cs typeface="Arial" charset="0"/>
              </a:rPr>
              <a:pPr/>
              <a:t>14</a:t>
            </a:fld>
            <a:endParaRPr lang="en-US">
              <a:latin typeface="Times New Roman" charset="0"/>
              <a:ea typeface="Arial" charset="0"/>
              <a:cs typeface="Arial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B64A7E-9FE1-9647-ABB2-11A362C9015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B64A7E-9FE1-9647-ABB2-11A362C90156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8586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60953A-C3A8-534E-BFDD-659211A50580}" type="slidenum">
              <a:rPr lang="en-US">
                <a:latin typeface="Times New Roman" charset="0"/>
                <a:ea typeface="Arial" charset="0"/>
                <a:cs typeface="Arial" charset="0"/>
              </a:rPr>
              <a:pPr/>
              <a:t>23</a:t>
            </a:fld>
            <a:endParaRPr lang="en-US">
              <a:latin typeface="Times New Roman" charset="0"/>
              <a:ea typeface="Arial" charset="0"/>
              <a:cs typeface="Arial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9/14/17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9/14/17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9/14/17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9/14/17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9/14/17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9/14/17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9/14/17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9/14/17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9/14/17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9/14/17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85A0-1694-C241-B67A-2C11400D8C55}" type="datetimeFigureOut">
              <a:rPr lang="en-US" smtClean="0"/>
              <a:pPr/>
              <a:t>9/14/17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F85A0-1694-C241-B67A-2C11400D8C55}" type="datetimeFigureOut">
              <a:rPr lang="en-US" smtClean="0"/>
              <a:pPr/>
              <a:t>9/14/17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A6BB6-BDE2-C04C-9B74-D780AD31EA9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Jaan_Tallinn" TargetMode="External"/><Relationship Id="rId4" Type="http://schemas.openxmlformats.org/officeDocument/2006/relationships/hyperlink" Target="https://en.wikipedia.org/wiki/Sweden" TargetMode="External"/><Relationship Id="rId5" Type="http://schemas.openxmlformats.org/officeDocument/2006/relationships/hyperlink" Target="https://en.wikipedia.org/wiki/Niklas_Zennstr%C3%B6m" TargetMode="External"/><Relationship Id="rId6" Type="http://schemas.openxmlformats.org/officeDocument/2006/relationships/hyperlink" Target="https://en.wikipedia.org/wiki/Janus_Friis" TargetMode="External"/><Relationship Id="rId7" Type="http://schemas.openxmlformats.org/officeDocument/2006/relationships/hyperlink" Target="https://en.wikipedia.org/wiki/Skype" TargetMode="External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png"/><Relationship Id="rId5" Type="http://schemas.openxmlformats.org/officeDocument/2006/relationships/oleObject" Target="../embeddings/oleObject2.bin"/><Relationship Id="rId6" Type="http://schemas.openxmlformats.org/officeDocument/2006/relationships/image" Target="../media/image4.png"/><Relationship Id="rId7" Type="http://schemas.openxmlformats.org/officeDocument/2006/relationships/oleObject" Target="../embeddings/oleObject3.bin"/><Relationship Id="rId8" Type="http://schemas.openxmlformats.org/officeDocument/2006/relationships/image" Target="../media/image5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Peer-to-Peer and Social Networks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 overview of </a:t>
            </a:r>
            <a:r>
              <a:rPr lang="en-US" dirty="0" smtClean="0"/>
              <a:t>Gnutella and </a:t>
            </a:r>
            <a:r>
              <a:rPr lang="en-US" dirty="0" err="1" smtClean="0"/>
              <a:t>KaZaA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BEA2E8-748B-FC4E-8CB4-7761455B297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27651" name="Picture 2"/>
          <p:cNvPicPr>
            <a:picLocks noChangeAspect="1" noChangeArrowheads="1"/>
          </p:cNvPicPr>
          <p:nvPr/>
        </p:nvPicPr>
        <p:blipFill>
          <a:blip r:embed="rId2"/>
          <a:srcRect l="4715" b="9641"/>
          <a:stretch>
            <a:fillRect/>
          </a:stretch>
        </p:blipFill>
        <p:spPr bwMode="auto">
          <a:xfrm>
            <a:off x="2376488" y="1057275"/>
            <a:ext cx="5395912" cy="500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Text Box 3"/>
          <p:cNvSpPr txBox="1">
            <a:spLocks noChangeArrowheads="1"/>
          </p:cNvSpPr>
          <p:nvPr/>
        </p:nvSpPr>
        <p:spPr bwMode="auto">
          <a:xfrm>
            <a:off x="3581400" y="381000"/>
            <a:ext cx="2127250" cy="406400"/>
          </a:xfrm>
          <a:prstGeom prst="rect">
            <a:avLst/>
          </a:prstGeom>
          <a:noFill/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rial" charset="0"/>
              </a:rPr>
              <a:t>AT&amp;T Call Graph</a:t>
            </a:r>
          </a:p>
        </p:txBody>
      </p:sp>
      <p:sp>
        <p:nvSpPr>
          <p:cNvPr id="27653" name="Text Box 4"/>
          <p:cNvSpPr txBox="1">
            <a:spLocks noChangeArrowheads="1"/>
          </p:cNvSpPr>
          <p:nvPr/>
        </p:nvSpPr>
        <p:spPr bwMode="auto">
          <a:xfrm rot="-5400000">
            <a:off x="287338" y="2751138"/>
            <a:ext cx="33178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rial" charset="0"/>
              </a:rPr>
              <a:t># of telephone numbers</a:t>
            </a:r>
          </a:p>
          <a:p>
            <a:r>
              <a:rPr lang="en-US" sz="2000">
                <a:latin typeface="Arial" charset="0"/>
              </a:rPr>
              <a:t>from which calls were made</a:t>
            </a:r>
          </a:p>
        </p:txBody>
      </p:sp>
      <p:sp>
        <p:nvSpPr>
          <p:cNvPr id="27654" name="Text Box 5"/>
          <p:cNvSpPr txBox="1">
            <a:spLocks noChangeArrowheads="1"/>
          </p:cNvSpPr>
          <p:nvPr/>
        </p:nvSpPr>
        <p:spPr bwMode="auto">
          <a:xfrm>
            <a:off x="3124200" y="6248400"/>
            <a:ext cx="365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rial" charset="0"/>
              </a:rPr>
              <a:t># of telephone numbers called </a:t>
            </a:r>
          </a:p>
        </p:txBody>
      </p:sp>
      <p:sp>
        <p:nvSpPr>
          <p:cNvPr id="27655" name="Text Box 6" descr="Paper bag"/>
          <p:cNvSpPr txBox="1">
            <a:spLocks noChangeArrowheads="1"/>
          </p:cNvSpPr>
          <p:nvPr/>
        </p:nvSpPr>
        <p:spPr bwMode="auto">
          <a:xfrm>
            <a:off x="8686800" y="655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27656" name="Text Box 7"/>
          <p:cNvSpPr txBox="1">
            <a:spLocks noChangeArrowheads="1"/>
          </p:cNvSpPr>
          <p:nvPr/>
        </p:nvSpPr>
        <p:spPr bwMode="auto">
          <a:xfrm>
            <a:off x="5410200" y="1828800"/>
            <a:ext cx="3040063" cy="939800"/>
          </a:xfrm>
          <a:prstGeom prst="rect">
            <a:avLst/>
          </a:prstGeom>
          <a:solidFill>
            <a:srgbClr val="FAF11E"/>
          </a:solidFill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How many telephone</a:t>
            </a:r>
          </a:p>
          <a:p>
            <a:r>
              <a:rPr lang="en-US"/>
              <a:t>numbers receive calls from k</a:t>
            </a:r>
          </a:p>
          <a:p>
            <a:r>
              <a:rPr lang="en-US"/>
              <a:t>different telephone numbers?</a:t>
            </a:r>
          </a:p>
        </p:txBody>
      </p:sp>
    </p:spTree>
  </p:cSld>
  <p:clrMapOvr>
    <a:masterClrMapping/>
  </p:clrMapOvr>
  <p:transition spd="slow" advTm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3FF61D-19F1-4F4D-90B1-5A2A69F92B7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144713" y="1600200"/>
            <a:ext cx="4398962" cy="4164013"/>
            <a:chOff x="2718" y="2040"/>
            <a:chExt cx="2328" cy="1874"/>
          </a:xfrm>
        </p:grpSpPr>
        <p:sp>
          <p:nvSpPr>
            <p:cNvPr id="28681" name="Rectangle 3"/>
            <p:cNvSpPr>
              <a:spLocks noChangeArrowheads="1"/>
            </p:cNvSpPr>
            <p:nvPr/>
          </p:nvSpPr>
          <p:spPr bwMode="auto">
            <a:xfrm>
              <a:off x="2940" y="2064"/>
              <a:ext cx="2082" cy="1572"/>
            </a:xfrm>
            <a:prstGeom prst="rect">
              <a:avLst/>
            </a:prstGeom>
            <a:noFill/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2" name="Line 4"/>
            <p:cNvSpPr>
              <a:spLocks noChangeShapeType="1"/>
            </p:cNvSpPr>
            <p:nvPr/>
          </p:nvSpPr>
          <p:spPr bwMode="auto">
            <a:xfrm>
              <a:off x="2940" y="2064"/>
              <a:ext cx="208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3" name="Line 5"/>
            <p:cNvSpPr>
              <a:spLocks noChangeShapeType="1"/>
            </p:cNvSpPr>
            <p:nvPr/>
          </p:nvSpPr>
          <p:spPr bwMode="auto">
            <a:xfrm>
              <a:off x="2940" y="3636"/>
              <a:ext cx="208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4" name="Line 6"/>
            <p:cNvSpPr>
              <a:spLocks noChangeShapeType="1"/>
            </p:cNvSpPr>
            <p:nvPr/>
          </p:nvSpPr>
          <p:spPr bwMode="auto">
            <a:xfrm flipV="1">
              <a:off x="5022" y="2064"/>
              <a:ext cx="1" cy="157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5" name="Line 7"/>
            <p:cNvSpPr>
              <a:spLocks noChangeShapeType="1"/>
            </p:cNvSpPr>
            <p:nvPr/>
          </p:nvSpPr>
          <p:spPr bwMode="auto">
            <a:xfrm flipV="1">
              <a:off x="2940" y="2064"/>
              <a:ext cx="1" cy="157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6" name="Line 8"/>
            <p:cNvSpPr>
              <a:spLocks noChangeShapeType="1"/>
            </p:cNvSpPr>
            <p:nvPr/>
          </p:nvSpPr>
          <p:spPr bwMode="auto">
            <a:xfrm>
              <a:off x="2940" y="3636"/>
              <a:ext cx="208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7" name="Line 9"/>
            <p:cNvSpPr>
              <a:spLocks noChangeShapeType="1"/>
            </p:cNvSpPr>
            <p:nvPr/>
          </p:nvSpPr>
          <p:spPr bwMode="auto">
            <a:xfrm flipV="1">
              <a:off x="2940" y="2064"/>
              <a:ext cx="1" cy="157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8" name="Line 10"/>
            <p:cNvSpPr>
              <a:spLocks noChangeShapeType="1"/>
            </p:cNvSpPr>
            <p:nvPr/>
          </p:nvSpPr>
          <p:spPr bwMode="auto">
            <a:xfrm flipV="1">
              <a:off x="2940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89" name="Line 11"/>
            <p:cNvSpPr>
              <a:spLocks noChangeShapeType="1"/>
            </p:cNvSpPr>
            <p:nvPr/>
          </p:nvSpPr>
          <p:spPr bwMode="auto">
            <a:xfrm>
              <a:off x="2940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0" name="Line 12"/>
            <p:cNvSpPr>
              <a:spLocks noChangeShapeType="1"/>
            </p:cNvSpPr>
            <p:nvPr/>
          </p:nvSpPr>
          <p:spPr bwMode="auto">
            <a:xfrm flipV="1">
              <a:off x="2940" y="3618"/>
              <a:ext cx="1" cy="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1" name="Line 13"/>
            <p:cNvSpPr>
              <a:spLocks noChangeShapeType="1"/>
            </p:cNvSpPr>
            <p:nvPr/>
          </p:nvSpPr>
          <p:spPr bwMode="auto">
            <a:xfrm>
              <a:off x="2940" y="2064"/>
              <a:ext cx="1" cy="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2" name="Rectangle 14"/>
            <p:cNvSpPr>
              <a:spLocks noChangeArrowheads="1"/>
            </p:cNvSpPr>
            <p:nvPr/>
          </p:nvSpPr>
          <p:spPr bwMode="auto">
            <a:xfrm>
              <a:off x="2856" y="3696"/>
              <a:ext cx="125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Helvetica" charset="0"/>
                </a:rPr>
                <a:t>10</a:t>
              </a:r>
              <a:endParaRPr lang="en-US">
                <a:latin typeface="Arial" charset="0"/>
              </a:endParaRPr>
            </a:p>
          </p:txBody>
        </p:sp>
        <p:sp>
          <p:nvSpPr>
            <p:cNvPr id="28693" name="Rectangle 15"/>
            <p:cNvSpPr>
              <a:spLocks noChangeArrowheads="1"/>
            </p:cNvSpPr>
            <p:nvPr/>
          </p:nvSpPr>
          <p:spPr bwMode="auto">
            <a:xfrm>
              <a:off x="2988" y="3660"/>
              <a:ext cx="40" cy="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Helvetica" charset="0"/>
                </a:rPr>
                <a:t>0</a:t>
              </a:r>
              <a:endParaRPr lang="en-US">
                <a:latin typeface="Arial" charset="0"/>
              </a:endParaRPr>
            </a:p>
          </p:txBody>
        </p:sp>
        <p:sp>
          <p:nvSpPr>
            <p:cNvPr id="28694" name="Line 16"/>
            <p:cNvSpPr>
              <a:spLocks noChangeShapeType="1"/>
            </p:cNvSpPr>
            <p:nvPr/>
          </p:nvSpPr>
          <p:spPr bwMode="auto">
            <a:xfrm flipV="1">
              <a:off x="3312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5" name="Line 17"/>
            <p:cNvSpPr>
              <a:spLocks noChangeShapeType="1"/>
            </p:cNvSpPr>
            <p:nvPr/>
          </p:nvSpPr>
          <p:spPr bwMode="auto">
            <a:xfrm>
              <a:off x="3312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6" name="Line 18"/>
            <p:cNvSpPr>
              <a:spLocks noChangeShapeType="1"/>
            </p:cNvSpPr>
            <p:nvPr/>
          </p:nvSpPr>
          <p:spPr bwMode="auto">
            <a:xfrm flipV="1">
              <a:off x="3528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7" name="Line 19"/>
            <p:cNvSpPr>
              <a:spLocks noChangeShapeType="1"/>
            </p:cNvSpPr>
            <p:nvPr/>
          </p:nvSpPr>
          <p:spPr bwMode="auto">
            <a:xfrm>
              <a:off x="3528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8" name="Line 20"/>
            <p:cNvSpPr>
              <a:spLocks noChangeShapeType="1"/>
            </p:cNvSpPr>
            <p:nvPr/>
          </p:nvSpPr>
          <p:spPr bwMode="auto">
            <a:xfrm flipV="1">
              <a:off x="3684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99" name="Line 21"/>
            <p:cNvSpPr>
              <a:spLocks noChangeShapeType="1"/>
            </p:cNvSpPr>
            <p:nvPr/>
          </p:nvSpPr>
          <p:spPr bwMode="auto">
            <a:xfrm>
              <a:off x="3684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00" name="Line 22"/>
            <p:cNvSpPr>
              <a:spLocks noChangeShapeType="1"/>
            </p:cNvSpPr>
            <p:nvPr/>
          </p:nvSpPr>
          <p:spPr bwMode="auto">
            <a:xfrm flipV="1">
              <a:off x="3804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01" name="Line 23"/>
            <p:cNvSpPr>
              <a:spLocks noChangeShapeType="1"/>
            </p:cNvSpPr>
            <p:nvPr/>
          </p:nvSpPr>
          <p:spPr bwMode="auto">
            <a:xfrm>
              <a:off x="3804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02" name="Line 24"/>
            <p:cNvSpPr>
              <a:spLocks noChangeShapeType="1"/>
            </p:cNvSpPr>
            <p:nvPr/>
          </p:nvSpPr>
          <p:spPr bwMode="auto">
            <a:xfrm flipV="1">
              <a:off x="3900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03" name="Line 25"/>
            <p:cNvSpPr>
              <a:spLocks noChangeShapeType="1"/>
            </p:cNvSpPr>
            <p:nvPr/>
          </p:nvSpPr>
          <p:spPr bwMode="auto">
            <a:xfrm>
              <a:off x="3900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04" name="Line 26"/>
            <p:cNvSpPr>
              <a:spLocks noChangeShapeType="1"/>
            </p:cNvSpPr>
            <p:nvPr/>
          </p:nvSpPr>
          <p:spPr bwMode="auto">
            <a:xfrm flipV="1">
              <a:off x="3984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05" name="Line 27"/>
            <p:cNvSpPr>
              <a:spLocks noChangeShapeType="1"/>
            </p:cNvSpPr>
            <p:nvPr/>
          </p:nvSpPr>
          <p:spPr bwMode="auto">
            <a:xfrm>
              <a:off x="3984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06" name="Line 28"/>
            <p:cNvSpPr>
              <a:spLocks noChangeShapeType="1"/>
            </p:cNvSpPr>
            <p:nvPr/>
          </p:nvSpPr>
          <p:spPr bwMode="auto">
            <a:xfrm flipV="1">
              <a:off x="4056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07" name="Line 29"/>
            <p:cNvSpPr>
              <a:spLocks noChangeShapeType="1"/>
            </p:cNvSpPr>
            <p:nvPr/>
          </p:nvSpPr>
          <p:spPr bwMode="auto">
            <a:xfrm>
              <a:off x="4056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08" name="Line 30"/>
            <p:cNvSpPr>
              <a:spLocks noChangeShapeType="1"/>
            </p:cNvSpPr>
            <p:nvPr/>
          </p:nvSpPr>
          <p:spPr bwMode="auto">
            <a:xfrm flipV="1">
              <a:off x="4116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09" name="Line 31"/>
            <p:cNvSpPr>
              <a:spLocks noChangeShapeType="1"/>
            </p:cNvSpPr>
            <p:nvPr/>
          </p:nvSpPr>
          <p:spPr bwMode="auto">
            <a:xfrm>
              <a:off x="4116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0" name="Line 32"/>
            <p:cNvSpPr>
              <a:spLocks noChangeShapeType="1"/>
            </p:cNvSpPr>
            <p:nvPr/>
          </p:nvSpPr>
          <p:spPr bwMode="auto">
            <a:xfrm flipV="1">
              <a:off x="4176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1" name="Line 33"/>
            <p:cNvSpPr>
              <a:spLocks noChangeShapeType="1"/>
            </p:cNvSpPr>
            <p:nvPr/>
          </p:nvSpPr>
          <p:spPr bwMode="auto">
            <a:xfrm>
              <a:off x="4176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2" name="Line 34"/>
            <p:cNvSpPr>
              <a:spLocks noChangeShapeType="1"/>
            </p:cNvSpPr>
            <p:nvPr/>
          </p:nvSpPr>
          <p:spPr bwMode="auto">
            <a:xfrm flipV="1">
              <a:off x="4176" y="3618"/>
              <a:ext cx="1" cy="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3" name="Line 35"/>
            <p:cNvSpPr>
              <a:spLocks noChangeShapeType="1"/>
            </p:cNvSpPr>
            <p:nvPr/>
          </p:nvSpPr>
          <p:spPr bwMode="auto">
            <a:xfrm>
              <a:off x="4176" y="2064"/>
              <a:ext cx="1" cy="1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4" name="Rectangle 36"/>
            <p:cNvSpPr>
              <a:spLocks noChangeArrowheads="1"/>
            </p:cNvSpPr>
            <p:nvPr/>
          </p:nvSpPr>
          <p:spPr bwMode="auto">
            <a:xfrm>
              <a:off x="4092" y="3696"/>
              <a:ext cx="125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Helvetica" charset="0"/>
                </a:rPr>
                <a:t>10</a:t>
              </a:r>
              <a:endParaRPr lang="en-US">
                <a:latin typeface="Arial" charset="0"/>
              </a:endParaRPr>
            </a:p>
          </p:txBody>
        </p:sp>
        <p:sp>
          <p:nvSpPr>
            <p:cNvPr id="28715" name="Rectangle 37"/>
            <p:cNvSpPr>
              <a:spLocks noChangeArrowheads="1"/>
            </p:cNvSpPr>
            <p:nvPr/>
          </p:nvSpPr>
          <p:spPr bwMode="auto">
            <a:xfrm>
              <a:off x="4224" y="3660"/>
              <a:ext cx="40" cy="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Helvetica" charset="0"/>
                </a:rPr>
                <a:t>1</a:t>
              </a:r>
              <a:endParaRPr lang="en-US">
                <a:latin typeface="Arial" charset="0"/>
              </a:endParaRPr>
            </a:p>
          </p:txBody>
        </p:sp>
        <p:sp>
          <p:nvSpPr>
            <p:cNvPr id="28716" name="Line 38"/>
            <p:cNvSpPr>
              <a:spLocks noChangeShapeType="1"/>
            </p:cNvSpPr>
            <p:nvPr/>
          </p:nvSpPr>
          <p:spPr bwMode="auto">
            <a:xfrm flipV="1">
              <a:off x="4548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7" name="Line 39"/>
            <p:cNvSpPr>
              <a:spLocks noChangeShapeType="1"/>
            </p:cNvSpPr>
            <p:nvPr/>
          </p:nvSpPr>
          <p:spPr bwMode="auto">
            <a:xfrm>
              <a:off x="4548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8" name="Line 40"/>
            <p:cNvSpPr>
              <a:spLocks noChangeShapeType="1"/>
            </p:cNvSpPr>
            <p:nvPr/>
          </p:nvSpPr>
          <p:spPr bwMode="auto">
            <a:xfrm flipV="1">
              <a:off x="4764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19" name="Line 41"/>
            <p:cNvSpPr>
              <a:spLocks noChangeShapeType="1"/>
            </p:cNvSpPr>
            <p:nvPr/>
          </p:nvSpPr>
          <p:spPr bwMode="auto">
            <a:xfrm>
              <a:off x="4764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20" name="Line 42"/>
            <p:cNvSpPr>
              <a:spLocks noChangeShapeType="1"/>
            </p:cNvSpPr>
            <p:nvPr/>
          </p:nvSpPr>
          <p:spPr bwMode="auto">
            <a:xfrm flipV="1">
              <a:off x="4920" y="362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21" name="Line 43"/>
            <p:cNvSpPr>
              <a:spLocks noChangeShapeType="1"/>
            </p:cNvSpPr>
            <p:nvPr/>
          </p:nvSpPr>
          <p:spPr bwMode="auto">
            <a:xfrm>
              <a:off x="4920" y="2064"/>
              <a:ext cx="1" cy="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22" name="Line 44"/>
            <p:cNvSpPr>
              <a:spLocks noChangeShapeType="1"/>
            </p:cNvSpPr>
            <p:nvPr/>
          </p:nvSpPr>
          <p:spPr bwMode="auto">
            <a:xfrm>
              <a:off x="2940" y="330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23" name="Line 45"/>
            <p:cNvSpPr>
              <a:spLocks noChangeShapeType="1"/>
            </p:cNvSpPr>
            <p:nvPr/>
          </p:nvSpPr>
          <p:spPr bwMode="auto">
            <a:xfrm flipH="1">
              <a:off x="5010" y="330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24" name="Line 46"/>
            <p:cNvSpPr>
              <a:spLocks noChangeShapeType="1"/>
            </p:cNvSpPr>
            <p:nvPr/>
          </p:nvSpPr>
          <p:spPr bwMode="auto">
            <a:xfrm>
              <a:off x="2940" y="3330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25" name="Line 47"/>
            <p:cNvSpPr>
              <a:spLocks noChangeShapeType="1"/>
            </p:cNvSpPr>
            <p:nvPr/>
          </p:nvSpPr>
          <p:spPr bwMode="auto">
            <a:xfrm flipH="1">
              <a:off x="5010" y="3330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26" name="Line 48"/>
            <p:cNvSpPr>
              <a:spLocks noChangeShapeType="1"/>
            </p:cNvSpPr>
            <p:nvPr/>
          </p:nvSpPr>
          <p:spPr bwMode="auto">
            <a:xfrm>
              <a:off x="2940" y="335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27" name="Line 49"/>
            <p:cNvSpPr>
              <a:spLocks noChangeShapeType="1"/>
            </p:cNvSpPr>
            <p:nvPr/>
          </p:nvSpPr>
          <p:spPr bwMode="auto">
            <a:xfrm flipH="1">
              <a:off x="5010" y="335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28" name="Line 50"/>
            <p:cNvSpPr>
              <a:spLocks noChangeShapeType="1"/>
            </p:cNvSpPr>
            <p:nvPr/>
          </p:nvSpPr>
          <p:spPr bwMode="auto">
            <a:xfrm>
              <a:off x="2940" y="338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29" name="Line 51"/>
            <p:cNvSpPr>
              <a:spLocks noChangeShapeType="1"/>
            </p:cNvSpPr>
            <p:nvPr/>
          </p:nvSpPr>
          <p:spPr bwMode="auto">
            <a:xfrm flipH="1">
              <a:off x="5010" y="338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30" name="Line 52"/>
            <p:cNvSpPr>
              <a:spLocks noChangeShapeType="1"/>
            </p:cNvSpPr>
            <p:nvPr/>
          </p:nvSpPr>
          <p:spPr bwMode="auto">
            <a:xfrm>
              <a:off x="2940" y="341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31" name="Line 53"/>
            <p:cNvSpPr>
              <a:spLocks noChangeShapeType="1"/>
            </p:cNvSpPr>
            <p:nvPr/>
          </p:nvSpPr>
          <p:spPr bwMode="auto">
            <a:xfrm flipH="1">
              <a:off x="5010" y="341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32" name="Line 54"/>
            <p:cNvSpPr>
              <a:spLocks noChangeShapeType="1"/>
            </p:cNvSpPr>
            <p:nvPr/>
          </p:nvSpPr>
          <p:spPr bwMode="auto">
            <a:xfrm>
              <a:off x="2940" y="345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33" name="Line 55"/>
            <p:cNvSpPr>
              <a:spLocks noChangeShapeType="1"/>
            </p:cNvSpPr>
            <p:nvPr/>
          </p:nvSpPr>
          <p:spPr bwMode="auto">
            <a:xfrm flipH="1">
              <a:off x="5010" y="345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34" name="Line 56"/>
            <p:cNvSpPr>
              <a:spLocks noChangeShapeType="1"/>
            </p:cNvSpPr>
            <p:nvPr/>
          </p:nvSpPr>
          <p:spPr bwMode="auto">
            <a:xfrm>
              <a:off x="2940" y="350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35" name="Line 57"/>
            <p:cNvSpPr>
              <a:spLocks noChangeShapeType="1"/>
            </p:cNvSpPr>
            <p:nvPr/>
          </p:nvSpPr>
          <p:spPr bwMode="auto">
            <a:xfrm flipH="1">
              <a:off x="5010" y="350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36" name="Line 58"/>
            <p:cNvSpPr>
              <a:spLocks noChangeShapeType="1"/>
            </p:cNvSpPr>
            <p:nvPr/>
          </p:nvSpPr>
          <p:spPr bwMode="auto">
            <a:xfrm>
              <a:off x="2940" y="3570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37" name="Line 59"/>
            <p:cNvSpPr>
              <a:spLocks noChangeShapeType="1"/>
            </p:cNvSpPr>
            <p:nvPr/>
          </p:nvSpPr>
          <p:spPr bwMode="auto">
            <a:xfrm flipH="1">
              <a:off x="5010" y="3570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38" name="Line 60"/>
            <p:cNvSpPr>
              <a:spLocks noChangeShapeType="1"/>
            </p:cNvSpPr>
            <p:nvPr/>
          </p:nvSpPr>
          <p:spPr bwMode="auto">
            <a:xfrm>
              <a:off x="2940" y="3306"/>
              <a:ext cx="1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39" name="Line 61"/>
            <p:cNvSpPr>
              <a:spLocks noChangeShapeType="1"/>
            </p:cNvSpPr>
            <p:nvPr/>
          </p:nvSpPr>
          <p:spPr bwMode="auto">
            <a:xfrm flipH="1">
              <a:off x="5004" y="3306"/>
              <a:ext cx="1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40" name="Rectangle 62"/>
            <p:cNvSpPr>
              <a:spLocks noChangeArrowheads="1"/>
            </p:cNvSpPr>
            <p:nvPr/>
          </p:nvSpPr>
          <p:spPr bwMode="auto">
            <a:xfrm>
              <a:off x="2718" y="3240"/>
              <a:ext cx="125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Helvetica" charset="0"/>
                </a:rPr>
                <a:t>10</a:t>
              </a:r>
              <a:endParaRPr lang="en-US">
                <a:latin typeface="Arial" charset="0"/>
              </a:endParaRPr>
            </a:p>
          </p:txBody>
        </p:sp>
        <p:sp>
          <p:nvSpPr>
            <p:cNvPr id="28741" name="Rectangle 63"/>
            <p:cNvSpPr>
              <a:spLocks noChangeArrowheads="1"/>
            </p:cNvSpPr>
            <p:nvPr/>
          </p:nvSpPr>
          <p:spPr bwMode="auto">
            <a:xfrm>
              <a:off x="2850" y="3204"/>
              <a:ext cx="40" cy="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Helvetica" charset="0"/>
                </a:rPr>
                <a:t>0</a:t>
              </a:r>
              <a:endParaRPr lang="en-US">
                <a:latin typeface="Arial" charset="0"/>
              </a:endParaRPr>
            </a:p>
          </p:txBody>
        </p:sp>
        <p:sp>
          <p:nvSpPr>
            <p:cNvPr id="28742" name="Line 64"/>
            <p:cNvSpPr>
              <a:spLocks noChangeShapeType="1"/>
            </p:cNvSpPr>
            <p:nvPr/>
          </p:nvSpPr>
          <p:spPr bwMode="auto">
            <a:xfrm>
              <a:off x="2940" y="315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43" name="Line 65"/>
            <p:cNvSpPr>
              <a:spLocks noChangeShapeType="1"/>
            </p:cNvSpPr>
            <p:nvPr/>
          </p:nvSpPr>
          <p:spPr bwMode="auto">
            <a:xfrm flipH="1">
              <a:off x="5010" y="315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44" name="Line 66"/>
            <p:cNvSpPr>
              <a:spLocks noChangeShapeType="1"/>
            </p:cNvSpPr>
            <p:nvPr/>
          </p:nvSpPr>
          <p:spPr bwMode="auto">
            <a:xfrm>
              <a:off x="2940" y="306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45" name="Line 67"/>
            <p:cNvSpPr>
              <a:spLocks noChangeShapeType="1"/>
            </p:cNvSpPr>
            <p:nvPr/>
          </p:nvSpPr>
          <p:spPr bwMode="auto">
            <a:xfrm flipH="1">
              <a:off x="5010" y="306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46" name="Line 68"/>
            <p:cNvSpPr>
              <a:spLocks noChangeShapeType="1"/>
            </p:cNvSpPr>
            <p:nvPr/>
          </p:nvSpPr>
          <p:spPr bwMode="auto">
            <a:xfrm>
              <a:off x="2940" y="300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47" name="Line 69"/>
            <p:cNvSpPr>
              <a:spLocks noChangeShapeType="1"/>
            </p:cNvSpPr>
            <p:nvPr/>
          </p:nvSpPr>
          <p:spPr bwMode="auto">
            <a:xfrm flipH="1">
              <a:off x="5010" y="300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48" name="Line 70"/>
            <p:cNvSpPr>
              <a:spLocks noChangeShapeType="1"/>
            </p:cNvSpPr>
            <p:nvPr/>
          </p:nvSpPr>
          <p:spPr bwMode="auto">
            <a:xfrm>
              <a:off x="2940" y="2958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49" name="Line 71"/>
            <p:cNvSpPr>
              <a:spLocks noChangeShapeType="1"/>
            </p:cNvSpPr>
            <p:nvPr/>
          </p:nvSpPr>
          <p:spPr bwMode="auto">
            <a:xfrm flipH="1">
              <a:off x="5010" y="2958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50" name="Line 72"/>
            <p:cNvSpPr>
              <a:spLocks noChangeShapeType="1"/>
            </p:cNvSpPr>
            <p:nvPr/>
          </p:nvSpPr>
          <p:spPr bwMode="auto">
            <a:xfrm>
              <a:off x="2940" y="291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51" name="Line 73"/>
            <p:cNvSpPr>
              <a:spLocks noChangeShapeType="1"/>
            </p:cNvSpPr>
            <p:nvPr/>
          </p:nvSpPr>
          <p:spPr bwMode="auto">
            <a:xfrm flipH="1">
              <a:off x="5010" y="291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52" name="Line 74"/>
            <p:cNvSpPr>
              <a:spLocks noChangeShapeType="1"/>
            </p:cNvSpPr>
            <p:nvPr/>
          </p:nvSpPr>
          <p:spPr bwMode="auto">
            <a:xfrm>
              <a:off x="2940" y="2880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53" name="Line 75"/>
            <p:cNvSpPr>
              <a:spLocks noChangeShapeType="1"/>
            </p:cNvSpPr>
            <p:nvPr/>
          </p:nvSpPr>
          <p:spPr bwMode="auto">
            <a:xfrm flipH="1">
              <a:off x="5010" y="2880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54" name="Line 76"/>
            <p:cNvSpPr>
              <a:spLocks noChangeShapeType="1"/>
            </p:cNvSpPr>
            <p:nvPr/>
          </p:nvSpPr>
          <p:spPr bwMode="auto">
            <a:xfrm>
              <a:off x="2940" y="285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55" name="Line 77"/>
            <p:cNvSpPr>
              <a:spLocks noChangeShapeType="1"/>
            </p:cNvSpPr>
            <p:nvPr/>
          </p:nvSpPr>
          <p:spPr bwMode="auto">
            <a:xfrm flipH="1">
              <a:off x="5010" y="285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56" name="Line 78"/>
            <p:cNvSpPr>
              <a:spLocks noChangeShapeType="1"/>
            </p:cNvSpPr>
            <p:nvPr/>
          </p:nvSpPr>
          <p:spPr bwMode="auto">
            <a:xfrm>
              <a:off x="2940" y="282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57" name="Line 79"/>
            <p:cNvSpPr>
              <a:spLocks noChangeShapeType="1"/>
            </p:cNvSpPr>
            <p:nvPr/>
          </p:nvSpPr>
          <p:spPr bwMode="auto">
            <a:xfrm flipH="1">
              <a:off x="5010" y="2826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58" name="Line 80"/>
            <p:cNvSpPr>
              <a:spLocks noChangeShapeType="1"/>
            </p:cNvSpPr>
            <p:nvPr/>
          </p:nvSpPr>
          <p:spPr bwMode="auto">
            <a:xfrm>
              <a:off x="2940" y="280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59" name="Line 81"/>
            <p:cNvSpPr>
              <a:spLocks noChangeShapeType="1"/>
            </p:cNvSpPr>
            <p:nvPr/>
          </p:nvSpPr>
          <p:spPr bwMode="auto">
            <a:xfrm flipH="1">
              <a:off x="5010" y="280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60" name="Line 82"/>
            <p:cNvSpPr>
              <a:spLocks noChangeShapeType="1"/>
            </p:cNvSpPr>
            <p:nvPr/>
          </p:nvSpPr>
          <p:spPr bwMode="auto">
            <a:xfrm>
              <a:off x="2940" y="2802"/>
              <a:ext cx="1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61" name="Line 83"/>
            <p:cNvSpPr>
              <a:spLocks noChangeShapeType="1"/>
            </p:cNvSpPr>
            <p:nvPr/>
          </p:nvSpPr>
          <p:spPr bwMode="auto">
            <a:xfrm flipH="1">
              <a:off x="5004" y="2802"/>
              <a:ext cx="1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62" name="Rectangle 84"/>
            <p:cNvSpPr>
              <a:spLocks noChangeArrowheads="1"/>
            </p:cNvSpPr>
            <p:nvPr/>
          </p:nvSpPr>
          <p:spPr bwMode="auto">
            <a:xfrm>
              <a:off x="2718" y="2736"/>
              <a:ext cx="125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Helvetica" charset="0"/>
                </a:rPr>
                <a:t>10</a:t>
              </a:r>
              <a:endParaRPr lang="en-US">
                <a:latin typeface="Arial" charset="0"/>
              </a:endParaRPr>
            </a:p>
          </p:txBody>
        </p:sp>
        <p:sp>
          <p:nvSpPr>
            <p:cNvPr id="28763" name="Rectangle 85"/>
            <p:cNvSpPr>
              <a:spLocks noChangeArrowheads="1"/>
            </p:cNvSpPr>
            <p:nvPr/>
          </p:nvSpPr>
          <p:spPr bwMode="auto">
            <a:xfrm>
              <a:off x="2850" y="2700"/>
              <a:ext cx="40" cy="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Helvetica" charset="0"/>
                </a:rPr>
                <a:t>1</a:t>
              </a:r>
              <a:endParaRPr lang="en-US">
                <a:latin typeface="Arial" charset="0"/>
              </a:endParaRPr>
            </a:p>
          </p:txBody>
        </p:sp>
        <p:sp>
          <p:nvSpPr>
            <p:cNvPr id="28764" name="Line 86"/>
            <p:cNvSpPr>
              <a:spLocks noChangeShapeType="1"/>
            </p:cNvSpPr>
            <p:nvPr/>
          </p:nvSpPr>
          <p:spPr bwMode="auto">
            <a:xfrm>
              <a:off x="2940" y="265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65" name="Line 87"/>
            <p:cNvSpPr>
              <a:spLocks noChangeShapeType="1"/>
            </p:cNvSpPr>
            <p:nvPr/>
          </p:nvSpPr>
          <p:spPr bwMode="auto">
            <a:xfrm flipH="1">
              <a:off x="5010" y="265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66" name="Line 88"/>
            <p:cNvSpPr>
              <a:spLocks noChangeShapeType="1"/>
            </p:cNvSpPr>
            <p:nvPr/>
          </p:nvSpPr>
          <p:spPr bwMode="auto">
            <a:xfrm>
              <a:off x="2940" y="2568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67" name="Line 89"/>
            <p:cNvSpPr>
              <a:spLocks noChangeShapeType="1"/>
            </p:cNvSpPr>
            <p:nvPr/>
          </p:nvSpPr>
          <p:spPr bwMode="auto">
            <a:xfrm flipH="1">
              <a:off x="5010" y="2568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68" name="Line 90"/>
            <p:cNvSpPr>
              <a:spLocks noChangeShapeType="1"/>
            </p:cNvSpPr>
            <p:nvPr/>
          </p:nvSpPr>
          <p:spPr bwMode="auto">
            <a:xfrm>
              <a:off x="2940" y="250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69" name="Line 91"/>
            <p:cNvSpPr>
              <a:spLocks noChangeShapeType="1"/>
            </p:cNvSpPr>
            <p:nvPr/>
          </p:nvSpPr>
          <p:spPr bwMode="auto">
            <a:xfrm flipH="1">
              <a:off x="5010" y="250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70" name="Line 92"/>
            <p:cNvSpPr>
              <a:spLocks noChangeShapeType="1"/>
            </p:cNvSpPr>
            <p:nvPr/>
          </p:nvSpPr>
          <p:spPr bwMode="auto">
            <a:xfrm>
              <a:off x="2940" y="245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71" name="Line 93"/>
            <p:cNvSpPr>
              <a:spLocks noChangeShapeType="1"/>
            </p:cNvSpPr>
            <p:nvPr/>
          </p:nvSpPr>
          <p:spPr bwMode="auto">
            <a:xfrm flipH="1">
              <a:off x="5010" y="245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72" name="Line 94"/>
            <p:cNvSpPr>
              <a:spLocks noChangeShapeType="1"/>
            </p:cNvSpPr>
            <p:nvPr/>
          </p:nvSpPr>
          <p:spPr bwMode="auto">
            <a:xfrm>
              <a:off x="2940" y="241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73" name="Line 95"/>
            <p:cNvSpPr>
              <a:spLocks noChangeShapeType="1"/>
            </p:cNvSpPr>
            <p:nvPr/>
          </p:nvSpPr>
          <p:spPr bwMode="auto">
            <a:xfrm flipH="1">
              <a:off x="5010" y="241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74" name="Line 96"/>
            <p:cNvSpPr>
              <a:spLocks noChangeShapeType="1"/>
            </p:cNvSpPr>
            <p:nvPr/>
          </p:nvSpPr>
          <p:spPr bwMode="auto">
            <a:xfrm>
              <a:off x="2940" y="238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75" name="Line 97"/>
            <p:cNvSpPr>
              <a:spLocks noChangeShapeType="1"/>
            </p:cNvSpPr>
            <p:nvPr/>
          </p:nvSpPr>
          <p:spPr bwMode="auto">
            <a:xfrm flipH="1">
              <a:off x="5010" y="238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76" name="Line 98"/>
            <p:cNvSpPr>
              <a:spLocks noChangeShapeType="1"/>
            </p:cNvSpPr>
            <p:nvPr/>
          </p:nvSpPr>
          <p:spPr bwMode="auto">
            <a:xfrm>
              <a:off x="2940" y="235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77" name="Line 99"/>
            <p:cNvSpPr>
              <a:spLocks noChangeShapeType="1"/>
            </p:cNvSpPr>
            <p:nvPr/>
          </p:nvSpPr>
          <p:spPr bwMode="auto">
            <a:xfrm flipH="1">
              <a:off x="5010" y="2352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78" name="Line 100"/>
            <p:cNvSpPr>
              <a:spLocks noChangeShapeType="1"/>
            </p:cNvSpPr>
            <p:nvPr/>
          </p:nvSpPr>
          <p:spPr bwMode="auto">
            <a:xfrm>
              <a:off x="2940" y="2328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79" name="Line 101"/>
            <p:cNvSpPr>
              <a:spLocks noChangeShapeType="1"/>
            </p:cNvSpPr>
            <p:nvPr/>
          </p:nvSpPr>
          <p:spPr bwMode="auto">
            <a:xfrm flipH="1">
              <a:off x="5010" y="2328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80" name="Line 102"/>
            <p:cNvSpPr>
              <a:spLocks noChangeShapeType="1"/>
            </p:cNvSpPr>
            <p:nvPr/>
          </p:nvSpPr>
          <p:spPr bwMode="auto">
            <a:xfrm>
              <a:off x="2940" y="230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81" name="Line 103"/>
            <p:cNvSpPr>
              <a:spLocks noChangeShapeType="1"/>
            </p:cNvSpPr>
            <p:nvPr/>
          </p:nvSpPr>
          <p:spPr bwMode="auto">
            <a:xfrm flipH="1">
              <a:off x="5010" y="230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82" name="Line 104"/>
            <p:cNvSpPr>
              <a:spLocks noChangeShapeType="1"/>
            </p:cNvSpPr>
            <p:nvPr/>
          </p:nvSpPr>
          <p:spPr bwMode="auto">
            <a:xfrm>
              <a:off x="2940" y="2304"/>
              <a:ext cx="1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83" name="Line 105"/>
            <p:cNvSpPr>
              <a:spLocks noChangeShapeType="1"/>
            </p:cNvSpPr>
            <p:nvPr/>
          </p:nvSpPr>
          <p:spPr bwMode="auto">
            <a:xfrm flipH="1">
              <a:off x="5004" y="2304"/>
              <a:ext cx="1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84" name="Rectangle 106"/>
            <p:cNvSpPr>
              <a:spLocks noChangeArrowheads="1"/>
            </p:cNvSpPr>
            <p:nvPr/>
          </p:nvSpPr>
          <p:spPr bwMode="auto">
            <a:xfrm>
              <a:off x="2718" y="2238"/>
              <a:ext cx="125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Helvetica" charset="0"/>
                </a:rPr>
                <a:t>10</a:t>
              </a:r>
              <a:endParaRPr lang="en-US">
                <a:latin typeface="Arial" charset="0"/>
              </a:endParaRPr>
            </a:p>
          </p:txBody>
        </p:sp>
        <p:sp>
          <p:nvSpPr>
            <p:cNvPr id="28785" name="Rectangle 107"/>
            <p:cNvSpPr>
              <a:spLocks noChangeArrowheads="1"/>
            </p:cNvSpPr>
            <p:nvPr/>
          </p:nvSpPr>
          <p:spPr bwMode="auto">
            <a:xfrm>
              <a:off x="2850" y="2202"/>
              <a:ext cx="40" cy="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Helvetica" charset="0"/>
                </a:rPr>
                <a:t>2</a:t>
              </a:r>
              <a:endParaRPr lang="en-US">
                <a:latin typeface="Arial" charset="0"/>
              </a:endParaRPr>
            </a:p>
          </p:txBody>
        </p:sp>
        <p:sp>
          <p:nvSpPr>
            <p:cNvPr id="28786" name="Line 108"/>
            <p:cNvSpPr>
              <a:spLocks noChangeShapeType="1"/>
            </p:cNvSpPr>
            <p:nvPr/>
          </p:nvSpPr>
          <p:spPr bwMode="auto">
            <a:xfrm>
              <a:off x="2940" y="215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87" name="Line 109"/>
            <p:cNvSpPr>
              <a:spLocks noChangeShapeType="1"/>
            </p:cNvSpPr>
            <p:nvPr/>
          </p:nvSpPr>
          <p:spPr bwMode="auto">
            <a:xfrm flipH="1">
              <a:off x="5010" y="215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88" name="Line 110"/>
            <p:cNvSpPr>
              <a:spLocks noChangeShapeType="1"/>
            </p:cNvSpPr>
            <p:nvPr/>
          </p:nvSpPr>
          <p:spPr bwMode="auto">
            <a:xfrm>
              <a:off x="2940" y="206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89" name="Line 111"/>
            <p:cNvSpPr>
              <a:spLocks noChangeShapeType="1"/>
            </p:cNvSpPr>
            <p:nvPr/>
          </p:nvSpPr>
          <p:spPr bwMode="auto">
            <a:xfrm flipH="1">
              <a:off x="5010" y="2064"/>
              <a:ext cx="1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90" name="Line 112"/>
            <p:cNvSpPr>
              <a:spLocks noChangeShapeType="1"/>
            </p:cNvSpPr>
            <p:nvPr/>
          </p:nvSpPr>
          <p:spPr bwMode="auto">
            <a:xfrm>
              <a:off x="2940" y="2064"/>
              <a:ext cx="208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91" name="Line 113"/>
            <p:cNvSpPr>
              <a:spLocks noChangeShapeType="1"/>
            </p:cNvSpPr>
            <p:nvPr/>
          </p:nvSpPr>
          <p:spPr bwMode="auto">
            <a:xfrm>
              <a:off x="2940" y="3636"/>
              <a:ext cx="208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92" name="Line 114"/>
            <p:cNvSpPr>
              <a:spLocks noChangeShapeType="1"/>
            </p:cNvSpPr>
            <p:nvPr/>
          </p:nvSpPr>
          <p:spPr bwMode="auto">
            <a:xfrm flipV="1">
              <a:off x="5022" y="2064"/>
              <a:ext cx="1" cy="157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93" name="Line 115"/>
            <p:cNvSpPr>
              <a:spLocks noChangeShapeType="1"/>
            </p:cNvSpPr>
            <p:nvPr/>
          </p:nvSpPr>
          <p:spPr bwMode="auto">
            <a:xfrm flipV="1">
              <a:off x="2940" y="2064"/>
              <a:ext cx="1" cy="157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94" name="Freeform 116"/>
            <p:cNvSpPr>
              <a:spLocks/>
            </p:cNvSpPr>
            <p:nvPr/>
          </p:nvSpPr>
          <p:spPr bwMode="auto">
            <a:xfrm>
              <a:off x="2940" y="2064"/>
              <a:ext cx="2082" cy="1572"/>
            </a:xfrm>
            <a:custGeom>
              <a:avLst/>
              <a:gdLst>
                <a:gd name="T0" fmla="*/ 0 w 2082"/>
                <a:gd name="T1" fmla="*/ 0 h 1572"/>
                <a:gd name="T2" fmla="*/ 372 w 2082"/>
                <a:gd name="T3" fmla="*/ 126 h 1572"/>
                <a:gd name="T4" fmla="*/ 672 w 2082"/>
                <a:gd name="T5" fmla="*/ 324 h 1572"/>
                <a:gd name="T6" fmla="*/ 1002 w 2082"/>
                <a:gd name="T7" fmla="*/ 636 h 1572"/>
                <a:gd name="T8" fmla="*/ 1356 w 2082"/>
                <a:gd name="T9" fmla="*/ 948 h 1572"/>
                <a:gd name="T10" fmla="*/ 1716 w 2082"/>
                <a:gd name="T11" fmla="*/ 1182 h 1572"/>
                <a:gd name="T12" fmla="*/ 2082 w 2082"/>
                <a:gd name="T13" fmla="*/ 1572 h 15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082"/>
                <a:gd name="T22" fmla="*/ 0 h 1572"/>
                <a:gd name="T23" fmla="*/ 2082 w 2082"/>
                <a:gd name="T24" fmla="*/ 1572 h 157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082" h="1572">
                  <a:moveTo>
                    <a:pt x="0" y="0"/>
                  </a:moveTo>
                  <a:lnTo>
                    <a:pt x="372" y="126"/>
                  </a:lnTo>
                  <a:lnTo>
                    <a:pt x="672" y="324"/>
                  </a:lnTo>
                  <a:lnTo>
                    <a:pt x="1002" y="636"/>
                  </a:lnTo>
                  <a:lnTo>
                    <a:pt x="1356" y="948"/>
                  </a:lnTo>
                  <a:lnTo>
                    <a:pt x="1716" y="1182"/>
                  </a:lnTo>
                  <a:lnTo>
                    <a:pt x="2082" y="1572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95" name="Oval 117"/>
            <p:cNvSpPr>
              <a:spLocks noChangeArrowheads="1"/>
            </p:cNvSpPr>
            <p:nvPr/>
          </p:nvSpPr>
          <p:spPr bwMode="auto">
            <a:xfrm>
              <a:off x="2916" y="2040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96" name="Oval 118"/>
            <p:cNvSpPr>
              <a:spLocks noChangeArrowheads="1"/>
            </p:cNvSpPr>
            <p:nvPr/>
          </p:nvSpPr>
          <p:spPr bwMode="auto">
            <a:xfrm>
              <a:off x="3288" y="2166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97" name="Oval 119"/>
            <p:cNvSpPr>
              <a:spLocks noChangeArrowheads="1"/>
            </p:cNvSpPr>
            <p:nvPr/>
          </p:nvSpPr>
          <p:spPr bwMode="auto">
            <a:xfrm>
              <a:off x="3588" y="2364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98" name="Oval 120"/>
            <p:cNvSpPr>
              <a:spLocks noChangeArrowheads="1"/>
            </p:cNvSpPr>
            <p:nvPr/>
          </p:nvSpPr>
          <p:spPr bwMode="auto">
            <a:xfrm>
              <a:off x="3918" y="2676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99" name="Oval 121"/>
            <p:cNvSpPr>
              <a:spLocks noChangeArrowheads="1"/>
            </p:cNvSpPr>
            <p:nvPr/>
          </p:nvSpPr>
          <p:spPr bwMode="auto">
            <a:xfrm>
              <a:off x="4272" y="2988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00" name="Oval 122"/>
            <p:cNvSpPr>
              <a:spLocks noChangeArrowheads="1"/>
            </p:cNvSpPr>
            <p:nvPr/>
          </p:nvSpPr>
          <p:spPr bwMode="auto">
            <a:xfrm>
              <a:off x="4632" y="3222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01" name="Oval 123"/>
            <p:cNvSpPr>
              <a:spLocks noChangeArrowheads="1"/>
            </p:cNvSpPr>
            <p:nvPr/>
          </p:nvSpPr>
          <p:spPr bwMode="auto">
            <a:xfrm>
              <a:off x="4998" y="3612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02" name="Oval 124"/>
            <p:cNvSpPr>
              <a:spLocks noChangeArrowheads="1"/>
            </p:cNvSpPr>
            <p:nvPr/>
          </p:nvSpPr>
          <p:spPr bwMode="auto">
            <a:xfrm>
              <a:off x="2916" y="2040"/>
              <a:ext cx="48" cy="48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03" name="Oval 125"/>
            <p:cNvSpPr>
              <a:spLocks noChangeArrowheads="1"/>
            </p:cNvSpPr>
            <p:nvPr/>
          </p:nvSpPr>
          <p:spPr bwMode="auto">
            <a:xfrm>
              <a:off x="3288" y="2166"/>
              <a:ext cx="48" cy="48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04" name="Oval 126"/>
            <p:cNvSpPr>
              <a:spLocks noChangeArrowheads="1"/>
            </p:cNvSpPr>
            <p:nvPr/>
          </p:nvSpPr>
          <p:spPr bwMode="auto">
            <a:xfrm>
              <a:off x="3588" y="2364"/>
              <a:ext cx="48" cy="48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05" name="Oval 127"/>
            <p:cNvSpPr>
              <a:spLocks noChangeArrowheads="1"/>
            </p:cNvSpPr>
            <p:nvPr/>
          </p:nvSpPr>
          <p:spPr bwMode="auto">
            <a:xfrm>
              <a:off x="3918" y="2676"/>
              <a:ext cx="48" cy="48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06" name="Oval 128"/>
            <p:cNvSpPr>
              <a:spLocks noChangeArrowheads="1"/>
            </p:cNvSpPr>
            <p:nvPr/>
          </p:nvSpPr>
          <p:spPr bwMode="auto">
            <a:xfrm>
              <a:off x="4272" y="2988"/>
              <a:ext cx="48" cy="48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07" name="Oval 129"/>
            <p:cNvSpPr>
              <a:spLocks noChangeArrowheads="1"/>
            </p:cNvSpPr>
            <p:nvPr/>
          </p:nvSpPr>
          <p:spPr bwMode="auto">
            <a:xfrm>
              <a:off x="4632" y="3222"/>
              <a:ext cx="48" cy="48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08" name="Oval 130"/>
            <p:cNvSpPr>
              <a:spLocks noChangeArrowheads="1"/>
            </p:cNvSpPr>
            <p:nvPr/>
          </p:nvSpPr>
          <p:spPr bwMode="auto">
            <a:xfrm>
              <a:off x="4998" y="3612"/>
              <a:ext cx="48" cy="48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09" name="Freeform 131"/>
            <p:cNvSpPr>
              <a:spLocks/>
            </p:cNvSpPr>
            <p:nvPr/>
          </p:nvSpPr>
          <p:spPr bwMode="auto">
            <a:xfrm>
              <a:off x="3186" y="2064"/>
              <a:ext cx="1836" cy="1542"/>
            </a:xfrm>
            <a:custGeom>
              <a:avLst/>
              <a:gdLst>
                <a:gd name="T0" fmla="*/ 0 w 1836"/>
                <a:gd name="T1" fmla="*/ 0 h 1542"/>
                <a:gd name="T2" fmla="*/ 126 w 1836"/>
                <a:gd name="T3" fmla="*/ 102 h 1542"/>
                <a:gd name="T4" fmla="*/ 426 w 1836"/>
                <a:gd name="T5" fmla="*/ 354 h 1542"/>
                <a:gd name="T6" fmla="*/ 756 w 1836"/>
                <a:gd name="T7" fmla="*/ 636 h 1542"/>
                <a:gd name="T8" fmla="*/ 1110 w 1836"/>
                <a:gd name="T9" fmla="*/ 930 h 1542"/>
                <a:gd name="T10" fmla="*/ 1470 w 1836"/>
                <a:gd name="T11" fmla="*/ 1230 h 1542"/>
                <a:gd name="T12" fmla="*/ 1836 w 1836"/>
                <a:gd name="T13" fmla="*/ 1542 h 154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836"/>
                <a:gd name="T22" fmla="*/ 0 h 1542"/>
                <a:gd name="T23" fmla="*/ 1836 w 1836"/>
                <a:gd name="T24" fmla="*/ 1542 h 154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836" h="1542">
                  <a:moveTo>
                    <a:pt x="0" y="0"/>
                  </a:moveTo>
                  <a:lnTo>
                    <a:pt x="126" y="102"/>
                  </a:lnTo>
                  <a:lnTo>
                    <a:pt x="426" y="354"/>
                  </a:lnTo>
                  <a:lnTo>
                    <a:pt x="756" y="636"/>
                  </a:lnTo>
                  <a:lnTo>
                    <a:pt x="1110" y="930"/>
                  </a:lnTo>
                  <a:lnTo>
                    <a:pt x="1470" y="1230"/>
                  </a:lnTo>
                  <a:lnTo>
                    <a:pt x="1836" y="154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prstDash val="sys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10" name="Rectangle 132"/>
            <p:cNvSpPr>
              <a:spLocks noChangeArrowheads="1"/>
            </p:cNvSpPr>
            <p:nvPr/>
          </p:nvSpPr>
          <p:spPr bwMode="auto">
            <a:xfrm>
              <a:off x="3317" y="3789"/>
              <a:ext cx="1373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800" b="1">
                  <a:solidFill>
                    <a:srgbClr val="000000"/>
                  </a:solidFill>
                  <a:latin typeface="Helvetica" charset="0"/>
                </a:rPr>
                <a:t>number of neighbors</a:t>
              </a:r>
              <a:endParaRPr lang="en-US" sz="1800">
                <a:latin typeface="Arial" charset="0"/>
              </a:endParaRPr>
            </a:p>
          </p:txBody>
        </p:sp>
        <p:sp>
          <p:nvSpPr>
            <p:cNvPr id="28811" name="Rectangle 134"/>
            <p:cNvSpPr>
              <a:spLocks noChangeArrowheads="1"/>
            </p:cNvSpPr>
            <p:nvPr/>
          </p:nvSpPr>
          <p:spPr bwMode="auto">
            <a:xfrm>
              <a:off x="4320" y="2112"/>
              <a:ext cx="218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Helvetica" charset="0"/>
                </a:rPr>
                <a:t>data</a:t>
              </a:r>
              <a:endParaRPr lang="en-US">
                <a:latin typeface="Arial" charset="0"/>
              </a:endParaRPr>
            </a:p>
          </p:txBody>
        </p:sp>
        <p:sp>
          <p:nvSpPr>
            <p:cNvPr id="28812" name="Rectangle 135"/>
            <p:cNvSpPr>
              <a:spLocks noChangeArrowheads="1"/>
            </p:cNvSpPr>
            <p:nvPr/>
          </p:nvSpPr>
          <p:spPr bwMode="auto">
            <a:xfrm>
              <a:off x="4320" y="2244"/>
              <a:ext cx="660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Helvetica" charset="0"/>
                </a:rPr>
                <a:t>power-law fit </a:t>
              </a:r>
              <a:endParaRPr lang="en-US">
                <a:latin typeface="Arial" charset="0"/>
              </a:endParaRPr>
            </a:p>
          </p:txBody>
        </p:sp>
        <p:sp>
          <p:nvSpPr>
            <p:cNvPr id="28813" name="Rectangle 136"/>
            <p:cNvSpPr>
              <a:spLocks noChangeArrowheads="1"/>
            </p:cNvSpPr>
            <p:nvPr/>
          </p:nvSpPr>
          <p:spPr bwMode="auto">
            <a:xfrm>
              <a:off x="4368" y="2400"/>
              <a:ext cx="49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Symbol" charset="2"/>
                </a:rPr>
                <a:t>t</a:t>
              </a:r>
              <a:endParaRPr lang="en-US">
                <a:latin typeface="Arial" charset="0"/>
              </a:endParaRPr>
            </a:p>
          </p:txBody>
        </p:sp>
        <p:sp>
          <p:nvSpPr>
            <p:cNvPr id="28814" name="Rectangle 137"/>
            <p:cNvSpPr>
              <a:spLocks noChangeArrowheads="1"/>
            </p:cNvSpPr>
            <p:nvPr/>
          </p:nvSpPr>
          <p:spPr bwMode="auto">
            <a:xfrm>
              <a:off x="4464" y="2400"/>
              <a:ext cx="346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Helvetica" charset="0"/>
                </a:rPr>
                <a:t> = 2.07</a:t>
              </a:r>
              <a:endParaRPr lang="en-US">
                <a:latin typeface="Arial" charset="0"/>
              </a:endParaRPr>
            </a:p>
          </p:txBody>
        </p:sp>
        <p:sp>
          <p:nvSpPr>
            <p:cNvPr id="28815" name="Line 138"/>
            <p:cNvSpPr>
              <a:spLocks noChangeShapeType="1"/>
            </p:cNvSpPr>
            <p:nvPr/>
          </p:nvSpPr>
          <p:spPr bwMode="auto">
            <a:xfrm>
              <a:off x="4044" y="2178"/>
              <a:ext cx="204" cy="1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16" name="Oval 139"/>
            <p:cNvSpPr>
              <a:spLocks noChangeArrowheads="1"/>
            </p:cNvSpPr>
            <p:nvPr/>
          </p:nvSpPr>
          <p:spPr bwMode="auto">
            <a:xfrm>
              <a:off x="4122" y="2154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17" name="Oval 140"/>
            <p:cNvSpPr>
              <a:spLocks noChangeArrowheads="1"/>
            </p:cNvSpPr>
            <p:nvPr/>
          </p:nvSpPr>
          <p:spPr bwMode="auto">
            <a:xfrm>
              <a:off x="4122" y="2154"/>
              <a:ext cx="48" cy="48"/>
            </a:xfrm>
            <a:prstGeom prst="ellips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18" name="Line 141"/>
            <p:cNvSpPr>
              <a:spLocks noChangeShapeType="1"/>
            </p:cNvSpPr>
            <p:nvPr/>
          </p:nvSpPr>
          <p:spPr bwMode="auto">
            <a:xfrm>
              <a:off x="4044" y="2316"/>
              <a:ext cx="204" cy="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sysDash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19" name="Rectangle 142"/>
            <p:cNvSpPr>
              <a:spLocks noChangeArrowheads="1"/>
            </p:cNvSpPr>
            <p:nvPr/>
          </p:nvSpPr>
          <p:spPr bwMode="auto">
            <a:xfrm>
              <a:off x="3984" y="2064"/>
              <a:ext cx="1035" cy="48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  <p:sp>
        <p:nvSpPr>
          <p:cNvPr id="28676" name="Text Box 143"/>
          <p:cNvSpPr txBox="1">
            <a:spLocks noChangeArrowheads="1"/>
          </p:cNvSpPr>
          <p:nvPr/>
        </p:nvSpPr>
        <p:spPr bwMode="auto">
          <a:xfrm>
            <a:off x="3429000" y="533400"/>
            <a:ext cx="2667000" cy="466725"/>
          </a:xfrm>
          <a:prstGeom prst="rect">
            <a:avLst/>
          </a:prstGeom>
          <a:noFill/>
          <a:ln w="9525">
            <a:solidFill>
              <a:srgbClr val="990099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Arial" charset="0"/>
              </a:rPr>
              <a:t>Gnutella network</a:t>
            </a:r>
          </a:p>
        </p:txBody>
      </p:sp>
      <p:sp>
        <p:nvSpPr>
          <p:cNvPr id="28677" name="Text Box 144"/>
          <p:cNvSpPr txBox="1">
            <a:spLocks noChangeArrowheads="1"/>
          </p:cNvSpPr>
          <p:nvPr/>
        </p:nvSpPr>
        <p:spPr bwMode="auto">
          <a:xfrm>
            <a:off x="3124200" y="6019800"/>
            <a:ext cx="26654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rial" charset="0"/>
              </a:rPr>
              <a:t>power-law distribution</a:t>
            </a:r>
          </a:p>
        </p:txBody>
      </p:sp>
      <p:sp>
        <p:nvSpPr>
          <p:cNvPr id="28678" name="Text Box 145"/>
          <p:cNvSpPr txBox="1">
            <a:spLocks noChangeArrowheads="1"/>
          </p:cNvSpPr>
          <p:nvPr/>
        </p:nvSpPr>
        <p:spPr bwMode="auto">
          <a:xfrm>
            <a:off x="6400800" y="5562600"/>
            <a:ext cx="22066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" charset="0"/>
              </a:rPr>
              <a:t>summer 2000,</a:t>
            </a:r>
          </a:p>
          <a:p>
            <a:r>
              <a:rPr lang="en-US">
                <a:latin typeface="Arial" charset="0"/>
              </a:rPr>
              <a:t>data provided by Clip2</a:t>
            </a:r>
          </a:p>
        </p:txBody>
      </p:sp>
      <p:sp>
        <p:nvSpPr>
          <p:cNvPr id="28679" name="Text Box 150" descr="Paper bag"/>
          <p:cNvSpPr txBox="1">
            <a:spLocks noChangeArrowheads="1"/>
          </p:cNvSpPr>
          <p:nvPr/>
        </p:nvSpPr>
        <p:spPr bwMode="auto">
          <a:xfrm>
            <a:off x="8686800" y="6553200"/>
            <a:ext cx="282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solidFill>
                  <a:schemeClr val="bg1"/>
                </a:solidFill>
                <a:latin typeface="Arial" charset="0"/>
              </a:rPr>
              <a:t>5</a:t>
            </a:r>
          </a:p>
        </p:txBody>
      </p:sp>
      <p:sp>
        <p:nvSpPr>
          <p:cNvPr id="28680" name="TextBox 147"/>
          <p:cNvSpPr txBox="1">
            <a:spLocks noChangeArrowheads="1"/>
          </p:cNvSpPr>
          <p:nvPr/>
        </p:nvSpPr>
        <p:spPr bwMode="auto">
          <a:xfrm rot="-5400000">
            <a:off x="1025525" y="3470275"/>
            <a:ext cx="1639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Calibri" charset="0"/>
                <a:ea typeface="Calibri" charset="0"/>
                <a:cs typeface="Calibri" charset="0"/>
              </a:rPr>
              <a:t>number of nodes</a:t>
            </a:r>
          </a:p>
        </p:txBody>
      </p:sp>
    </p:spTree>
  </p:cSld>
  <p:clrMapOvr>
    <a:masterClrMapping/>
  </p:clrMapOvr>
  <p:transition spd="slow" advTm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FB55A3-3BDE-944D-8D04-979196A9EBA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Search strategies</a:t>
            </a: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685800" y="1066800"/>
            <a:ext cx="7467600" cy="522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buFontTx/>
              <a:buChar char="•"/>
            </a:pPr>
            <a:r>
              <a:rPr lang="en-US" sz="2800">
                <a:solidFill>
                  <a:schemeClr val="accent2"/>
                </a:solidFill>
                <a:latin typeface="Arial" charset="0"/>
              </a:rPr>
              <a:t>Flooding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sz="2800">
                <a:solidFill>
                  <a:schemeClr val="accent2"/>
                </a:solidFill>
                <a:latin typeface="Arial" charset="0"/>
              </a:rPr>
              <a:t>Random walk / 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accent2"/>
                </a:solidFill>
                <a:latin typeface="Arial" charset="0"/>
              </a:rPr>
              <a:t>	- Biased random walk/ 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chemeClr val="accent2"/>
                </a:solidFill>
                <a:latin typeface="Arial" charset="0"/>
              </a:rPr>
              <a:t>	- Multiple walker random walk</a:t>
            </a:r>
          </a:p>
          <a:p>
            <a:pPr>
              <a:lnSpc>
                <a:spcPct val="150000"/>
              </a:lnSpc>
            </a:pPr>
            <a:r>
              <a:rPr lang="en-US" sz="2800">
                <a:latin typeface="Arial" charset="0"/>
              </a:rPr>
              <a:t>		(Combined with)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sz="2800">
                <a:latin typeface="Arial" charset="0"/>
              </a:rPr>
              <a:t> 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One-hop replication / 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 Two-hop replication</a:t>
            </a:r>
          </a:p>
          <a:p>
            <a:pPr>
              <a:lnSpc>
                <a:spcPct val="150000"/>
              </a:lnSpc>
              <a:buFontTx/>
              <a:buChar char="•"/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 k-hop replication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6D5DF3-BEDB-684B-B113-7AE79909B8A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On Random walk</a:t>
            </a: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748" name="Rectangle 3"/>
          <p:cNvSpPr>
            <a:spLocks noChangeArrowheads="1"/>
          </p:cNvSpPr>
          <p:nvPr/>
        </p:nvSpPr>
        <p:spPr bwMode="auto">
          <a:xfrm>
            <a:off x="194203" y="1524000"/>
            <a:ext cx="8263997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Rich history. </a:t>
            </a:r>
            <a:r>
              <a:rPr lang="en-US" sz="24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Let </a:t>
            </a:r>
            <a:r>
              <a:rPr lang="en-US" sz="2400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p(d</a:t>
            </a:r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) be the probability that a random walk on a </a:t>
            </a:r>
            <a:r>
              <a:rPr lang="en-US" sz="2400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d</a:t>
            </a:r>
            <a:r>
              <a:rPr lang="en-US" sz="24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-dimensional </a:t>
            </a:r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lattice returns to the origin. In 1921, </a:t>
            </a:r>
            <a:r>
              <a:rPr lang="en-US" sz="2400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Pólya</a:t>
            </a:r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proved that, </a:t>
            </a:r>
          </a:p>
          <a:p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	</a:t>
            </a:r>
          </a:p>
          <a:p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(1) p(1)=p(2)=1, but</a:t>
            </a:r>
          </a:p>
          <a:p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(2) </a:t>
            </a:r>
            <a:r>
              <a:rPr lang="en-US" sz="2400" dirty="0" err="1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p(d</a:t>
            </a:r>
            <a:r>
              <a:rPr lang="en-US" sz="24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) &lt; 1 </a:t>
            </a:r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for </a:t>
            </a:r>
            <a:r>
              <a:rPr lang="en-US" sz="2400" dirty="0" err="1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d</a:t>
            </a:r>
            <a:r>
              <a:rPr lang="en-US" sz="24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&gt; 2</a:t>
            </a:r>
            <a:endParaRPr lang="en-US" sz="2400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  <a:p>
            <a:endParaRPr lang="en-US" sz="2400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There are similar results</a:t>
            </a:r>
          </a:p>
          <a:p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on two walkers meeting</a:t>
            </a:r>
          </a:p>
          <a:p>
            <a:r>
              <a:rPr lang="en-US" sz="24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each other via random walk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5410200" y="3429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5867400" y="3429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6324600" y="3429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6781800" y="3429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7239000" y="3429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7696200" y="34290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5" name="Rectangle 12"/>
          <p:cNvSpPr>
            <a:spLocks noChangeArrowheads="1"/>
          </p:cNvSpPr>
          <p:nvPr/>
        </p:nvSpPr>
        <p:spPr bwMode="auto">
          <a:xfrm>
            <a:off x="5410200" y="4343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6" name="Rectangle 13"/>
          <p:cNvSpPr>
            <a:spLocks noChangeArrowheads="1"/>
          </p:cNvSpPr>
          <p:nvPr/>
        </p:nvSpPr>
        <p:spPr bwMode="auto">
          <a:xfrm>
            <a:off x="5867400" y="4343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7" name="Rectangle 14"/>
          <p:cNvSpPr>
            <a:spLocks noChangeArrowheads="1"/>
          </p:cNvSpPr>
          <p:nvPr/>
        </p:nvSpPr>
        <p:spPr bwMode="auto">
          <a:xfrm>
            <a:off x="6324600" y="4343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8" name="Rectangle 15"/>
          <p:cNvSpPr>
            <a:spLocks noChangeArrowheads="1"/>
          </p:cNvSpPr>
          <p:nvPr/>
        </p:nvSpPr>
        <p:spPr bwMode="auto">
          <a:xfrm>
            <a:off x="6781800" y="4343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59" name="Rectangle 16"/>
          <p:cNvSpPr>
            <a:spLocks noChangeArrowheads="1"/>
          </p:cNvSpPr>
          <p:nvPr/>
        </p:nvSpPr>
        <p:spPr bwMode="auto">
          <a:xfrm>
            <a:off x="7239000" y="4343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0" name="Rectangle 17"/>
          <p:cNvSpPr>
            <a:spLocks noChangeArrowheads="1"/>
          </p:cNvSpPr>
          <p:nvPr/>
        </p:nvSpPr>
        <p:spPr bwMode="auto">
          <a:xfrm>
            <a:off x="7696200" y="43434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1" name="Rectangle 18"/>
          <p:cNvSpPr>
            <a:spLocks noChangeArrowheads="1"/>
          </p:cNvSpPr>
          <p:nvPr/>
        </p:nvSpPr>
        <p:spPr bwMode="auto">
          <a:xfrm>
            <a:off x="5410200" y="3886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2" name="Rectangle 19"/>
          <p:cNvSpPr>
            <a:spLocks noChangeArrowheads="1"/>
          </p:cNvSpPr>
          <p:nvPr/>
        </p:nvSpPr>
        <p:spPr bwMode="auto">
          <a:xfrm>
            <a:off x="5867400" y="3886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3" name="Rectangle 20"/>
          <p:cNvSpPr>
            <a:spLocks noChangeArrowheads="1"/>
          </p:cNvSpPr>
          <p:nvPr/>
        </p:nvSpPr>
        <p:spPr bwMode="auto">
          <a:xfrm>
            <a:off x="6324600" y="3886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4" name="Rectangle 21"/>
          <p:cNvSpPr>
            <a:spLocks noChangeArrowheads="1"/>
          </p:cNvSpPr>
          <p:nvPr/>
        </p:nvSpPr>
        <p:spPr bwMode="auto">
          <a:xfrm>
            <a:off x="6781800" y="3886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5" name="Rectangle 22"/>
          <p:cNvSpPr>
            <a:spLocks noChangeArrowheads="1"/>
          </p:cNvSpPr>
          <p:nvPr/>
        </p:nvSpPr>
        <p:spPr bwMode="auto">
          <a:xfrm>
            <a:off x="7239000" y="3886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6" name="Rectangle 23"/>
          <p:cNvSpPr>
            <a:spLocks noChangeArrowheads="1"/>
          </p:cNvSpPr>
          <p:nvPr/>
        </p:nvSpPr>
        <p:spPr bwMode="auto">
          <a:xfrm>
            <a:off x="7696200" y="38862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7" name="Rectangle 24"/>
          <p:cNvSpPr>
            <a:spLocks noChangeArrowheads="1"/>
          </p:cNvSpPr>
          <p:nvPr/>
        </p:nvSpPr>
        <p:spPr bwMode="auto">
          <a:xfrm>
            <a:off x="5410200" y="4800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8" name="Rectangle 25"/>
          <p:cNvSpPr>
            <a:spLocks noChangeArrowheads="1"/>
          </p:cNvSpPr>
          <p:nvPr/>
        </p:nvSpPr>
        <p:spPr bwMode="auto">
          <a:xfrm>
            <a:off x="5867400" y="4800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69" name="Rectangle 26"/>
          <p:cNvSpPr>
            <a:spLocks noChangeArrowheads="1"/>
          </p:cNvSpPr>
          <p:nvPr/>
        </p:nvSpPr>
        <p:spPr bwMode="auto">
          <a:xfrm>
            <a:off x="6324600" y="4800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0" name="Rectangle 27"/>
          <p:cNvSpPr>
            <a:spLocks noChangeArrowheads="1"/>
          </p:cNvSpPr>
          <p:nvPr/>
        </p:nvSpPr>
        <p:spPr bwMode="auto">
          <a:xfrm>
            <a:off x="6781800" y="4800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1" name="Rectangle 28"/>
          <p:cNvSpPr>
            <a:spLocks noChangeArrowheads="1"/>
          </p:cNvSpPr>
          <p:nvPr/>
        </p:nvSpPr>
        <p:spPr bwMode="auto">
          <a:xfrm>
            <a:off x="7239000" y="4800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2" name="Rectangle 29"/>
          <p:cNvSpPr>
            <a:spLocks noChangeArrowheads="1"/>
          </p:cNvSpPr>
          <p:nvPr/>
        </p:nvSpPr>
        <p:spPr bwMode="auto">
          <a:xfrm>
            <a:off x="7696200" y="48006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3" name="Rectangle 30"/>
          <p:cNvSpPr>
            <a:spLocks noChangeArrowheads="1"/>
          </p:cNvSpPr>
          <p:nvPr/>
        </p:nvSpPr>
        <p:spPr bwMode="auto">
          <a:xfrm>
            <a:off x="5410200" y="5257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4" name="Rectangle 31"/>
          <p:cNvSpPr>
            <a:spLocks noChangeArrowheads="1"/>
          </p:cNvSpPr>
          <p:nvPr/>
        </p:nvSpPr>
        <p:spPr bwMode="auto">
          <a:xfrm>
            <a:off x="5867400" y="5257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5" name="Rectangle 32"/>
          <p:cNvSpPr>
            <a:spLocks noChangeArrowheads="1"/>
          </p:cNvSpPr>
          <p:nvPr/>
        </p:nvSpPr>
        <p:spPr bwMode="auto">
          <a:xfrm>
            <a:off x="6324600" y="5257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6" name="Rectangle 33"/>
          <p:cNvSpPr>
            <a:spLocks noChangeArrowheads="1"/>
          </p:cNvSpPr>
          <p:nvPr/>
        </p:nvSpPr>
        <p:spPr bwMode="auto">
          <a:xfrm>
            <a:off x="6781800" y="5257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7" name="Rectangle 34"/>
          <p:cNvSpPr>
            <a:spLocks noChangeArrowheads="1"/>
          </p:cNvSpPr>
          <p:nvPr/>
        </p:nvSpPr>
        <p:spPr bwMode="auto">
          <a:xfrm>
            <a:off x="7239000" y="5257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8" name="Rectangle 35"/>
          <p:cNvSpPr>
            <a:spLocks noChangeArrowheads="1"/>
          </p:cNvSpPr>
          <p:nvPr/>
        </p:nvSpPr>
        <p:spPr bwMode="auto">
          <a:xfrm>
            <a:off x="7696200" y="5257800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79" name="AutoShape 36"/>
          <p:cNvSpPr>
            <a:spLocks noChangeArrowheads="1"/>
          </p:cNvSpPr>
          <p:nvPr/>
        </p:nvSpPr>
        <p:spPr bwMode="auto">
          <a:xfrm>
            <a:off x="5791200" y="4724400"/>
            <a:ext cx="228600" cy="228600"/>
          </a:xfrm>
          <a:prstGeom prst="octagon">
            <a:avLst>
              <a:gd name="adj" fmla="val 29287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80" name="Line 37"/>
          <p:cNvSpPr>
            <a:spLocks noChangeShapeType="1"/>
          </p:cNvSpPr>
          <p:nvPr/>
        </p:nvSpPr>
        <p:spPr bwMode="auto">
          <a:xfrm>
            <a:off x="6019800" y="4724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81" name="Line 39"/>
          <p:cNvSpPr>
            <a:spLocks noChangeShapeType="1"/>
          </p:cNvSpPr>
          <p:nvPr/>
        </p:nvSpPr>
        <p:spPr bwMode="auto">
          <a:xfrm>
            <a:off x="6400800" y="4876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82" name="Line 40"/>
          <p:cNvSpPr>
            <a:spLocks noChangeShapeType="1"/>
          </p:cNvSpPr>
          <p:nvPr/>
        </p:nvSpPr>
        <p:spPr bwMode="auto">
          <a:xfrm>
            <a:off x="6477000" y="5105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83" name="Line 41"/>
          <p:cNvSpPr>
            <a:spLocks noChangeShapeType="1"/>
          </p:cNvSpPr>
          <p:nvPr/>
        </p:nvSpPr>
        <p:spPr bwMode="auto">
          <a:xfrm flipV="1">
            <a:off x="6858000" y="4876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784" name="Line 42"/>
          <p:cNvSpPr>
            <a:spLocks noChangeShapeType="1"/>
          </p:cNvSpPr>
          <p:nvPr/>
        </p:nvSpPr>
        <p:spPr bwMode="auto">
          <a:xfrm flipV="1">
            <a:off x="6858000" y="4495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D0D980-6D70-3041-AD5F-D8CFC6FCF1A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32771" name="Text Box 2"/>
          <p:cNvSpPr txBox="1">
            <a:spLocks noChangeArrowheads="1"/>
          </p:cNvSpPr>
          <p:nvPr/>
        </p:nvSpPr>
        <p:spPr bwMode="auto">
          <a:xfrm>
            <a:off x="1828800" y="228600"/>
            <a:ext cx="5392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3600" b="1">
                <a:latin typeface="Helvetica CE" pitchFamily="-108" charset="0"/>
              </a:rPr>
              <a:t>Search via random walk</a:t>
            </a:r>
            <a:endParaRPr lang="en-US" sz="3600">
              <a:latin typeface="Helvetica CE" pitchFamily="-10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600200" y="1143000"/>
            <a:ext cx="5072063" cy="4175125"/>
            <a:chOff x="930" y="663"/>
            <a:chExt cx="3195" cy="2630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930" y="663"/>
              <a:ext cx="2061" cy="1315"/>
              <a:chOff x="1998" y="1888"/>
              <a:chExt cx="2061" cy="1315"/>
            </a:xfrm>
          </p:grpSpPr>
          <p:pic>
            <p:nvPicPr>
              <p:cNvPr id="32806" name="Picture 6" descr="decentralized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998" y="1888"/>
                <a:ext cx="1017" cy="11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2807" name="Picture 7" descr="decentralized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042" y="2024"/>
                <a:ext cx="1017" cy="11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2808" name="Line 8"/>
              <p:cNvSpPr>
                <a:spLocks noChangeShapeType="1"/>
              </p:cNvSpPr>
              <p:nvPr/>
            </p:nvSpPr>
            <p:spPr bwMode="auto">
              <a:xfrm>
                <a:off x="2906" y="2160"/>
                <a:ext cx="181" cy="91"/>
              </a:xfrm>
              <a:prstGeom prst="line">
                <a:avLst/>
              </a:prstGeom>
              <a:noFill/>
              <a:ln w="222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09" name="Line 9"/>
              <p:cNvSpPr>
                <a:spLocks noChangeShapeType="1"/>
              </p:cNvSpPr>
              <p:nvPr/>
            </p:nvSpPr>
            <p:spPr bwMode="auto">
              <a:xfrm>
                <a:off x="2951" y="2522"/>
                <a:ext cx="91" cy="137"/>
              </a:xfrm>
              <a:prstGeom prst="line">
                <a:avLst/>
              </a:prstGeom>
              <a:noFill/>
              <a:ln w="222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10" name="Line 10"/>
              <p:cNvSpPr>
                <a:spLocks noChangeShapeType="1"/>
              </p:cNvSpPr>
              <p:nvPr/>
            </p:nvSpPr>
            <p:spPr bwMode="auto">
              <a:xfrm>
                <a:off x="3042" y="3022"/>
                <a:ext cx="90" cy="45"/>
              </a:xfrm>
              <a:prstGeom prst="line">
                <a:avLst/>
              </a:prstGeom>
              <a:noFill/>
              <a:ln w="222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1001" y="1842"/>
              <a:ext cx="2061" cy="1315"/>
              <a:chOff x="1998" y="1888"/>
              <a:chExt cx="2061" cy="1315"/>
            </a:xfrm>
          </p:grpSpPr>
          <p:pic>
            <p:nvPicPr>
              <p:cNvPr id="32801" name="Picture 12" descr="decentralized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998" y="1888"/>
                <a:ext cx="1017" cy="11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2802" name="Picture 13" descr="decentralized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042" y="2024"/>
                <a:ext cx="1017" cy="11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2803" name="Line 14"/>
              <p:cNvSpPr>
                <a:spLocks noChangeShapeType="1"/>
              </p:cNvSpPr>
              <p:nvPr/>
            </p:nvSpPr>
            <p:spPr bwMode="auto">
              <a:xfrm>
                <a:off x="2906" y="2160"/>
                <a:ext cx="181" cy="91"/>
              </a:xfrm>
              <a:prstGeom prst="line">
                <a:avLst/>
              </a:prstGeom>
              <a:noFill/>
              <a:ln w="222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04" name="Line 15"/>
              <p:cNvSpPr>
                <a:spLocks noChangeShapeType="1"/>
              </p:cNvSpPr>
              <p:nvPr/>
            </p:nvSpPr>
            <p:spPr bwMode="auto">
              <a:xfrm>
                <a:off x="2951" y="2522"/>
                <a:ext cx="91" cy="137"/>
              </a:xfrm>
              <a:prstGeom prst="line">
                <a:avLst/>
              </a:prstGeom>
              <a:noFill/>
              <a:ln w="222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805" name="Line 16"/>
              <p:cNvSpPr>
                <a:spLocks noChangeShapeType="1"/>
              </p:cNvSpPr>
              <p:nvPr/>
            </p:nvSpPr>
            <p:spPr bwMode="auto">
              <a:xfrm>
                <a:off x="3042" y="3022"/>
                <a:ext cx="90" cy="45"/>
              </a:xfrm>
              <a:prstGeom prst="line">
                <a:avLst/>
              </a:prstGeom>
              <a:noFill/>
              <a:ln w="22225">
                <a:solidFill>
                  <a:srgbClr val="80808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pic>
          <p:nvPicPr>
            <p:cNvPr id="32791" name="Picture 17" descr="decentralized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08" y="2114"/>
              <a:ext cx="1017" cy="1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792" name="Line 18"/>
            <p:cNvSpPr>
              <a:spLocks noChangeShapeType="1"/>
            </p:cNvSpPr>
            <p:nvPr/>
          </p:nvSpPr>
          <p:spPr bwMode="auto">
            <a:xfrm>
              <a:off x="2972" y="2205"/>
              <a:ext cx="181" cy="91"/>
            </a:xfrm>
            <a:prstGeom prst="line">
              <a:avLst/>
            </a:prstGeom>
            <a:noFill/>
            <a:ln w="22225">
              <a:solidFill>
                <a:srgbClr val="80808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3" name="Line 19"/>
            <p:cNvSpPr>
              <a:spLocks noChangeShapeType="1"/>
            </p:cNvSpPr>
            <p:nvPr/>
          </p:nvSpPr>
          <p:spPr bwMode="auto">
            <a:xfrm>
              <a:off x="3017" y="2612"/>
              <a:ext cx="91" cy="137"/>
            </a:xfrm>
            <a:prstGeom prst="line">
              <a:avLst/>
            </a:prstGeom>
            <a:noFill/>
            <a:ln w="22225">
              <a:solidFill>
                <a:srgbClr val="80808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4" name="Line 20"/>
            <p:cNvSpPr>
              <a:spLocks noChangeShapeType="1"/>
            </p:cNvSpPr>
            <p:nvPr/>
          </p:nvSpPr>
          <p:spPr bwMode="auto">
            <a:xfrm>
              <a:off x="3108" y="3067"/>
              <a:ext cx="90" cy="45"/>
            </a:xfrm>
            <a:prstGeom prst="line">
              <a:avLst/>
            </a:prstGeom>
            <a:noFill/>
            <a:ln w="22225">
              <a:solidFill>
                <a:srgbClr val="80808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5" name="Line 21"/>
            <p:cNvSpPr>
              <a:spLocks noChangeShapeType="1"/>
            </p:cNvSpPr>
            <p:nvPr/>
          </p:nvSpPr>
          <p:spPr bwMode="auto">
            <a:xfrm flipH="1">
              <a:off x="1928" y="1933"/>
              <a:ext cx="182" cy="45"/>
            </a:xfrm>
            <a:prstGeom prst="line">
              <a:avLst/>
            </a:prstGeom>
            <a:noFill/>
            <a:ln w="22225">
              <a:solidFill>
                <a:srgbClr val="80808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6" name="Line 22"/>
            <p:cNvSpPr>
              <a:spLocks noChangeShapeType="1"/>
            </p:cNvSpPr>
            <p:nvPr/>
          </p:nvSpPr>
          <p:spPr bwMode="auto">
            <a:xfrm>
              <a:off x="1248" y="1796"/>
              <a:ext cx="91" cy="46"/>
            </a:xfrm>
            <a:prstGeom prst="line">
              <a:avLst/>
            </a:prstGeom>
            <a:noFill/>
            <a:ln w="22225">
              <a:solidFill>
                <a:srgbClr val="80808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7" name="Line 23"/>
            <p:cNvSpPr>
              <a:spLocks noChangeShapeType="1"/>
            </p:cNvSpPr>
            <p:nvPr/>
          </p:nvSpPr>
          <p:spPr bwMode="auto">
            <a:xfrm>
              <a:off x="2472" y="1706"/>
              <a:ext cx="1" cy="227"/>
            </a:xfrm>
            <a:prstGeom prst="line">
              <a:avLst/>
            </a:prstGeom>
            <a:noFill/>
            <a:ln w="22225">
              <a:solidFill>
                <a:srgbClr val="80808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8" name="Line 24"/>
            <p:cNvSpPr>
              <a:spLocks noChangeShapeType="1"/>
            </p:cNvSpPr>
            <p:nvPr/>
          </p:nvSpPr>
          <p:spPr bwMode="auto">
            <a:xfrm flipH="1">
              <a:off x="2564" y="1751"/>
              <a:ext cx="90" cy="181"/>
            </a:xfrm>
            <a:prstGeom prst="line">
              <a:avLst/>
            </a:prstGeom>
            <a:noFill/>
            <a:ln w="22225">
              <a:solidFill>
                <a:srgbClr val="80808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99" name="Line 25"/>
            <p:cNvSpPr>
              <a:spLocks noChangeShapeType="1"/>
            </p:cNvSpPr>
            <p:nvPr/>
          </p:nvSpPr>
          <p:spPr bwMode="auto">
            <a:xfrm>
              <a:off x="2972" y="1978"/>
              <a:ext cx="499" cy="136"/>
            </a:xfrm>
            <a:prstGeom prst="line">
              <a:avLst/>
            </a:prstGeom>
            <a:noFill/>
            <a:ln w="22225">
              <a:solidFill>
                <a:srgbClr val="80808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00" name="Line 26"/>
            <p:cNvSpPr>
              <a:spLocks noChangeShapeType="1"/>
            </p:cNvSpPr>
            <p:nvPr/>
          </p:nvSpPr>
          <p:spPr bwMode="auto">
            <a:xfrm flipH="1">
              <a:off x="1520" y="1615"/>
              <a:ext cx="136" cy="181"/>
            </a:xfrm>
            <a:prstGeom prst="line">
              <a:avLst/>
            </a:prstGeom>
            <a:noFill/>
            <a:ln w="22225">
              <a:solidFill>
                <a:srgbClr val="80808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8571" name="Oval 27"/>
          <p:cNvSpPr>
            <a:spLocks noChangeArrowheads="1"/>
          </p:cNvSpPr>
          <p:nvPr/>
        </p:nvSpPr>
        <p:spPr bwMode="auto">
          <a:xfrm>
            <a:off x="1676400" y="1447800"/>
            <a:ext cx="288925" cy="2889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4" name="Line 37"/>
          <p:cNvSpPr>
            <a:spLocks noChangeShapeType="1"/>
          </p:cNvSpPr>
          <p:nvPr/>
        </p:nvSpPr>
        <p:spPr bwMode="auto">
          <a:xfrm>
            <a:off x="1828800" y="1600200"/>
            <a:ext cx="304800" cy="381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5" name="Line 38"/>
          <p:cNvSpPr>
            <a:spLocks noChangeShapeType="1"/>
          </p:cNvSpPr>
          <p:nvPr/>
        </p:nvSpPr>
        <p:spPr bwMode="auto">
          <a:xfrm flipV="1">
            <a:off x="2133600" y="1752600"/>
            <a:ext cx="457200" cy="228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6" name="Line 40"/>
          <p:cNvSpPr>
            <a:spLocks noChangeShapeType="1"/>
          </p:cNvSpPr>
          <p:nvPr/>
        </p:nvSpPr>
        <p:spPr bwMode="auto">
          <a:xfrm>
            <a:off x="2590800" y="1752600"/>
            <a:ext cx="22860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7" name="Line 41"/>
          <p:cNvSpPr>
            <a:spLocks noChangeShapeType="1"/>
          </p:cNvSpPr>
          <p:nvPr/>
        </p:nvSpPr>
        <p:spPr bwMode="auto">
          <a:xfrm flipH="1">
            <a:off x="2438400" y="2514600"/>
            <a:ext cx="38100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8" name="Line 42"/>
          <p:cNvSpPr>
            <a:spLocks noChangeShapeType="1"/>
          </p:cNvSpPr>
          <p:nvPr/>
        </p:nvSpPr>
        <p:spPr bwMode="auto">
          <a:xfrm flipH="1" flipV="1">
            <a:off x="1981200" y="2819400"/>
            <a:ext cx="457200" cy="381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9" name="Line 43"/>
          <p:cNvSpPr>
            <a:spLocks noChangeShapeType="1"/>
          </p:cNvSpPr>
          <p:nvPr/>
        </p:nvSpPr>
        <p:spPr bwMode="auto">
          <a:xfrm>
            <a:off x="1905000" y="2895600"/>
            <a:ext cx="76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0" name="Line 44"/>
          <p:cNvSpPr>
            <a:spLocks noChangeShapeType="1"/>
          </p:cNvSpPr>
          <p:nvPr/>
        </p:nvSpPr>
        <p:spPr bwMode="auto">
          <a:xfrm>
            <a:off x="1981200" y="2819400"/>
            <a:ext cx="0" cy="685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1" name="Line 45"/>
          <p:cNvSpPr>
            <a:spLocks noChangeShapeType="1"/>
          </p:cNvSpPr>
          <p:nvPr/>
        </p:nvSpPr>
        <p:spPr bwMode="auto">
          <a:xfrm>
            <a:off x="1981200" y="3505200"/>
            <a:ext cx="304800" cy="304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2" name="Line 46"/>
          <p:cNvSpPr>
            <a:spLocks noChangeShapeType="1"/>
          </p:cNvSpPr>
          <p:nvPr/>
        </p:nvSpPr>
        <p:spPr bwMode="auto">
          <a:xfrm flipV="1">
            <a:off x="2286000" y="3657600"/>
            <a:ext cx="381000" cy="152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3" name="AutoShape 48"/>
          <p:cNvSpPr>
            <a:spLocks noChangeArrowheads="1"/>
          </p:cNvSpPr>
          <p:nvPr/>
        </p:nvSpPr>
        <p:spPr bwMode="auto">
          <a:xfrm>
            <a:off x="2667000" y="3505200"/>
            <a:ext cx="152400" cy="228600"/>
          </a:xfrm>
          <a:prstGeom prst="diamond">
            <a:avLst/>
          </a:prstGeom>
          <a:solidFill>
            <a:srgbClr val="FAF1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4" name="AutoShape 49"/>
          <p:cNvSpPr>
            <a:spLocks noChangeArrowheads="1"/>
          </p:cNvSpPr>
          <p:nvPr/>
        </p:nvSpPr>
        <p:spPr bwMode="auto">
          <a:xfrm>
            <a:off x="4038600" y="3276600"/>
            <a:ext cx="152400" cy="228600"/>
          </a:xfrm>
          <a:prstGeom prst="diamond">
            <a:avLst/>
          </a:prstGeom>
          <a:solidFill>
            <a:srgbClr val="FAF1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5" name="AutoShape 50"/>
          <p:cNvSpPr>
            <a:spLocks noChangeArrowheads="1"/>
          </p:cNvSpPr>
          <p:nvPr/>
        </p:nvSpPr>
        <p:spPr bwMode="auto">
          <a:xfrm>
            <a:off x="2971800" y="2743200"/>
            <a:ext cx="152400" cy="228600"/>
          </a:xfrm>
          <a:prstGeom prst="diamond">
            <a:avLst/>
          </a:prstGeom>
          <a:solidFill>
            <a:srgbClr val="FAF1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6" name="AutoShape 51"/>
          <p:cNvSpPr>
            <a:spLocks noChangeArrowheads="1"/>
          </p:cNvSpPr>
          <p:nvPr/>
        </p:nvSpPr>
        <p:spPr bwMode="auto">
          <a:xfrm>
            <a:off x="6019800" y="3962400"/>
            <a:ext cx="152400" cy="228600"/>
          </a:xfrm>
          <a:prstGeom prst="diamond">
            <a:avLst/>
          </a:prstGeom>
          <a:solidFill>
            <a:srgbClr val="FAF1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7" name="AutoShape 52"/>
          <p:cNvSpPr>
            <a:spLocks noChangeArrowheads="1"/>
          </p:cNvSpPr>
          <p:nvPr/>
        </p:nvSpPr>
        <p:spPr bwMode="auto">
          <a:xfrm>
            <a:off x="2819400" y="1371600"/>
            <a:ext cx="152400" cy="228600"/>
          </a:xfrm>
          <a:prstGeom prst="diamond">
            <a:avLst/>
          </a:prstGeom>
          <a:solidFill>
            <a:srgbClr val="FAF1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8" name="Rectangle 53"/>
          <p:cNvSpPr>
            <a:spLocks noChangeArrowheads="1"/>
          </p:cNvSpPr>
          <p:nvPr/>
        </p:nvSpPr>
        <p:spPr bwMode="auto">
          <a:xfrm>
            <a:off x="5334000" y="1249363"/>
            <a:ext cx="3513138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chemeClr val="accent2"/>
                </a:solidFill>
                <a:latin typeface="Arial" charset="0"/>
              </a:rPr>
              <a:t>Existence of a path does</a:t>
            </a:r>
          </a:p>
          <a:p>
            <a:r>
              <a:rPr lang="en-US" sz="1800" b="1">
                <a:solidFill>
                  <a:schemeClr val="accent2"/>
                </a:solidFill>
                <a:latin typeface="Arial" charset="0"/>
              </a:rPr>
              <a:t>not necessarily mean that </a:t>
            </a:r>
          </a:p>
          <a:p>
            <a:r>
              <a:rPr lang="en-US" sz="1800" b="1">
                <a:solidFill>
                  <a:schemeClr val="accent2"/>
                </a:solidFill>
                <a:latin typeface="Arial" charset="0"/>
              </a:rPr>
              <a:t>such a path can be discovered</a:t>
            </a:r>
            <a:endParaRPr lang="en-US" b="1">
              <a:solidFill>
                <a:schemeClr val="accent2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7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7CC3C5-2863-924D-AB8D-187E0FBB37E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Search via Random Walk</a:t>
            </a: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838200" y="1279525"/>
            <a:ext cx="7696200" cy="5001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25000"/>
              </a:lnSpc>
            </a:pPr>
            <a:r>
              <a:rPr lang="en-US" sz="2400" b="1" i="1" dirty="0">
                <a:latin typeface="Calibri" charset="0"/>
                <a:ea typeface="Calibri" charset="0"/>
                <a:cs typeface="Calibri" charset="0"/>
              </a:rPr>
              <a:t>Search metrics</a:t>
            </a:r>
            <a:endParaRPr lang="en-US" sz="24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25000"/>
              </a:lnSpc>
            </a:pPr>
            <a:r>
              <a:rPr lang="en-US" sz="2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Delay</a:t>
            </a:r>
            <a:r>
              <a:rPr lang="en-US" sz="24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 = discovery time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 in hops 	</a:t>
            </a:r>
          </a:p>
          <a:p>
            <a:pPr>
              <a:lnSpc>
                <a:spcPct val="125000"/>
              </a:lnSpc>
            </a:pPr>
            <a:r>
              <a:rPr lang="en-US" sz="2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Overhead</a:t>
            </a:r>
            <a:r>
              <a:rPr lang="en-US" sz="24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 = total distance covered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 (i.e. total nodes visited by the walker)</a:t>
            </a:r>
          </a:p>
          <a:p>
            <a:pPr>
              <a:lnSpc>
                <a:spcPct val="125000"/>
              </a:lnSpc>
            </a:pPr>
            <a:r>
              <a:rPr lang="en-US" sz="24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(Both should be as small as possible). </a:t>
            </a:r>
          </a:p>
          <a:p>
            <a:pPr>
              <a:lnSpc>
                <a:spcPct val="125000"/>
              </a:lnSpc>
            </a:pPr>
            <a:r>
              <a:rPr lang="en-US" sz="24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For a single random walker, these are equal.</a:t>
            </a:r>
          </a:p>
          <a:p>
            <a:pPr>
              <a:lnSpc>
                <a:spcPct val="125000"/>
              </a:lnSpc>
            </a:pPr>
            <a:r>
              <a:rPr lang="en-US" sz="24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K random </a:t>
            </a:r>
            <a:r>
              <a:rPr lang="en-US" sz="2400" dirty="0" smtClean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walkers  (K&gt;1) leads to a smaller delay</a:t>
            </a:r>
          </a:p>
          <a:p>
            <a:pPr>
              <a:lnSpc>
                <a:spcPct val="125000"/>
              </a:lnSpc>
            </a:pPr>
            <a:endParaRPr lang="en-US" sz="2400" dirty="0">
              <a:solidFill>
                <a:schemeClr val="accent2"/>
              </a:solidFill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25000"/>
              </a:lnSpc>
            </a:pP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For search by </a:t>
            </a:r>
            <a:r>
              <a:rPr lang="en-US" sz="2000" b="1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flooding</a:t>
            </a:r>
            <a:r>
              <a:rPr lang="en-US" sz="20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, if </a:t>
            </a:r>
            <a:r>
              <a:rPr lang="en-US" sz="20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delay = </a:t>
            </a:r>
            <a:r>
              <a:rPr lang="en-US" sz="200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h</a:t>
            </a:r>
            <a:r>
              <a:rPr lang="en-US" sz="20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then </a:t>
            </a:r>
            <a:endParaRPr lang="en-US" sz="2000" dirty="0">
              <a:solidFill>
                <a:schemeClr val="accent2"/>
              </a:solidFill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25000"/>
              </a:lnSpc>
            </a:pPr>
            <a:r>
              <a:rPr lang="en-US" sz="20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overhead</a:t>
            </a:r>
            <a:r>
              <a:rPr lang="en-US" sz="20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 ≤ </a:t>
            </a:r>
            <a:r>
              <a:rPr lang="en-US" sz="2000" dirty="0" err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d</a:t>
            </a:r>
            <a:r>
              <a:rPr lang="en-US" sz="20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 + d</a:t>
            </a:r>
            <a:r>
              <a:rPr lang="en-US" sz="2000" baseline="300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 + … + d</a:t>
            </a:r>
            <a:r>
              <a:rPr lang="en-US" sz="2000" baseline="300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h</a:t>
            </a:r>
            <a:r>
              <a:rPr lang="en-US" sz="2000" baseline="300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  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where</a:t>
            </a:r>
            <a:r>
              <a:rPr lang="en-US" sz="20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d</a:t>
            </a:r>
            <a:r>
              <a:rPr lang="en-US" sz="20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 = max </a:t>
            </a:r>
            <a:r>
              <a:rPr lang="en-US" sz="2000" dirty="0">
                <a:latin typeface="Calibri" charset="0"/>
                <a:ea typeface="Calibri" charset="0"/>
                <a:cs typeface="Calibri" charset="0"/>
              </a:rPr>
              <a:t>degree of a node.</a:t>
            </a:r>
          </a:p>
          <a:p>
            <a:pPr>
              <a:lnSpc>
                <a:spcPct val="125000"/>
              </a:lnSpc>
            </a:pPr>
            <a:endParaRPr lang="en-US" sz="2400" dirty="0">
              <a:latin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838200" y="4832001"/>
            <a:ext cx="6833748" cy="1122877"/>
          </a:xfrm>
          <a:prstGeom prst="roundRect">
            <a:avLst/>
          </a:prstGeom>
          <a:noFill/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85C037-2405-6E4C-9932-C90A68CB90A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>
                <a:ea typeface="ＭＳ Ｐゴシック" charset="-128"/>
                <a:cs typeface="ＭＳ Ｐゴシック" charset="-128"/>
              </a:rPr>
              <a:t>A simple analysis of random walk</a:t>
            </a:r>
            <a:endParaRPr lang="en-US" b="1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Rectangle 3"/>
          <p:cNvSpPr>
            <a:spLocks noChangeArrowheads="1"/>
          </p:cNvSpPr>
          <p:nvPr/>
        </p:nvSpPr>
        <p:spPr bwMode="auto">
          <a:xfrm>
            <a:off x="609600" y="1371600"/>
            <a:ext cx="39624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Calibri" charset="0"/>
                <a:ea typeface="Calibri" charset="0"/>
                <a:cs typeface="Calibri" charset="0"/>
              </a:rPr>
              <a:t>Let  p  = </a:t>
            </a:r>
            <a:r>
              <a:rPr lang="en-US" sz="200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Population</a:t>
            </a:r>
            <a:r>
              <a:rPr lang="en-US" sz="2000">
                <a:latin typeface="Calibri" charset="0"/>
                <a:ea typeface="Calibri" charset="0"/>
                <a:cs typeface="Calibri" charset="0"/>
              </a:rPr>
              <a:t> of the object. 	i.e. the fraction of nodes 	hosting the object</a:t>
            </a:r>
          </a:p>
          <a:p>
            <a:endParaRPr lang="en-US" sz="200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000">
                <a:latin typeface="Calibri" charset="0"/>
                <a:ea typeface="Calibri" charset="0"/>
                <a:cs typeface="Calibri" charset="0"/>
              </a:rPr>
              <a:t>T = TTL (time to live)</a:t>
            </a:r>
          </a:p>
          <a:p>
            <a:endParaRPr lang="en-US" sz="2000"/>
          </a:p>
        </p:txBody>
      </p:sp>
      <p:sp>
        <p:nvSpPr>
          <p:cNvPr id="35845" name="Oval 8"/>
          <p:cNvSpPr>
            <a:spLocks noChangeArrowheads="1"/>
          </p:cNvSpPr>
          <p:nvPr/>
        </p:nvSpPr>
        <p:spPr bwMode="auto">
          <a:xfrm>
            <a:off x="5410200" y="1752600"/>
            <a:ext cx="304800" cy="30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6" name="Oval 9"/>
          <p:cNvSpPr>
            <a:spLocks noChangeArrowheads="1"/>
          </p:cNvSpPr>
          <p:nvPr/>
        </p:nvSpPr>
        <p:spPr bwMode="auto">
          <a:xfrm>
            <a:off x="6553200" y="32004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7" name="Oval 10"/>
          <p:cNvSpPr>
            <a:spLocks noChangeArrowheads="1"/>
          </p:cNvSpPr>
          <p:nvPr/>
        </p:nvSpPr>
        <p:spPr bwMode="auto">
          <a:xfrm>
            <a:off x="5257800" y="29718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8" name="Oval 11"/>
          <p:cNvSpPr>
            <a:spLocks noChangeArrowheads="1"/>
          </p:cNvSpPr>
          <p:nvPr/>
        </p:nvSpPr>
        <p:spPr bwMode="auto">
          <a:xfrm>
            <a:off x="7010400" y="16764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9" name="Oval 12"/>
          <p:cNvSpPr>
            <a:spLocks noChangeArrowheads="1"/>
          </p:cNvSpPr>
          <p:nvPr/>
        </p:nvSpPr>
        <p:spPr bwMode="auto">
          <a:xfrm>
            <a:off x="6248400" y="41148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0" name="Oval 13"/>
          <p:cNvSpPr>
            <a:spLocks noChangeArrowheads="1"/>
          </p:cNvSpPr>
          <p:nvPr/>
        </p:nvSpPr>
        <p:spPr bwMode="auto">
          <a:xfrm>
            <a:off x="7620000" y="25146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1" name="Oval 14"/>
          <p:cNvSpPr>
            <a:spLocks noChangeArrowheads="1"/>
          </p:cNvSpPr>
          <p:nvPr/>
        </p:nvSpPr>
        <p:spPr bwMode="auto">
          <a:xfrm>
            <a:off x="7620000" y="40386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2" name="Oval 15"/>
          <p:cNvSpPr>
            <a:spLocks noChangeArrowheads="1"/>
          </p:cNvSpPr>
          <p:nvPr/>
        </p:nvSpPr>
        <p:spPr bwMode="auto">
          <a:xfrm>
            <a:off x="7315200" y="49530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3" name="Line 16"/>
          <p:cNvSpPr>
            <a:spLocks noChangeShapeType="1"/>
          </p:cNvSpPr>
          <p:nvPr/>
        </p:nvSpPr>
        <p:spPr bwMode="auto">
          <a:xfrm flipV="1">
            <a:off x="5715000" y="1828800"/>
            <a:ext cx="12954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4" name="Line 17"/>
          <p:cNvSpPr>
            <a:spLocks noChangeShapeType="1"/>
          </p:cNvSpPr>
          <p:nvPr/>
        </p:nvSpPr>
        <p:spPr bwMode="auto">
          <a:xfrm flipH="1">
            <a:off x="5410200" y="2057400"/>
            <a:ext cx="152400" cy="914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5" name="Line 18"/>
          <p:cNvSpPr>
            <a:spLocks noChangeShapeType="1"/>
          </p:cNvSpPr>
          <p:nvPr/>
        </p:nvSpPr>
        <p:spPr bwMode="auto">
          <a:xfrm>
            <a:off x="5638800" y="1981200"/>
            <a:ext cx="9906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6" name="Line 19"/>
          <p:cNvSpPr>
            <a:spLocks noChangeShapeType="1"/>
          </p:cNvSpPr>
          <p:nvPr/>
        </p:nvSpPr>
        <p:spPr bwMode="auto">
          <a:xfrm flipH="1">
            <a:off x="6400800" y="34290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7" name="Line 20"/>
          <p:cNvSpPr>
            <a:spLocks noChangeShapeType="1"/>
          </p:cNvSpPr>
          <p:nvPr/>
        </p:nvSpPr>
        <p:spPr bwMode="auto">
          <a:xfrm>
            <a:off x="5410200" y="3200400"/>
            <a:ext cx="838200" cy="990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8" name="Line 21"/>
          <p:cNvSpPr>
            <a:spLocks noChangeShapeType="1"/>
          </p:cNvSpPr>
          <p:nvPr/>
        </p:nvSpPr>
        <p:spPr bwMode="auto">
          <a:xfrm flipV="1">
            <a:off x="6781800" y="26670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59" name="Line 22"/>
          <p:cNvSpPr>
            <a:spLocks noChangeShapeType="1"/>
          </p:cNvSpPr>
          <p:nvPr/>
        </p:nvSpPr>
        <p:spPr bwMode="auto">
          <a:xfrm>
            <a:off x="7772400" y="2743200"/>
            <a:ext cx="0" cy="1295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0" name="Line 23"/>
          <p:cNvSpPr>
            <a:spLocks noChangeShapeType="1"/>
          </p:cNvSpPr>
          <p:nvPr/>
        </p:nvSpPr>
        <p:spPr bwMode="auto">
          <a:xfrm flipH="1">
            <a:off x="7467600" y="4267200"/>
            <a:ext cx="228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1" name="Line 24"/>
          <p:cNvSpPr>
            <a:spLocks noChangeShapeType="1"/>
          </p:cNvSpPr>
          <p:nvPr/>
        </p:nvSpPr>
        <p:spPr bwMode="auto">
          <a:xfrm>
            <a:off x="6400800" y="4343400"/>
            <a:ext cx="914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2" name="Line 25"/>
          <p:cNvSpPr>
            <a:spLocks noChangeShapeType="1"/>
          </p:cNvSpPr>
          <p:nvPr/>
        </p:nvSpPr>
        <p:spPr bwMode="auto">
          <a:xfrm flipV="1">
            <a:off x="6477000" y="4114800"/>
            <a:ext cx="1143000" cy="152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3" name="Line 26"/>
          <p:cNvSpPr>
            <a:spLocks noChangeShapeType="1"/>
          </p:cNvSpPr>
          <p:nvPr/>
        </p:nvSpPr>
        <p:spPr bwMode="auto">
          <a:xfrm>
            <a:off x="7848600" y="2667000"/>
            <a:ext cx="762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4" name="Line 27"/>
          <p:cNvSpPr>
            <a:spLocks noChangeShapeType="1"/>
          </p:cNvSpPr>
          <p:nvPr/>
        </p:nvSpPr>
        <p:spPr bwMode="auto">
          <a:xfrm flipV="1">
            <a:off x="7848600" y="36576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5" name="Line 28"/>
          <p:cNvSpPr>
            <a:spLocks noChangeShapeType="1"/>
          </p:cNvSpPr>
          <p:nvPr/>
        </p:nvSpPr>
        <p:spPr bwMode="auto">
          <a:xfrm flipH="1">
            <a:off x="8458200" y="37338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6" name="Line 29"/>
          <p:cNvSpPr>
            <a:spLocks noChangeShapeType="1"/>
          </p:cNvSpPr>
          <p:nvPr/>
        </p:nvSpPr>
        <p:spPr bwMode="auto">
          <a:xfrm flipV="1">
            <a:off x="7543800" y="4953000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7" name="Oval 30"/>
          <p:cNvSpPr>
            <a:spLocks noChangeArrowheads="1"/>
          </p:cNvSpPr>
          <p:nvPr/>
        </p:nvSpPr>
        <p:spPr bwMode="auto">
          <a:xfrm>
            <a:off x="8305800" y="48006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8" name="Oval 31"/>
          <p:cNvSpPr>
            <a:spLocks noChangeArrowheads="1"/>
          </p:cNvSpPr>
          <p:nvPr/>
        </p:nvSpPr>
        <p:spPr bwMode="auto">
          <a:xfrm>
            <a:off x="8534400" y="3505200"/>
            <a:ext cx="2286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69" name="AutoShape 32"/>
          <p:cNvSpPr>
            <a:spLocks noChangeArrowheads="1"/>
          </p:cNvSpPr>
          <p:nvPr/>
        </p:nvSpPr>
        <p:spPr bwMode="auto">
          <a:xfrm>
            <a:off x="7620000" y="25146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70" name="AutoShape 33"/>
          <p:cNvSpPr>
            <a:spLocks noChangeArrowheads="1"/>
          </p:cNvSpPr>
          <p:nvPr/>
        </p:nvSpPr>
        <p:spPr bwMode="auto">
          <a:xfrm>
            <a:off x="6553200" y="32004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71" name="AutoShape 34"/>
          <p:cNvSpPr>
            <a:spLocks noChangeArrowheads="1"/>
          </p:cNvSpPr>
          <p:nvPr/>
        </p:nvSpPr>
        <p:spPr bwMode="auto">
          <a:xfrm>
            <a:off x="8305800" y="48006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21919" name="Group 63"/>
          <p:cNvGraphicFramePr>
            <a:graphicFrameLocks noGrp="1"/>
          </p:cNvGraphicFramePr>
          <p:nvPr/>
        </p:nvGraphicFramePr>
        <p:xfrm>
          <a:off x="838200" y="3352800"/>
          <a:ext cx="3505200" cy="3058479"/>
        </p:xfrm>
        <a:graphic>
          <a:graphicData uri="http://schemas.openxmlformats.org/drawingml/2006/table">
            <a:tbl>
              <a:tblPr/>
              <a:tblGrid>
                <a:gridCol w="1676400"/>
                <a:gridCol w="1828800"/>
              </a:tblGrid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Hop count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-108" charset="0"/>
                        </a:rPr>
                        <a:t>h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0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Probability of success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-10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(1-p).p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(1-p)</a:t>
                      </a:r>
                      <a:r>
                        <a:rPr kumimoji="0" 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.p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(1-p)</a:t>
                      </a:r>
                      <a:r>
                        <a:rPr kumimoji="0" lang="en-US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T-1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-108" charset="0"/>
                        </a:rPr>
                        <a:t>.p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892" name="Line 64"/>
          <p:cNvSpPr>
            <a:spLocks noChangeShapeType="1"/>
          </p:cNvSpPr>
          <p:nvPr/>
        </p:nvSpPr>
        <p:spPr bwMode="auto">
          <a:xfrm>
            <a:off x="7162800" y="1905000"/>
            <a:ext cx="533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93" name="TextBox 33"/>
          <p:cNvSpPr txBox="1">
            <a:spLocks noChangeArrowheads="1"/>
          </p:cNvSpPr>
          <p:nvPr/>
        </p:nvSpPr>
        <p:spPr bwMode="auto">
          <a:xfrm>
            <a:off x="5181600" y="1219200"/>
            <a:ext cx="151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Searching for </a:t>
            </a:r>
          </a:p>
        </p:txBody>
      </p:sp>
      <p:sp>
        <p:nvSpPr>
          <p:cNvPr id="35894" name="AutoShape 32"/>
          <p:cNvSpPr>
            <a:spLocks noChangeArrowheads="1"/>
          </p:cNvSpPr>
          <p:nvPr/>
        </p:nvSpPr>
        <p:spPr bwMode="auto">
          <a:xfrm>
            <a:off x="6705600" y="1295400"/>
            <a:ext cx="228600" cy="228600"/>
          </a:xfrm>
          <a:prstGeom prst="diamond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Oval Callout 35"/>
          <p:cNvSpPr/>
          <p:nvPr/>
        </p:nvSpPr>
        <p:spPr>
          <a:xfrm>
            <a:off x="5257800" y="5181600"/>
            <a:ext cx="1752600" cy="1229679"/>
          </a:xfrm>
          <a:prstGeom prst="wedgeEllipseCallout">
            <a:avLst>
              <a:gd name="adj1" fmla="val -99939"/>
              <a:gd name="adj2" fmla="val -64017"/>
            </a:avLst>
          </a:prstGeom>
          <a:solidFill>
            <a:srgbClr val="FFFF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5510260" y="5471583"/>
            <a:ext cx="12715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Geometric</a:t>
            </a:r>
          </a:p>
          <a:p>
            <a:r>
              <a:rPr lang="en-US" dirty="0" smtClean="0"/>
              <a:t>distribution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5245D6-883B-FF48-8465-10AFB432ABA1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>
                <a:ea typeface="ＭＳ Ｐゴシック" charset="-128"/>
                <a:cs typeface="ＭＳ Ｐゴシック" charset="-128"/>
              </a:rPr>
              <a:t>A simple analysis of random walk</a:t>
            </a:r>
            <a:endParaRPr lang="en-US" b="1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6868" name="Rectangle 3"/>
          <p:cNvSpPr>
            <a:spLocks noChangeArrowheads="1"/>
          </p:cNvSpPr>
          <p:nvPr/>
        </p:nvSpPr>
        <p:spPr bwMode="auto">
          <a:xfrm>
            <a:off x="609600" y="1371600"/>
            <a:ext cx="75438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Expected hop count </a:t>
            </a:r>
            <a:r>
              <a:rPr lang="en-US" sz="2400" dirty="0" err="1">
                <a:latin typeface="Calibri" charset="0"/>
                <a:ea typeface="Calibri" charset="0"/>
                <a:cs typeface="Calibri" charset="0"/>
              </a:rPr>
              <a:t>E(h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) = 	</a:t>
            </a:r>
          </a:p>
          <a:p>
            <a:endParaRPr lang="en-US" sz="24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	1.p + 2.(1-p).p + 3(1-p)</a:t>
            </a:r>
            <a:r>
              <a:rPr lang="en-US" sz="2400" baseline="30000" dirty="0">
                <a:latin typeface="Calibri" charset="0"/>
                <a:ea typeface="Calibri" charset="0"/>
                <a:cs typeface="Calibri" charset="0"/>
              </a:rPr>
              <a:t>2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.p + …+ T.(1-p)</a:t>
            </a:r>
            <a:r>
              <a:rPr lang="en-US" sz="2400" baseline="30000" dirty="0">
                <a:latin typeface="Calibri" charset="0"/>
                <a:ea typeface="Calibri" charset="0"/>
                <a:cs typeface="Calibri" charset="0"/>
              </a:rPr>
              <a:t>T-1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.p</a:t>
            </a:r>
          </a:p>
          <a:p>
            <a:endParaRPr lang="en-US" sz="24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  =	1/p. (1-(1-p)</a:t>
            </a:r>
            <a:r>
              <a:rPr lang="en-US" sz="2400" baseline="30000" dirty="0">
                <a:latin typeface="Calibri" charset="0"/>
                <a:ea typeface="Calibri" charset="0"/>
                <a:cs typeface="Calibri" charset="0"/>
              </a:rPr>
              <a:t>T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) - T(1-p)</a:t>
            </a:r>
            <a:r>
              <a:rPr lang="en-US" sz="2400" baseline="30000" dirty="0">
                <a:latin typeface="Calibri" charset="0"/>
                <a:ea typeface="Calibri" charset="0"/>
                <a:cs typeface="Calibri" charset="0"/>
              </a:rPr>
              <a:t>T</a:t>
            </a:r>
            <a:endParaRPr lang="en-US" sz="2400" dirty="0">
              <a:latin typeface="Calibri" charset="0"/>
              <a:ea typeface="Calibri" charset="0"/>
              <a:cs typeface="Calibri" charset="0"/>
            </a:endParaRPr>
          </a:p>
          <a:p>
            <a:endParaRPr lang="en-US" sz="2400" dirty="0">
              <a:latin typeface="Calibri" charset="0"/>
              <a:ea typeface="Calibri" charset="0"/>
              <a:cs typeface="Calibri" charset="0"/>
            </a:endParaRPr>
          </a:p>
          <a:p>
            <a:endParaRPr lang="en-US" sz="24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With a large TTL,  </a:t>
            </a:r>
            <a:r>
              <a:rPr lang="en-US" sz="2400" b="1" dirty="0" err="1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E(h</a:t>
            </a:r>
            <a:r>
              <a:rPr lang="en-US" sz="2400" b="1" dirty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) = 1/p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, which is intuitive.</a:t>
            </a:r>
          </a:p>
          <a:p>
            <a:endParaRPr lang="en-US" sz="2400" dirty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With a small TTL, there is a risk that search will time out before an existing object is located.</a:t>
            </a:r>
          </a:p>
          <a:p>
            <a:endParaRPr lang="en-US" dirty="0">
              <a:latin typeface="Arial Narrow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615DD2-18FB-2649-A9FD-9F933E42F70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K random walkers</a:t>
            </a:r>
          </a:p>
        </p:txBody>
      </p:sp>
      <p:sp>
        <p:nvSpPr>
          <p:cNvPr id="37892" name="Rectangle 8"/>
          <p:cNvSpPr>
            <a:spLocks noChangeArrowheads="1"/>
          </p:cNvSpPr>
          <p:nvPr/>
        </p:nvSpPr>
        <p:spPr bwMode="auto">
          <a:xfrm>
            <a:off x="457200" y="4724400"/>
            <a:ext cx="81534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>
                <a:latin typeface="Calibri" charset="0"/>
                <a:ea typeface="Calibri" charset="0"/>
                <a:cs typeface="Calibri" charset="0"/>
              </a:rPr>
              <a:t>As k increases, the </a:t>
            </a:r>
            <a:r>
              <a:rPr lang="en-US" sz="240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overhead increases</a:t>
            </a:r>
            <a:r>
              <a:rPr lang="en-US" sz="2400">
                <a:latin typeface="Calibri" charset="0"/>
                <a:ea typeface="Calibri" charset="0"/>
                <a:cs typeface="Calibri" charset="0"/>
              </a:rPr>
              <a:t>, but the </a:t>
            </a:r>
            <a:r>
              <a:rPr lang="en-US" sz="240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delay decreases.</a:t>
            </a:r>
            <a:r>
              <a:rPr lang="en-US" sz="2400">
                <a:latin typeface="Calibri" charset="0"/>
                <a:ea typeface="Calibri" charset="0"/>
                <a:cs typeface="Calibri" charset="0"/>
              </a:rPr>
              <a:t> There is a tradeoff.</a:t>
            </a:r>
          </a:p>
        </p:txBody>
      </p:sp>
      <p:sp>
        <p:nvSpPr>
          <p:cNvPr id="37893" name="Rectangle 10"/>
          <p:cNvSpPr>
            <a:spLocks noChangeArrowheads="1"/>
          </p:cNvSpPr>
          <p:nvPr/>
        </p:nvSpPr>
        <p:spPr bwMode="auto">
          <a:xfrm>
            <a:off x="457200" y="1219200"/>
            <a:ext cx="8305800" cy="338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Assume they all </a:t>
            </a:r>
            <a:r>
              <a:rPr lang="en-US" sz="2400" dirty="0" err="1">
                <a:latin typeface="Calibri" charset="0"/>
                <a:ea typeface="Calibri" charset="0"/>
                <a:cs typeface="Calibri" charset="0"/>
              </a:rPr>
              <a:t>k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 walkers start in unison. Probability that </a:t>
            </a:r>
            <a:r>
              <a:rPr lang="en-US" sz="24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none could find the object after one hop = (1-p)</a:t>
            </a:r>
            <a:r>
              <a:rPr lang="en-US" sz="2400" baseline="300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k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. The probability that </a:t>
            </a:r>
            <a:r>
              <a:rPr lang="en-US" sz="2400" b="1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none succeeded after T hops = (1-p)</a:t>
            </a:r>
            <a:r>
              <a:rPr lang="en-US" sz="2400" b="1" baseline="300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kT</a:t>
            </a:r>
            <a:r>
              <a:rPr lang="en-US" sz="2400" baseline="30000" dirty="0"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en-US" sz="2400" b="1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So the probability that at least one walker succeeded is 1-(1-p)</a:t>
            </a:r>
            <a:r>
              <a:rPr lang="en-US" sz="2400" b="1" baseline="300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kT.</a:t>
            </a:r>
            <a:r>
              <a:rPr lang="en-US" sz="2400" b="1" baseline="300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A typical assumption is that the search is abandoned as soon as </a:t>
            </a:r>
            <a:r>
              <a:rPr lang="en-US" sz="2400" dirty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at least one walker succeeds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721749-1366-B04E-8B37-1408013E544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Increasing search efficiency</a:t>
            </a:r>
          </a:p>
        </p:txBody>
      </p:sp>
      <p:sp>
        <p:nvSpPr>
          <p:cNvPr id="38916" name="Rectangle 9"/>
          <p:cNvSpPr>
            <a:spLocks noChangeArrowheads="1"/>
          </p:cNvSpPr>
          <p:nvPr/>
        </p:nvSpPr>
        <p:spPr bwMode="auto">
          <a:xfrm>
            <a:off x="762000" y="1524000"/>
            <a:ext cx="7458075" cy="2474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>
              <a:lnSpc>
                <a:spcPct val="130000"/>
              </a:lnSpc>
            </a:pPr>
            <a:r>
              <a:rPr lang="en-US" sz="2400" i="1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Major strategies</a:t>
            </a:r>
            <a:endParaRPr lang="en-US" sz="2400" dirty="0">
              <a:latin typeface="Calibri" charset="0"/>
              <a:ea typeface="Calibri" charset="0"/>
              <a:cs typeface="Calibri" charset="0"/>
            </a:endParaRPr>
          </a:p>
          <a:p>
            <a:pPr marL="457200" indent="-457200">
              <a:lnSpc>
                <a:spcPct val="130000"/>
              </a:lnSpc>
              <a:buFont typeface="Times" charset="0"/>
              <a:buAutoNum type="arabicPeriod"/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Biased walk utilizing node degree heterogeneity.</a:t>
            </a:r>
          </a:p>
          <a:p>
            <a:pPr marL="457200" indent="-457200">
              <a:lnSpc>
                <a:spcPct val="130000"/>
              </a:lnSpc>
              <a:buFont typeface="Times" charset="0"/>
              <a:buAutoNum type="arabicPeriod"/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Utilizing structural properties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 (</a:t>
            </a:r>
            <a:r>
              <a:rPr lang="en-US" sz="240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power</a:t>
            </a:r>
            <a:r>
              <a:rPr lang="en-US" sz="2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-law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 property)</a:t>
            </a:r>
          </a:p>
          <a:p>
            <a:pPr marL="457200" indent="-457200">
              <a:lnSpc>
                <a:spcPct val="130000"/>
              </a:lnSpc>
              <a:buFont typeface="Times" charset="0"/>
              <a:buAutoNum type="arabicPeriod"/>
            </a:pPr>
            <a:r>
              <a:rPr lang="en-US" sz="2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Topology adaptation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 for faster search</a:t>
            </a:r>
          </a:p>
          <a:p>
            <a:pPr marL="457200" indent="-457200">
              <a:lnSpc>
                <a:spcPct val="130000"/>
              </a:lnSpc>
              <a:buFont typeface="Times" charset="0"/>
              <a:buAutoNum type="arabicPeriod"/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Introducing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ultrapeers</a:t>
            </a:r>
            <a:r>
              <a:rPr lang="en-US" sz="240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(</a:t>
            </a:r>
            <a:r>
              <a:rPr lang="en-US" sz="2400" dirty="0" err="1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i.e</a:t>
            </a:r>
            <a:r>
              <a:rPr lang="en-US" sz="2400" dirty="0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supernodes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) in 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the 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graph</a:t>
            </a:r>
            <a:endParaRPr lang="en-US" sz="2400" dirty="0">
              <a:latin typeface="Calibri" charset="0"/>
              <a:ea typeface="Calibri" charset="0"/>
              <a:cs typeface="Calibri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F2DAB7-C9EF-3746-B038-038D4A1F91A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ea typeface="ＭＳ Ｐゴシック" charset="-128"/>
                <a:cs typeface="ＭＳ Ｐゴシック" charset="-128"/>
              </a:rPr>
              <a:t>Overlay networks</a:t>
            </a: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149646" y="1291167"/>
            <a:ext cx="8994354" cy="2831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Overlay networks are </a:t>
            </a:r>
            <a:r>
              <a:rPr lang="en-US" sz="2400" dirty="0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logical networks </a:t>
            </a:r>
            <a:r>
              <a:rPr lang="en-US" sz="24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defined on top of a physical network. The nodes (</a:t>
            </a:r>
            <a:r>
              <a:rPr lang="en-US" sz="2400" dirty="0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peers</a:t>
            </a:r>
            <a:r>
              <a:rPr lang="en-US" sz="24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) are a subset of the real nodes at the edge of the physical network, but the </a:t>
            </a:r>
            <a:r>
              <a:rPr lang="en-US" sz="2400" dirty="0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links are logical links</a:t>
            </a:r>
            <a:r>
              <a:rPr lang="en-US" sz="24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. The links can be modified by the peers if necessary. </a:t>
            </a:r>
            <a:r>
              <a:rPr lang="en-US" sz="2400" b="1" dirty="0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No central server </a:t>
            </a:r>
            <a:r>
              <a:rPr lang="en-US" sz="24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is there to oversee this.</a:t>
            </a:r>
            <a:endParaRPr lang="en-US" sz="2400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500" y="3759214"/>
            <a:ext cx="4330700" cy="2826808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A940C4-1C83-C14D-BC70-F57F0547D02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One hop replication</a:t>
            </a: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Rectangle 3"/>
          <p:cNvSpPr>
            <a:spLocks noChangeArrowheads="1"/>
          </p:cNvSpPr>
          <p:nvPr/>
        </p:nvSpPr>
        <p:spPr bwMode="auto">
          <a:xfrm>
            <a:off x="533400" y="1219200"/>
            <a:ext cx="7770813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 Narrow" charset="0"/>
              </a:rPr>
              <a:t>Each node keeps track  of the indices of the files belonging to its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 Narrow" charset="0"/>
              </a:rPr>
              <a:t> immediate neighbors. As a result, high capacity / high degree nodes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 Narrow" charset="0"/>
              </a:rPr>
              <a:t> can provide useful clues</a:t>
            </a:r>
            <a:r>
              <a:rPr lang="en-US" sz="2400" dirty="0" smtClean="0">
                <a:latin typeface="Arial Narrow" charset="0"/>
              </a:rPr>
              <a:t> for </a:t>
            </a:r>
            <a:r>
              <a:rPr lang="en-US" sz="2400" dirty="0">
                <a:latin typeface="Arial Narrow" charset="0"/>
              </a:rPr>
              <a:t>a large number of search queries.</a:t>
            </a:r>
          </a:p>
        </p:txBody>
      </p:sp>
      <p:sp>
        <p:nvSpPr>
          <p:cNvPr id="39941" name="Oval 4"/>
          <p:cNvSpPr>
            <a:spLocks noChangeArrowheads="1"/>
          </p:cNvSpPr>
          <p:nvPr/>
        </p:nvSpPr>
        <p:spPr bwMode="auto">
          <a:xfrm>
            <a:off x="3962400" y="48768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2" name="Line 5"/>
          <p:cNvSpPr>
            <a:spLocks noChangeShapeType="1"/>
          </p:cNvSpPr>
          <p:nvPr/>
        </p:nvSpPr>
        <p:spPr bwMode="auto">
          <a:xfrm>
            <a:off x="4419600" y="51054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3" name="Line 6"/>
          <p:cNvSpPr>
            <a:spLocks noChangeShapeType="1"/>
          </p:cNvSpPr>
          <p:nvPr/>
        </p:nvSpPr>
        <p:spPr bwMode="auto">
          <a:xfrm flipV="1">
            <a:off x="4343400" y="4191000"/>
            <a:ext cx="12192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4" name="Line 7"/>
          <p:cNvSpPr>
            <a:spLocks noChangeShapeType="1"/>
          </p:cNvSpPr>
          <p:nvPr/>
        </p:nvSpPr>
        <p:spPr bwMode="auto">
          <a:xfrm flipV="1">
            <a:off x="4191000" y="4038600"/>
            <a:ext cx="76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5" name="Line 8"/>
          <p:cNvSpPr>
            <a:spLocks noChangeShapeType="1"/>
          </p:cNvSpPr>
          <p:nvPr/>
        </p:nvSpPr>
        <p:spPr bwMode="auto">
          <a:xfrm flipH="1" flipV="1">
            <a:off x="3429000" y="42672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6" name="Line 9"/>
          <p:cNvSpPr>
            <a:spLocks noChangeShapeType="1"/>
          </p:cNvSpPr>
          <p:nvPr/>
        </p:nvSpPr>
        <p:spPr bwMode="auto">
          <a:xfrm flipH="1" flipV="1">
            <a:off x="3048000" y="5029200"/>
            <a:ext cx="914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7" name="Line 10"/>
          <p:cNvSpPr>
            <a:spLocks noChangeShapeType="1"/>
          </p:cNvSpPr>
          <p:nvPr/>
        </p:nvSpPr>
        <p:spPr bwMode="auto">
          <a:xfrm flipH="1">
            <a:off x="3200400" y="5257800"/>
            <a:ext cx="838200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8" name="Line 11"/>
          <p:cNvSpPr>
            <a:spLocks noChangeShapeType="1"/>
          </p:cNvSpPr>
          <p:nvPr/>
        </p:nvSpPr>
        <p:spPr bwMode="auto">
          <a:xfrm>
            <a:off x="4343400" y="53340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9" name="Oval 12"/>
          <p:cNvSpPr>
            <a:spLocks noChangeArrowheads="1"/>
          </p:cNvSpPr>
          <p:nvPr/>
        </p:nvSpPr>
        <p:spPr bwMode="auto">
          <a:xfrm>
            <a:off x="5562600" y="38862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0" name="Oval 13"/>
          <p:cNvSpPr>
            <a:spLocks noChangeArrowheads="1"/>
          </p:cNvSpPr>
          <p:nvPr/>
        </p:nvSpPr>
        <p:spPr bwMode="auto">
          <a:xfrm>
            <a:off x="4953000" y="59436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1" name="Oval 14"/>
          <p:cNvSpPr>
            <a:spLocks noChangeArrowheads="1"/>
          </p:cNvSpPr>
          <p:nvPr/>
        </p:nvSpPr>
        <p:spPr bwMode="auto">
          <a:xfrm>
            <a:off x="4114800" y="36576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2" name="Oval 15"/>
          <p:cNvSpPr>
            <a:spLocks noChangeArrowheads="1"/>
          </p:cNvSpPr>
          <p:nvPr/>
        </p:nvSpPr>
        <p:spPr bwMode="auto">
          <a:xfrm>
            <a:off x="5562600" y="49530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3" name="Oval 16"/>
          <p:cNvSpPr>
            <a:spLocks noChangeArrowheads="1"/>
          </p:cNvSpPr>
          <p:nvPr/>
        </p:nvSpPr>
        <p:spPr bwMode="auto">
          <a:xfrm>
            <a:off x="2667000" y="48006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4" name="Line 17"/>
          <p:cNvSpPr>
            <a:spLocks noChangeShapeType="1"/>
          </p:cNvSpPr>
          <p:nvPr/>
        </p:nvSpPr>
        <p:spPr bwMode="auto">
          <a:xfrm flipH="1" flipV="1">
            <a:off x="5562600" y="34290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5" name="Line 18"/>
          <p:cNvSpPr>
            <a:spLocks noChangeShapeType="1"/>
          </p:cNvSpPr>
          <p:nvPr/>
        </p:nvSpPr>
        <p:spPr bwMode="auto">
          <a:xfrm>
            <a:off x="5943600" y="41910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6" name="Line 19"/>
          <p:cNvSpPr>
            <a:spLocks noChangeShapeType="1"/>
          </p:cNvSpPr>
          <p:nvPr/>
        </p:nvSpPr>
        <p:spPr bwMode="auto">
          <a:xfrm flipH="1" flipV="1">
            <a:off x="5638800" y="45720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7" name="Line 20"/>
          <p:cNvSpPr>
            <a:spLocks noChangeShapeType="1"/>
          </p:cNvSpPr>
          <p:nvPr/>
        </p:nvSpPr>
        <p:spPr bwMode="auto">
          <a:xfrm>
            <a:off x="5943600" y="5181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8" name="Line 21"/>
          <p:cNvSpPr>
            <a:spLocks noChangeShapeType="1"/>
          </p:cNvSpPr>
          <p:nvPr/>
        </p:nvSpPr>
        <p:spPr bwMode="auto">
          <a:xfrm>
            <a:off x="5791200" y="5334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59" name="AutoShape 23"/>
          <p:cNvSpPr>
            <a:spLocks noChangeArrowheads="1"/>
          </p:cNvSpPr>
          <p:nvPr/>
        </p:nvSpPr>
        <p:spPr bwMode="auto">
          <a:xfrm>
            <a:off x="4267200" y="3810000"/>
            <a:ext cx="152400" cy="152400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0" name="AutoShape 24"/>
          <p:cNvSpPr>
            <a:spLocks noChangeArrowheads="1"/>
          </p:cNvSpPr>
          <p:nvPr/>
        </p:nvSpPr>
        <p:spPr bwMode="auto">
          <a:xfrm>
            <a:off x="5715000" y="4038600"/>
            <a:ext cx="152400" cy="152400"/>
          </a:xfrm>
          <a:prstGeom prst="triangle">
            <a:avLst>
              <a:gd name="adj" fmla="val 50000"/>
            </a:avLst>
          </a:prstGeom>
          <a:solidFill>
            <a:srgbClr val="FAF1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1" name="AutoShape 25"/>
          <p:cNvSpPr>
            <a:spLocks noChangeArrowheads="1"/>
          </p:cNvSpPr>
          <p:nvPr/>
        </p:nvSpPr>
        <p:spPr bwMode="auto">
          <a:xfrm>
            <a:off x="5715000" y="5029200"/>
            <a:ext cx="152400" cy="152400"/>
          </a:xfrm>
          <a:prstGeom prst="pentagon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2" name="Oval 26"/>
          <p:cNvSpPr>
            <a:spLocks noChangeArrowheads="1"/>
          </p:cNvSpPr>
          <p:nvPr/>
        </p:nvSpPr>
        <p:spPr bwMode="auto">
          <a:xfrm>
            <a:off x="1905000" y="40386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3" name="Oval 27"/>
          <p:cNvSpPr>
            <a:spLocks noChangeArrowheads="1"/>
          </p:cNvSpPr>
          <p:nvPr/>
        </p:nvSpPr>
        <p:spPr bwMode="auto">
          <a:xfrm>
            <a:off x="1676400" y="5486400"/>
            <a:ext cx="381000" cy="3810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9964" name="Oval 28"/>
          <p:cNvSpPr>
            <a:spLocks noChangeArrowheads="1"/>
          </p:cNvSpPr>
          <p:nvPr/>
        </p:nvSpPr>
        <p:spPr bwMode="auto">
          <a:xfrm>
            <a:off x="2895600" y="5715000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5" name="Line 29"/>
          <p:cNvSpPr>
            <a:spLocks noChangeShapeType="1"/>
          </p:cNvSpPr>
          <p:nvPr/>
        </p:nvSpPr>
        <p:spPr bwMode="auto">
          <a:xfrm>
            <a:off x="2209800" y="4343400"/>
            <a:ext cx="533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6" name="Line 30"/>
          <p:cNvSpPr>
            <a:spLocks noChangeShapeType="1"/>
          </p:cNvSpPr>
          <p:nvPr/>
        </p:nvSpPr>
        <p:spPr bwMode="auto">
          <a:xfrm flipV="1">
            <a:off x="1981200" y="510540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7" name="Rectangle 31"/>
          <p:cNvSpPr>
            <a:spLocks noChangeArrowheads="1"/>
          </p:cNvSpPr>
          <p:nvPr/>
        </p:nvSpPr>
        <p:spPr bwMode="auto">
          <a:xfrm>
            <a:off x="1143000" y="6019800"/>
            <a:ext cx="1109663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Where is </a:t>
            </a:r>
          </a:p>
        </p:txBody>
      </p:sp>
      <p:sp>
        <p:nvSpPr>
          <p:cNvPr id="39968" name="AutoShape 32"/>
          <p:cNvSpPr>
            <a:spLocks noChangeArrowheads="1"/>
          </p:cNvSpPr>
          <p:nvPr/>
        </p:nvSpPr>
        <p:spPr bwMode="auto">
          <a:xfrm>
            <a:off x="2209800" y="6096000"/>
            <a:ext cx="152400" cy="152400"/>
          </a:xfrm>
          <a:prstGeom prst="triangle">
            <a:avLst>
              <a:gd name="adj" fmla="val 50000"/>
            </a:avLst>
          </a:prstGeom>
          <a:solidFill>
            <a:srgbClr val="FAF1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69" name="Line 33"/>
          <p:cNvSpPr>
            <a:spLocks noChangeShapeType="1"/>
          </p:cNvSpPr>
          <p:nvPr/>
        </p:nvSpPr>
        <p:spPr bwMode="auto">
          <a:xfrm>
            <a:off x="2057400" y="5715000"/>
            <a:ext cx="8382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2E7AF-98CB-B242-97D4-F34A2FFFC9F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Biased random walk</a:t>
            </a: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4" name="Oval 3"/>
          <p:cNvSpPr>
            <a:spLocks noChangeArrowheads="1"/>
          </p:cNvSpPr>
          <p:nvPr/>
        </p:nvSpPr>
        <p:spPr bwMode="auto">
          <a:xfrm>
            <a:off x="2403475" y="2246313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65" name="Oval 4"/>
          <p:cNvSpPr>
            <a:spLocks noChangeArrowheads="1"/>
          </p:cNvSpPr>
          <p:nvPr/>
        </p:nvSpPr>
        <p:spPr bwMode="auto">
          <a:xfrm>
            <a:off x="3622675" y="1941513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66" name="Oval 5"/>
          <p:cNvSpPr>
            <a:spLocks noChangeArrowheads="1"/>
          </p:cNvSpPr>
          <p:nvPr/>
        </p:nvSpPr>
        <p:spPr bwMode="auto">
          <a:xfrm>
            <a:off x="5908675" y="3617913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67" name="Oval 6"/>
          <p:cNvSpPr>
            <a:spLocks noChangeArrowheads="1"/>
          </p:cNvSpPr>
          <p:nvPr/>
        </p:nvSpPr>
        <p:spPr bwMode="auto">
          <a:xfrm>
            <a:off x="5527675" y="1865313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68" name="Oval 7"/>
          <p:cNvSpPr>
            <a:spLocks noChangeArrowheads="1"/>
          </p:cNvSpPr>
          <p:nvPr/>
        </p:nvSpPr>
        <p:spPr bwMode="auto">
          <a:xfrm>
            <a:off x="3470275" y="3998913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69" name="Oval 8"/>
          <p:cNvSpPr>
            <a:spLocks noChangeArrowheads="1"/>
          </p:cNvSpPr>
          <p:nvPr/>
        </p:nvSpPr>
        <p:spPr bwMode="auto">
          <a:xfrm>
            <a:off x="1946275" y="3465513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70" name="Oval 9"/>
          <p:cNvSpPr>
            <a:spLocks noChangeArrowheads="1"/>
          </p:cNvSpPr>
          <p:nvPr/>
        </p:nvSpPr>
        <p:spPr bwMode="auto">
          <a:xfrm>
            <a:off x="4460875" y="3084513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71" name="Oval 10"/>
          <p:cNvSpPr>
            <a:spLocks noChangeArrowheads="1"/>
          </p:cNvSpPr>
          <p:nvPr/>
        </p:nvSpPr>
        <p:spPr bwMode="auto">
          <a:xfrm>
            <a:off x="6670675" y="2703513"/>
            <a:ext cx="3810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72" name="Line 11"/>
          <p:cNvSpPr>
            <a:spLocks noChangeShapeType="1"/>
          </p:cNvSpPr>
          <p:nvPr/>
        </p:nvSpPr>
        <p:spPr bwMode="auto">
          <a:xfrm flipV="1">
            <a:off x="4003675" y="2017713"/>
            <a:ext cx="1524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73" name="Line 12"/>
          <p:cNvSpPr>
            <a:spLocks noChangeShapeType="1"/>
          </p:cNvSpPr>
          <p:nvPr/>
        </p:nvSpPr>
        <p:spPr bwMode="auto">
          <a:xfrm>
            <a:off x="3851275" y="2322513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74" name="Line 13"/>
          <p:cNvSpPr>
            <a:spLocks noChangeShapeType="1"/>
          </p:cNvSpPr>
          <p:nvPr/>
        </p:nvSpPr>
        <p:spPr bwMode="auto">
          <a:xfrm flipH="1">
            <a:off x="2784475" y="2170113"/>
            <a:ext cx="838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75" name="Line 14"/>
          <p:cNvSpPr>
            <a:spLocks noChangeShapeType="1"/>
          </p:cNvSpPr>
          <p:nvPr/>
        </p:nvSpPr>
        <p:spPr bwMode="auto">
          <a:xfrm>
            <a:off x="5832475" y="2170113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76" name="Line 15"/>
          <p:cNvSpPr>
            <a:spLocks noChangeShapeType="1"/>
          </p:cNvSpPr>
          <p:nvPr/>
        </p:nvSpPr>
        <p:spPr bwMode="auto">
          <a:xfrm flipV="1">
            <a:off x="5908675" y="1865313"/>
            <a:ext cx="838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77" name="Line 16"/>
          <p:cNvSpPr>
            <a:spLocks noChangeShapeType="1"/>
          </p:cNvSpPr>
          <p:nvPr/>
        </p:nvSpPr>
        <p:spPr bwMode="auto">
          <a:xfrm flipV="1">
            <a:off x="5756275" y="1408113"/>
            <a:ext cx="381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78" name="Line 17"/>
          <p:cNvSpPr>
            <a:spLocks noChangeShapeType="1"/>
          </p:cNvSpPr>
          <p:nvPr/>
        </p:nvSpPr>
        <p:spPr bwMode="auto">
          <a:xfrm flipH="1" flipV="1">
            <a:off x="5222875" y="1255713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79" name="Line 18"/>
          <p:cNvSpPr>
            <a:spLocks noChangeShapeType="1"/>
          </p:cNvSpPr>
          <p:nvPr/>
        </p:nvSpPr>
        <p:spPr bwMode="auto">
          <a:xfrm>
            <a:off x="4841875" y="3389313"/>
            <a:ext cx="1066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80" name="Line 19"/>
          <p:cNvSpPr>
            <a:spLocks noChangeShapeType="1"/>
          </p:cNvSpPr>
          <p:nvPr/>
        </p:nvSpPr>
        <p:spPr bwMode="auto">
          <a:xfrm flipH="1">
            <a:off x="3851275" y="3389313"/>
            <a:ext cx="685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81" name="Line 20"/>
          <p:cNvSpPr>
            <a:spLocks noChangeShapeType="1"/>
          </p:cNvSpPr>
          <p:nvPr/>
        </p:nvSpPr>
        <p:spPr bwMode="auto">
          <a:xfrm flipH="1" flipV="1">
            <a:off x="2327275" y="3770313"/>
            <a:ext cx="1143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82" name="Line 23"/>
          <p:cNvSpPr>
            <a:spLocks noChangeShapeType="1"/>
          </p:cNvSpPr>
          <p:nvPr/>
        </p:nvSpPr>
        <p:spPr bwMode="auto">
          <a:xfrm flipV="1">
            <a:off x="2174875" y="2627313"/>
            <a:ext cx="304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83" name="Line 24"/>
          <p:cNvSpPr>
            <a:spLocks noChangeShapeType="1"/>
          </p:cNvSpPr>
          <p:nvPr/>
        </p:nvSpPr>
        <p:spPr bwMode="auto">
          <a:xfrm flipH="1">
            <a:off x="1489075" y="3846513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84" name="Line 25"/>
          <p:cNvSpPr>
            <a:spLocks noChangeShapeType="1"/>
          </p:cNvSpPr>
          <p:nvPr/>
        </p:nvSpPr>
        <p:spPr bwMode="auto">
          <a:xfrm>
            <a:off x="3698875" y="437991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85" name="Line 26"/>
          <p:cNvSpPr>
            <a:spLocks noChangeShapeType="1"/>
          </p:cNvSpPr>
          <p:nvPr/>
        </p:nvSpPr>
        <p:spPr bwMode="auto">
          <a:xfrm>
            <a:off x="4156075" y="194151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86" name="Line 27"/>
          <p:cNvSpPr>
            <a:spLocks noChangeShapeType="1"/>
          </p:cNvSpPr>
          <p:nvPr/>
        </p:nvSpPr>
        <p:spPr bwMode="auto">
          <a:xfrm>
            <a:off x="4156075" y="2551113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87" name="Line 28"/>
          <p:cNvSpPr>
            <a:spLocks noChangeShapeType="1"/>
          </p:cNvSpPr>
          <p:nvPr/>
        </p:nvSpPr>
        <p:spPr bwMode="auto">
          <a:xfrm flipH="1">
            <a:off x="3089275" y="2093913"/>
            <a:ext cx="304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88" name="Rectangle 29"/>
          <p:cNvSpPr>
            <a:spLocks noChangeArrowheads="1"/>
          </p:cNvSpPr>
          <p:nvPr/>
        </p:nvSpPr>
        <p:spPr bwMode="auto">
          <a:xfrm>
            <a:off x="4038600" y="1524000"/>
            <a:ext cx="836613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P=5/10</a:t>
            </a:r>
          </a:p>
        </p:txBody>
      </p:sp>
      <p:sp>
        <p:nvSpPr>
          <p:cNvPr id="40989" name="Rectangle 30"/>
          <p:cNvSpPr>
            <a:spLocks noChangeArrowheads="1"/>
          </p:cNvSpPr>
          <p:nvPr/>
        </p:nvSpPr>
        <p:spPr bwMode="auto">
          <a:xfrm>
            <a:off x="4279900" y="2451100"/>
            <a:ext cx="836613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P=3/10</a:t>
            </a:r>
          </a:p>
        </p:txBody>
      </p:sp>
      <p:sp>
        <p:nvSpPr>
          <p:cNvPr id="40990" name="Rectangle 31"/>
          <p:cNvSpPr>
            <a:spLocks noChangeArrowheads="1"/>
          </p:cNvSpPr>
          <p:nvPr/>
        </p:nvSpPr>
        <p:spPr bwMode="auto">
          <a:xfrm>
            <a:off x="2857500" y="1727200"/>
            <a:ext cx="836613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P=2/10</a:t>
            </a:r>
          </a:p>
        </p:txBody>
      </p:sp>
      <p:sp>
        <p:nvSpPr>
          <p:cNvPr id="40991" name="Rectangle 32"/>
          <p:cNvSpPr>
            <a:spLocks noChangeArrowheads="1"/>
          </p:cNvSpPr>
          <p:nvPr/>
        </p:nvSpPr>
        <p:spPr bwMode="auto">
          <a:xfrm>
            <a:off x="457200" y="5181600"/>
            <a:ext cx="8229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Calibri" charset="0"/>
                <a:ea typeface="Calibri" charset="0"/>
                <a:cs typeface="Calibri" charset="0"/>
              </a:rPr>
              <a:t>Each node records the degree of the neighboring nodes. Search </a:t>
            </a:r>
            <a:r>
              <a:rPr lang="en-US" sz="2400" b="1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gravitates towards high degree nodes</a:t>
            </a:r>
            <a:r>
              <a:rPr lang="en-US" sz="2400">
                <a:latin typeface="Calibri" charset="0"/>
                <a:ea typeface="Calibri" charset="0"/>
                <a:cs typeface="Calibri" charset="0"/>
              </a:rPr>
              <a:t> that hold more clues.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67780"/>
            <a:ext cx="2133600" cy="365125"/>
          </a:xfrm>
        </p:spPr>
        <p:txBody>
          <a:bodyPr/>
          <a:lstStyle/>
          <a:p>
            <a:pPr>
              <a:defRPr/>
            </a:pPr>
            <a:fld id="{996760CE-4494-7F46-9B7D-AD0FE6FC2047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 dirty="0" err="1" smtClean="0">
                <a:ea typeface="ＭＳ Ｐゴシック" charset="-128"/>
                <a:cs typeface="ＭＳ Ｐゴシック" charset="-128"/>
              </a:rPr>
              <a:t>Ultrapeers</a:t>
            </a:r>
            <a:r>
              <a:rPr lang="en-US" b="1" dirty="0" smtClean="0">
                <a:ea typeface="ＭＳ Ｐゴシック" charset="-128"/>
                <a:cs typeface="ＭＳ Ｐゴシック" charset="-128"/>
              </a:rPr>
              <a:t> or </a:t>
            </a:r>
            <a:r>
              <a:rPr lang="en-US" b="1" dirty="0" err="1" smtClean="0">
                <a:ea typeface="ＭＳ Ｐゴシック" charset="-128"/>
                <a:cs typeface="ＭＳ Ｐゴシック" charset="-128"/>
              </a:rPr>
              <a:t>supernodes</a:t>
            </a:r>
            <a:endParaRPr lang="en-US" dirty="0" smtClean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Rectangle 3"/>
          <p:cNvSpPr>
            <a:spLocks noChangeArrowheads="1"/>
          </p:cNvSpPr>
          <p:nvPr/>
        </p:nvSpPr>
        <p:spPr bwMode="auto">
          <a:xfrm>
            <a:off x="144706" y="1219200"/>
            <a:ext cx="8142044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To overcome the scalability problem, some resource</a:t>
            </a:r>
            <a:r>
              <a:rPr lang="en-US" sz="20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-rich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nodes 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were given the status of as </a:t>
            </a:r>
            <a:r>
              <a:rPr lang="en-US" sz="2000" dirty="0" err="1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ultrapeers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or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supernodes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. Search requests (and responses) by edge 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nodes 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are handled by the closest </a:t>
            </a:r>
            <a:r>
              <a:rPr lang="en-US" sz="2000" dirty="0" err="1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ultrapeer</a:t>
            </a:r>
            <a:r>
              <a:rPr lang="en-US" sz="2000" dirty="0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which served as </a:t>
            </a:r>
            <a:r>
              <a:rPr lang="en-US" sz="2000" dirty="0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local </a:t>
            </a:r>
            <a:r>
              <a:rPr lang="en-US" sz="2000" dirty="0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index servers. </a:t>
            </a:r>
            <a:r>
              <a:rPr lang="en-US" sz="2000" dirty="0" smtClean="0">
                <a:latin typeface="Calibri" charset="0"/>
                <a:ea typeface="Calibri" charset="0"/>
                <a:cs typeface="Calibri" charset="0"/>
              </a:rPr>
              <a:t>This scaled down the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decentralization. Used 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by </a:t>
            </a:r>
            <a:r>
              <a:rPr lang="en-US" sz="2000" dirty="0" err="1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KaZaA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000" dirty="0" err="1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Limewire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and many subsequent 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clients. </a:t>
            </a:r>
            <a:r>
              <a:rPr lang="en-US" sz="20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These are more successful than Napster and Gnutella. </a:t>
            </a:r>
            <a:r>
              <a:rPr lang="en-US" sz="2000" b="1" dirty="0" err="1" smtClean="0">
                <a:solidFill>
                  <a:srgbClr val="FF0000"/>
                </a:solidFill>
              </a:rPr>
              <a:t>KaZaA</a:t>
            </a:r>
            <a:r>
              <a:rPr lang="en-US" sz="2000" dirty="0" smtClean="0"/>
              <a:t> and </a:t>
            </a:r>
            <a:r>
              <a:rPr lang="en-US" sz="2000" b="1" dirty="0">
                <a:solidFill>
                  <a:srgbClr val="FF0000"/>
                </a:solidFill>
              </a:rPr>
              <a:t>FastTrack</a:t>
            </a:r>
            <a:r>
              <a:rPr lang="en-US" sz="2000" dirty="0"/>
              <a:t> were originally created and developed </a:t>
            </a:r>
            <a:r>
              <a:rPr lang="en-US" sz="2000" dirty="0" smtClean="0"/>
              <a:t>by Estonian programmers </a:t>
            </a:r>
            <a:r>
              <a:rPr lang="en-US" sz="2000" dirty="0"/>
              <a:t>from </a:t>
            </a:r>
            <a:r>
              <a:rPr lang="en-US" sz="2000" dirty="0" err="1"/>
              <a:t>BlueMoon</a:t>
            </a:r>
            <a:r>
              <a:rPr lang="en-US" sz="2000" dirty="0"/>
              <a:t> </a:t>
            </a:r>
            <a:r>
              <a:rPr lang="en-US" sz="2000" dirty="0" smtClean="0"/>
              <a:t>Interactive, including </a:t>
            </a:r>
            <a:r>
              <a:rPr lang="en-US" sz="2000" dirty="0">
                <a:hlinkClick r:id="rId3" tooltip="Jaan Tallinn"/>
              </a:rPr>
              <a:t>Jaan </a:t>
            </a:r>
            <a:r>
              <a:rPr lang="en-US" sz="2000" dirty="0" smtClean="0">
                <a:hlinkClick r:id="rId3" tooltip="Jaan Tallinn"/>
              </a:rPr>
              <a:t>Tallinn</a:t>
            </a:r>
            <a:r>
              <a:rPr lang="en-US" sz="2000" dirty="0" smtClean="0"/>
              <a:t> </a:t>
            </a:r>
            <a:r>
              <a:rPr lang="en-US" sz="2000" dirty="0"/>
              <a:t>and sold to </a:t>
            </a:r>
            <a:r>
              <a:rPr lang="en-US" sz="2000" dirty="0">
                <a:hlinkClick r:id="rId4" tooltip="Sweden"/>
              </a:rPr>
              <a:t>Swede</a:t>
            </a:r>
            <a:r>
              <a:rPr lang="en-US" sz="2000" dirty="0"/>
              <a:t> </a:t>
            </a:r>
            <a:r>
              <a:rPr lang="en-US" sz="2000" dirty="0">
                <a:hlinkClick r:id="rId5" tooltip="Niklas Zennström"/>
              </a:rPr>
              <a:t>Niklas Zennström</a:t>
            </a:r>
            <a:r>
              <a:rPr lang="en-US" sz="2000" dirty="0"/>
              <a:t> and  </a:t>
            </a:r>
            <a:r>
              <a:rPr lang="en-US" sz="2000" dirty="0" smtClean="0">
                <a:hlinkClick r:id="rId6" tooltip="Janus Friis"/>
              </a:rPr>
              <a:t>Janus </a:t>
            </a:r>
            <a:r>
              <a:rPr lang="en-US" sz="2000" dirty="0">
                <a:hlinkClick r:id="rId6" tooltip="Janus Friis"/>
              </a:rPr>
              <a:t>Friis</a:t>
            </a:r>
            <a:r>
              <a:rPr lang="en-US" sz="2000" dirty="0"/>
              <a:t> </a:t>
            </a:r>
            <a:r>
              <a:rPr lang="en-US" sz="2000" dirty="0" smtClean="0"/>
              <a:t>(</a:t>
            </a:r>
            <a:r>
              <a:rPr lang="en-US" sz="2000" dirty="0"/>
              <a:t>who </a:t>
            </a:r>
            <a:r>
              <a:rPr lang="en-US" sz="2000" dirty="0" smtClean="0"/>
              <a:t>later created </a:t>
            </a:r>
            <a:r>
              <a:rPr lang="en-US" sz="2000" dirty="0" smtClean="0">
                <a:hlinkClick r:id="rId7" tooltip="Skype"/>
              </a:rPr>
              <a:t>Skype</a:t>
            </a:r>
            <a:r>
              <a:rPr lang="en-US" sz="2000" dirty="0" smtClean="0"/>
              <a:t>)</a:t>
            </a:r>
            <a:endParaRPr lang="en-US" sz="2000" dirty="0">
              <a:solidFill>
                <a:srgbClr val="0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5798FB-C9B2-9B42-BB3F-5A83AD88B302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b="1" dirty="0" err="1" smtClean="0">
                <a:ea typeface="ＭＳ Ｐゴシック" charset="-128"/>
                <a:cs typeface="ＭＳ Ｐゴシック" charset="-128"/>
              </a:rPr>
              <a:t>Ultrapeers</a:t>
            </a:r>
            <a:r>
              <a:rPr lang="en-US" b="1" dirty="0" smtClean="0">
                <a:ea typeface="ＭＳ Ｐゴシック" charset="-128"/>
                <a:cs typeface="ＭＳ Ｐゴシック" charset="-128"/>
              </a:rPr>
              <a:t> or </a:t>
            </a:r>
            <a:r>
              <a:rPr lang="en-US" b="1" dirty="0" err="1" smtClean="0">
                <a:ea typeface="ＭＳ Ｐゴシック" charset="-128"/>
                <a:cs typeface="ＭＳ Ｐゴシック" charset="-128"/>
              </a:rPr>
              <a:t>supernodes</a:t>
            </a: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2" name="Rectangle 3"/>
          <p:cNvSpPr>
            <a:spLocks noChangeArrowheads="1"/>
          </p:cNvSpPr>
          <p:nvPr/>
        </p:nvSpPr>
        <p:spPr bwMode="auto">
          <a:xfrm>
            <a:off x="1621154" y="5682481"/>
            <a:ext cx="63246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Two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-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layered architecture 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reduces search time</a:t>
            </a:r>
          </a:p>
        </p:txBody>
      </p:sp>
      <p:pic>
        <p:nvPicPr>
          <p:cNvPr id="43013" name="Picture 4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7672" y="1295400"/>
            <a:ext cx="4305938" cy="2813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761726" y="4295593"/>
            <a:ext cx="80067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Each </a:t>
            </a:r>
            <a:r>
              <a:rPr lang="en-US" sz="2400" dirty="0" smtClean="0">
                <a:solidFill>
                  <a:srgbClr val="FF0000"/>
                </a:solidFill>
              </a:rPr>
              <a:t>ordinary node </a:t>
            </a:r>
            <a:r>
              <a:rPr lang="en-US" sz="2400" dirty="0" smtClean="0"/>
              <a:t>is associated to a </a:t>
            </a:r>
            <a:r>
              <a:rPr lang="en-US" sz="2400" b="1" dirty="0" err="1" smtClean="0">
                <a:solidFill>
                  <a:srgbClr val="FF0000"/>
                </a:solidFill>
              </a:rPr>
              <a:t>supernode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dirty="0" smtClean="0"/>
              <a:t>which are</a:t>
            </a:r>
          </a:p>
          <a:p>
            <a:r>
              <a:rPr lang="en-US" sz="2400" dirty="0"/>
              <a:t>r</a:t>
            </a:r>
            <a:r>
              <a:rPr lang="en-US" sz="2400" dirty="0" smtClean="0"/>
              <a:t>esource rich nodes picked on the fly</a:t>
            </a:r>
            <a:r>
              <a:rPr lang="en-US" sz="2400" b="1" dirty="0" smtClean="0">
                <a:solidFill>
                  <a:srgbClr val="FF0000"/>
                </a:solidFill>
              </a:rPr>
              <a:t>. </a:t>
            </a:r>
            <a:r>
              <a:rPr lang="en-US" sz="2400" dirty="0" smtClean="0"/>
              <a:t>Each SN is a Napster like </a:t>
            </a:r>
          </a:p>
          <a:p>
            <a:r>
              <a:rPr lang="en-US" sz="2400" dirty="0" smtClean="0"/>
              <a:t>hub </a:t>
            </a:r>
            <a:r>
              <a:rPr lang="en-US" sz="2400" dirty="0"/>
              <a:t>f</a:t>
            </a:r>
            <a:r>
              <a:rPr lang="en-US" sz="2400" dirty="0" smtClean="0"/>
              <a:t>or its children.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F2DAB7-C9EF-3746-B038-038D4A1F91A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History</a:t>
            </a: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508000" y="1640417"/>
            <a:ext cx="8178800" cy="264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The Gnutella network is a </a:t>
            </a:r>
            <a:r>
              <a:rPr lang="en-US" sz="28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fully distributed</a:t>
            </a:r>
            <a:r>
              <a:rPr lang="en-US" sz="280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 alternative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of 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the centralized Napster.</a:t>
            </a:r>
            <a:r>
              <a:rPr lang="en-US" sz="28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Initial 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popularity of the network received a </a:t>
            </a:r>
            <a:r>
              <a:rPr lang="en-US" sz="280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boost after 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Napster's legal demise in  early 2001.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DEB91-BB51-9541-BBF6-446CBC59A6B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2743200" y="228600"/>
            <a:ext cx="33719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3600" b="1" dirty="0"/>
              <a:t>What is Gnutella</a:t>
            </a:r>
            <a:endParaRPr lang="en-US" sz="3600" dirty="0"/>
          </a:p>
        </p:txBody>
      </p:sp>
      <p:sp>
        <p:nvSpPr>
          <p:cNvPr id="16393" name="Rectangle 41"/>
          <p:cNvSpPr>
            <a:spLocks noChangeArrowheads="1"/>
          </p:cNvSpPr>
          <p:nvPr/>
        </p:nvSpPr>
        <p:spPr bwMode="auto">
          <a:xfrm>
            <a:off x="1032626" y="5894685"/>
            <a:ext cx="69894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Gnutella is a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400" b="1" i="1" dirty="0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search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2400" b="1" i="1" dirty="0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protocol 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with 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no central authority.</a:t>
            </a: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6889" y="1312333"/>
            <a:ext cx="6147169" cy="449791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39110" y="943001"/>
            <a:ext cx="121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0000FF"/>
                </a:solidFill>
              </a:rPr>
              <a:t>Big Hero 6</a:t>
            </a:r>
            <a:endParaRPr lang="en-US" i="1" dirty="0">
              <a:solidFill>
                <a:srgbClr val="0000FF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179891" y="3497970"/>
            <a:ext cx="245670" cy="291498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A6C821-5A6B-0F4D-8A4F-AEEBC395283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2743200" y="0"/>
            <a:ext cx="3663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3600" b="1">
                <a:latin typeface="Helvetica CE" pitchFamily="-108" charset="0"/>
              </a:rPr>
              <a:t>Gnutella Jargon</a:t>
            </a:r>
            <a:endParaRPr lang="en-US" sz="3600" b="1">
              <a:latin typeface="Helvetica CE" pitchFamily="-108" charset="0"/>
            </a:endParaRPr>
          </a:p>
        </p:txBody>
      </p:sp>
      <p:sp>
        <p:nvSpPr>
          <p:cNvPr id="95235" name="Rectangle 3"/>
          <p:cNvSpPr>
            <a:spLocks noChangeArrowheads="1"/>
          </p:cNvSpPr>
          <p:nvPr/>
        </p:nvSpPr>
        <p:spPr bwMode="auto">
          <a:xfrm>
            <a:off x="609600" y="4294614"/>
            <a:ext cx="7467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r>
              <a:rPr lang="en-US" sz="2400" b="1" dirty="0" smtClean="0">
                <a:solidFill>
                  <a:schemeClr val="accent2"/>
                </a:solidFill>
                <a:latin typeface="Arial Narrow" charset="0"/>
              </a:rPr>
              <a:t>TTL (time-to-live)</a:t>
            </a:r>
            <a:r>
              <a:rPr lang="en-US" sz="2400" dirty="0" smtClean="0">
                <a:solidFill>
                  <a:schemeClr val="accent2"/>
                </a:solidFill>
                <a:latin typeface="Arial Narrow" charset="0"/>
              </a:rPr>
              <a:t>:</a:t>
            </a:r>
            <a:r>
              <a:rPr lang="en-US" sz="2400" dirty="0" smtClean="0">
                <a:latin typeface="Arial Narrow" charset="0"/>
              </a:rPr>
              <a:t> </a:t>
            </a:r>
            <a:r>
              <a:rPr lang="en-US" sz="2400" dirty="0">
                <a:latin typeface="Arial Narrow" charset="0"/>
              </a:rPr>
              <a:t>how many hops a</a:t>
            </a:r>
            <a:r>
              <a:rPr lang="en-US" sz="2400" dirty="0" smtClean="0">
                <a:latin typeface="Arial Narrow" charset="0"/>
              </a:rPr>
              <a:t> search can progress </a:t>
            </a:r>
            <a:r>
              <a:rPr lang="en-US" sz="2400" dirty="0">
                <a:latin typeface="Arial Narrow" charset="0"/>
              </a:rPr>
              <a:t>before it</a:t>
            </a:r>
            <a:r>
              <a:rPr lang="en-US" sz="2400" dirty="0" smtClean="0">
                <a:latin typeface="Arial Narrow" charset="0"/>
              </a:rPr>
              <a:t> is terminated (</a:t>
            </a:r>
            <a:r>
              <a:rPr lang="en-US" sz="2400" dirty="0">
                <a:latin typeface="Arial Narrow" charset="0"/>
              </a:rPr>
              <a:t>default setting is 7 in Gnutella)</a:t>
            </a:r>
            <a:endParaRPr lang="en-US" dirty="0">
              <a:latin typeface="Helvetica CE" pitchFamily="-108" charset="0"/>
            </a:endParaRPr>
          </a:p>
        </p:txBody>
      </p:sp>
      <p:sp>
        <p:nvSpPr>
          <p:cNvPr id="18438" name="Rectangle 5"/>
          <p:cNvSpPr>
            <a:spLocks noChangeArrowheads="1"/>
          </p:cNvSpPr>
          <p:nvPr/>
        </p:nvSpPr>
        <p:spPr bwMode="auto">
          <a:xfrm>
            <a:off x="533400" y="1399014"/>
            <a:ext cx="331311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r>
              <a:rPr lang="en-US" sz="2400" dirty="0" smtClean="0">
                <a:latin typeface="Arial Narrow" charset="0"/>
              </a:rPr>
              <a:t>Each node </a:t>
            </a:r>
            <a:r>
              <a:rPr lang="en-US" sz="2400" dirty="0">
                <a:latin typeface="Arial Narrow" charset="0"/>
              </a:rPr>
              <a:t>is both a </a:t>
            </a:r>
            <a:r>
              <a:rPr lang="en-US" sz="2400" dirty="0">
                <a:solidFill>
                  <a:srgbClr val="0000FF"/>
                </a:solidFill>
                <a:latin typeface="Arial Narrow" charset="0"/>
              </a:rPr>
              <a:t>serv</a:t>
            </a:r>
            <a:r>
              <a:rPr lang="en-US" sz="2400" dirty="0">
                <a:latin typeface="Arial Narrow" charset="0"/>
              </a:rPr>
              <a:t>er and a </a:t>
            </a:r>
            <a:r>
              <a:rPr lang="en-US" sz="2400" dirty="0" smtClean="0">
                <a:latin typeface="Arial Narrow" charset="0"/>
              </a:rPr>
              <a:t>cli</a:t>
            </a:r>
            <a:r>
              <a:rPr lang="en-US" sz="2400" dirty="0" smtClean="0">
                <a:solidFill>
                  <a:srgbClr val="0000FF"/>
                </a:solidFill>
                <a:latin typeface="Arial Narrow" charset="0"/>
              </a:rPr>
              <a:t>ent (“</a:t>
            </a:r>
            <a:r>
              <a:rPr lang="en-US" sz="2400" dirty="0" err="1" smtClean="0">
                <a:solidFill>
                  <a:srgbClr val="660066"/>
                </a:solidFill>
                <a:latin typeface="Arial Narrow" charset="0"/>
              </a:rPr>
              <a:t>servent</a:t>
            </a:r>
            <a:r>
              <a:rPr lang="en-US" sz="2400" dirty="0" smtClean="0">
                <a:solidFill>
                  <a:srgbClr val="0000FF"/>
                </a:solidFill>
                <a:latin typeface="Arial Narrow" charset="0"/>
              </a:rPr>
              <a:t>”)</a:t>
            </a:r>
            <a:r>
              <a:rPr lang="en-US" sz="2400" dirty="0" smtClean="0">
                <a:latin typeface="Arial Narrow" charset="0"/>
              </a:rPr>
              <a:t>. </a:t>
            </a:r>
            <a:endParaRPr lang="en-US" sz="2400" dirty="0">
              <a:latin typeface="Arial Narrow" charset="0"/>
            </a:endParaRPr>
          </a:p>
        </p:txBody>
      </p:sp>
      <p:sp>
        <p:nvSpPr>
          <p:cNvPr id="95256" name="Text Box 24"/>
          <p:cNvSpPr txBox="1">
            <a:spLocks noChangeArrowheads="1"/>
          </p:cNvSpPr>
          <p:nvPr/>
        </p:nvSpPr>
        <p:spPr bwMode="auto">
          <a:xfrm>
            <a:off x="5029200" y="2438400"/>
            <a:ext cx="749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b="1">
                <a:solidFill>
                  <a:srgbClr val="FF0000"/>
                </a:solidFill>
                <a:latin typeface="Helvetica CE" pitchFamily="-108" charset="0"/>
              </a:rPr>
              <a:t>1 Hop</a:t>
            </a:r>
            <a:endParaRPr lang="en-US" b="1">
              <a:solidFill>
                <a:srgbClr val="FF0000"/>
              </a:solidFill>
              <a:latin typeface="Helvetica CE" pitchFamily="-108" charset="0"/>
            </a:endParaRPr>
          </a:p>
        </p:txBody>
      </p:sp>
      <p:sp>
        <p:nvSpPr>
          <p:cNvPr id="95258" name="Text Box 26"/>
          <p:cNvSpPr txBox="1">
            <a:spLocks noChangeArrowheads="1"/>
          </p:cNvSpPr>
          <p:nvPr/>
        </p:nvSpPr>
        <p:spPr bwMode="auto">
          <a:xfrm>
            <a:off x="5029200" y="1371600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b="1">
                <a:solidFill>
                  <a:srgbClr val="FF0000"/>
                </a:solidFill>
                <a:latin typeface="Helvetica CE" pitchFamily="-108" charset="0"/>
              </a:rPr>
              <a:t>2 Hops</a:t>
            </a:r>
            <a:endParaRPr lang="en-US" b="1">
              <a:solidFill>
                <a:srgbClr val="FF0000"/>
              </a:solidFill>
              <a:latin typeface="Helvetica CE" pitchFamily="-108" charset="0"/>
            </a:endParaRPr>
          </a:p>
        </p:txBody>
      </p:sp>
      <p:sp>
        <p:nvSpPr>
          <p:cNvPr id="95276" name="Oval 44"/>
          <p:cNvSpPr>
            <a:spLocks noChangeArrowheads="1"/>
          </p:cNvSpPr>
          <p:nvPr/>
        </p:nvSpPr>
        <p:spPr bwMode="auto">
          <a:xfrm>
            <a:off x="1179513" y="6092825"/>
            <a:ext cx="144462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277" name="Oval 45"/>
          <p:cNvSpPr>
            <a:spLocks noChangeArrowheads="1"/>
          </p:cNvSpPr>
          <p:nvPr/>
        </p:nvSpPr>
        <p:spPr bwMode="auto">
          <a:xfrm>
            <a:off x="2124075" y="6094413"/>
            <a:ext cx="14446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278" name="Oval 46"/>
          <p:cNvSpPr>
            <a:spLocks noChangeArrowheads="1"/>
          </p:cNvSpPr>
          <p:nvPr/>
        </p:nvSpPr>
        <p:spPr bwMode="auto">
          <a:xfrm>
            <a:off x="3059113" y="6094413"/>
            <a:ext cx="144462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279" name="Oval 47"/>
          <p:cNvSpPr>
            <a:spLocks noChangeArrowheads="1"/>
          </p:cNvSpPr>
          <p:nvPr/>
        </p:nvSpPr>
        <p:spPr bwMode="auto">
          <a:xfrm>
            <a:off x="3995738" y="6094413"/>
            <a:ext cx="144462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280" name="Oval 48"/>
          <p:cNvSpPr>
            <a:spLocks noChangeArrowheads="1"/>
          </p:cNvSpPr>
          <p:nvPr/>
        </p:nvSpPr>
        <p:spPr bwMode="auto">
          <a:xfrm>
            <a:off x="4932363" y="6094413"/>
            <a:ext cx="144462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281" name="Oval 49"/>
          <p:cNvSpPr>
            <a:spLocks noChangeArrowheads="1"/>
          </p:cNvSpPr>
          <p:nvPr/>
        </p:nvSpPr>
        <p:spPr bwMode="auto">
          <a:xfrm>
            <a:off x="5867400" y="6094413"/>
            <a:ext cx="14446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282" name="Oval 50"/>
          <p:cNvSpPr>
            <a:spLocks noChangeArrowheads="1"/>
          </p:cNvSpPr>
          <p:nvPr/>
        </p:nvSpPr>
        <p:spPr bwMode="auto">
          <a:xfrm>
            <a:off x="6804025" y="6094413"/>
            <a:ext cx="144463" cy="1444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8" name="Oval 54"/>
          <p:cNvSpPr>
            <a:spLocks noChangeArrowheads="1"/>
          </p:cNvSpPr>
          <p:nvPr/>
        </p:nvSpPr>
        <p:spPr bwMode="auto">
          <a:xfrm>
            <a:off x="4495800" y="1295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49" name="Oval 55"/>
          <p:cNvSpPr>
            <a:spLocks noChangeArrowheads="1"/>
          </p:cNvSpPr>
          <p:nvPr/>
        </p:nvSpPr>
        <p:spPr bwMode="auto">
          <a:xfrm>
            <a:off x="4572000" y="23622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0" name="Oval 56"/>
          <p:cNvSpPr>
            <a:spLocks noChangeArrowheads="1"/>
          </p:cNvSpPr>
          <p:nvPr/>
        </p:nvSpPr>
        <p:spPr bwMode="auto">
          <a:xfrm>
            <a:off x="3810000" y="32766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1" name="Oval 57"/>
          <p:cNvSpPr>
            <a:spLocks noChangeArrowheads="1"/>
          </p:cNvSpPr>
          <p:nvPr/>
        </p:nvSpPr>
        <p:spPr bwMode="auto">
          <a:xfrm>
            <a:off x="5257800" y="3276600"/>
            <a:ext cx="457200" cy="457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2" name="Line 58"/>
          <p:cNvSpPr>
            <a:spLocks noChangeShapeType="1"/>
          </p:cNvSpPr>
          <p:nvPr/>
        </p:nvSpPr>
        <p:spPr bwMode="auto">
          <a:xfrm>
            <a:off x="4724400" y="1752600"/>
            <a:ext cx="0" cy="609600"/>
          </a:xfrm>
          <a:prstGeom prst="line">
            <a:avLst/>
          </a:prstGeom>
          <a:noFill/>
          <a:ln w="38100">
            <a:solidFill>
              <a:srgbClr val="9C354C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3" name="Line 59"/>
          <p:cNvSpPr>
            <a:spLocks noChangeShapeType="1"/>
          </p:cNvSpPr>
          <p:nvPr/>
        </p:nvSpPr>
        <p:spPr bwMode="auto">
          <a:xfrm flipH="1">
            <a:off x="4191000" y="27432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4" name="Line 60"/>
          <p:cNvSpPr>
            <a:spLocks noChangeShapeType="1"/>
          </p:cNvSpPr>
          <p:nvPr/>
        </p:nvSpPr>
        <p:spPr bwMode="auto">
          <a:xfrm>
            <a:off x="4953000" y="2743200"/>
            <a:ext cx="381000" cy="609600"/>
          </a:xfrm>
          <a:prstGeom prst="line">
            <a:avLst/>
          </a:prstGeom>
          <a:noFill/>
          <a:ln w="57150">
            <a:solidFill>
              <a:srgbClr val="9C354C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5" name="Rectangle 61"/>
          <p:cNvSpPr>
            <a:spLocks noChangeArrowheads="1"/>
          </p:cNvSpPr>
          <p:nvPr/>
        </p:nvSpPr>
        <p:spPr bwMode="auto">
          <a:xfrm>
            <a:off x="5716588" y="3260725"/>
            <a:ext cx="71437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client</a:t>
            </a:r>
          </a:p>
        </p:txBody>
      </p:sp>
      <p:sp>
        <p:nvSpPr>
          <p:cNvPr id="18456" name="Oval 62"/>
          <p:cNvSpPr>
            <a:spLocks noChangeArrowheads="1"/>
          </p:cNvSpPr>
          <p:nvPr/>
        </p:nvSpPr>
        <p:spPr bwMode="auto">
          <a:xfrm>
            <a:off x="990600" y="5562600"/>
            <a:ext cx="457200" cy="4572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7" name="Oval 63"/>
          <p:cNvSpPr>
            <a:spLocks noChangeArrowheads="1"/>
          </p:cNvSpPr>
          <p:nvPr/>
        </p:nvSpPr>
        <p:spPr bwMode="auto">
          <a:xfrm>
            <a:off x="1905000" y="55626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8" name="Oval 64"/>
          <p:cNvSpPr>
            <a:spLocks noChangeArrowheads="1"/>
          </p:cNvSpPr>
          <p:nvPr/>
        </p:nvSpPr>
        <p:spPr bwMode="auto">
          <a:xfrm>
            <a:off x="2819400" y="55626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9" name="Oval 65"/>
          <p:cNvSpPr>
            <a:spLocks noChangeArrowheads="1"/>
          </p:cNvSpPr>
          <p:nvPr/>
        </p:nvSpPr>
        <p:spPr bwMode="auto">
          <a:xfrm>
            <a:off x="3810000" y="55626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0" name="Oval 66"/>
          <p:cNvSpPr>
            <a:spLocks noChangeArrowheads="1"/>
          </p:cNvSpPr>
          <p:nvPr/>
        </p:nvSpPr>
        <p:spPr bwMode="auto">
          <a:xfrm>
            <a:off x="4800600" y="55626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1" name="Oval 67"/>
          <p:cNvSpPr>
            <a:spLocks noChangeArrowheads="1"/>
          </p:cNvSpPr>
          <p:nvPr/>
        </p:nvSpPr>
        <p:spPr bwMode="auto">
          <a:xfrm>
            <a:off x="5791200" y="55626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2" name="Oval 68"/>
          <p:cNvSpPr>
            <a:spLocks noChangeArrowheads="1"/>
          </p:cNvSpPr>
          <p:nvPr/>
        </p:nvSpPr>
        <p:spPr bwMode="auto">
          <a:xfrm>
            <a:off x="6705600" y="55626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3" name="Oval 69"/>
          <p:cNvSpPr>
            <a:spLocks noChangeArrowheads="1"/>
          </p:cNvSpPr>
          <p:nvPr/>
        </p:nvSpPr>
        <p:spPr bwMode="auto">
          <a:xfrm>
            <a:off x="7772400" y="55626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4" name="Line 70"/>
          <p:cNvSpPr>
            <a:spLocks noChangeShapeType="1"/>
          </p:cNvSpPr>
          <p:nvPr/>
        </p:nvSpPr>
        <p:spPr bwMode="auto">
          <a:xfrm>
            <a:off x="1447800" y="5791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5" name="Line 71"/>
          <p:cNvSpPr>
            <a:spLocks noChangeShapeType="1"/>
          </p:cNvSpPr>
          <p:nvPr/>
        </p:nvSpPr>
        <p:spPr bwMode="auto">
          <a:xfrm>
            <a:off x="2362200" y="5791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6" name="Line 72"/>
          <p:cNvSpPr>
            <a:spLocks noChangeShapeType="1"/>
          </p:cNvSpPr>
          <p:nvPr/>
        </p:nvSpPr>
        <p:spPr bwMode="auto">
          <a:xfrm>
            <a:off x="3276600" y="5791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7" name="Line 73"/>
          <p:cNvSpPr>
            <a:spLocks noChangeShapeType="1"/>
          </p:cNvSpPr>
          <p:nvPr/>
        </p:nvSpPr>
        <p:spPr bwMode="auto">
          <a:xfrm>
            <a:off x="4267200" y="5791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8" name="Line 74"/>
          <p:cNvSpPr>
            <a:spLocks noChangeShapeType="1"/>
          </p:cNvSpPr>
          <p:nvPr/>
        </p:nvSpPr>
        <p:spPr bwMode="auto">
          <a:xfrm>
            <a:off x="5257800" y="5791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69" name="Line 75"/>
          <p:cNvSpPr>
            <a:spLocks noChangeShapeType="1"/>
          </p:cNvSpPr>
          <p:nvPr/>
        </p:nvSpPr>
        <p:spPr bwMode="auto">
          <a:xfrm>
            <a:off x="6248400" y="5791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70" name="Line 76"/>
          <p:cNvSpPr>
            <a:spLocks noChangeShapeType="1"/>
          </p:cNvSpPr>
          <p:nvPr/>
        </p:nvSpPr>
        <p:spPr bwMode="auto">
          <a:xfrm>
            <a:off x="7162800" y="5791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71" name="Oval 77"/>
          <p:cNvSpPr>
            <a:spLocks noChangeArrowheads="1"/>
          </p:cNvSpPr>
          <p:nvPr/>
        </p:nvSpPr>
        <p:spPr bwMode="auto">
          <a:xfrm>
            <a:off x="8153400" y="47244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72" name="Line 78"/>
          <p:cNvSpPr>
            <a:spLocks noChangeShapeType="1"/>
          </p:cNvSpPr>
          <p:nvPr/>
        </p:nvSpPr>
        <p:spPr bwMode="auto">
          <a:xfrm flipV="1">
            <a:off x="8077200" y="51816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311" name="Oval 79"/>
          <p:cNvSpPr>
            <a:spLocks noChangeArrowheads="1"/>
          </p:cNvSpPr>
          <p:nvPr/>
        </p:nvSpPr>
        <p:spPr bwMode="auto">
          <a:xfrm>
            <a:off x="7848600" y="6096000"/>
            <a:ext cx="144463" cy="14446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5029200" y="1029682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object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95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95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75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autoUpdateAnimBg="0"/>
      <p:bldP spid="95256" grpId="0" autoUpdateAnimBg="0"/>
      <p:bldP spid="95258" grpId="0" autoUpdateAnimBg="0"/>
      <p:bldP spid="95276" grpId="0" animBg="1"/>
      <p:bldP spid="95277" grpId="0" animBg="1"/>
      <p:bldP spid="95278" grpId="0" animBg="1"/>
      <p:bldP spid="95279" grpId="0" animBg="1"/>
      <p:bldP spid="95280" grpId="0" animBg="1"/>
      <p:bldP spid="95281" grpId="0" animBg="1"/>
      <p:bldP spid="95282" grpId="0" animBg="1"/>
      <p:bldP spid="953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25CA85-40FB-8145-9288-7F3DD25F5DA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15888"/>
            <a:ext cx="7772400" cy="3603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3200" b="1">
                <a:latin typeface="Helvetica CE" pitchFamily="-108" charset="0"/>
                <a:ea typeface="ＭＳ Ｐゴシック" charset="-128"/>
                <a:cs typeface="ＭＳ Ｐゴシック" charset="-128"/>
              </a:rPr>
              <a:t>Gnutella Scenario</a:t>
            </a:r>
            <a:endParaRPr lang="en-US" sz="3200">
              <a:latin typeface="Helvetica CE" pitchFamily="-108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228600" y="762000"/>
            <a:ext cx="8915400" cy="535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b="1" i="1" dirty="0">
                <a:latin typeface="Calibri" charset="0"/>
                <a:ea typeface="Calibri" charset="0"/>
                <a:cs typeface="Calibri" charset="0"/>
              </a:rPr>
              <a:t>Step 0: Join the network</a:t>
            </a:r>
          </a:p>
          <a:p>
            <a:r>
              <a:rPr lang="en-US" sz="1800" b="1" i="1" dirty="0">
                <a:latin typeface="Calibri" charset="0"/>
                <a:ea typeface="Calibri" charset="0"/>
                <a:cs typeface="Calibri" charset="0"/>
              </a:rPr>
              <a:t>Step 1: Determining who is on the network</a:t>
            </a:r>
          </a:p>
          <a:p>
            <a:pPr lvl="1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"Ping"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packet is used to announce your presence on the network. </a:t>
            </a:r>
          </a:p>
          <a:p>
            <a:pPr lvl="1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Other peers respond with a </a:t>
            </a:r>
            <a:r>
              <a:rPr lang="en-US" sz="1800" b="1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"Pong"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packet. </a:t>
            </a:r>
          </a:p>
          <a:p>
            <a:pPr lvl="1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Also </a:t>
            </a:r>
            <a:r>
              <a:rPr lang="en-US" sz="1800" dirty="0" smtClean="0">
                <a:latin typeface="Calibri" charset="0"/>
                <a:ea typeface="Calibri" charset="0"/>
                <a:cs typeface="Calibri" charset="0"/>
              </a:rPr>
              <a:t>forward 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your Ping to other connected </a:t>
            </a:r>
            <a:r>
              <a:rPr lang="en-US" sz="1800" dirty="0" smtClean="0">
                <a:latin typeface="Calibri" charset="0"/>
                <a:ea typeface="Calibri" charset="0"/>
                <a:cs typeface="Calibri" charset="0"/>
              </a:rPr>
              <a:t>peers with open connections</a:t>
            </a:r>
          </a:p>
          <a:p>
            <a:pPr lvl="1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A Pong packet also contains:</a:t>
            </a:r>
          </a:p>
          <a:p>
            <a:pPr lvl="2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an IP address </a:t>
            </a:r>
          </a:p>
          <a:p>
            <a:pPr lvl="2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port number </a:t>
            </a:r>
            <a:endParaRPr lang="en-US" sz="1800" dirty="0" smtClean="0">
              <a:latin typeface="Calibri" charset="0"/>
              <a:ea typeface="Calibri" charset="0"/>
              <a:cs typeface="Calibri" charset="0"/>
            </a:endParaRPr>
          </a:p>
          <a:p>
            <a:pPr lvl="2">
              <a:buFontTx/>
              <a:buChar char="•"/>
            </a:pPr>
            <a:r>
              <a:rPr lang="en-US" sz="1800" dirty="0" smtClean="0">
                <a:latin typeface="Calibri" charset="0"/>
                <a:ea typeface="Calibri" charset="0"/>
                <a:cs typeface="Calibri" charset="0"/>
              </a:rPr>
              <a:t>Pong 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packets come back via same route </a:t>
            </a:r>
          </a:p>
          <a:p>
            <a:r>
              <a:rPr lang="en-US" sz="1800" b="1" i="1" dirty="0">
                <a:latin typeface="Calibri" charset="0"/>
                <a:ea typeface="Calibri" charset="0"/>
                <a:cs typeface="Calibri" charset="0"/>
              </a:rPr>
              <a:t>Step 2: Searching</a:t>
            </a:r>
          </a:p>
          <a:p>
            <a:pPr lvl="1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Gnutella "</a:t>
            </a:r>
            <a:r>
              <a:rPr lang="en-US" sz="18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Query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" ask other peers if they have the file you </a:t>
            </a:r>
            <a:r>
              <a:rPr lang="en-US" sz="1800" dirty="0" smtClean="0">
                <a:latin typeface="Calibri" charset="0"/>
                <a:ea typeface="Calibri" charset="0"/>
                <a:cs typeface="Calibri" charset="0"/>
              </a:rPr>
              <a:t>desire. 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A Query packet might ask, </a:t>
            </a:r>
            <a:r>
              <a:rPr lang="en-US" sz="1800" b="1" i="1" dirty="0">
                <a:solidFill>
                  <a:srgbClr val="9C354C"/>
                </a:solidFill>
                <a:latin typeface="Calibri" charset="0"/>
                <a:ea typeface="Calibri" charset="0"/>
                <a:cs typeface="Calibri" charset="0"/>
              </a:rPr>
              <a:t>"Do you have any</a:t>
            </a:r>
            <a:r>
              <a:rPr lang="en-US" sz="1800" b="1" i="1" dirty="0" smtClean="0">
                <a:solidFill>
                  <a:srgbClr val="9C354C"/>
                </a:solidFill>
                <a:latin typeface="Calibri" charset="0"/>
                <a:ea typeface="Calibri" charset="0"/>
                <a:cs typeface="Calibri" charset="0"/>
              </a:rPr>
              <a:t> song whose name matches “Once upon a time"</a:t>
            </a:r>
            <a:r>
              <a:rPr lang="en-US" sz="1800" b="1" i="1" dirty="0">
                <a:solidFill>
                  <a:srgbClr val="9C354C"/>
                </a:solidFill>
                <a:latin typeface="Calibri" charset="0"/>
                <a:ea typeface="Calibri" charset="0"/>
                <a:cs typeface="Calibri" charset="0"/>
              </a:rPr>
              <a:t>?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</a:t>
            </a:r>
          </a:p>
          <a:p>
            <a:pPr lvl="1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Peers check to see if they have matches &amp; respond (if they have any matches) &amp; send packet to connected </a:t>
            </a:r>
            <a:r>
              <a:rPr lang="en-US" sz="1800" dirty="0" smtClean="0">
                <a:latin typeface="Calibri" charset="0"/>
                <a:ea typeface="Calibri" charset="0"/>
                <a:cs typeface="Calibri" charset="0"/>
              </a:rPr>
              <a:t>peers. Otherwise the query is forwarded </a:t>
            </a:r>
            <a:endParaRPr lang="en-US" sz="1800" dirty="0">
              <a:latin typeface="Calibri" charset="0"/>
              <a:ea typeface="Calibri" charset="0"/>
              <a:cs typeface="Calibri" charset="0"/>
            </a:endParaRPr>
          </a:p>
          <a:p>
            <a:pPr lvl="1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Continues for TTL </a:t>
            </a:r>
          </a:p>
          <a:p>
            <a:r>
              <a:rPr lang="en-US" sz="1800" b="1" i="1" dirty="0">
                <a:latin typeface="Calibri" charset="0"/>
                <a:ea typeface="Calibri" charset="0"/>
                <a:cs typeface="Calibri" charset="0"/>
              </a:rPr>
              <a:t>Step 3: Downloading</a:t>
            </a:r>
          </a:p>
          <a:p>
            <a:pPr lvl="1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Peers respond with a “</a:t>
            </a:r>
            <a:r>
              <a:rPr lang="en-US" sz="1800" dirty="0" err="1">
                <a:latin typeface="Calibri" charset="0"/>
                <a:ea typeface="Calibri" charset="0"/>
                <a:cs typeface="Calibri" charset="0"/>
              </a:rPr>
              <a:t>QueryHit</a:t>
            </a: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” (contains contact info)</a:t>
            </a:r>
          </a:p>
          <a:p>
            <a:pPr lvl="1">
              <a:buFontTx/>
              <a:buChar char="•"/>
            </a:pPr>
            <a:r>
              <a:rPr lang="en-US" sz="1800" dirty="0">
                <a:latin typeface="Calibri" charset="0"/>
                <a:ea typeface="Calibri" charset="0"/>
                <a:cs typeface="Calibri" charset="0"/>
              </a:rPr>
              <a:t> File transfers use direct connection using  HTTP protocol’s GET method </a:t>
            </a:r>
          </a:p>
          <a:p>
            <a:pPr lvl="1">
              <a:buFontTx/>
              <a:buChar char="•"/>
            </a:pPr>
            <a:endParaRPr lang="en-US" sz="1800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20A37F-18F8-0B4D-A09F-AFFF4EE7247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Remarks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45742" y="1600200"/>
            <a:ext cx="8998258" cy="3939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buFont typeface="Wingdings" charset="2"/>
              <a:buChar char="§"/>
            </a:pP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  Very simple 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idea , but </a:t>
            </a:r>
            <a:r>
              <a:rPr lang="en-US" sz="2400" b="1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lacks scalability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, since query flooding wastes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  	bandwidth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.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 </a:t>
            </a:r>
          </a:p>
          <a:p>
            <a:pPr>
              <a:lnSpc>
                <a:spcPct val="150000"/>
              </a:lnSpc>
              <a:buFont typeface="Wingdings" charset="2"/>
              <a:buChar char="§"/>
            </a:pP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  Sometimes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, existing objects may not be located due to limited TTL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Various improved 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search strategies have been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 	proposed. These have been used by newer client of the Gnutella protocol, like </a:t>
            </a:r>
            <a:r>
              <a:rPr lang="en-US" sz="2400" dirty="0" err="1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Limewire</a:t>
            </a:r>
            <a:r>
              <a:rPr lang="en-US" sz="2400" dirty="0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 Improvements use </a:t>
            </a:r>
            <a:r>
              <a:rPr lang="en-US" sz="2400" dirty="0" err="1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Ultrapeer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, </a:t>
            </a:r>
            <a:r>
              <a:rPr lang="en-US" sz="2400" dirty="0" smtClean="0">
                <a:solidFill>
                  <a:srgbClr val="0000FF"/>
                </a:solidFill>
                <a:latin typeface="Calibri" charset="0"/>
                <a:ea typeface="Calibri" charset="0"/>
                <a:cs typeface="Calibri" charset="0"/>
              </a:rPr>
              <a:t>pong caching etc.</a:t>
            </a:r>
            <a:endParaRPr lang="en-US" sz="2400" dirty="0">
              <a:solidFill>
                <a:srgbClr val="0000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2B20AC-34A7-0B40-8BEF-C8FA5EAEEC4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Searching in Gnutella</a:t>
            </a: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573088" y="1282700"/>
            <a:ext cx="8053387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The topology is </a:t>
            </a:r>
            <a:r>
              <a:rPr lang="en-US" sz="2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dynamic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,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 i.e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. constantly changing. How do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we model a </a:t>
            </a:r>
            <a:r>
              <a:rPr lang="en-US" sz="24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constantly changing topology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? Usually, we begin 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with a </a:t>
            </a:r>
            <a:r>
              <a:rPr lang="en-US" sz="2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static topology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, and </a:t>
            </a:r>
            <a:r>
              <a:rPr lang="en-US" sz="2400" dirty="0">
                <a:solidFill>
                  <a:schemeClr val="accent2"/>
                </a:solidFill>
                <a:latin typeface="Calibri" charset="0"/>
                <a:ea typeface="Calibri" charset="0"/>
                <a:cs typeface="Calibri" charset="0"/>
              </a:rPr>
              <a:t>later account for the effect of churn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>
              <a:lnSpc>
                <a:spcPct val="130000"/>
              </a:lnSpc>
            </a:pPr>
            <a:endParaRPr lang="en-US" sz="24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609600" y="3124200"/>
            <a:ext cx="7985329" cy="4395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Measurements 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provide useful information about the topology. </a:t>
            </a:r>
            <a:endParaRPr lang="en-US" sz="2400" dirty="0" smtClean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30000"/>
              </a:lnSpc>
            </a:pP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Candidate topologies are</a:t>
            </a:r>
          </a:p>
          <a:p>
            <a:pPr>
              <a:lnSpc>
                <a:spcPct val="130000"/>
              </a:lnSpc>
            </a:pPr>
            <a:endParaRPr lang="en-US" sz="2400" dirty="0" smtClean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30000"/>
              </a:lnSpc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	-- Random graph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	-- Power law 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graph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	-- Small world graphs</a:t>
            </a:r>
          </a:p>
          <a:p>
            <a:pPr>
              <a:lnSpc>
                <a:spcPct val="130000"/>
              </a:lnSpc>
            </a:pPr>
            <a:endParaRPr lang="en-US" sz="2400" dirty="0">
              <a:latin typeface="Arial" charset="0"/>
            </a:endParaRPr>
          </a:p>
          <a:p>
            <a:pPr>
              <a:lnSpc>
                <a:spcPct val="130000"/>
              </a:lnSpc>
            </a:pPr>
            <a:endParaRPr lang="en-US" sz="2400" dirty="0">
              <a:latin typeface="Arial" charset="0"/>
            </a:endParaRPr>
          </a:p>
          <a:p>
            <a:pPr>
              <a:lnSpc>
                <a:spcPct val="130000"/>
              </a:lnSpc>
            </a:pPr>
            <a:endParaRPr lang="en-US" sz="24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812D59-8D45-F94F-AB5C-D9AB575CC12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>
                <a:ea typeface="ＭＳ Ｐゴシック" charset="-128"/>
                <a:cs typeface="ＭＳ Ｐゴシック" charset="-128"/>
              </a:rPr>
              <a:t>Gnutella topology</a:t>
            </a: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347301" y="1365250"/>
            <a:ext cx="8796699" cy="4154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Gnutella topology is actually a </a:t>
            </a:r>
            <a:r>
              <a:rPr lang="en-US" sz="24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power-law </a:t>
            </a:r>
            <a:r>
              <a:rPr lang="en-US" sz="240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graph</a:t>
            </a:r>
            <a:endParaRPr lang="en-US" sz="2400" dirty="0" smtClean="0">
              <a:latin typeface="Calibri" charset="0"/>
              <a:ea typeface="Calibri" charset="0"/>
              <a:cs typeface="Calibri" charset="0"/>
            </a:endParaRPr>
          </a:p>
          <a:p>
            <a:endParaRPr lang="en-US" sz="2400" dirty="0" smtClean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The </a:t>
            </a:r>
            <a:r>
              <a:rPr lang="en-US" sz="2400" dirty="0">
                <a:latin typeface="Calibri" charset="0"/>
                <a:ea typeface="Calibri" charset="0"/>
                <a:cs typeface="Calibri" charset="0"/>
              </a:rPr>
              <a:t>number of nodes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            with degree        obeys</a:t>
            </a:r>
            <a:endParaRPr lang="en-US" sz="2400" baseline="30000" dirty="0" smtClean="0">
              <a:latin typeface="Calibri" charset="0"/>
              <a:ea typeface="Calibri" charset="0"/>
              <a:cs typeface="Calibri" charset="0"/>
            </a:endParaRPr>
          </a:p>
          <a:p>
            <a:endParaRPr lang="en-US" sz="2400" dirty="0" smtClean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The primary reason appears to be the idea of “rich gets richer”</a:t>
            </a:r>
          </a:p>
          <a:p>
            <a:endParaRPr lang="en-US" sz="2400" dirty="0" smtClean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	- popular web pages </a:t>
            </a:r>
            <a:r>
              <a:rPr lang="en-US" sz="2400" smtClean="0">
                <a:latin typeface="Calibri" charset="0"/>
                <a:ea typeface="Calibri" charset="0"/>
                <a:cs typeface="Calibri" charset="0"/>
              </a:rPr>
              <a:t>attract more </a:t>
            </a:r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peers</a:t>
            </a:r>
          </a:p>
          <a:p>
            <a:endParaRPr lang="en-US" sz="2400" dirty="0" smtClean="0">
              <a:latin typeface="Calibri" charset="0"/>
              <a:ea typeface="Calibri" charset="0"/>
              <a:cs typeface="Calibri" charset="0"/>
            </a:endParaRPr>
          </a:p>
          <a:p>
            <a:r>
              <a:rPr lang="en-US" sz="2400" dirty="0" smtClean="0">
                <a:latin typeface="Calibri" charset="0"/>
                <a:ea typeface="Calibri" charset="0"/>
                <a:cs typeface="Calibri" charset="0"/>
              </a:rPr>
              <a:t>	- peers prefer to connect to the well-connected nodes</a:t>
            </a:r>
          </a:p>
          <a:p>
            <a:endParaRPr lang="en-US" sz="2400" dirty="0" smtClean="0">
              <a:latin typeface="Calibri" charset="0"/>
              <a:ea typeface="Calibri" charset="0"/>
              <a:cs typeface="Calibri" charset="0"/>
            </a:endParaRPr>
          </a:p>
          <a:p>
            <a:endParaRPr lang="en-US" sz="2400" dirty="0" smtClean="0">
              <a:latin typeface="Calibri" charset="0"/>
              <a:ea typeface="Calibri" charset="0"/>
              <a:cs typeface="Calibri" charset="0"/>
            </a:endParaRP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6876464" y="2082125"/>
          <a:ext cx="1810336" cy="5549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9" name="Equation" r:id="rId3" imgW="876300" imgH="228600" progId="Equation.DSMT4">
                  <p:embed/>
                </p:oleObj>
              </mc:Choice>
              <mc:Fallback>
                <p:oleObj name="Equation" r:id="rId3" imgW="87630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464" y="2082125"/>
                        <a:ext cx="1810336" cy="5549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3182332" y="2178090"/>
          <a:ext cx="699307" cy="4268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0" name="Equation" r:id="rId5" imgW="355600" imgH="203200" progId="Equation.DSMT4">
                  <p:embed/>
                </p:oleObj>
              </mc:Choice>
              <mc:Fallback>
                <p:oleObj name="Equation" r:id="rId5" imgW="355600" imgH="203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2332" y="2178090"/>
                        <a:ext cx="699307" cy="4268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539103" y="2178090"/>
          <a:ext cx="353032" cy="330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1" name="Equation" r:id="rId7" imgW="127000" imgH="165100" progId="Equation.DSMT4">
                  <p:embed/>
                </p:oleObj>
              </mc:Choice>
              <mc:Fallback>
                <p:oleObj name="Equation" r:id="rId7" imgW="127000" imgH="1651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9103" y="2178090"/>
                        <a:ext cx="353032" cy="3308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</TotalTime>
  <Words>990</Words>
  <Application>Microsoft Macintosh PowerPoint</Application>
  <PresentationFormat>On-screen Show (4:3)</PresentationFormat>
  <Paragraphs>206</Paragraphs>
  <Slides>23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5" baseType="lpstr">
      <vt:lpstr>Arial Narrow</vt:lpstr>
      <vt:lpstr>Calibri</vt:lpstr>
      <vt:lpstr>Helvetica</vt:lpstr>
      <vt:lpstr>Helvetica CE</vt:lpstr>
      <vt:lpstr>ＭＳ Ｐゴシック</vt:lpstr>
      <vt:lpstr>Symbol</vt:lpstr>
      <vt:lpstr>Times</vt:lpstr>
      <vt:lpstr>Times New Roman</vt:lpstr>
      <vt:lpstr>Wingdings</vt:lpstr>
      <vt:lpstr>Arial</vt:lpstr>
      <vt:lpstr>Office Theme</vt:lpstr>
      <vt:lpstr>Equation</vt:lpstr>
      <vt:lpstr>Peer-to-Peer and Social Networks</vt:lpstr>
      <vt:lpstr>Overlay networks</vt:lpstr>
      <vt:lpstr>History</vt:lpstr>
      <vt:lpstr>PowerPoint Presentation</vt:lpstr>
      <vt:lpstr>PowerPoint Presentation</vt:lpstr>
      <vt:lpstr>Gnutella Scenario</vt:lpstr>
      <vt:lpstr>Remarks</vt:lpstr>
      <vt:lpstr>Searching in Gnutella</vt:lpstr>
      <vt:lpstr>Gnutella topology</vt:lpstr>
      <vt:lpstr>PowerPoint Presentation</vt:lpstr>
      <vt:lpstr>PowerPoint Presentation</vt:lpstr>
      <vt:lpstr>Search strategies</vt:lpstr>
      <vt:lpstr>On Random walk</vt:lpstr>
      <vt:lpstr>PowerPoint Presentation</vt:lpstr>
      <vt:lpstr>Search via Random Walk</vt:lpstr>
      <vt:lpstr>A simple analysis of random walk</vt:lpstr>
      <vt:lpstr>A simple analysis of random walk</vt:lpstr>
      <vt:lpstr>K random walkers</vt:lpstr>
      <vt:lpstr>Increasing search efficiency</vt:lpstr>
      <vt:lpstr>One hop replication</vt:lpstr>
      <vt:lpstr>Biased random walk</vt:lpstr>
      <vt:lpstr>Ultrapeers or supernodes</vt:lpstr>
      <vt:lpstr>Ultrapeers or supernodes</vt:lpstr>
    </vt:vector>
  </TitlesOfParts>
  <Company>University of Iowa</Company>
  <LinksUpToDate>false</LinksUpToDate>
  <SharedDoc>false</SharedDoc>
  <HyperlinksChanged>false</HyperlinksChanged>
  <AppVersion>15.0036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Networks</dc:title>
  <dc:creator>Sukumar Ghosh</dc:creator>
  <cp:lastModifiedBy>Ghosh, Sukumar</cp:lastModifiedBy>
  <cp:revision>100</cp:revision>
  <dcterms:created xsi:type="dcterms:W3CDTF">2015-09-13T23:48:33Z</dcterms:created>
  <dcterms:modified xsi:type="dcterms:W3CDTF">2017-09-14T19:52:06Z</dcterms:modified>
</cp:coreProperties>
</file>