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5" r:id="rId9"/>
    <p:sldId id="295" r:id="rId10"/>
    <p:sldId id="279" r:id="rId11"/>
    <p:sldId id="278" r:id="rId12"/>
    <p:sldId id="296" r:id="rId13"/>
    <p:sldId id="281" r:id="rId14"/>
    <p:sldId id="283" r:id="rId15"/>
    <p:sldId id="282" r:id="rId16"/>
    <p:sldId id="28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3" r:id="rId26"/>
    <p:sldId id="291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285" autoAdjust="0"/>
  </p:normalViewPr>
  <p:slideViewPr>
    <p:cSldViewPr snapToGrid="0" snapToObjects="1">
      <p:cViewPr>
        <p:scale>
          <a:sx n="125" d="100"/>
          <a:sy n="125" d="100"/>
        </p:scale>
        <p:origin x="178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9DC0-6B79-CD46-9B84-88DC2E53E41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A9D5-D603-FA40-8141-399EF751F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10/26/17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6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7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Peer-to-Peer and Social Networks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Centrality measures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detection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9023" y="6029335"/>
            <a:ext cx="565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co-authorship network of </a:t>
            </a:r>
            <a:r>
              <a:rPr lang="en-US" dirty="0" smtClean="0">
                <a:solidFill>
                  <a:srgbClr val="0000FF"/>
                </a:solidFill>
              </a:rPr>
              <a:t>physicist</a:t>
            </a:r>
            <a:r>
              <a:rPr lang="en-US" dirty="0" smtClean="0"/>
              <a:t>s and </a:t>
            </a:r>
            <a:r>
              <a:rPr lang="en-US" dirty="0" smtClean="0">
                <a:solidFill>
                  <a:srgbClr val="FF0000"/>
                </a:solidFill>
              </a:rPr>
              <a:t>mathematicians</a:t>
            </a:r>
          </a:p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82" y="1417638"/>
            <a:ext cx="8089118" cy="4611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2680" y="1636977"/>
            <a:ext cx="821150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Informally a </a:t>
            </a:r>
            <a:r>
              <a:rPr lang="en-US" sz="2400" dirty="0" smtClean="0">
                <a:solidFill>
                  <a:srgbClr val="FF0000"/>
                </a:solidFill>
              </a:rPr>
              <a:t>community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“tightly-knit region</a:t>
            </a:r>
            <a:r>
              <a:rPr lang="en-US" sz="2400" dirty="0" smtClean="0"/>
              <a:t>” of the network.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How to identify such a region, and how to separate them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from a different tightly-knit region? It depends on how we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quantify the notion of  </a:t>
            </a:r>
            <a:r>
              <a:rPr lang="en-US" sz="2400" dirty="0" smtClean="0">
                <a:solidFill>
                  <a:srgbClr val="0000FF"/>
                </a:solidFill>
              </a:rPr>
              <a:t>tightly-knit</a:t>
            </a:r>
            <a:r>
              <a:rPr lang="en-US" sz="2400" dirty="0" smtClean="0"/>
              <a:t>.  Visual check of the graph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is not enough, and can sometimes be misleading. Also,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such regions can be nested.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" y="1817370"/>
            <a:ext cx="85690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Formally, given a network with n nodes and m edges, a community </a:t>
            </a:r>
          </a:p>
          <a:p>
            <a:r>
              <a:rPr lang="en-US" sz="2400" dirty="0" smtClean="0"/>
              <a:t>detection algorithm finds subgroups of nodes C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mr-IN" sz="2400" dirty="0" smtClean="0"/>
              <a:t>…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(communities) that satisfy the following two constraints:</a:t>
            </a:r>
          </a:p>
          <a:p>
            <a:endParaRPr lang="en-US" sz="2400" dirty="0"/>
          </a:p>
          <a:p>
            <a:r>
              <a:rPr lang="en-US" sz="2400" dirty="0" smtClean="0"/>
              <a:t>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∩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∅ for </a:t>
            </a:r>
            <a:r>
              <a:rPr lang="en-US" sz="2400" dirty="0" err="1" smtClean="0"/>
              <a:t>i</a:t>
            </a:r>
            <a:r>
              <a:rPr lang="en-US" sz="2400" dirty="0" smtClean="0"/>
              <a:t> ≠ j, and</a:t>
            </a:r>
          </a:p>
          <a:p>
            <a:r>
              <a:rPr lang="en-US" sz="2400" dirty="0" smtClean="0"/>
              <a:t>∪</a:t>
            </a:r>
            <a:r>
              <a:rPr lang="en-US" sz="2400" baseline="-25000" dirty="0" err="1" smtClean="0"/>
              <a:t>i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set of all nodes in the network.</a:t>
            </a:r>
          </a:p>
          <a:p>
            <a:endParaRPr lang="en-US" sz="2400" dirty="0"/>
          </a:p>
          <a:p>
            <a:r>
              <a:rPr lang="en-US" sz="2400" dirty="0" smtClean="0"/>
              <a:t>Overlapping communities are not impossible, but are generally</a:t>
            </a:r>
          </a:p>
          <a:p>
            <a:r>
              <a:rPr lang="en-US" sz="2400" dirty="0" smtClean="0"/>
              <a:t>not addressed by the community detection algorithms.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3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6598" y="6150232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8500" y="5780900"/>
            <a:ext cx="526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example of a nested structure of the communities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4" y="1227263"/>
            <a:ext cx="5870091" cy="4553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5119" y="2497214"/>
            <a:ext cx="64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bridge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333211" y="2315794"/>
            <a:ext cx="36284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rot="5400000" flipH="1" flipV="1">
            <a:off x="4751717" y="2093925"/>
            <a:ext cx="181422" cy="625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788878" y="2315792"/>
            <a:ext cx="736429" cy="181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6627" y="1715627"/>
            <a:ext cx="2477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Removal of a bridge separates the graph into </a:t>
            </a:r>
          </a:p>
          <a:p>
            <a:r>
              <a:rPr lang="en-US" dirty="0" smtClean="0"/>
              <a:t>disjoint components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6598" y="6150232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463603" cy="43967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8878" y="2945432"/>
            <a:ext cx="1950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A-B is not a bridge, </a:t>
            </a:r>
          </a:p>
          <a:p>
            <a:r>
              <a:rPr lang="en-US" dirty="0" smtClean="0"/>
              <a:t>but a </a:t>
            </a:r>
            <a:r>
              <a:rPr lang="en-US" dirty="0" smtClean="0">
                <a:solidFill>
                  <a:srgbClr val="0000FF"/>
                </a:solidFill>
              </a:rPr>
              <a:t>local bridge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6179" y="419403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A, B have no </a:t>
            </a:r>
          </a:p>
          <a:p>
            <a:pPr algn="ctr"/>
            <a:r>
              <a:rPr lang="en-US" dirty="0" smtClean="0"/>
              <a:t>common friends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community?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632"/>
            <a:ext cx="9144001" cy="3933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6598" y="6150232"/>
            <a:ext cx="299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(Courtesy: Easley &amp; Kleinberg)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2154" y="5548933"/>
            <a:ext cx="739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dispute caused the club to split into two clubs. How can you identify them?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5675" y="1430966"/>
            <a:ext cx="229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Is there a bridge here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detection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36977"/>
            <a:ext cx="8317677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Girvan-Newman Method</a:t>
            </a:r>
            <a:endParaRPr lang="en-US" b="1" i="1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Remove the edges of </a:t>
            </a:r>
            <a:r>
              <a:rPr lang="en-US" sz="2400" b="1" dirty="0" smtClean="0">
                <a:solidFill>
                  <a:srgbClr val="0000FF"/>
                </a:solidFill>
              </a:rPr>
              <a:t>highest </a:t>
            </a:r>
            <a:r>
              <a:rPr lang="en-US" sz="2400" b="1" dirty="0" err="1" smtClean="0">
                <a:solidFill>
                  <a:srgbClr val="0000FF"/>
                </a:solidFill>
              </a:rPr>
              <a:t>betweenness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first.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Repeat the same step with the remainder graph.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Continue this until the graph breaks down into individual nodes.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As the graph breaks down into pieces, the tightly knit community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structure is exposed.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06" y="5528020"/>
            <a:ext cx="283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Betweenness(7-8)=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49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Betweenness(3-7)=betweenness(6-7)=betweenness(8-9) = betweenness(8-12)=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1754" y="5528020"/>
            <a:ext cx="291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Betweenness(1-3) = 1X12=12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37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Betweenness(3-7)=betweenness(6-7)=betweenness(8-9) = betweenness(8-12)= 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466" y="5454650"/>
            <a:ext cx="268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Betweenness(1-3)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Centrality measures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417638"/>
            <a:ext cx="833668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Centrality is related to the potential importance of a node. Some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nodes have greater “influence” over others compared to the rest,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or are more easily accessible to other, or act as a go-between in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most node-to-node communications. These are represented by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various </a:t>
            </a:r>
            <a:r>
              <a:rPr lang="en-US" sz="2400" dirty="0" smtClean="0">
                <a:solidFill>
                  <a:srgbClr val="0000FF"/>
                </a:solidFill>
              </a:rPr>
              <a:t>centrality measures</a:t>
            </a:r>
            <a:r>
              <a:rPr lang="en-US" sz="2400" dirty="0" smtClean="0"/>
              <a:t>. Some important ones are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	</a:t>
            </a:r>
            <a:r>
              <a:rPr lang="en-US" sz="2400" dirty="0" smtClean="0">
                <a:solidFill>
                  <a:srgbClr val="0000FF"/>
                </a:solidFill>
              </a:rPr>
              <a:t>Degree</a:t>
            </a:r>
            <a:r>
              <a:rPr lang="en-US" sz="2400" dirty="0" smtClean="0"/>
              <a:t> centrality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	</a:t>
            </a:r>
            <a:r>
              <a:rPr lang="en-US" sz="2400" dirty="0" smtClean="0">
                <a:solidFill>
                  <a:srgbClr val="0000FF"/>
                </a:solidFill>
              </a:rPr>
              <a:t>Closeness</a:t>
            </a:r>
            <a:r>
              <a:rPr lang="en-US" sz="2400" dirty="0" smtClean="0"/>
              <a:t> centrality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 	</a:t>
            </a:r>
            <a:r>
              <a:rPr lang="en-US" sz="2400" dirty="0" err="1" smtClean="0">
                <a:solidFill>
                  <a:srgbClr val="0000FF"/>
                </a:solidFill>
              </a:rPr>
              <a:t>Betweenness</a:t>
            </a:r>
            <a:r>
              <a:rPr lang="en-US" sz="2400" dirty="0" smtClean="0"/>
              <a:t> centrality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Girvan Newman method: An example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Another example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14" y="161925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37" y="319088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Another example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32" y="1568762"/>
            <a:ext cx="6254315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Another example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859" y="1654137"/>
            <a:ext cx="6457100" cy="328693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Revisiting Karate Club Network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4619" y="1297076"/>
            <a:ext cx="7732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set of </a:t>
            </a:r>
            <a:r>
              <a:rPr lang="en-US" dirty="0" smtClean="0">
                <a:solidFill>
                  <a:srgbClr val="0000FF"/>
                </a:solidFill>
              </a:rPr>
              <a:t>minimum total strength </a:t>
            </a:r>
            <a:r>
              <a:rPr lang="en-US" dirty="0" smtClean="0"/>
              <a:t>whose removal will disconnect the rival leaders. </a:t>
            </a:r>
          </a:p>
          <a:p>
            <a:r>
              <a:rPr lang="en-US" dirty="0" smtClean="0"/>
              <a:t>Zachary followed this to identify the split.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50" y="2368345"/>
            <a:ext cx="6946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45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32" y="1384624"/>
            <a:ext cx="7371335" cy="53373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0800000" flipV="1">
            <a:off x="387348" y="447658"/>
            <a:ext cx="8224452" cy="936965"/>
          </a:xfrm>
        </p:spPr>
        <p:txBody>
          <a:bodyPr>
            <a:normAutofit/>
          </a:bodyPr>
          <a:lstStyle/>
          <a:p>
            <a:r>
              <a:rPr lang="en-US" dirty="0" smtClean="0"/>
              <a:t>Min Cut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3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Revisiting Karate Club Network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9946"/>
            <a:ext cx="8473848" cy="3346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189" y="5908276"/>
            <a:ext cx="1899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Dendogram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17638"/>
            <a:ext cx="85371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Zachary initially assigned weight to each edge and then partitioned the graph</a:t>
            </a:r>
          </a:p>
          <a:p>
            <a:r>
              <a:rPr lang="en-US" sz="2000" dirty="0" smtClean="0"/>
              <a:t>by computing the min-cut. Successive application of this produces </a:t>
            </a:r>
            <a:r>
              <a:rPr lang="en-US" sz="2000" dirty="0" smtClean="0">
                <a:solidFill>
                  <a:srgbClr val="FF0000"/>
                </a:solidFill>
              </a:rPr>
              <a:t>a </a:t>
            </a:r>
            <a:r>
              <a:rPr lang="en-US" sz="2000" dirty="0" err="1" smtClean="0">
                <a:solidFill>
                  <a:srgbClr val="FF0000"/>
                </a:solidFill>
              </a:rPr>
              <a:t>dendogram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66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Revisiting Karate Club Network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678" y="1613647"/>
            <a:ext cx="7833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Girvan-Newman’s community detection algorithm produced almost the exact solution, except for one node (node 9)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it is not computationally efficient.</a:t>
            </a:r>
          </a:p>
        </p:txBody>
      </p:sp>
    </p:spTree>
    <p:extLst>
      <p:ext uri="{BB962C8B-B14F-4D97-AF65-F5344CB8AC3E}">
        <p14:creationId xmlns:p14="http://schemas.microsoft.com/office/powerpoint/2010/main" val="151986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Degree centrality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189" y="2019551"/>
            <a:ext cx="876363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more neighbors a given node has, the greater is its influence.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human society, a person with a large number of friends is believed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to be in a favorable position compared to persons with fewer.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leads to the idea of </a:t>
            </a:r>
            <a:r>
              <a:rPr lang="en-US" sz="2400" b="1" dirty="0" smtClean="0">
                <a:solidFill>
                  <a:srgbClr val="0000FF"/>
                </a:solidFill>
              </a:rPr>
              <a:t>degree centrality</a:t>
            </a:r>
            <a:r>
              <a:rPr lang="en-US" sz="2400" dirty="0" smtClean="0"/>
              <a:t>, which refers to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degree of a given node in the graph representing a social network.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Closeness centrality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5317" y="2019551"/>
            <a:ext cx="852063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Nodes that are able to reach other nodes via shorter paths, or who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are “more reachable” by other nodes via shorter paths, are in more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favored positions. This structural advantage can be translated into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power, and it leads to the notion of </a:t>
            </a:r>
            <a:r>
              <a:rPr lang="en-US" sz="2400" b="1" dirty="0" smtClean="0">
                <a:solidFill>
                  <a:srgbClr val="0000FF"/>
                </a:solidFill>
              </a:rPr>
              <a:t>closeness centrality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4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Closeness centrality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434" y="1417638"/>
            <a:ext cx="6580532" cy="268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492" y="4268046"/>
            <a:ext cx="8710362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Let       denote the set of nodes, and                  represent the distance between     and     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yardstick of the closeness of a node         from the other nodes is     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number is normalized in various ways: one is                                    . However, a problem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occurs when the graph is partitioned, so an alternative is to consider the inverse of it</a:t>
            </a:r>
            <a:endParaRPr lang="en-US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42957"/>
              </p:ext>
            </p:extLst>
          </p:nvPr>
        </p:nvGraphicFramePr>
        <p:xfrm>
          <a:off x="1007545" y="4424588"/>
          <a:ext cx="289430" cy="30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Equation" r:id="rId4" imgW="152400" imgH="152400" progId="Equation.DSMT4">
                  <p:embed/>
                </p:oleObj>
              </mc:Choice>
              <mc:Fallback>
                <p:oleObj name="Equation" r:id="rId4" imgW="152400" imgH="1524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545" y="4424588"/>
                        <a:ext cx="289430" cy="30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873707"/>
              </p:ext>
            </p:extLst>
          </p:nvPr>
        </p:nvGraphicFramePr>
        <p:xfrm>
          <a:off x="7601043" y="4365927"/>
          <a:ext cx="271243" cy="33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6" imgW="76200" imgH="152400" progId="Equation.DSMT4">
                  <p:embed/>
                </p:oleObj>
              </mc:Choice>
              <mc:Fallback>
                <p:oleObj name="Equation" r:id="rId6" imgW="76200" imgH="1524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1043" y="4365927"/>
                        <a:ext cx="271243" cy="338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1808"/>
              </p:ext>
            </p:extLst>
          </p:nvPr>
        </p:nvGraphicFramePr>
        <p:xfrm>
          <a:off x="8185163" y="4394884"/>
          <a:ext cx="302667" cy="36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Equation" r:id="rId8" imgW="114300" imgH="190500" progId="Equation.DSMT4">
                  <p:embed/>
                </p:oleObj>
              </mc:Choice>
              <mc:Fallback>
                <p:oleObj name="Equation" r:id="rId8" imgW="114300" imgH="1905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163" y="4394884"/>
                        <a:ext cx="302667" cy="368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87042"/>
              </p:ext>
            </p:extLst>
          </p:nvPr>
        </p:nvGraphicFramePr>
        <p:xfrm>
          <a:off x="3940969" y="4810651"/>
          <a:ext cx="2714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Equation" r:id="rId10" imgW="76200" imgH="152400" progId="Equation.DSMT4">
                  <p:embed/>
                </p:oleObj>
              </mc:Choice>
              <mc:Fallback>
                <p:oleObj name="Equation" r:id="rId10" imgW="76200" imgH="1524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969" y="4810651"/>
                        <a:ext cx="271462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41442"/>
              </p:ext>
            </p:extLst>
          </p:nvPr>
        </p:nvGraphicFramePr>
        <p:xfrm>
          <a:off x="6607315" y="4758185"/>
          <a:ext cx="991422" cy="54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Equation" r:id="rId12" imgW="609600" imgH="381000" progId="Equation.DSMT4">
                  <p:embed/>
                </p:oleObj>
              </mc:Choice>
              <mc:Fallback>
                <p:oleObj name="Equation" r:id="rId12" imgW="609600" imgH="3810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315" y="4758185"/>
                        <a:ext cx="991422" cy="5476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84102" y="170648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4102" y="20758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2577" y="244514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84102" y="28144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84102" y="31838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0643" y="20758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28071" y="1706481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28071" y="2445145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028071" y="2814477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28071" y="3183809"/>
            <a:ext cx="50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36665" y="1337149"/>
            <a:ext cx="12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0097"/>
              </p:ext>
            </p:extLst>
          </p:nvPr>
        </p:nvGraphicFramePr>
        <p:xfrm>
          <a:off x="3861919" y="4365927"/>
          <a:ext cx="749272" cy="37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14" imgW="406400" imgH="203200" progId="Equation.3">
                  <p:embed/>
                </p:oleObj>
              </mc:Choice>
              <mc:Fallback>
                <p:oleObj name="Equation" r:id="rId14" imgW="406400" imgH="2032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919" y="4365927"/>
                        <a:ext cx="749272" cy="374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00666"/>
              </p:ext>
            </p:extLst>
          </p:nvPr>
        </p:nvGraphicFramePr>
        <p:xfrm>
          <a:off x="5043587" y="5112969"/>
          <a:ext cx="1696404" cy="63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Equation" r:id="rId16" imgW="990600" imgH="431800" progId="Equation.3">
                  <p:embed/>
                </p:oleObj>
              </mc:Choice>
              <mc:Fallback>
                <p:oleObj name="Equation" r:id="rId16" imgW="990600" imgH="4318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587" y="5112969"/>
                        <a:ext cx="1696404" cy="632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183"/>
              </p:ext>
            </p:extLst>
          </p:nvPr>
        </p:nvGraphicFramePr>
        <p:xfrm>
          <a:off x="1624122" y="5887846"/>
          <a:ext cx="1136145" cy="97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9" name="Equation" r:id="rId18" imgW="609600" imgH="558800" progId="Equation.3">
                  <p:embed/>
                </p:oleObj>
              </mc:Choice>
              <mc:Fallback>
                <p:oleObj name="Equation" r:id="rId18" imgW="609600" imgH="55880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122" y="5887846"/>
                        <a:ext cx="1136145" cy="970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27401" y="6125025"/>
            <a:ext cx="174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shown above.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0532" y="6125025"/>
            <a:ext cx="46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i.e.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4552270"/>
            <a:ext cx="85844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0000FF"/>
                </a:solidFill>
              </a:rPr>
              <a:t>each pair </a:t>
            </a:r>
            <a:r>
              <a:rPr lang="en-US" dirty="0" smtClean="0"/>
              <a:t>of nodes in a social network, consider </a:t>
            </a:r>
            <a:r>
              <a:rPr lang="en-US" dirty="0" smtClean="0">
                <a:solidFill>
                  <a:srgbClr val="0000FF"/>
                </a:solidFill>
              </a:rPr>
              <a:t>one of the shortest paths </a:t>
            </a:r>
            <a:r>
              <a:rPr lang="en-US" dirty="0" smtClean="0"/>
              <a:t>–- all nodes </a:t>
            </a:r>
          </a:p>
          <a:p>
            <a:r>
              <a:rPr lang="en-US" dirty="0" smtClean="0"/>
              <a:t>in this path </a:t>
            </a:r>
            <a:r>
              <a:rPr lang="en-US" dirty="0" smtClean="0">
                <a:solidFill>
                  <a:srgbClr val="0000FF"/>
                </a:solidFill>
              </a:rPr>
              <a:t>are intermediaries</a:t>
            </a:r>
            <a:r>
              <a:rPr lang="en-US" dirty="0" smtClean="0"/>
              <a:t>. The node that </a:t>
            </a:r>
            <a:r>
              <a:rPr lang="en-US" dirty="0" smtClean="0">
                <a:solidFill>
                  <a:srgbClr val="0000FF"/>
                </a:solidFill>
              </a:rPr>
              <a:t>belongs to the shortest paths between the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maximum number </a:t>
            </a:r>
            <a:r>
              <a:rPr lang="en-US" dirty="0" smtClean="0">
                <a:solidFill>
                  <a:srgbClr val="0000FF"/>
                </a:solidFill>
              </a:rPr>
              <a:t>of such communications</a:t>
            </a:r>
            <a:r>
              <a:rPr lang="en-US" dirty="0" smtClean="0"/>
              <a:t>, is a special node – it is a potential deal maker </a:t>
            </a:r>
          </a:p>
          <a:p>
            <a:r>
              <a:rPr lang="en-US" dirty="0" smtClean="0"/>
              <a:t>and is in a special position since most other nodes have to channel their communications </a:t>
            </a:r>
          </a:p>
          <a:p>
            <a:r>
              <a:rPr lang="en-US" dirty="0" smtClean="0"/>
              <a:t>through it.  Such a node has a high </a:t>
            </a:r>
            <a:r>
              <a:rPr lang="en-US" b="1" dirty="0" err="1" smtClean="0">
                <a:solidFill>
                  <a:srgbClr val="0000FF"/>
                </a:solidFill>
              </a:rPr>
              <a:t>betweenness</a:t>
            </a:r>
            <a:r>
              <a:rPr lang="en-US" b="1" dirty="0" smtClean="0">
                <a:solidFill>
                  <a:srgbClr val="0000FF"/>
                </a:solidFill>
              </a:rPr>
              <a:t> centrality.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Computing 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239" y="4369318"/>
            <a:ext cx="879294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From each </a:t>
            </a:r>
            <a:r>
              <a:rPr lang="en-US" sz="2400" dirty="0" smtClean="0">
                <a:solidFill>
                  <a:srgbClr val="0000FF"/>
                </a:solidFill>
              </a:rPr>
              <a:t>source</a:t>
            </a:r>
            <a:r>
              <a:rPr lang="en-US" sz="2400" dirty="0" smtClean="0"/>
              <a:t> node </a:t>
            </a:r>
            <a:r>
              <a:rPr lang="en-US" sz="2400" b="1" dirty="0" err="1" smtClean="0">
                <a:solidFill>
                  <a:srgbClr val="0000FF"/>
                </a:solidFill>
              </a:rPr>
              <a:t>u</a:t>
            </a:r>
            <a:r>
              <a:rPr lang="en-US" sz="2400" dirty="0" smtClean="0"/>
              <a:t> to each </a:t>
            </a:r>
            <a:r>
              <a:rPr lang="en-US" sz="2400" dirty="0" smtClean="0">
                <a:solidFill>
                  <a:srgbClr val="0000FF"/>
                </a:solidFill>
              </a:rPr>
              <a:t>destination</a:t>
            </a:r>
            <a:r>
              <a:rPr lang="en-US" sz="2400" dirty="0" smtClean="0"/>
              <a:t> node </a:t>
            </a:r>
            <a:r>
              <a:rPr lang="en-US" sz="2400" b="1" dirty="0" err="1" smtClean="0">
                <a:solidFill>
                  <a:srgbClr val="0000FF"/>
                </a:solidFill>
              </a:rPr>
              <a:t>v</a:t>
            </a:r>
            <a:r>
              <a:rPr lang="en-US" sz="2400" dirty="0" smtClean="0"/>
              <a:t>, push 1 unit of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flow via shortest paths. If there are multiple shortest paths, then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flow will be evenly split. The amount of flow handled by a node or an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edge is a measure of its </a:t>
            </a:r>
            <a:r>
              <a:rPr lang="en-US" sz="2400" dirty="0" err="1" smtClean="0">
                <a:solidFill>
                  <a:srgbClr val="0000FF"/>
                </a:solidFill>
              </a:rPr>
              <a:t>betweenness</a:t>
            </a:r>
            <a:r>
              <a:rPr lang="en-US" sz="2400" dirty="0" smtClean="0">
                <a:solidFill>
                  <a:srgbClr val="0000FF"/>
                </a:solidFill>
              </a:rPr>
              <a:t> centrality.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Computing 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662847" y="2277690"/>
            <a:ext cx="556249" cy="5038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786478" y="2655557"/>
            <a:ext cx="314888" cy="104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00466" y="1931314"/>
            <a:ext cx="262381" cy="178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19096" y="4090369"/>
            <a:ext cx="4408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914066" y="3175121"/>
            <a:ext cx="346378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55534" y="2503360"/>
            <a:ext cx="304363" cy="157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226631" y="2204227"/>
            <a:ext cx="230919" cy="2099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87378" y="2476137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62847" y="1740418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5534" y="4090369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34249" y="2134028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3691" y="3001933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95748" y="2009054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64150" y="4459701"/>
            <a:ext cx="639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Betweenness</a:t>
            </a:r>
            <a:r>
              <a:rPr lang="en-US" sz="2400" dirty="0" smtClean="0"/>
              <a:t> centrality of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with respect to (A, G)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9071" y="5262229"/>
            <a:ext cx="86715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If each node sends 1 unit  of flow to every other node (excluding C),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then C will handle only 2. (1 +       +     )  = 4 units of flow. Why?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143" y="6062448"/>
            <a:ext cx="22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70392" y="6062448"/>
            <a:ext cx="45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½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>
            <a:off x="2823223" y="1417639"/>
            <a:ext cx="577242" cy="71638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5798633" y="1477331"/>
            <a:ext cx="577242" cy="716389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Random Walk </a:t>
            </a:r>
            <a:r>
              <a:rPr lang="en-US" b="1" dirty="0" err="1" smtClean="0"/>
              <a:t>B</a:t>
            </a:r>
            <a:r>
              <a:rPr lang="en-US" b="1" dirty="0" err="1" smtClean="0"/>
              <a:t>etweenness</a:t>
            </a:r>
            <a:r>
              <a:rPr lang="en-US" b="1" dirty="0" smtClean="0"/>
              <a:t> Centrality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3226" y="1637418"/>
            <a:ext cx="3400465" cy="245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8660" y="4423410"/>
            <a:ext cx="76880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by Newman, the </a:t>
            </a:r>
            <a:r>
              <a:rPr lang="en-US" b="1" dirty="0" smtClean="0">
                <a:solidFill>
                  <a:srgbClr val="7030A0"/>
                </a:solidFill>
              </a:rPr>
              <a:t>random walk </a:t>
            </a:r>
            <a:r>
              <a:rPr lang="en-US" b="1" dirty="0" err="1" smtClean="0">
                <a:solidFill>
                  <a:srgbClr val="7030A0"/>
                </a:solidFill>
              </a:rPr>
              <a:t>betweenness</a:t>
            </a:r>
            <a:r>
              <a:rPr lang="en-US" b="1" dirty="0" smtClean="0">
                <a:solidFill>
                  <a:srgbClr val="7030A0"/>
                </a:solidFill>
              </a:rPr>
              <a:t> is centrality </a:t>
            </a:r>
            <a:r>
              <a:rPr lang="en-US" dirty="0" smtClean="0"/>
              <a:t>is based </a:t>
            </a:r>
            <a:r>
              <a:rPr lang="en-US" dirty="0"/>
              <a:t>on </a:t>
            </a:r>
            <a:endParaRPr lang="en-US" dirty="0" smtClean="0"/>
          </a:p>
          <a:p>
            <a:r>
              <a:rPr lang="en-US" dirty="0" smtClean="0"/>
              <a:t>random walks, counting </a:t>
            </a:r>
            <a:r>
              <a:rPr lang="en-US" dirty="0"/>
              <a:t>how often a </a:t>
            </a:r>
            <a:r>
              <a:rPr lang="en-US" dirty="0"/>
              <a:t> </a:t>
            </a:r>
            <a:r>
              <a:rPr lang="en-US" dirty="0" smtClean="0"/>
              <a:t>given node </a:t>
            </a:r>
            <a:r>
              <a:rPr lang="en-US" dirty="0"/>
              <a:t>is traversed by a random walk </a:t>
            </a:r>
            <a:endParaRPr lang="en-US" dirty="0" smtClean="0"/>
          </a:p>
          <a:p>
            <a:r>
              <a:rPr lang="en-US" dirty="0" smtClean="0"/>
              <a:t>between </a:t>
            </a:r>
            <a:r>
              <a:rPr lang="en-US" dirty="0"/>
              <a:t>two </a:t>
            </a:r>
            <a:r>
              <a:rPr lang="en-US" dirty="0" smtClean="0"/>
              <a:t>other nodes</a:t>
            </a:r>
            <a:r>
              <a:rPr lang="en-US" dirty="0"/>
              <a:t>. </a:t>
            </a:r>
            <a:r>
              <a:rPr lang="en-US" dirty="0" smtClean="0"/>
              <a:t> This is in contrast with the deterministic approach in</a:t>
            </a:r>
          </a:p>
          <a:p>
            <a:r>
              <a:rPr lang="en-US" dirty="0" smtClean="0"/>
              <a:t>The previous slide that is based on shortest paths. Unlike the shortest path</a:t>
            </a:r>
          </a:p>
          <a:p>
            <a:r>
              <a:rPr lang="en-US" dirty="0"/>
              <a:t>b</a:t>
            </a:r>
            <a:r>
              <a:rPr lang="en-US" dirty="0" smtClean="0"/>
              <a:t>ased centrality, random walk based centrality does not require the knowledge</a:t>
            </a:r>
          </a:p>
          <a:p>
            <a:r>
              <a:rPr lang="en-US" dirty="0" smtClean="0"/>
              <a:t>of  the topology of the network.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0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1019</Words>
  <Application>Microsoft Macintosh PowerPoint</Application>
  <PresentationFormat>On-screen Show (4:3)</PresentationFormat>
  <Paragraphs>146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Mangal</vt:lpstr>
      <vt:lpstr>Wingdings</vt:lpstr>
      <vt:lpstr>Arial</vt:lpstr>
      <vt:lpstr>Office Theme</vt:lpstr>
      <vt:lpstr>Equation</vt:lpstr>
      <vt:lpstr>Peer-to-Peer and Social Networks</vt:lpstr>
      <vt:lpstr>Centrality measures</vt:lpstr>
      <vt:lpstr>Degree centrality</vt:lpstr>
      <vt:lpstr>Closeness centrality</vt:lpstr>
      <vt:lpstr>Closeness centrality</vt:lpstr>
      <vt:lpstr>Betweenness centrality</vt:lpstr>
      <vt:lpstr>Computing betweenness centrality</vt:lpstr>
      <vt:lpstr>Computing betweenness centrality</vt:lpstr>
      <vt:lpstr>Random Walk Betweenness Centrality</vt:lpstr>
      <vt:lpstr>Community detection</vt:lpstr>
      <vt:lpstr>What is a community?</vt:lpstr>
      <vt:lpstr>What is a community?</vt:lpstr>
      <vt:lpstr>What is a community?</vt:lpstr>
      <vt:lpstr>What is a community?</vt:lpstr>
      <vt:lpstr>What is a community?</vt:lpstr>
      <vt:lpstr>Community detection</vt:lpstr>
      <vt:lpstr>Girvan Newman method: An example</vt:lpstr>
      <vt:lpstr>Girvan Newman method: An example</vt:lpstr>
      <vt:lpstr>Girvan Newman method: An example</vt:lpstr>
      <vt:lpstr>Girvan Newman method: An example</vt:lpstr>
      <vt:lpstr>Another example</vt:lpstr>
      <vt:lpstr>Another example</vt:lpstr>
      <vt:lpstr>Another example</vt:lpstr>
      <vt:lpstr>Revisiting Karate Club Network</vt:lpstr>
      <vt:lpstr>Min Cut Problem</vt:lpstr>
      <vt:lpstr>Revisiting Karate Club Network</vt:lpstr>
      <vt:lpstr>Revisiting Karate Club Network</vt:lpstr>
    </vt:vector>
  </TitlesOfParts>
  <Company>University of Iowa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Ghosh, Sukumar</cp:lastModifiedBy>
  <cp:revision>181</cp:revision>
  <dcterms:created xsi:type="dcterms:W3CDTF">2015-09-11T04:04:19Z</dcterms:created>
  <dcterms:modified xsi:type="dcterms:W3CDTF">2017-10-26T20:49:21Z</dcterms:modified>
</cp:coreProperties>
</file>