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81" r:id="rId10"/>
    <p:sldId id="280" r:id="rId11"/>
    <p:sldId id="293" r:id="rId12"/>
    <p:sldId id="290" r:id="rId13"/>
    <p:sldId id="284" r:id="rId14"/>
    <p:sldId id="292" r:id="rId15"/>
    <p:sldId id="286" r:id="rId16"/>
    <p:sldId id="294" r:id="rId17"/>
    <p:sldId id="295" r:id="rId18"/>
    <p:sldId id="304" r:id="rId19"/>
    <p:sldId id="30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00" autoAdjust="0"/>
  </p:normalViewPr>
  <p:slideViewPr>
    <p:cSldViewPr snapToGrid="0" snapToObjects="1">
      <p:cViewPr varScale="1">
        <p:scale>
          <a:sx n="138" d="100"/>
          <a:sy n="138" d="100"/>
        </p:scale>
        <p:origin x="-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9DC0-6B79-CD46-9B84-88DC2E53E41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A9D5-D603-FA40-8141-399EF751F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2.emf"/><Relationship Id="rId6" Type="http://schemas.openxmlformats.org/officeDocument/2006/relationships/image" Target="../media/image35.png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4.emf"/><Relationship Id="rId11" Type="http://schemas.openxmlformats.org/officeDocument/2006/relationships/image" Target="../media/image4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Peer-to-Peer and Social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Small World Graphs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9303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ea typeface="ＭＳ Ｐゴシック" charset="-128"/>
                <a:cs typeface="ＭＳ Ｐゴシック" charset="-128"/>
              </a:rPr>
              <a:t>Kleinberg’s Small-World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1115" y="1338856"/>
            <a:ext cx="9285115" cy="2013943"/>
          </a:xfrm>
          <a:noFill/>
        </p:spPr>
        <p:txBody>
          <a:bodyPr>
            <a:noAutofit/>
          </a:bodyPr>
          <a:lstStyle/>
          <a:p>
            <a:pPr lvl="1"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000" dirty="0" smtClean="0"/>
              <a:t>Consider </a:t>
            </a:r>
            <a:r>
              <a:rPr lang="en-US" sz="2000" dirty="0"/>
              <a:t>an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80000"/>
                </a:solidFill>
              </a:rPr>
              <a:t>              </a:t>
            </a:r>
            <a:r>
              <a:rPr lang="en-US" sz="2000" dirty="0" smtClean="0"/>
              <a:t>grid</a:t>
            </a:r>
            <a:r>
              <a:rPr lang="en-US" sz="2000" dirty="0"/>
              <a:t>. Each node has</a:t>
            </a:r>
            <a:r>
              <a:rPr lang="en-US" sz="2000" dirty="0" smtClean="0"/>
              <a:t> a link </a:t>
            </a:r>
            <a:r>
              <a:rPr lang="en-US" sz="2000" dirty="0"/>
              <a:t>to </a:t>
            </a:r>
            <a:r>
              <a:rPr lang="en-US" sz="2000" dirty="0">
                <a:solidFill>
                  <a:schemeClr val="hlink"/>
                </a:solidFill>
              </a:rPr>
              <a:t>every node at lattice </a:t>
            </a:r>
            <a:r>
              <a:rPr lang="en-US" sz="2000" dirty="0" smtClean="0">
                <a:solidFill>
                  <a:schemeClr val="hlink"/>
                </a:solidFill>
              </a:rPr>
              <a:t>distance</a:t>
            </a:r>
          </a:p>
          <a:p>
            <a:pPr lvl="1"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        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FF0000"/>
                </a:solidFill>
              </a:rPr>
              <a:t>short range </a:t>
            </a:r>
            <a:r>
              <a:rPr lang="en-US" sz="2000" dirty="0"/>
              <a:t>neighbors)  &amp;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   </a:t>
            </a:r>
            <a:r>
              <a:rPr lang="en-US" sz="2000" dirty="0" smtClean="0">
                <a:solidFill>
                  <a:srgbClr val="FF0000"/>
                </a:solidFill>
              </a:rPr>
              <a:t>long </a:t>
            </a:r>
            <a:r>
              <a:rPr lang="en-US" sz="2000" dirty="0">
                <a:solidFill>
                  <a:srgbClr val="FF0000"/>
                </a:solidFill>
              </a:rPr>
              <a:t>range </a:t>
            </a:r>
            <a:r>
              <a:rPr lang="en-US" sz="2000" dirty="0">
                <a:solidFill>
                  <a:schemeClr val="tx2"/>
                </a:solidFill>
              </a:rPr>
              <a:t>links.</a:t>
            </a:r>
            <a:r>
              <a:rPr lang="en-US" sz="2000" dirty="0"/>
              <a:t> Choose long-range links</a:t>
            </a:r>
            <a:r>
              <a:rPr lang="en-US" sz="2000" dirty="0" smtClean="0"/>
              <a:t> at</a:t>
            </a:r>
          </a:p>
          <a:p>
            <a:pPr lvl="1"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000" dirty="0" smtClean="0"/>
              <a:t> lattice distance        with  a </a:t>
            </a:r>
            <a:r>
              <a:rPr lang="en-US" sz="2000" dirty="0"/>
              <a:t>probability</a:t>
            </a:r>
            <a:r>
              <a:rPr lang="en-US" sz="2000" dirty="0" smtClean="0"/>
              <a:t> proportional to </a:t>
            </a:r>
            <a:r>
              <a:rPr lang="en-US" sz="2000" dirty="0" smtClean="0"/>
              <a:t>		 (**See note below)</a:t>
            </a:r>
            <a:endParaRPr lang="en-US" sz="2000" dirty="0" smtClean="0"/>
          </a:p>
          <a:p>
            <a:pPr lvl="1"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 </a:t>
            </a:r>
            <a:endParaRPr lang="en-US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94" y="3352800"/>
            <a:ext cx="34290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527589" y="4313237"/>
            <a:ext cx="975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err="1">
                <a:latin typeface="Comic Sans MS" charset="0"/>
              </a:rPr>
              <a:t>r</a:t>
            </a:r>
            <a:r>
              <a:rPr lang="en-US" sz="2400" b="1" dirty="0">
                <a:latin typeface="Comic Sans MS" charset="0"/>
              </a:rPr>
              <a:t> = 2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553200" y="3657600"/>
            <a:ext cx="1560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p</a:t>
            </a:r>
            <a:r>
              <a:rPr lang="en-US" sz="2400" b="1" dirty="0"/>
              <a:t> = 1, </a:t>
            </a:r>
            <a:r>
              <a:rPr lang="en-US" sz="2400" b="1" dirty="0" err="1"/>
              <a:t>q</a:t>
            </a:r>
            <a:r>
              <a:rPr lang="en-US" sz="2400" b="1" dirty="0"/>
              <a:t> = 2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71700" y="3719513"/>
            <a:ext cx="29718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171700" y="3763963"/>
            <a:ext cx="0" cy="25146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905000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3657600" y="3352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526525"/>
              </p:ext>
            </p:extLst>
          </p:nvPr>
        </p:nvGraphicFramePr>
        <p:xfrm>
          <a:off x="1727448" y="1563917"/>
          <a:ext cx="672892" cy="3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1" name="Equation" r:id="rId4" imgW="444500" imgH="190500" progId="Equation.DSMT4">
                  <p:embed/>
                </p:oleObj>
              </mc:Choice>
              <mc:Fallback>
                <p:oleObj name="Equation" r:id="rId4" imgW="444500" imgH="1905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448" y="1563917"/>
                        <a:ext cx="672892" cy="353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09910" y="2167111"/>
          <a:ext cx="297806" cy="3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2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10" y="2167111"/>
                        <a:ext cx="297806" cy="3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657600" y="2167111"/>
          <a:ext cx="362791" cy="39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3" name="Equation" r:id="rId8" imgW="127000" imgH="165100" progId="Equation.DSMT4">
                  <p:embed/>
                </p:oleObj>
              </mc:Choice>
              <mc:Fallback>
                <p:oleObj name="Equation" r:id="rId8" imgW="127000" imgH="1651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67111"/>
                        <a:ext cx="362791" cy="390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2063894" y="2726976"/>
          <a:ext cx="304511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94" y="2726976"/>
                        <a:ext cx="304511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6230581" y="2585708"/>
          <a:ext cx="594015" cy="50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5" name="Equation" r:id="rId12" imgW="241300" imgH="190500" progId="Equation.DSMT4">
                  <p:embed/>
                </p:oleObj>
              </mc:Choice>
              <mc:Fallback>
                <p:oleObj name="Equation" r:id="rId12" imgW="241300" imgH="1905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581" y="2585708"/>
                        <a:ext cx="594015" cy="50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7553" y="6296968"/>
            <a:ext cx="828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**Here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denotes the dimension of the space. Since we are considering a 2D grid, </a:t>
            </a:r>
            <a:r>
              <a:rPr lang="en-US" sz="2400" dirty="0" smtClean="0">
                <a:solidFill>
                  <a:srgbClr val="FF0000"/>
                </a:solidFill>
              </a:rPr>
              <a:t>r=2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Results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99" y="1454150"/>
            <a:ext cx="8770859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b="1" dirty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en-US" sz="2400" b="1" dirty="0">
                <a:solidFill>
                  <a:srgbClr val="E80000"/>
                </a:solidFill>
                <a:latin typeface="Lucida Grande" charset="0"/>
                <a:ea typeface="ＭＳ Ｐゴシック" charset="-128"/>
                <a:cs typeface="ＭＳ Ｐゴシック" charset="-128"/>
              </a:rPr>
              <a:t>Theorem </a:t>
            </a:r>
            <a:r>
              <a:rPr lang="en-US" sz="2400" b="1" dirty="0" smtClean="0">
                <a:solidFill>
                  <a:srgbClr val="E80000"/>
                </a:solidFill>
                <a:latin typeface="Lucida Grande" charset="0"/>
                <a:ea typeface="ＭＳ Ｐゴシック" charset="-128"/>
                <a:cs typeface="ＭＳ Ｐゴシック" charset="-128"/>
              </a:rPr>
              <a:t>1.</a:t>
            </a:r>
            <a:r>
              <a:rPr lang="en-US" sz="2400" dirty="0" smtClean="0">
                <a:solidFill>
                  <a:srgbClr val="000000"/>
                </a:solidFill>
                <a:latin typeface="Lucida Grande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There is a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constant          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depending on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</a:p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	but independent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     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so that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when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       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expected</a:t>
            </a:r>
          </a:p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delivery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time of any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decentralized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algorithm is at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least</a:t>
            </a:r>
          </a:p>
          <a:p>
            <a:pPr eaLnBrk="1" hangingPunct="1">
              <a:lnSpc>
                <a:spcPct val="150000"/>
              </a:lnSpc>
              <a:buFont typeface="Wingdings" charset="2"/>
              <a:buNone/>
            </a:pPr>
            <a:endParaRPr lang="en-US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**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The above result is valid for a 2D grid only. For a 1D space like a </a:t>
            </a:r>
          </a:p>
          <a:p>
            <a:pPr eaLnBrk="1" hangingPunct="1">
              <a:buFont typeface="Wingdings" charset="2"/>
              <a:buNone/>
            </a:pP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Linear topology of a ring, the expected time will be different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2400" b="1" baseline="30000" dirty="0" smtClean="0">
              <a:solidFill>
                <a:srgbClr val="0000FF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b="1" dirty="0">
              <a:solidFill>
                <a:srgbClr val="0000FF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solidFill>
                <a:schemeClr val="tx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342700" y="1798638"/>
          <a:ext cx="344100" cy="44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5" name="Equation" r:id="rId3" imgW="127000" imgH="165100" progId="Equation.DSMT4">
                  <p:embed/>
                </p:oleObj>
              </mc:Choice>
              <mc:Fallback>
                <p:oleObj name="Equation" r:id="rId3" imgW="127000" imgH="1651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700" y="1798638"/>
                        <a:ext cx="344100" cy="44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7434569" y="1869423"/>
          <a:ext cx="356180" cy="44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6" name="Equation" r:id="rId5" imgW="139700" imgH="165100" progId="Equation.DSMT4">
                  <p:embed/>
                </p:oleObj>
              </mc:Choice>
              <mc:Fallback>
                <p:oleObj name="Equation" r:id="rId5" imgW="139700" imgH="1651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569" y="1869423"/>
                        <a:ext cx="356180" cy="44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551181" y="2431645"/>
          <a:ext cx="777297" cy="4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7" name="Equation" r:id="rId7" imgW="342900" imgH="152400" progId="Equation.DSMT4">
                  <p:embed/>
                </p:oleObj>
              </mc:Choice>
              <mc:Fallback>
                <p:oleObj name="Equation" r:id="rId7" imgW="342900" imgH="1524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81" y="2431645"/>
                        <a:ext cx="777297" cy="41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205492" y="2464212"/>
          <a:ext cx="398376" cy="37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8" name="Equation" r:id="rId9" imgW="127000" imgH="127000" progId="Equation.DSMT4">
                  <p:embed/>
                </p:oleObj>
              </mc:Choice>
              <mc:Fallback>
                <p:oleObj name="Equation" r:id="rId9" imgW="127000" imgH="1270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92" y="2464212"/>
                        <a:ext cx="398376" cy="379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7434569" y="2974424"/>
          <a:ext cx="1252231" cy="53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9" name="Equation" r:id="rId11" imgW="533400" imgH="215900" progId="Equation.DSMT4">
                  <p:embed/>
                </p:oleObj>
              </mc:Choice>
              <mc:Fallback>
                <p:oleObj name="Equation" r:id="rId11" imgW="533400" imgH="2159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569" y="2974424"/>
                        <a:ext cx="1252231" cy="531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62307"/>
              </p:ext>
            </p:extLst>
          </p:nvPr>
        </p:nvGraphicFramePr>
        <p:xfrm>
          <a:off x="4977174" y="1869423"/>
          <a:ext cx="481980" cy="37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20" name="Equation" r:id="rId13" imgW="228600" imgH="165100" progId="Equation.DSMT4">
                  <p:embed/>
                </p:oleObj>
              </mc:Choice>
              <mc:Fallback>
                <p:oleObj name="Equation" r:id="rId13" imgW="228600" imgH="1651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174" y="1869423"/>
                        <a:ext cx="481980" cy="37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457200" y="3929374"/>
            <a:ext cx="8036862" cy="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Proof of theorem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28" y="1606623"/>
            <a:ext cx="4559300" cy="4356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00228" y="1606623"/>
            <a:ext cx="3243772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Probability to reach within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lattice distance              from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target  is </a:t>
            </a:r>
            <a:endParaRPr lang="en-US" sz="2000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7822136" y="2102172"/>
          <a:ext cx="590505" cy="41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Equation" r:id="rId4" imgW="241300" imgH="190500" progId="Equation.DSMT4">
                  <p:embed/>
                </p:oleObj>
              </mc:Choice>
              <mc:Fallback>
                <p:oleObj name="Equation" r:id="rId4" imgW="241300" imgH="1905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136" y="2102172"/>
                        <a:ext cx="590505" cy="41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6317623" y="3278379"/>
          <a:ext cx="2369177" cy="113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" name="Equation" r:id="rId6" imgW="901700" imgH="419100" progId="Equation.DSMT4">
                  <p:embed/>
                </p:oleObj>
              </mc:Choice>
              <mc:Fallback>
                <p:oleObj name="Equation" r:id="rId6" imgW="901700" imgH="4191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623" y="3278379"/>
                        <a:ext cx="2369177" cy="1139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900227" y="4787302"/>
            <a:ext cx="297918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So, it will take an expected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steps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reach the target.</a:t>
            </a:r>
            <a:endParaRPr lang="en-US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982052" y="5286658"/>
          <a:ext cx="1123027" cy="54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" name="Equation" r:id="rId8" imgW="469900" imgH="228600" progId="Equation.DSMT4">
                  <p:embed/>
                </p:oleObj>
              </mc:Choice>
              <mc:Fallback>
                <p:oleObj name="Equation" r:id="rId8" imgW="469900" imgH="2286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052" y="5286658"/>
                        <a:ext cx="1123027" cy="542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More results</a:t>
            </a:r>
            <a:endParaRPr lang="en-US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248" y="1708525"/>
            <a:ext cx="9032216" cy="41148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en-US" sz="2400" b="1" dirty="0"/>
              <a:t>Theorem 2</a:t>
            </a:r>
            <a:r>
              <a:rPr lang="en-US" sz="2400" dirty="0"/>
              <a:t>. There is a decentralized algorithm A and a constant  (dependent on </a:t>
            </a:r>
            <a:r>
              <a:rPr lang="en-US" sz="2400" dirty="0" smtClean="0"/>
              <a:t>     and    ) </a:t>
            </a:r>
            <a:r>
              <a:rPr lang="en-US" sz="2400" dirty="0"/>
              <a:t>but independent of n, such that when </a:t>
            </a:r>
            <a:r>
              <a:rPr lang="en-US" sz="2400" dirty="0" smtClean="0"/>
              <a:t>r=2 </a:t>
            </a:r>
            <a:r>
              <a:rPr lang="en-US" sz="2400" dirty="0"/>
              <a:t>and </a:t>
            </a:r>
            <a:r>
              <a:rPr lang="en-US" sz="2400" dirty="0" smtClean="0"/>
              <a:t>                  , </a:t>
            </a:r>
            <a:r>
              <a:rPr lang="en-US" sz="2400" dirty="0"/>
              <a:t>the expected delivery time of A is at most </a:t>
            </a:r>
            <a:r>
              <a:rPr lang="en-US" sz="2400" dirty="0">
                <a:latin typeface="Comic Sans MS" charset="0"/>
                <a:ea typeface="ＭＳ Ｐゴシック" charset="-128"/>
                <a:cs typeface="ＭＳ Ｐゴシック" charset="-128"/>
              </a:rPr>
              <a:t>	</a:t>
            </a:r>
          </a:p>
          <a:p>
            <a:pPr eaLnBrk="1" hangingPunct="1">
              <a:lnSpc>
                <a:spcPct val="165000"/>
              </a:lnSpc>
              <a:buFont typeface="Wingdings" charset="2"/>
              <a:buNone/>
            </a:pPr>
            <a:endParaRPr lang="en-US" sz="2400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53" y="4724222"/>
            <a:ext cx="83685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a </a:t>
            </a:r>
            <a:r>
              <a:rPr lang="en-US" sz="2400" dirty="0" smtClean="0">
                <a:ln>
                  <a:solidFill>
                    <a:srgbClr val="C0504D"/>
                  </a:solidFill>
                </a:ln>
                <a:solidFill>
                  <a:srgbClr val="0000FF"/>
                </a:solidFill>
              </a:rPr>
              <a:t>one-dimensional search space</a:t>
            </a:r>
            <a:r>
              <a:rPr lang="en-US" sz="2400" dirty="0" smtClean="0">
                <a:solidFill>
                  <a:srgbClr val="0000FF"/>
                </a:solidFill>
              </a:rPr>
              <a:t>, the same result will hold for             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          </a:t>
            </a:r>
            <a:r>
              <a:rPr lang="en-US" sz="2400" dirty="0" err="1" smtClean="0">
                <a:solidFill>
                  <a:srgbClr val="0000FF"/>
                </a:solidFill>
              </a:rPr>
              <a:t>i.e</a:t>
            </a:r>
            <a:r>
              <a:rPr lang="en-US" sz="2400" dirty="0" smtClean="0">
                <a:solidFill>
                  <a:srgbClr val="0000FF"/>
                </a:solidFill>
              </a:rPr>
              <a:t> the expected delivery time is O(log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n) when long-range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links at distance d </a:t>
            </a:r>
            <a:r>
              <a:rPr lang="en-US" sz="2400" dirty="0" smtClean="0">
                <a:solidFill>
                  <a:srgbClr val="0000FF"/>
                </a:solidFill>
              </a:rPr>
              <a:t>are </a:t>
            </a:r>
            <a:r>
              <a:rPr lang="en-US" sz="2400" dirty="0" smtClean="0">
                <a:solidFill>
                  <a:srgbClr val="0000FF"/>
                </a:solidFill>
              </a:rPr>
              <a:t>chosen with probability proportional to </a:t>
            </a:r>
            <a:r>
              <a:rPr lang="en-US" sz="2400" dirty="0" smtClean="0">
                <a:ln>
                  <a:solidFill>
                    <a:srgbClr val="C0504D"/>
                  </a:solidFill>
                </a:ln>
                <a:solidFill>
                  <a:srgbClr val="0000FF"/>
                </a:solidFill>
              </a:rPr>
              <a:t>d</a:t>
            </a:r>
            <a:r>
              <a:rPr lang="en-US" sz="2400" baseline="30000" dirty="0" smtClean="0">
                <a:ln>
                  <a:solidFill>
                    <a:srgbClr val="C0504D"/>
                  </a:solidFill>
                </a:ln>
                <a:solidFill>
                  <a:srgbClr val="0000FF"/>
                </a:solidFill>
              </a:rPr>
              <a:t>-1</a:t>
            </a:r>
            <a:endParaRPr lang="en-US" sz="2400" baseline="30000" dirty="0">
              <a:ln>
                <a:solidFill>
                  <a:srgbClr val="C0504D"/>
                </a:solidFill>
              </a:ln>
              <a:solidFill>
                <a:srgbClr val="0000FF"/>
              </a:solidFill>
            </a:endParaRPr>
          </a:p>
        </p:txBody>
      </p:sp>
      <p:graphicFrame>
        <p:nvGraphicFramePr>
          <p:cNvPr id="78974" name="Object 126"/>
          <p:cNvGraphicFramePr>
            <a:graphicFrameLocks noChangeAspect="1"/>
          </p:cNvGraphicFramePr>
          <p:nvPr/>
        </p:nvGraphicFramePr>
        <p:xfrm>
          <a:off x="387253" y="5081176"/>
          <a:ext cx="903797" cy="65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7" name="Equation" r:id="rId3" imgW="393700" imgH="190500" progId="Equation.DSMT4">
                  <p:embed/>
                </p:oleObj>
              </mc:Choice>
              <mc:Fallback>
                <p:oleObj name="Equation" r:id="rId3" imgW="393700" imgH="1905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53" y="5081176"/>
                        <a:ext cx="903797" cy="655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27248" y="4497391"/>
            <a:ext cx="8674294" cy="187391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603105"/>
              </p:ext>
            </p:extLst>
          </p:nvPr>
        </p:nvGraphicFramePr>
        <p:xfrm>
          <a:off x="7852652" y="2534547"/>
          <a:ext cx="1240548" cy="41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8" name="Equation" r:id="rId5" imgW="914400" imgH="304800" progId="Equation.3">
                  <p:embed/>
                </p:oleObj>
              </mc:Choice>
              <mc:Fallback>
                <p:oleObj name="Equation" r:id="rId5" imgW="914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2652" y="2534547"/>
                        <a:ext cx="1240548" cy="413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761648"/>
              </p:ext>
            </p:extLst>
          </p:nvPr>
        </p:nvGraphicFramePr>
        <p:xfrm>
          <a:off x="8686800" y="1878499"/>
          <a:ext cx="406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9" name="Equation" r:id="rId7" imgW="406400" imgH="266700" progId="Equation.3">
                  <p:embed/>
                </p:oleObj>
              </mc:Choice>
              <mc:Fallback>
                <p:oleObj name="Equation" r:id="rId7" imgW="406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6800" y="1878499"/>
                        <a:ext cx="406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05617"/>
              </p:ext>
            </p:extLst>
          </p:nvPr>
        </p:nvGraphicFramePr>
        <p:xfrm>
          <a:off x="2635572" y="2280547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0" name="Equation" r:id="rId9" imgW="228600" imgH="254000" progId="Equation.3">
                  <p:embed/>
                </p:oleObj>
              </mc:Choice>
              <mc:Fallback>
                <p:oleObj name="Equation" r:id="rId9" imgW="228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5572" y="2280547"/>
                        <a:ext cx="228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63660"/>
              </p:ext>
            </p:extLst>
          </p:nvPr>
        </p:nvGraphicFramePr>
        <p:xfrm>
          <a:off x="3446051" y="2350833"/>
          <a:ext cx="190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1" name="Equation" r:id="rId11" imgW="190500" imgH="254000" progId="Equation.3">
                  <p:embed/>
                </p:oleObj>
              </mc:Choice>
              <mc:Fallback>
                <p:oleObj name="Equation" r:id="rId11" imgW="190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46051" y="2350833"/>
                        <a:ext cx="190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435824"/>
              </p:ext>
            </p:extLst>
          </p:nvPr>
        </p:nvGraphicFramePr>
        <p:xfrm>
          <a:off x="1291050" y="2592133"/>
          <a:ext cx="1104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2" name="Equation" r:id="rId13" imgW="1104900" imgH="317500" progId="Equation.3">
                  <p:embed/>
                </p:oleObj>
              </mc:Choice>
              <mc:Fallback>
                <p:oleObj name="Equation" r:id="rId13" imgW="1104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1050" y="2592133"/>
                        <a:ext cx="1104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of search time with </a:t>
            </a:r>
            <a:r>
              <a:rPr lang="en-US" dirty="0" err="1" smtClean="0"/>
              <a:t>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484" y="1778000"/>
            <a:ext cx="4140200" cy="370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417" y="5471583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x</a:t>
            </a:r>
            <a:r>
              <a:rPr lang="en-US" dirty="0" smtClean="0">
                <a:solidFill>
                  <a:srgbClr val="0000FF"/>
                </a:solidFill>
              </a:rPr>
              <a:t>ponent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030" y="34395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Log 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4878020" y="5650415"/>
            <a:ext cx="688813" cy="5834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854737" y="3624249"/>
            <a:ext cx="809082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98684" y="2925386"/>
            <a:ext cx="243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for a 2D topology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Proof </a:t>
            </a:r>
            <a:r>
              <a:rPr lang="en-US" b="1" smtClean="0">
                <a:ea typeface="ＭＳ Ｐゴシック" charset="-128"/>
                <a:cs typeface="ＭＳ Ｐゴシック" charset="-128"/>
              </a:rPr>
              <a:t>of Theorem 2</a:t>
            </a:r>
            <a:endParaRPr lang="en-US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6868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500" dirty="0" smtClean="0">
                <a:solidFill>
                  <a:srgbClr val="000000"/>
                </a:solidFill>
                <a:latin typeface="Lucida Grande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 smtClean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Main idea.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We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show that </a:t>
            </a:r>
            <a:r>
              <a:rPr lang="en-US" sz="2800" b="1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in phase </a:t>
            </a:r>
            <a:r>
              <a:rPr lang="en-US" sz="2800" b="1" dirty="0" err="1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j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the </a:t>
            </a:r>
            <a:r>
              <a:rPr lang="en-US" sz="2800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expected time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before the current message holder has a long-range contact </a:t>
            </a:r>
            <a:r>
              <a:rPr lang="en-US" sz="2800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within lattice distance 2</a:t>
            </a:r>
            <a:r>
              <a:rPr lang="en-US" sz="2800" baseline="30000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j</a:t>
            </a:r>
            <a:r>
              <a:rPr lang="en-US" sz="2800" dirty="0" smtClean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 from </a:t>
            </a:r>
            <a:r>
              <a:rPr lang="en-US" sz="2800" dirty="0" err="1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is </a:t>
            </a:r>
            <a:r>
              <a:rPr lang="en-US" sz="2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O(</a:t>
            </a:r>
            <a:r>
              <a:rPr lang="en-US" sz="2800" dirty="0" err="1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log</a:t>
            </a:r>
            <a:r>
              <a:rPr lang="en-US" sz="2800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err="1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800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)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; at this point, phase </a:t>
            </a:r>
            <a:r>
              <a:rPr lang="en-US" sz="28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j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will come to an end. As there are at most </a:t>
            </a:r>
            <a:r>
              <a:rPr lang="en-US" sz="2800" b="1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log </a:t>
            </a:r>
            <a:r>
              <a:rPr lang="en-US" sz="2800" b="1" dirty="0" err="1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800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phases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a bound proportional to </a:t>
            </a:r>
            <a:r>
              <a:rPr lang="en-US" sz="2800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log</a:t>
            </a:r>
            <a:r>
              <a:rPr lang="en-US" sz="2800" baseline="30000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US" sz="2800" dirty="0">
                <a:solidFill>
                  <a:srgbClr val="E80000"/>
                </a:solidFill>
                <a:ea typeface="ＭＳ Ｐゴシック" charset="-128"/>
                <a:cs typeface="ＭＳ Ｐゴシック" charset="-128"/>
              </a:rPr>
              <a:t>n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follows.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 Kleinberg’s theorem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838" y="1417639"/>
            <a:ext cx="5160501" cy="4422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3488" y="3127407"/>
            <a:ext cx="2755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(u linking to v) =      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Since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71057"/>
              </p:ext>
            </p:extLst>
          </p:nvPr>
        </p:nvGraphicFramePr>
        <p:xfrm>
          <a:off x="7478982" y="3025533"/>
          <a:ext cx="840577" cy="55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7" name="Equation" r:id="rId4" imgW="635000" imgH="419100" progId="Equation.3">
                  <p:embed/>
                </p:oleObj>
              </mc:Choice>
              <mc:Fallback>
                <p:oleObj name="Equation" r:id="rId4" imgW="635000" imgH="4191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982" y="3025533"/>
                        <a:ext cx="840577" cy="554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298" y="4951997"/>
            <a:ext cx="3859502" cy="75964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871588"/>
              </p:ext>
            </p:extLst>
          </p:nvPr>
        </p:nvGraphicFramePr>
        <p:xfrm>
          <a:off x="5734050" y="3802242"/>
          <a:ext cx="23796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8" name="Equation" r:id="rId7" imgW="1435100" imgH="444500" progId="Equation.3">
                  <p:embed/>
                </p:oleObj>
              </mc:Choice>
              <mc:Fallback>
                <p:oleObj name="Equation" r:id="rId7" imgW="1435100" imgH="4445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3802242"/>
                        <a:ext cx="2379663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0232" y="1759396"/>
            <a:ext cx="4562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simplicity we prove it for a one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dimensional ring topology, so </a:t>
            </a:r>
            <a:r>
              <a:rPr lang="en-US" sz="3200" dirty="0" err="1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=1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2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4" y="1625411"/>
            <a:ext cx="7470762" cy="322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446" y="4987399"/>
            <a:ext cx="745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upper bound of the normalizing constant is the area under the curve which is  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98009"/>
              </p:ext>
            </p:extLst>
          </p:nvPr>
        </p:nvGraphicFramePr>
        <p:xfrm>
          <a:off x="4526549" y="5431509"/>
          <a:ext cx="1305744" cy="38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685800" imgH="203200" progId="Equation.3">
                  <p:embed/>
                </p:oleObj>
              </mc:Choice>
              <mc:Fallback>
                <p:oleObj name="Equation" r:id="rId4" imgW="6858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549" y="5431509"/>
                        <a:ext cx="1305744" cy="38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11378"/>
              </p:ext>
            </p:extLst>
          </p:nvPr>
        </p:nvGraphicFramePr>
        <p:xfrm>
          <a:off x="4526549" y="1872154"/>
          <a:ext cx="3323474" cy="80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6" imgW="2044700" imgH="495300" progId="Equation.DSMT4">
                  <p:embed/>
                </p:oleObj>
              </mc:Choice>
              <mc:Fallback>
                <p:oleObj name="Equation" r:id="rId6" imgW="2044700" imgH="4953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549" y="1872154"/>
                        <a:ext cx="3323474" cy="805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51612"/>
              </p:ext>
            </p:extLst>
          </p:nvPr>
        </p:nvGraphicFramePr>
        <p:xfrm>
          <a:off x="6608200" y="2720890"/>
          <a:ext cx="1241823" cy="41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8" imgW="609600" imgH="203200" progId="Equation.DSMT4">
                  <p:embed/>
                </p:oleObj>
              </mc:Choice>
              <mc:Fallback>
                <p:oleObj name="Equation" r:id="rId8" imgW="609600" imgH="2032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200" y="2720890"/>
                        <a:ext cx="1241823" cy="413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00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19" y="1576054"/>
            <a:ext cx="460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Thus, probability that a link (</a:t>
            </a:r>
            <a:r>
              <a:rPr lang="en-US" sz="2000" dirty="0" err="1" smtClean="0"/>
              <a:t>v,w</a:t>
            </a:r>
            <a:r>
              <a:rPr lang="en-US" sz="2000" dirty="0" smtClean="0"/>
              <a:t>) exists is </a:t>
            </a:r>
            <a:r>
              <a:rPr lang="en-US" dirty="0" smtClean="0"/>
              <a:t>=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14" y="1417638"/>
            <a:ext cx="4024150" cy="1033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154" y="2601999"/>
            <a:ext cx="7178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now calculate the time taken in </a:t>
            </a:r>
            <a:r>
              <a:rPr lang="en-US" b="1" dirty="0" smtClean="0">
                <a:solidFill>
                  <a:srgbClr val="FF0000"/>
                </a:solidFill>
              </a:rPr>
              <a:t>one phase </a:t>
            </a:r>
            <a:r>
              <a:rPr lang="en-US" dirty="0" smtClean="0"/>
              <a:t>(implies that the distance </a:t>
            </a:r>
          </a:p>
          <a:p>
            <a:r>
              <a:rPr lang="en-US" dirty="0" smtClean="0"/>
              <a:t>to the </a:t>
            </a:r>
            <a:r>
              <a:rPr lang="en-US" b="1" dirty="0" smtClean="0">
                <a:solidFill>
                  <a:srgbClr val="FF0000"/>
                </a:solidFill>
              </a:rPr>
              <a:t>target becomes less than d/2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Probability in </a:t>
            </a:r>
            <a:r>
              <a:rPr lang="en-US" dirty="0" smtClean="0">
                <a:solidFill>
                  <a:srgbClr val="0000FF"/>
                </a:solidFill>
              </a:rPr>
              <a:t>one step </a:t>
            </a:r>
            <a:r>
              <a:rPr lang="en-US" dirty="0" smtClean="0"/>
              <a:t>the search reaches a given node in the target zone ≥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34" y="3986192"/>
            <a:ext cx="4400148" cy="915868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4311678" y="4693367"/>
            <a:ext cx="293070" cy="417385"/>
          </a:xfrm>
          <a:prstGeom prst="upArrow">
            <a:avLst/>
          </a:prstGeom>
          <a:solidFill>
            <a:srgbClr val="FFFF00"/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56165" y="50441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8090" y="5589583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that in one step the search reaches some </a:t>
            </a:r>
            <a:r>
              <a:rPr lang="en-US" dirty="0"/>
              <a:t>node </a:t>
            </a:r>
            <a:r>
              <a:rPr lang="en-US" dirty="0">
                <a:solidFill>
                  <a:srgbClr val="0000FF"/>
                </a:solidFill>
              </a:rPr>
              <a:t>within distance d/</a:t>
            </a:r>
            <a:r>
              <a:rPr lang="en-US" dirty="0" smtClean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</a:rPr>
              <a:t>≥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628" y="5958915"/>
            <a:ext cx="2449902" cy="8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continued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3021" y="1417638"/>
            <a:ext cx="6930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How can this continue? Let         be the number of steps in phase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probability that this phase continues for at least </a:t>
            </a:r>
            <a:r>
              <a:rPr lang="en-US" sz="2000" dirty="0" err="1" smtClean="0"/>
              <a:t>i</a:t>
            </a:r>
            <a:r>
              <a:rPr lang="en-US" sz="2000" dirty="0" smtClean="0"/>
              <a:t> steps ≤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974" y="3369668"/>
            <a:ext cx="511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expected number of steps to complete phase </a:t>
            </a:r>
            <a:r>
              <a:rPr lang="en-US" dirty="0" err="1" smtClean="0"/>
              <a:t>j</a:t>
            </a:r>
            <a:r>
              <a:rPr lang="en-US" dirty="0" smtClean="0"/>
              <a:t> 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0" y="3911021"/>
            <a:ext cx="8087118" cy="75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11" y="4550176"/>
            <a:ext cx="55753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1495" y="466331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389" y="2472948"/>
            <a:ext cx="37973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90" y="5299476"/>
            <a:ext cx="7999157" cy="812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141" y="5488476"/>
            <a:ext cx="46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</a:t>
            </a:r>
            <a:endParaRPr lang="en-US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812721" y="1583596"/>
          <a:ext cx="355278" cy="42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721" y="1583596"/>
                        <a:ext cx="355278" cy="42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7661623" y="1583596"/>
          <a:ext cx="263401" cy="43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Equation" r:id="rId9" imgW="114300" imgH="190500" progId="Equation.DSMT4">
                  <p:embed/>
                </p:oleObj>
              </mc:Choice>
              <mc:Fallback>
                <p:oleObj name="Equation" r:id="rId9" imgW="1143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623" y="1583596"/>
                        <a:ext cx="263401" cy="43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310" y="6223000"/>
            <a:ext cx="2019300" cy="63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1696" y="6381714"/>
            <a:ext cx="135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leads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small-world model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8840"/>
            <a:ext cx="8686800" cy="36711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Watts and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Strogatz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(1998)] 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	They followed up on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Milgram’s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 work and reason about why there is a small degree of separation between individuals in a social network. Research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originally inspired by Watt’s efforts to understand the </a:t>
            </a:r>
            <a:r>
              <a:rPr lang="en-US" sz="2400" dirty="0">
                <a:solidFill>
                  <a:srgbClr val="E80000"/>
                </a:solidFill>
                <a:latin typeface="+mj-lt"/>
                <a:ea typeface="Calibri" charset="0"/>
                <a:cs typeface="Calibri" charset="0"/>
              </a:rPr>
              <a:t>synchronization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 of </a:t>
            </a:r>
            <a:r>
              <a:rPr lang="en-US" sz="2400" dirty="0">
                <a:solidFill>
                  <a:srgbClr val="0000FF"/>
                </a:solidFill>
                <a:latin typeface="+mj-lt"/>
                <a:ea typeface="Calibri" charset="0"/>
                <a:cs typeface="Calibri" charset="0"/>
              </a:rPr>
              <a:t>cricket chirps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, which show a high degree of coordination over long ranges, as though the insects are being guided by an invisible conductor.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46468" y="5612658"/>
            <a:ext cx="6529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Disease spreads faster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over a small-world network</a:t>
            </a:r>
            <a:r>
              <a:rPr lang="en-US" sz="2400" dirty="0">
                <a:latin typeface="Comic Sans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9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continued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7744"/>
            <a:ext cx="4551954" cy="4166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6606" y="1978019"/>
            <a:ext cx="537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expected number of steps for the total search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3766606" y="2502976"/>
          <a:ext cx="5415533" cy="68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4" imgW="2730500" imgH="368300" progId="Equation.DSMT4">
                  <p:embed/>
                </p:oleObj>
              </mc:Choice>
              <mc:Fallback>
                <p:oleObj name="Equation" r:id="rId4" imgW="27305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606" y="2502976"/>
                        <a:ext cx="5415533" cy="68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5426995" y="3566555"/>
          <a:ext cx="1772519" cy="52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3" name="Equation" r:id="rId6" imgW="850900" imgH="254000" progId="Equation.DSMT4">
                  <p:embed/>
                </p:oleObj>
              </mc:Choice>
              <mc:Fallback>
                <p:oleObj name="Equation" r:id="rId6" imgW="850900" imgH="25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995" y="3566555"/>
                        <a:ext cx="1772519" cy="529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880470" y="4372463"/>
            <a:ext cx="291484" cy="27067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Questions not </a:t>
            </a:r>
            <a:r>
              <a:rPr lang="en-US" b="1" dirty="0" smtClean="0"/>
              <a:t>answered by </a:t>
            </a:r>
            <a:r>
              <a:rPr lang="en-US" b="1" dirty="0" err="1" smtClean="0"/>
              <a:t>Milgram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600" dirty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2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Why </a:t>
            </a:r>
            <a:r>
              <a:rPr lang="en-US" sz="2600" b="1" dirty="0">
                <a:solidFill>
                  <a:srgbClr val="E80000"/>
                </a:solidFill>
                <a:latin typeface="Calibri" charset="0"/>
                <a:ea typeface="Calibri" charset="0"/>
                <a:cs typeface="Calibri" charset="0"/>
              </a:rPr>
              <a:t>six</a:t>
            </a:r>
            <a:r>
              <a:rPr lang="en-US" sz="2600" dirty="0">
                <a:solidFill>
                  <a:srgbClr val="E80000"/>
                </a:solidFill>
                <a:latin typeface="Calibri" charset="0"/>
                <a:ea typeface="Calibri" charset="0"/>
                <a:cs typeface="Calibri" charset="0"/>
              </a:rPr>
              <a:t> degrees of separation?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Any scientific reason? What properties do these social graphs have? </a:t>
            </a:r>
            <a:endParaRPr lang="en-US" sz="2600" dirty="0" smtClean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	Is clustering the only missing link? (Human beings prefer clustered environments). But the diameter must also </a:t>
            </a:r>
            <a:r>
              <a:rPr lang="en-US" sz="2600" smtClean="0">
                <a:latin typeface="Calibri" charset="0"/>
                <a:ea typeface="Calibri" charset="0"/>
                <a:cs typeface="Calibri" charset="0"/>
              </a:rPr>
              <a:t>be low!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endParaRPr lang="en-US" sz="2600" dirty="0">
              <a:solidFill>
                <a:srgbClr val="E8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	Time to 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reverse engineer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this. </a:t>
            </a:r>
          </a:p>
        </p:txBody>
      </p:sp>
    </p:spTree>
    <p:extLst>
      <p:ext uri="{BB962C8B-B14F-4D97-AF65-F5344CB8AC3E}">
        <p14:creationId xmlns:p14="http://schemas.microsoft.com/office/powerpoint/2010/main" val="205471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are small-world graphs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Completely regular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endParaRPr lang="en-US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			</a:t>
            </a:r>
            <a:r>
              <a:rPr lang="en-US" sz="2400" dirty="0">
                <a:solidFill>
                  <a:srgbClr val="E80000"/>
                </a:solidFill>
                <a:latin typeface="Calibri" charset="0"/>
                <a:ea typeface="Calibri" charset="0"/>
                <a:cs typeface="Calibri" charset="0"/>
              </a:rPr>
              <a:t>Small-world graphs </a:t>
            </a:r>
            <a:r>
              <a:rPr lang="en-US" sz="2400" dirty="0" smtClean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dirty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chemeClr val="folHlink"/>
                </a:solidFill>
                <a:latin typeface="Calibri" charset="0"/>
                <a:ea typeface="Calibri" charset="0"/>
                <a:cs typeface="Calibri" charset="0"/>
              </a:rPr>
              <a:t>                           )</a:t>
            </a:r>
            <a:endParaRPr lang="en-US" sz="2400" dirty="0">
              <a:solidFill>
                <a:srgbClr val="E8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endParaRPr lang="en-US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				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			Completely random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2551538">
            <a:off x="2664034" y="2362225"/>
            <a:ext cx="766762" cy="304800"/>
          </a:xfrm>
          <a:prstGeom prst="rightArrow">
            <a:avLst>
              <a:gd name="adj1" fmla="val 50000"/>
              <a:gd name="adj2" fmla="val 938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2551538">
            <a:off x="4185100" y="3505548"/>
            <a:ext cx="925513" cy="304800"/>
          </a:xfrm>
          <a:prstGeom prst="rightArrow">
            <a:avLst>
              <a:gd name="adj1" fmla="val 50000"/>
              <a:gd name="adj2" fmla="val 938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1314" y="5236636"/>
            <a:ext cx="761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</a:t>
            </a:r>
            <a:r>
              <a:rPr lang="en-US" sz="2400" dirty="0" smtClean="0"/>
              <a:t> = number of nodes, </a:t>
            </a:r>
            <a:r>
              <a:rPr lang="en-US" sz="2400" dirty="0" err="1" smtClean="0"/>
              <a:t>k</a:t>
            </a:r>
            <a:r>
              <a:rPr lang="en-US" sz="2400" dirty="0" smtClean="0"/>
              <a:t>= number of neighbors of each node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69608"/>
              </p:ext>
            </p:extLst>
          </p:nvPr>
        </p:nvGraphicFramePr>
        <p:xfrm>
          <a:off x="4090734" y="2886075"/>
          <a:ext cx="1863671" cy="45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Equation" r:id="rId3" imgW="838200" imgH="203200" progId="Equation.DSMT4">
                  <p:embed/>
                </p:oleObj>
              </mc:Choice>
              <mc:Fallback>
                <p:oleObj name="Equation" r:id="rId3" imgW="838200" imgH="203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734" y="2886075"/>
                        <a:ext cx="1863671" cy="451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9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Completely regular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18" y="1747916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74558" y="6065043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 ring lattice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660118" y="3201556"/>
          <a:ext cx="4458790" cy="165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4" imgW="2108200" imgH="635000" progId="Equation.DSMT4">
                  <p:embed/>
                </p:oleObj>
              </mc:Choice>
              <mc:Fallback>
                <p:oleObj name="Equation" r:id="rId4" imgW="2108200" imgH="6350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118" y="3201556"/>
                        <a:ext cx="4458790" cy="1655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9437" y="2507886"/>
            <a:ext cx="2049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               then</a:t>
            </a:r>
            <a:endParaRPr lang="en-US" sz="2400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176352" y="2507885"/>
          <a:ext cx="77580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6" imgW="342900" imgH="152400" progId="Equation.3">
                  <p:embed/>
                </p:oleObj>
              </mc:Choice>
              <mc:Fallback>
                <p:oleObj name="Equation" r:id="rId6" imgW="342900" imgH="1524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352" y="2507885"/>
                        <a:ext cx="775802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61532" y="5309419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clustering coefficient is OK, but</a:t>
            </a:r>
          </a:p>
          <a:p>
            <a:r>
              <a:rPr lang="en-US" dirty="0" smtClean="0"/>
              <a:t>Diameter is too large!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Completely random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720" y="1660110"/>
            <a:ext cx="4479941" cy="46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567488" y="3960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53137" y="2868864"/>
          <a:ext cx="2045946" cy="145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Equation" r:id="rId4" imgW="698500" imgH="584200" progId="Equation.3">
                  <p:embed/>
                </p:oleObj>
              </mc:Choice>
              <mc:Fallback>
                <p:oleObj name="Equation" r:id="rId4" imgW="698500" imgH="584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7" y="2868864"/>
                        <a:ext cx="2045946" cy="1458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5395" y="4848042"/>
            <a:ext cx="3688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Diameter is small, but the</a:t>
            </a:r>
          </a:p>
          <a:p>
            <a:r>
              <a:rPr lang="en-US" sz="2000" dirty="0" smtClean="0"/>
              <a:t>Clustering coefficient is too small!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16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Small-world </a:t>
            </a:r>
            <a:r>
              <a:rPr lang="en-US" b="1" dirty="0"/>
              <a:t>graphs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18979"/>
            <a:ext cx="701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7967" y="1417638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Start with the regular graph, and with probability </a:t>
            </a:r>
            <a:r>
              <a:rPr lang="en-US" sz="2400" i="1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rewire</a:t>
            </a:r>
            <a:r>
              <a:rPr lang="en-US" sz="2400" dirty="0" smtClean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each link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a randomly selected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node. It results in </a:t>
            </a:r>
            <a:r>
              <a:rPr lang="en-US" sz="2400" dirty="0" smtClean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</a:rPr>
              <a:t>a graph that has high clustering coefficient but low diameter </a:t>
            </a:r>
            <a:r>
              <a:rPr lang="en-US" sz="2400" dirty="0" smtClean="0">
                <a:solidFill>
                  <a:schemeClr val="hlink"/>
                </a:solidFill>
                <a:latin typeface="Comic Sans MS" charset="0"/>
              </a:rPr>
              <a:t>…</a:t>
            </a:r>
            <a:endParaRPr lang="en-US" sz="2400" dirty="0" smtClean="0">
              <a:latin typeface="Comic Sans MS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2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Small-world graphs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1" y="2120899"/>
            <a:ext cx="5645959" cy="37592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4835629" y="2461605"/>
            <a:ext cx="34149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841558" y="4130007"/>
            <a:ext cx="23264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7173" y="3180212"/>
            <a:ext cx="120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Small-world</a:t>
            </a:r>
          </a:p>
          <a:p>
            <a:r>
              <a:rPr lang="en-US" dirty="0" smtClean="0"/>
              <a:t>properties hold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840712" y="1707343"/>
            <a:ext cx="343534" cy="41355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892762" y="5662474"/>
            <a:ext cx="291484" cy="435434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Limitation of Watts-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Strogatz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model</a:t>
            </a:r>
            <a:endParaRPr lang="en-US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99" y="1454150"/>
            <a:ext cx="8770859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b="1" dirty="0" smtClean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	Jon Kleinberg argues …</a:t>
            </a:r>
          </a:p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sz="2400" b="1" dirty="0" smtClean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Watts-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Strogatz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small-world model illustrates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the existence of</a:t>
            </a:r>
          </a:p>
          <a:p>
            <a:pPr eaLnBrk="1" hangingPunct="1">
              <a:lnSpc>
                <a:spcPct val="150000"/>
              </a:lnSpc>
              <a:buFont typeface="Wingdings" charset="2"/>
              <a:buNone/>
            </a:pP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	short paths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between pairs of nodes. But it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does not give any clue about how those short paths will be discovered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. A greedy search for the destination will not lead to the discovery of these short paths.</a:t>
            </a:r>
            <a:endParaRPr lang="en-US" sz="2400" baseline="30000" dirty="0" smtClean="0"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b="1" dirty="0">
              <a:solidFill>
                <a:schemeClr val="tx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solidFill>
                <a:schemeClr val="tx2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484</Words>
  <Application>Microsoft Macintosh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Microsoft Equation</vt:lpstr>
      <vt:lpstr>Peer-to-Peer and Social Networks</vt:lpstr>
      <vt:lpstr>The small-world model</vt:lpstr>
      <vt:lpstr>Questions not answered by Milgram</vt:lpstr>
      <vt:lpstr>What are small-world graphs</vt:lpstr>
      <vt:lpstr>Completely regular</vt:lpstr>
      <vt:lpstr>Completely random</vt:lpstr>
      <vt:lpstr>Small-world graphs</vt:lpstr>
      <vt:lpstr>Small-world graphs</vt:lpstr>
      <vt:lpstr>Limitation of Watts-Strogatz model</vt:lpstr>
      <vt:lpstr>Kleinberg’s Small-World Model</vt:lpstr>
      <vt:lpstr>Results</vt:lpstr>
      <vt:lpstr>Proof of theorem 1</vt:lpstr>
      <vt:lpstr>More results</vt:lpstr>
      <vt:lpstr>Variation of search time with r</vt:lpstr>
      <vt:lpstr>Proof of Theorem 2</vt:lpstr>
      <vt:lpstr>Proof of  Kleinberg’s theorem</vt:lpstr>
      <vt:lpstr>Proof continued</vt:lpstr>
      <vt:lpstr>Proof continued</vt:lpstr>
      <vt:lpstr>Proof continued</vt:lpstr>
      <vt:lpstr>Proof continued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College of Liberal Arts and Sciences</cp:lastModifiedBy>
  <cp:revision>155</cp:revision>
  <dcterms:created xsi:type="dcterms:W3CDTF">2015-09-02T01:15:44Z</dcterms:created>
  <dcterms:modified xsi:type="dcterms:W3CDTF">2015-09-03T19:39:00Z</dcterms:modified>
</cp:coreProperties>
</file>