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83" r:id="rId3"/>
    <p:sldId id="285" r:id="rId4"/>
    <p:sldId id="287" r:id="rId5"/>
    <p:sldId id="291" r:id="rId6"/>
    <p:sldId id="288" r:id="rId7"/>
    <p:sldId id="265" r:id="rId8"/>
    <p:sldId id="267" r:id="rId9"/>
    <p:sldId id="268" r:id="rId10"/>
    <p:sldId id="269" r:id="rId11"/>
    <p:sldId id="270" r:id="rId12"/>
    <p:sldId id="271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6285" autoAdjust="0"/>
  </p:normalViewPr>
  <p:slideViewPr>
    <p:cSldViewPr snapToGrid="0" snapToObjects="1">
      <p:cViewPr varScale="1">
        <p:scale>
          <a:sx n="112" d="100"/>
          <a:sy n="112" d="100"/>
        </p:scale>
        <p:origin x="218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1" Type="http://schemas.openxmlformats.org/officeDocument/2006/relationships/image" Target="../media/image6.png"/><Relationship Id="rId2" Type="http://schemas.openxmlformats.org/officeDocument/2006/relationships/image" Target="../media/image7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1" Type="http://schemas.openxmlformats.org/officeDocument/2006/relationships/image" Target="../media/image15.png"/><Relationship Id="rId2" Type="http://schemas.openxmlformats.org/officeDocument/2006/relationships/image" Target="../media/image16.png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1" Type="http://schemas.openxmlformats.org/officeDocument/2006/relationships/image" Target="../media/image19.png"/><Relationship Id="rId2" Type="http://schemas.openxmlformats.org/officeDocument/2006/relationships/image" Target="../media/image20.png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Relationship Id="rId6" Type="http://schemas.openxmlformats.org/officeDocument/2006/relationships/image" Target="../media/image29.png"/><Relationship Id="rId7" Type="http://schemas.openxmlformats.org/officeDocument/2006/relationships/image" Target="../media/image30.png"/><Relationship Id="rId8" Type="http://schemas.openxmlformats.org/officeDocument/2006/relationships/image" Target="../media/image31.png"/><Relationship Id="rId9" Type="http://schemas.openxmlformats.org/officeDocument/2006/relationships/image" Target="../media/image32.emf"/><Relationship Id="rId10" Type="http://schemas.openxmlformats.org/officeDocument/2006/relationships/image" Target="../media/image33.png"/><Relationship Id="rId1" Type="http://schemas.openxmlformats.org/officeDocument/2006/relationships/image" Target="../media/image23.png"/><Relationship Id="rId2" Type="http://schemas.openxmlformats.org/officeDocument/2006/relationships/image" Target="../media/image25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Relationship Id="rId2" Type="http://schemas.openxmlformats.org/officeDocument/2006/relationships/image" Target="../media/image3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9DC0-6B79-CD46-9B84-88DC2E53E415}" type="datetimeFigureOut">
              <a:rPr lang="en-US" smtClean="0"/>
              <a:pPr/>
              <a:t>8/27/17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8A9D5-D603-FA40-8141-399EF751F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092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8A9D5-D603-FA40-8141-399EF751FD8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8A9D5-D603-FA40-8141-399EF751FD8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8A9D5-D603-FA40-8141-399EF751FD8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90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8/27/17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8/27/17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F85A0-1694-C241-B67A-2C11400D8C55}" type="datetimeFigureOut">
              <a:rPr lang="en-US" smtClean="0"/>
              <a:pPr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4" Type="http://schemas.openxmlformats.org/officeDocument/2006/relationships/oleObject" Target="!OLE_LINK1" TargetMode="External"/><Relationship Id="rId5" Type="http://schemas.openxmlformats.org/officeDocument/2006/relationships/image" Target="../media/image15.png"/><Relationship Id="rId6" Type="http://schemas.openxmlformats.org/officeDocument/2006/relationships/oleObject" Target="!OLE_LINK2" TargetMode="External"/><Relationship Id="rId7" Type="http://schemas.openxmlformats.org/officeDocument/2006/relationships/image" Target="../media/image16.png"/><Relationship Id="rId8" Type="http://schemas.openxmlformats.org/officeDocument/2006/relationships/oleObject" Target="!OLE_LINK10" TargetMode="External"/><Relationship Id="rId9" Type="http://schemas.openxmlformats.org/officeDocument/2006/relationships/image" Target="../media/image18.png"/><Relationship Id="rId10" Type="http://schemas.openxmlformats.org/officeDocument/2006/relationships/oleObject" Target="!OLE_LINK11" TargetMode="External"/><Relationship Id="rId11" Type="http://schemas.openxmlformats.org/officeDocument/2006/relationships/image" Target="../media/image19.pn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1" Type="http://schemas.openxmlformats.org/officeDocument/2006/relationships/oleObject" Target="!OLE_LINK15" TargetMode="External"/><Relationship Id="rId12" Type="http://schemas.openxmlformats.org/officeDocument/2006/relationships/image" Target="../media/image22.png"/><Relationship Id="rId13" Type="http://schemas.openxmlformats.org/officeDocument/2006/relationships/oleObject" Target="!OLE_LINK16" TargetMode="External"/><Relationship Id="rId14" Type="http://schemas.openxmlformats.org/officeDocument/2006/relationships/image" Target="../media/image23.png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12.emf"/><Relationship Id="rId4" Type="http://schemas.openxmlformats.org/officeDocument/2006/relationships/oleObject" Target="Macintosh%20HD:Users:sukumarghosh:Desktop:SECOND_EDITION:Supporting%20doc:Social%20networks.docx!OLE_LINK11" TargetMode="External"/><Relationship Id="rId5" Type="http://schemas.openxmlformats.org/officeDocument/2006/relationships/image" Target="../media/image19.png"/><Relationship Id="rId6" Type="http://schemas.openxmlformats.org/officeDocument/2006/relationships/oleObject" Target="Macintosh%20HD:Users:sukumarghosh:Desktop:SECOND_EDITION:Supporting%20doc:Social%20networks.docx!OLE_LINK12" TargetMode="External"/><Relationship Id="rId7" Type="http://schemas.openxmlformats.org/officeDocument/2006/relationships/image" Target="../media/image20.png"/><Relationship Id="rId8" Type="http://schemas.openxmlformats.org/officeDocument/2006/relationships/image" Target="../media/image24.emf"/><Relationship Id="rId9" Type="http://schemas.openxmlformats.org/officeDocument/2006/relationships/oleObject" Target="!OLE_LINK14" TargetMode="External"/><Relationship Id="rId10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!OLE_LINK19" TargetMode="External"/><Relationship Id="rId20" Type="http://schemas.openxmlformats.org/officeDocument/2006/relationships/image" Target="../media/image32.emf"/><Relationship Id="rId21" Type="http://schemas.openxmlformats.org/officeDocument/2006/relationships/oleObject" Target="!OLE_LINK24" TargetMode="External"/><Relationship Id="rId22" Type="http://schemas.openxmlformats.org/officeDocument/2006/relationships/image" Target="../media/image33.png"/><Relationship Id="rId10" Type="http://schemas.openxmlformats.org/officeDocument/2006/relationships/image" Target="../media/image27.png"/><Relationship Id="rId11" Type="http://schemas.openxmlformats.org/officeDocument/2006/relationships/oleObject" Target="!OLE_LINK20" TargetMode="External"/><Relationship Id="rId12" Type="http://schemas.openxmlformats.org/officeDocument/2006/relationships/image" Target="../media/image28.png"/><Relationship Id="rId13" Type="http://schemas.openxmlformats.org/officeDocument/2006/relationships/oleObject" Target="!OLE_LINK21" TargetMode="External"/><Relationship Id="rId14" Type="http://schemas.openxmlformats.org/officeDocument/2006/relationships/image" Target="../media/image29.png"/><Relationship Id="rId15" Type="http://schemas.openxmlformats.org/officeDocument/2006/relationships/oleObject" Target="!OLE_LINK22" TargetMode="External"/><Relationship Id="rId16" Type="http://schemas.openxmlformats.org/officeDocument/2006/relationships/image" Target="../media/image30.png"/><Relationship Id="rId17" Type="http://schemas.openxmlformats.org/officeDocument/2006/relationships/oleObject" Target="!OLE_LINK23" TargetMode="External"/><Relationship Id="rId18" Type="http://schemas.openxmlformats.org/officeDocument/2006/relationships/image" Target="../media/image31.png"/><Relationship Id="rId19" Type="http://schemas.openxmlformats.org/officeDocument/2006/relationships/oleObject" Target="../embeddings/oleObject2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Relationship Id="rId3" Type="http://schemas.openxmlformats.org/officeDocument/2006/relationships/oleObject" Target="Macintosh%20HD:Users:sukumarghosh:Desktop:SECOND_EDITION:Supporting%20doc:Social%20networks.docx!OLE_LINK16" TargetMode="External"/><Relationship Id="rId4" Type="http://schemas.openxmlformats.org/officeDocument/2006/relationships/image" Target="../media/image23.png"/><Relationship Id="rId5" Type="http://schemas.openxmlformats.org/officeDocument/2006/relationships/oleObject" Target="!OLE_LINK17" TargetMode="External"/><Relationship Id="rId6" Type="http://schemas.openxmlformats.org/officeDocument/2006/relationships/image" Target="../media/image25.png"/><Relationship Id="rId7" Type="http://schemas.openxmlformats.org/officeDocument/2006/relationships/oleObject" Target="!OLE_LINK18" TargetMode="External"/><Relationship Id="rId8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34.e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35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image" Target="../media/image2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4.emf"/><Relationship Id="rId12" Type="http://schemas.openxmlformats.org/officeDocument/2006/relationships/oleObject" Target="!OLE_LINK6" TargetMode="External"/><Relationship Id="rId13" Type="http://schemas.openxmlformats.org/officeDocument/2006/relationships/image" Target="../media/image9.png"/><Relationship Id="rId14" Type="http://schemas.openxmlformats.org/officeDocument/2006/relationships/oleObject" Target="!OLE_LINK7" TargetMode="External"/><Relationship Id="rId15" Type="http://schemas.openxmlformats.org/officeDocument/2006/relationships/image" Target="../media/image10.png"/><Relationship Id="rId16" Type="http://schemas.openxmlformats.org/officeDocument/2006/relationships/oleObject" Target="!OLE_LINK8" TargetMode="External"/><Relationship Id="rId17" Type="http://schemas.openxmlformats.org/officeDocument/2006/relationships/image" Target="../media/image11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12.emf"/><Relationship Id="rId4" Type="http://schemas.openxmlformats.org/officeDocument/2006/relationships/oleObject" Target="Macintosh%20HD:Users:sukumarghosh:Desktop:SECOND_EDITION:Supporting%20doc:Social%20networks.docx!OLE_LINK3" TargetMode="External"/><Relationship Id="rId5" Type="http://schemas.openxmlformats.org/officeDocument/2006/relationships/image" Target="../media/image6.png"/><Relationship Id="rId6" Type="http://schemas.openxmlformats.org/officeDocument/2006/relationships/image" Target="../media/image13.emf"/><Relationship Id="rId7" Type="http://schemas.openxmlformats.org/officeDocument/2006/relationships/oleObject" Target="Macintosh%20HD:Users:sukumarghosh:Desktop:SECOND_EDITION:Supporting%20doc:Social%20networks.docx!OLE_LINK4" TargetMode="External"/><Relationship Id="rId8" Type="http://schemas.openxmlformats.org/officeDocument/2006/relationships/image" Target="../media/image7.png"/><Relationship Id="rId9" Type="http://schemas.openxmlformats.org/officeDocument/2006/relationships/oleObject" Target="Macintosh%20HD:Users:sukumarghosh:Desktop:SECOND_EDITION:Supporting%20doc:Social%20networks.docx!OLE_LINK5" TargetMode="External"/><Relationship Id="rId10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4" Type="http://schemas.openxmlformats.org/officeDocument/2006/relationships/oleObject" Target="Macintosh%20HD:Users:sukumarghosh:Desktop:SECOND_EDITION:Supporting%20doc:Social%20networks.docx!OLE_LINK1" TargetMode="External"/><Relationship Id="rId5" Type="http://schemas.openxmlformats.org/officeDocument/2006/relationships/image" Target="../media/image15.png"/><Relationship Id="rId6" Type="http://schemas.openxmlformats.org/officeDocument/2006/relationships/oleObject" Target="Macintosh%20HD:Users:sukumarghosh:Desktop:SECOND_EDITION:Supporting%20doc:Social%20networks.docx!OLE_LINK2" TargetMode="External"/><Relationship Id="rId7" Type="http://schemas.openxmlformats.org/officeDocument/2006/relationships/image" Target="../media/image16.png"/><Relationship Id="rId8" Type="http://schemas.openxmlformats.org/officeDocument/2006/relationships/oleObject" Target="Macintosh%20HD:Users:sukumarghosh:Desktop:SECOND_EDITION:Supporting%20doc:Social%20networks.docx!OLE_LINK9" TargetMode="External"/><Relationship Id="rId9" Type="http://schemas.openxmlformats.org/officeDocument/2006/relationships/image" Target="../media/image17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Peer-to-Peer and Social Networks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Power law graphs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Preferential attachment</a:t>
            </a:r>
            <a:endParaRPr lang="en-US" b="1" dirty="0"/>
          </a:p>
        </p:txBody>
      </p:sp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9378" y="1625043"/>
            <a:ext cx="5026038" cy="247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2539926" y="4643744"/>
          <a:ext cx="4935856" cy="871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3" name="Document" r:id="rId4" imgW="2247900" imgH="393700" progId="Word.Document.12">
                  <p:link updateAutomatic="1"/>
                </p:oleObj>
              </mc:Choice>
              <mc:Fallback>
                <p:oleObj name="Document" r:id="rId4" imgW="2247900" imgH="393700" progId="Word.Document.12">
                  <p:link updateAutomatic="1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9926" y="4643744"/>
                        <a:ext cx="4935856" cy="8717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151577" y="4823482"/>
          <a:ext cx="1388349" cy="465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4" name="Document" r:id="rId6" imgW="596900" imgH="203200" progId="Word.Document.12">
                  <p:link updateAutomatic="1"/>
                </p:oleObj>
              </mc:Choice>
              <mc:Fallback>
                <p:oleObj name="Document" r:id="rId6" imgW="596900" imgH="203200" progId="Word.Document.12">
                  <p:link updateAutomatic="1"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1577" y="4823482"/>
                        <a:ext cx="1388349" cy="4659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6177615" y="2168516"/>
          <a:ext cx="1883418" cy="828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5" name="Document" r:id="rId8" imgW="965200" imgH="393700" progId="Word.Document.12">
                  <p:link updateAutomatic="1"/>
                </p:oleObj>
              </mc:Choice>
              <mc:Fallback>
                <p:oleObj name="Document" r:id="rId8" imgW="965200" imgH="393700" progId="Word.Document.12">
                  <p:link updateAutomatic="1"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7615" y="2168516"/>
                        <a:ext cx="1883418" cy="8286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926953" y="2997180"/>
            <a:ext cx="3217047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is then fraction of nodes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with degree </a:t>
            </a:r>
            <a:r>
              <a:rPr lang="en-US" sz="2400" dirty="0" err="1" smtClean="0"/>
              <a:t>k</a:t>
            </a:r>
            <a:r>
              <a:rPr lang="en-US" sz="2400" dirty="0" smtClean="0"/>
              <a:t> at time </a:t>
            </a:r>
            <a:r>
              <a:rPr lang="en-US" sz="2400" dirty="0" err="1" smtClean="0"/>
              <a:t>t</a:t>
            </a:r>
            <a:endParaRPr lang="en-US" sz="2400" dirty="0"/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979378" y="5515456"/>
          <a:ext cx="6953470" cy="8448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6" name="Document" r:id="rId10" imgW="3746500" imgH="393700" progId="Word.Document.12">
                  <p:link updateAutomatic="1"/>
                </p:oleObj>
              </mc:Choice>
              <mc:Fallback>
                <p:oleObj name="Document" r:id="rId10" imgW="3746500" imgH="393700" progId="Word.Document.12">
                  <p:link updateAutomatic="1"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378" y="5515456"/>
                        <a:ext cx="6953470" cy="8448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926953" y="2168516"/>
            <a:ext cx="3080968" cy="2292319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Preferential attachment</a:t>
            </a:r>
            <a:endParaRPr lang="en-US" b="1" dirty="0"/>
          </a:p>
        </p:txBody>
      </p:sp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51577" y="1625043"/>
            <a:ext cx="5026038" cy="247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979377" y="4487697"/>
          <a:ext cx="6953470" cy="8448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0" name="Document" r:id="rId4" imgW="3746500" imgH="393700" progId="Word.Document.12">
                  <p:link updateAutomatic="1"/>
                </p:oleObj>
              </mc:Choice>
              <mc:Fallback>
                <p:oleObj name="Document" r:id="rId4" imgW="3746500" imgH="393700" progId="Word.Document.12">
                  <p:link updateAutomatic="1"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377" y="4487697"/>
                        <a:ext cx="6953470" cy="8448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6660740" y="2453705"/>
          <a:ext cx="1382195" cy="5219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1" name="Document" r:id="rId6" imgW="457200" imgH="177800" progId="Word.Document.12">
                  <p:link updateAutomatic="1"/>
                </p:oleObj>
              </mc:Choice>
              <mc:Fallback>
                <p:oleObj name="Document" r:id="rId6" imgW="457200" imgH="177800" progId="Word.Document.12">
                  <p:link updateAutomatic="1"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740" y="2453705"/>
                        <a:ext cx="1382195" cy="5219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0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177615" y="3131703"/>
            <a:ext cx="2467714" cy="52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6177615" y="2453705"/>
            <a:ext cx="483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328288" y="3869438"/>
            <a:ext cx="950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Call  it </a:t>
            </a:r>
            <a:endParaRPr lang="en-US" sz="2400" dirty="0"/>
          </a:p>
        </p:txBody>
      </p:sp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7278638" y="3915605"/>
          <a:ext cx="764297" cy="415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2" name="Document" r:id="rId9" imgW="330200" imgH="203200" progId="Word.Document.12">
                  <p:link updateAutomatic="1"/>
                </p:oleObj>
              </mc:Choice>
              <mc:Fallback>
                <p:oleObj name="Document" r:id="rId9" imgW="330200" imgH="203200" progId="Word.Document.12">
                  <p:link updateAutomatic="1"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8638" y="3915605"/>
                        <a:ext cx="764297" cy="4154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979377" y="5332505"/>
          <a:ext cx="4100474" cy="769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3" name="Document" r:id="rId11" imgW="2184400" imgH="393700" progId="Word.Document.12">
                  <p:link updateAutomatic="1"/>
                </p:oleObj>
              </mc:Choice>
              <mc:Fallback>
                <p:oleObj name="Document" r:id="rId11" imgW="2184400" imgH="393700" progId="Word.Document.12">
                  <p:link updateAutomatic="1"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377" y="5332505"/>
                        <a:ext cx="4100474" cy="7694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979377" y="6101979"/>
          <a:ext cx="2260104" cy="756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4" name="Document" r:id="rId13" imgW="1358900" imgH="393700" progId="Word.Document.12">
                  <p:link updateAutomatic="1"/>
                </p:oleObj>
              </mc:Choice>
              <mc:Fallback>
                <p:oleObj name="Document" r:id="rId13" imgW="1358900" imgH="393700" progId="Word.Document.12">
                  <p:link updateAutomatic="1"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377" y="6101979"/>
                        <a:ext cx="2260104" cy="7560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5998165" y="2453705"/>
            <a:ext cx="2988410" cy="2033992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Preferential attachment</a:t>
            </a:r>
            <a:endParaRPr lang="en-US" b="1" dirty="0"/>
          </a:p>
        </p:txBody>
      </p:sp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322870" y="1775709"/>
          <a:ext cx="2260104" cy="756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4" name="Document" r:id="rId3" imgW="1358900" imgH="393700" progId="Word.Document.12">
                  <p:link updateAutomatic="1"/>
                </p:oleObj>
              </mc:Choice>
              <mc:Fallback>
                <p:oleObj name="Document" r:id="rId3" imgW="1358900" imgH="393700" progId="Word.Document.12">
                  <p:link updateAutomatic="1"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870" y="1775709"/>
                        <a:ext cx="2260104" cy="7560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322870" y="2755038"/>
          <a:ext cx="4520208" cy="67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5" name="Document" r:id="rId5" imgW="2565400" imgH="393700" progId="Word.Document.12">
                  <p:link updateAutomatic="1"/>
                </p:oleObj>
              </mc:Choice>
              <mc:Fallback>
                <p:oleObj name="Document" r:id="rId5" imgW="2565400" imgH="393700" progId="Word.Document.12">
                  <p:link updateAutomatic="1"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870" y="2755038"/>
                        <a:ext cx="4520208" cy="67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322870" y="3723606"/>
          <a:ext cx="2260104" cy="774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6" name="Document" r:id="rId7" imgW="1384300" imgH="419100" progId="Word.Document.12">
                  <p:link updateAutomatic="1"/>
                </p:oleObj>
              </mc:Choice>
              <mc:Fallback>
                <p:oleObj name="Document" r:id="rId7" imgW="1384300" imgH="419100" progId="Word.Document.12">
                  <p:link updateAutomatic="1"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870" y="3723606"/>
                        <a:ext cx="2260104" cy="7748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5338148" y="1756875"/>
          <a:ext cx="3805852" cy="774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7" name="Document" r:id="rId9" imgW="1917700" imgH="393700" progId="Word.Document.12">
                  <p:link updateAutomatic="1"/>
                </p:oleObj>
              </mc:Choice>
              <mc:Fallback>
                <p:oleObj name="Document" r:id="rId9" imgW="1917700" imgH="393700" progId="Word.Document.12">
                  <p:link updateAutomatic="1"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148" y="1756875"/>
                        <a:ext cx="3805852" cy="7748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5338147" y="2531730"/>
          <a:ext cx="3805853" cy="700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8" name="Document" r:id="rId11" imgW="2349500" imgH="393700" progId="Word.Document.12">
                  <p:link updateAutomatic="1"/>
                </p:oleObj>
              </mc:Choice>
              <mc:Fallback>
                <p:oleObj name="Document" r:id="rId11" imgW="2349500" imgH="393700" progId="Word.Document.12">
                  <p:link updateAutomatic="1"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147" y="2531730"/>
                        <a:ext cx="3805853" cy="700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5338147" y="3428999"/>
          <a:ext cx="2959660" cy="42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9" name="Document" r:id="rId13" imgW="1943100" imgH="203200" progId="Word.Document.12">
                  <p:link updateAutomatic="1"/>
                </p:oleObj>
              </mc:Choice>
              <mc:Fallback>
                <p:oleObj name="Document" r:id="rId13" imgW="1943100" imgH="203200" progId="Word.Document.12">
                  <p:link updateAutomatic="1"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147" y="3428999"/>
                        <a:ext cx="2959660" cy="42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5338148" y="4111032"/>
          <a:ext cx="1076240" cy="7318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0" name="Document" r:id="rId15" imgW="558800" imgH="393700" progId="Word.Document.12">
                  <p:link updateAutomatic="1"/>
                </p:oleObj>
              </mc:Choice>
              <mc:Fallback>
                <p:oleObj name="Document" r:id="rId15" imgW="558800" imgH="393700" progId="Word.Document.12">
                  <p:link updateAutomatic="1"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148" y="4111032"/>
                        <a:ext cx="1076240" cy="7318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5400000">
            <a:off x="2879840" y="3901178"/>
            <a:ext cx="425093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1517" name="Object 13"/>
          <p:cNvGraphicFramePr>
            <a:graphicFrameLocks noChangeAspect="1"/>
          </p:cNvGraphicFramePr>
          <p:nvPr/>
        </p:nvGraphicFramePr>
        <p:xfrm>
          <a:off x="322870" y="4633289"/>
          <a:ext cx="2561452" cy="801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1" name="Document" r:id="rId17" imgW="1346200" imgH="419100" progId="Word.Document.12">
                  <p:link updateAutomatic="1"/>
                </p:oleObj>
              </mc:Choice>
              <mc:Fallback>
                <p:oleObj name="Document" r:id="rId17" imgW="1346200" imgH="419100" progId="Word.Document.12">
                  <p:link updateAutomatic="1"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870" y="4633289"/>
                        <a:ext cx="2561452" cy="8014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022428" y="5569814"/>
            <a:ext cx="2271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is of the order of </a:t>
            </a:r>
            <a:endParaRPr lang="en-US" sz="2400" dirty="0"/>
          </a:p>
        </p:txBody>
      </p:sp>
      <p:graphicFrame>
        <p:nvGraphicFramePr>
          <p:cNvPr id="21518" name="Object 14"/>
          <p:cNvGraphicFramePr>
            <a:graphicFrameLocks noChangeAspect="1"/>
          </p:cNvGraphicFramePr>
          <p:nvPr/>
        </p:nvGraphicFramePr>
        <p:xfrm>
          <a:off x="322870" y="5573852"/>
          <a:ext cx="699558" cy="4576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2" name="Equation" r:id="rId19" imgW="330200" imgH="203200" progId="Equation.DSMT4">
                  <p:embed/>
                </p:oleObj>
              </mc:Choice>
              <mc:Fallback>
                <p:oleObj name="Equation" r:id="rId19" imgW="330200" imgH="203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870" y="5573852"/>
                        <a:ext cx="699558" cy="4576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9" name="Object 15"/>
          <p:cNvGraphicFramePr>
            <a:graphicFrameLocks noChangeAspect="1"/>
          </p:cNvGraphicFramePr>
          <p:nvPr/>
        </p:nvGraphicFramePr>
        <p:xfrm>
          <a:off x="3294353" y="5434742"/>
          <a:ext cx="440197" cy="742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3" name="Document" r:id="rId21" imgW="215900" imgH="393700" progId="Word.Document.12">
                  <p:link updateAutomatic="1"/>
                </p:oleObj>
              </mc:Choice>
              <mc:Fallback>
                <p:oleObj name="Document" r:id="rId21" imgW="215900" imgH="393700" progId="Word.Document.12">
                  <p:link updateAutomatic="1"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4353" y="5434742"/>
                        <a:ext cx="440197" cy="7425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283081" y="5218536"/>
            <a:ext cx="38088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 Before time step (t+1), the new node</a:t>
            </a:r>
          </a:p>
          <a:p>
            <a:r>
              <a:rPr lang="en-US" dirty="0" smtClean="0"/>
              <a:t> is the only node with degree 0, and its</a:t>
            </a:r>
          </a:p>
          <a:p>
            <a:r>
              <a:rPr lang="en-US" dirty="0" smtClean="0"/>
              <a:t>degree will change to 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716105" y="1776503"/>
            <a:ext cx="299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Other properties of power law graphs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92157" y="1645478"/>
            <a:ext cx="9110186" cy="39395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Font typeface="Wingdings" charset="2"/>
              <a:buChar char="§"/>
            </a:pPr>
            <a:r>
              <a:rPr lang="en-US" sz="2400" dirty="0" smtClean="0"/>
              <a:t> Graphs following a power-law distribution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   have a small diameter </a:t>
            </a:r>
            <a:r>
              <a:rPr lang="en-US" sz="2400" i="1" dirty="0" smtClean="0"/>
              <a:t>                     </a:t>
            </a:r>
            <a:r>
              <a:rPr lang="en-US" sz="2400" dirty="0" smtClean="0"/>
              <a:t>         (</a:t>
            </a:r>
            <a:r>
              <a:rPr lang="en-US" sz="2400" dirty="0" err="1" smtClean="0"/>
              <a:t>n</a:t>
            </a:r>
            <a:r>
              <a:rPr lang="en-US" sz="2400" dirty="0" smtClean="0"/>
              <a:t> = number of nodes).</a:t>
            </a:r>
          </a:p>
          <a:p>
            <a:pPr>
              <a:lnSpc>
                <a:spcPct val="150000"/>
              </a:lnSpc>
              <a:buFont typeface="Wingdings" charset="2"/>
              <a:buChar char="§"/>
            </a:pPr>
            <a:r>
              <a:rPr lang="en-US" sz="2400" dirty="0" smtClean="0"/>
              <a:t> The clustering coefficient decreases as the node degree increases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   (power </a:t>
            </a:r>
            <a:r>
              <a:rPr lang="en-US" sz="2400" smtClean="0"/>
              <a:t>law again)</a:t>
            </a:r>
            <a:endParaRPr lang="en-US" sz="2400" dirty="0" smtClean="0"/>
          </a:p>
          <a:p>
            <a:pPr>
              <a:lnSpc>
                <a:spcPct val="150000"/>
              </a:lnSpc>
              <a:buFont typeface="Wingdings" charset="2"/>
              <a:buChar char="§"/>
            </a:pPr>
            <a:r>
              <a:rPr lang="en-US" sz="2400" dirty="0" smtClean="0"/>
              <a:t>  Graphs following a power-law distribution tend to be </a:t>
            </a:r>
            <a:r>
              <a:rPr lang="en-US" sz="2400" dirty="0" smtClean="0">
                <a:solidFill>
                  <a:srgbClr val="0000FF"/>
                </a:solidFill>
              </a:rPr>
              <a:t>highly resilient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    to random edge removal</a:t>
            </a:r>
            <a:r>
              <a:rPr lang="en-US" sz="2400" dirty="0" smtClean="0"/>
              <a:t>, but quite vulnerable to targeted attacks on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    the hubs.</a:t>
            </a:r>
            <a:endParaRPr lang="en-US" sz="2400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5839515" y="1778000"/>
          <a:ext cx="2354746" cy="53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2" name="Equation" r:id="rId3" imgW="1308100" imgH="228600" progId="Equation.DSMT4">
                  <p:embed/>
                </p:oleObj>
              </mc:Choice>
              <mc:Fallback>
                <p:oleObj name="Equation" r:id="rId3" imgW="130810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9515" y="1778000"/>
                        <a:ext cx="2354746" cy="53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357217" y="2308088"/>
          <a:ext cx="1893846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3" name="Equation" r:id="rId5" imgW="635000" imgH="165100" progId="Equation.DSMT4">
                  <p:embed/>
                </p:oleObj>
              </mc:Choice>
              <mc:Fallback>
                <p:oleObj name="Equation" r:id="rId5" imgW="635000" imgH="1651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217" y="2308088"/>
                        <a:ext cx="1893846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Random vs. Power-law Graphs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587509" y="1581995"/>
            <a:ext cx="633839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The degree distribution in of the </a:t>
            </a:r>
            <a:r>
              <a:rPr lang="en-US" sz="2400" dirty="0" err="1" smtClean="0"/>
              <a:t>webpages</a:t>
            </a:r>
            <a:r>
              <a:rPr lang="en-US" sz="2400" dirty="0" smtClean="0"/>
              <a:t> in the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World Wide Web follows a power-law 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0657" y="3271608"/>
            <a:ext cx="7124700" cy="2794000"/>
          </a:xfrm>
          <a:prstGeom prst="rect">
            <a:avLst/>
          </a:prstGeom>
        </p:spPr>
      </p:pic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6319661" y="3562339"/>
          <a:ext cx="14605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5" imgW="812800" imgH="393700" progId="Equation.DSMT4">
                  <p:embed/>
                </p:oleObj>
              </mc:Choice>
              <mc:Fallback>
                <p:oleObj name="Equation" r:id="rId5" imgW="812800" imgH="3937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9661" y="3562339"/>
                        <a:ext cx="14605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362473" y="3271608"/>
            <a:ext cx="1271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Binomial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distribution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Random vs. Power-Law networks</a:t>
            </a:r>
            <a:endParaRPr lang="en-US" b="1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5164" y="1232484"/>
            <a:ext cx="7560636" cy="5257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Example: Airline Routes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621" y="1547228"/>
            <a:ext cx="7220743" cy="39738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53299" y="6024859"/>
            <a:ext cx="5583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Think of how new routes are added to an existing network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Examples of Power law distribution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842681"/>
            <a:ext cx="799053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Also known as </a:t>
            </a:r>
            <a:r>
              <a:rPr lang="en-US" sz="2400" b="1" dirty="0" smtClean="0">
                <a:solidFill>
                  <a:srgbClr val="0000FF"/>
                </a:solidFill>
              </a:rPr>
              <a:t>scale-free graph</a:t>
            </a:r>
            <a:r>
              <a:rPr lang="en-US" sz="2400" dirty="0" smtClean="0">
                <a:solidFill>
                  <a:srgbClr val="0000FF"/>
                </a:solidFill>
              </a:rPr>
              <a:t>. </a:t>
            </a:r>
            <a:r>
              <a:rPr lang="en-US" sz="2400" dirty="0" smtClean="0"/>
              <a:t>Other examples are</a:t>
            </a:r>
          </a:p>
          <a:p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-- </a:t>
            </a:r>
            <a:r>
              <a:rPr lang="en-US" sz="2400" dirty="0" smtClean="0"/>
              <a:t>Airport network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-- </a:t>
            </a:r>
            <a:r>
              <a:rPr lang="en-US" sz="2400" dirty="0" smtClean="0"/>
              <a:t>Income and number of people with that income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-- Magnitude and number of earthquakes of that magnitude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-- Population and number of cities with that population</a:t>
            </a:r>
          </a:p>
          <a:p>
            <a:endParaRPr lang="en-US" sz="2400" dirty="0" smtClean="0"/>
          </a:p>
          <a:p>
            <a:endParaRPr lang="en-US" sz="2400" dirty="0" smtClean="0">
              <a:solidFill>
                <a:srgbClr val="0000FF"/>
              </a:solidFill>
            </a:endParaRPr>
          </a:p>
          <a:p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Preferential attachment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9337" y="1417638"/>
            <a:ext cx="3736242" cy="43448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87843" y="3237118"/>
            <a:ext cx="107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 Narrow"/>
                <a:cs typeface="Arial Narrow"/>
              </a:rPr>
              <a:t>New node</a:t>
            </a:r>
            <a:endParaRPr lang="en-US" b="1" dirty="0">
              <a:latin typeface="Arial Narrow"/>
              <a:cs typeface="Arial Narro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2406" y="2590787"/>
            <a:ext cx="966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Existing </a:t>
            </a:r>
          </a:p>
          <a:p>
            <a:r>
              <a:rPr lang="en-US" dirty="0" smtClean="0"/>
              <a:t>network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15981" y="1658411"/>
            <a:ext cx="36049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new node connects with an</a:t>
            </a:r>
          </a:p>
          <a:p>
            <a:r>
              <a:rPr lang="en-US" sz="2000" dirty="0" smtClean="0"/>
              <a:t>existing node with a </a:t>
            </a:r>
            <a:r>
              <a:rPr lang="en-US" sz="2000" dirty="0" smtClean="0">
                <a:solidFill>
                  <a:srgbClr val="0000FF"/>
                </a:solidFill>
              </a:rPr>
              <a:t>probability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proportional to </a:t>
            </a:r>
            <a:r>
              <a:rPr lang="en-US" sz="2000" dirty="0" smtClean="0"/>
              <a:t>its </a:t>
            </a:r>
            <a:r>
              <a:rPr lang="en-US" sz="2000" b="1" i="1" dirty="0" smtClean="0"/>
              <a:t>degree</a:t>
            </a:r>
            <a:r>
              <a:rPr lang="en-US" sz="2000" dirty="0" smtClean="0"/>
              <a:t>. The</a:t>
            </a:r>
          </a:p>
          <a:p>
            <a:r>
              <a:rPr lang="en-US" sz="2000" dirty="0" smtClean="0"/>
              <a:t>sum of the node degrees = 8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469337" y="5871681"/>
            <a:ext cx="61240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This leads to a power-law distribution (</a:t>
            </a:r>
            <a:r>
              <a:rPr lang="en-US" sz="2000" dirty="0" err="1" smtClean="0"/>
              <a:t>Barabási</a:t>
            </a:r>
            <a:r>
              <a:rPr lang="en-US" sz="2000" dirty="0" smtClean="0"/>
              <a:t> &amp; Albert)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4914322" y="4677069"/>
            <a:ext cx="4006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Also known as “</a:t>
            </a:r>
            <a:r>
              <a:rPr lang="en-US" dirty="0" smtClean="0">
                <a:solidFill>
                  <a:srgbClr val="FF0000"/>
                </a:solidFill>
              </a:rPr>
              <a:t>Rich gets richer</a:t>
            </a:r>
            <a:r>
              <a:rPr lang="en-US" dirty="0" smtClean="0"/>
              <a:t>” policy</a:t>
            </a:r>
            <a:endParaRPr lang="en-US" dirty="0"/>
          </a:p>
        </p:txBody>
      </p:sp>
      <p:sp>
        <p:nvSpPr>
          <p:cNvPr id="10" name="Left Arrow 9"/>
          <p:cNvSpPr/>
          <p:nvPr/>
        </p:nvSpPr>
        <p:spPr>
          <a:xfrm>
            <a:off x="5315981" y="3237118"/>
            <a:ext cx="440822" cy="184666"/>
          </a:xfrm>
          <a:prstGeom prst="leftArrow">
            <a:avLst/>
          </a:prstGeom>
          <a:solidFill>
            <a:srgbClr val="FFFF00"/>
          </a:solidFill>
          <a:ln w="2857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Preferential attachment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84740" y="1941895"/>
            <a:ext cx="8451953" cy="28315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/>
              <a:t>Barabási</a:t>
            </a:r>
            <a:r>
              <a:rPr lang="en-US" sz="2400" dirty="0" smtClean="0"/>
              <a:t> and Albert showed that when large networks are formed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by the rules of </a:t>
            </a:r>
            <a:r>
              <a:rPr lang="en-US" sz="2400" dirty="0" smtClean="0">
                <a:solidFill>
                  <a:srgbClr val="0000FF"/>
                </a:solidFill>
              </a:rPr>
              <a:t>preferential attachment </a:t>
            </a:r>
            <a:r>
              <a:rPr lang="en-US" sz="2400" dirty="0" smtClean="0"/>
              <a:t>, the resulting graph shows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a power-law distribution of the node degrees. 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We will derive it in the class, so follow the lecture.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Preferential attachment</a:t>
            </a:r>
            <a:endParaRPr lang="en-US" b="1" dirty="0"/>
          </a:p>
        </p:txBody>
      </p:sp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2798" y="1625043"/>
            <a:ext cx="4895083" cy="247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56506" y="5380934"/>
            <a:ext cx="67544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probability that the new node connects with an existing node      =</a:t>
            </a:r>
          </a:p>
          <a:p>
            <a:endParaRPr lang="en-US" dirty="0" smtClean="0"/>
          </a:p>
          <a:p>
            <a:r>
              <a:rPr lang="en-US" dirty="0" smtClean="0"/>
              <a:t>Since                         	      and                                    so </a:t>
            </a:r>
            <a:endParaRPr lang="en-US" dirty="0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7311312" y="5380933"/>
          <a:ext cx="857346" cy="369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6" name="Document" r:id="rId4" imgW="469900" imgH="203200" progId="Word.Document.12">
                  <p:link updateAutomatic="1"/>
                </p:oleObj>
              </mc:Choice>
              <mc:Fallback>
                <p:oleObj name="Document" r:id="rId4" imgW="469900" imgH="203200" progId="Word.Document.12">
                  <p:link updateAutomatic="1"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1312" y="5380933"/>
                        <a:ext cx="857346" cy="3693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34121" y="5380934"/>
            <a:ext cx="280475" cy="306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2047899" y="3144072"/>
          <a:ext cx="1414807" cy="491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7" name="Document" r:id="rId7" imgW="673100" imgH="190500" progId="Word.Document.12">
                  <p:link updateAutomatic="1"/>
                </p:oleObj>
              </mc:Choice>
              <mc:Fallback>
                <p:oleObj name="Document" r:id="rId7" imgW="673100" imgH="190500" progId="Word.Document.12">
                  <p:link updateAutomatic="1"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899" y="3144072"/>
                        <a:ext cx="1414807" cy="4918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56506" y="4896650"/>
            <a:ext cx="2008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Degree of node     = </a:t>
            </a:r>
            <a:endParaRPr lang="en-US" dirty="0"/>
          </a:p>
        </p:txBody>
      </p:sp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2665402" y="4902061"/>
          <a:ext cx="525128" cy="4788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8" name="Document" r:id="rId9" imgW="279400" imgH="203200" progId="Word.Document.12">
                  <p:link updateAutomatic="1"/>
                </p:oleObj>
              </mc:Choice>
              <mc:Fallback>
                <p:oleObj name="Document" r:id="rId9" imgW="279400" imgH="203200" progId="Word.Document.12">
                  <p:link updateAutomatic="1"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5402" y="4902061"/>
                        <a:ext cx="525128" cy="4788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13"/>
          <p:cNvPicPr/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216727" y="4896402"/>
            <a:ext cx="280475" cy="364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1353126" y="5948663"/>
          <a:ext cx="1455859" cy="6591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9" name="Document" r:id="rId12" imgW="863600" imgH="355600" progId="Word.Document.12">
                  <p:link updateAutomatic="1"/>
                </p:oleObj>
              </mc:Choice>
              <mc:Fallback>
                <p:oleObj name="Document" r:id="rId12" imgW="863600" imgH="355600" progId="Word.Document.12">
                  <p:link updateAutomatic="1"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3126" y="5948663"/>
                        <a:ext cx="1455859" cy="6591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462706" y="5910564"/>
          <a:ext cx="1552570" cy="697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0" name="Document" r:id="rId14" imgW="927100" imgH="355600" progId="Word.Document.12">
                  <p:link updateAutomatic="1"/>
                </p:oleObj>
              </mc:Choice>
              <mc:Fallback>
                <p:oleObj name="Document" r:id="rId14" imgW="927100" imgH="355600" progId="Word.Document.12">
                  <p:link updateAutomatic="1"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2706" y="5910564"/>
                        <a:ext cx="1552570" cy="6972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5478754" y="5750266"/>
          <a:ext cx="811787" cy="697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1" name="Document" r:id="rId16" imgW="457200" imgH="393700" progId="Word.Document.12">
                  <p:link updateAutomatic="1"/>
                </p:oleObj>
              </mc:Choice>
              <mc:Fallback>
                <p:oleObj name="Document" r:id="rId16" imgW="457200" imgH="393700" progId="Word.Document.12">
                  <p:link updateAutomatic="1"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8754" y="5750266"/>
                        <a:ext cx="811787" cy="6972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884648" y="2550563"/>
            <a:ext cx="2853328" cy="17312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At </a:t>
            </a:r>
            <a:r>
              <a:rPr lang="en-US" dirty="0" err="1" smtClean="0"/>
              <a:t>t</a:t>
            </a:r>
            <a:r>
              <a:rPr lang="en-US" dirty="0" smtClean="0"/>
              <a:t> = 0,  there are no nodes.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At </a:t>
            </a:r>
            <a:r>
              <a:rPr lang="en-US" dirty="0" err="1" smtClean="0"/>
              <a:t>t</a:t>
            </a:r>
            <a:r>
              <a:rPr lang="en-US" dirty="0" smtClean="0"/>
              <a:t> = 1, one node appears.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Thereafter, each time unit,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 new node is added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757881" y="2550564"/>
            <a:ext cx="2980095" cy="1883326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Preferential attachment</a:t>
            </a:r>
            <a:endParaRPr lang="en-US" b="1" dirty="0"/>
          </a:p>
        </p:txBody>
      </p:sp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7053" y="1625043"/>
            <a:ext cx="5564159" cy="247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2539926" y="5289456"/>
          <a:ext cx="4935856" cy="871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Document" r:id="rId4" imgW="2247900" imgH="393700" progId="Word.Document.12">
                  <p:link updateAutomatic="1"/>
                </p:oleObj>
              </mc:Choice>
              <mc:Fallback>
                <p:oleObj name="Document" r:id="rId4" imgW="2247900" imgH="393700" progId="Word.Document.12">
                  <p:link updateAutomatic="1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9926" y="5289456"/>
                        <a:ext cx="4935856" cy="8717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151577" y="5542362"/>
          <a:ext cx="1388349" cy="465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Document" r:id="rId6" imgW="596900" imgH="203200" progId="Word.Document.12">
                  <p:link updateAutomatic="1"/>
                </p:oleObj>
              </mc:Choice>
              <mc:Fallback>
                <p:oleObj name="Document" r:id="rId6" imgW="596900" imgH="203200" progId="Word.Document.12">
                  <p:link updateAutomatic="1"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1577" y="5542362"/>
                        <a:ext cx="1388349" cy="4659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151576" y="4573794"/>
          <a:ext cx="1065477" cy="5380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0" name="Document" r:id="rId8" imgW="406400" imgH="203200" progId="Word.Document.12">
                  <p:link updateAutomatic="1"/>
                </p:oleObj>
              </mc:Choice>
              <mc:Fallback>
                <p:oleObj name="Document" r:id="rId8" imgW="406400" imgH="203200" progId="Word.Document.12">
                  <p:link updateAutomatic="1"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1576" y="4573794"/>
                        <a:ext cx="1065477" cy="5380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17052" y="4573794"/>
            <a:ext cx="64697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 number of nodes with </a:t>
            </a:r>
            <a:r>
              <a:rPr lang="en-US" sz="2400" dirty="0" smtClean="0">
                <a:solidFill>
                  <a:srgbClr val="0000FF"/>
                </a:solidFill>
              </a:rPr>
              <a:t>degree </a:t>
            </a:r>
            <a:r>
              <a:rPr lang="en-US" sz="2400" dirty="0" err="1" smtClean="0">
                <a:solidFill>
                  <a:srgbClr val="0000FF"/>
                </a:solidFill>
              </a:rPr>
              <a:t>k</a:t>
            </a:r>
            <a:r>
              <a:rPr lang="en-US" sz="2400" dirty="0" smtClean="0"/>
              <a:t> after time </a:t>
            </a:r>
            <a:r>
              <a:rPr lang="en-US" sz="2400" dirty="0" smtClean="0">
                <a:solidFill>
                  <a:srgbClr val="0000FF"/>
                </a:solidFill>
              </a:rPr>
              <a:t>step </a:t>
            </a:r>
            <a:r>
              <a:rPr lang="en-US" sz="2400" dirty="0" err="1" smtClean="0">
                <a:solidFill>
                  <a:srgbClr val="0000FF"/>
                </a:solidFill>
              </a:rPr>
              <a:t>t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1667</TotalTime>
  <Words>372</Words>
  <Application>Microsoft Macintosh PowerPoint</Application>
  <PresentationFormat>On-screen Show (4:3)</PresentationFormat>
  <Paragraphs>68</Paragraphs>
  <Slides>13</Slides>
  <Notes>3</Notes>
  <HiddenSlides>0</HiddenSlides>
  <MMClips>0</MMClips>
  <ScaleCrop>false</ScaleCrop>
  <HeadingPairs>
    <vt:vector size="10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Links</vt:lpstr>
      </vt:variant>
      <vt:variant>
        <vt:i4>27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46" baseType="lpstr">
      <vt:lpstr>Arial Narrow</vt:lpstr>
      <vt:lpstr>Calibri</vt:lpstr>
      <vt:lpstr>Wingdings</vt:lpstr>
      <vt:lpstr>Arial</vt:lpstr>
      <vt:lpstr>Office Theme</vt:lpstr>
      <vt:lpstr>Macintosh HD:Users:sukumarghosh:Desktop:SECOND_EDITION:Supporting doc:Social networks.docx!OLE_LINK3</vt:lpstr>
      <vt:lpstr>Macintosh HD:Users:sukumarghosh:Desktop:SECOND_EDITION:Supporting doc:Social networks.docx!OLE_LINK4</vt:lpstr>
      <vt:lpstr>Macintosh HD:Users:sukumarghosh:Desktop:SECOND_EDITION:Supporting doc:Social networks.docx!OLE_LINK5</vt:lpstr>
      <vt:lpstr>!OLE_LINK6</vt:lpstr>
      <vt:lpstr>!OLE_LINK7</vt:lpstr>
      <vt:lpstr>!OLE_LINK8</vt:lpstr>
      <vt:lpstr>Macintosh HD:Users:sukumarghosh:Desktop:SECOND_EDITION:Supporting doc:Social networks.docx!OLE_LINK1</vt:lpstr>
      <vt:lpstr>Macintosh HD:Users:sukumarghosh:Desktop:SECOND_EDITION:Supporting doc:Social networks.docx!OLE_LINK2</vt:lpstr>
      <vt:lpstr>Macintosh HD:Users:sukumarghosh:Desktop:SECOND_EDITION:Supporting doc:Social networks.docx!OLE_LINK9</vt:lpstr>
      <vt:lpstr>!OLE_LINK1</vt:lpstr>
      <vt:lpstr>!OLE_LINK2</vt:lpstr>
      <vt:lpstr>!OLE_LINK10</vt:lpstr>
      <vt:lpstr>!OLE_LINK11</vt:lpstr>
      <vt:lpstr>Macintosh HD:Users:sukumarghosh:Desktop:SECOND_EDITION:Supporting doc:Social networks.docx!OLE_LINK11</vt:lpstr>
      <vt:lpstr>Macintosh HD:Users:sukumarghosh:Desktop:SECOND_EDITION:Supporting doc:Social networks.docx!OLE_LINK12</vt:lpstr>
      <vt:lpstr>!OLE_LINK14</vt:lpstr>
      <vt:lpstr>!OLE_LINK15</vt:lpstr>
      <vt:lpstr>!OLE_LINK16</vt:lpstr>
      <vt:lpstr>Macintosh HD:Users:sukumarghosh:Desktop:SECOND_EDITION:Supporting doc:Social networks.docx!OLE_LINK16</vt:lpstr>
      <vt:lpstr>!OLE_LINK17</vt:lpstr>
      <vt:lpstr>!OLE_LINK18</vt:lpstr>
      <vt:lpstr>!OLE_LINK19</vt:lpstr>
      <vt:lpstr>!OLE_LINK20</vt:lpstr>
      <vt:lpstr>!OLE_LINK21</vt:lpstr>
      <vt:lpstr>!OLE_LINK22</vt:lpstr>
      <vt:lpstr>!OLE_LINK23</vt:lpstr>
      <vt:lpstr>!OLE_LINK24</vt:lpstr>
      <vt:lpstr>Equation</vt:lpstr>
      <vt:lpstr>Peer-to-Peer and Social Networks</vt:lpstr>
      <vt:lpstr>Random vs. Power-law Graphs</vt:lpstr>
      <vt:lpstr>Random vs. Power-Law networks</vt:lpstr>
      <vt:lpstr>Example: Airline Routes</vt:lpstr>
      <vt:lpstr>Examples of Power law distribution</vt:lpstr>
      <vt:lpstr>Preferential attachment</vt:lpstr>
      <vt:lpstr>Preferential attachment</vt:lpstr>
      <vt:lpstr>Preferential attachment</vt:lpstr>
      <vt:lpstr>Preferential attachment</vt:lpstr>
      <vt:lpstr>Preferential attachment</vt:lpstr>
      <vt:lpstr>Preferential attachment</vt:lpstr>
      <vt:lpstr>Preferential attachment</vt:lpstr>
      <vt:lpstr>Other properties of power law graphs</vt:lpstr>
    </vt:vector>
  </TitlesOfParts>
  <Company>University of Iowa</Company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Networks</dc:title>
  <dc:creator>Sukumar Ghosh</dc:creator>
  <cp:lastModifiedBy>Ghosh, Sukumar</cp:lastModifiedBy>
  <cp:revision>138</cp:revision>
  <dcterms:created xsi:type="dcterms:W3CDTF">2015-08-31T02:07:24Z</dcterms:created>
  <dcterms:modified xsi:type="dcterms:W3CDTF">2017-08-28T02:00:16Z</dcterms:modified>
</cp:coreProperties>
</file>