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81" r:id="rId3"/>
    <p:sldId id="282" r:id="rId4"/>
    <p:sldId id="284" r:id="rId5"/>
    <p:sldId id="283" r:id="rId6"/>
    <p:sldId id="264" r:id="rId7"/>
    <p:sldId id="267" r:id="rId8"/>
    <p:sldId id="258" r:id="rId9"/>
    <p:sldId id="268" r:id="rId10"/>
    <p:sldId id="269" r:id="rId11"/>
    <p:sldId id="259" r:id="rId12"/>
    <p:sldId id="280" r:id="rId13"/>
    <p:sldId id="285" r:id="rId14"/>
    <p:sldId id="260" r:id="rId15"/>
    <p:sldId id="270" r:id="rId16"/>
    <p:sldId id="274" r:id="rId17"/>
    <p:sldId id="271" r:id="rId18"/>
    <p:sldId id="272" r:id="rId19"/>
    <p:sldId id="273" r:id="rId20"/>
    <p:sldId id="265" r:id="rId21"/>
    <p:sldId id="276" r:id="rId22"/>
    <p:sldId id="277" r:id="rId23"/>
    <p:sldId id="278" r:id="rId24"/>
    <p:sldId id="279" r:id="rId25"/>
    <p:sldId id="287" r:id="rId26"/>
    <p:sldId id="286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285" autoAdjust="0"/>
  </p:normalViewPr>
  <p:slideViewPr>
    <p:cSldViewPr snapToGrid="0" snapToObjects="1">
      <p:cViewPr varScale="1">
        <p:scale>
          <a:sx n="112" d="100"/>
          <a:sy n="112" d="100"/>
        </p:scale>
        <p:origin x="2184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9DC0-6B79-CD46-9B84-88DC2E53E41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A9D5-D603-FA40-8141-399EF751FD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A9D5-D603-FA40-8141-399EF751FD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4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5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Peer-to-Peer and Social Networks</a:t>
            </a:r>
            <a:br>
              <a:rPr lang="en-US" b="1" dirty="0" smtClean="0"/>
            </a:br>
            <a:r>
              <a:rPr lang="en-US" b="1" smtClean="0"/>
              <a:t>Fall 2017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Degree distribution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04" y="1417638"/>
            <a:ext cx="3672469" cy="237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2140"/>
            <a:ext cx="3582093" cy="2540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452" y="6332794"/>
            <a:ext cx="4032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P(k</a:t>
            </a:r>
            <a:r>
              <a:rPr lang="en-US" dirty="0" smtClean="0"/>
              <a:t>) = fraction of nodes that has degree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458" y="1702990"/>
            <a:ext cx="4777542" cy="417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511" y="6146988"/>
            <a:ext cx="253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distribution is this?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network properties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66" y="1925966"/>
            <a:ext cx="5689340" cy="3015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158" y="5026533"/>
            <a:ext cx="872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</a:t>
            </a:r>
            <a:r>
              <a:rPr lang="en-US" sz="2400" i="1" dirty="0" smtClean="0">
                <a:solidFill>
                  <a:srgbClr val="0000FF"/>
                </a:solidFill>
              </a:rPr>
              <a:t>path length </a:t>
            </a:r>
            <a:r>
              <a:rPr lang="en-US" sz="2400" dirty="0" smtClean="0"/>
              <a:t>means </a:t>
            </a:r>
            <a:r>
              <a:rPr lang="en-US" sz="2400" b="1" dirty="0" smtClean="0">
                <a:solidFill>
                  <a:srgbClr val="0000FF"/>
                </a:solidFill>
              </a:rPr>
              <a:t>average path length </a:t>
            </a:r>
            <a:r>
              <a:rPr lang="en-US" sz="2400" dirty="0" smtClean="0"/>
              <a:t>between pairs of nodes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Clustering coefficient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3372" y="1584937"/>
            <a:ext cx="88606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a given node, </a:t>
            </a:r>
            <a:r>
              <a:rPr lang="en-US" sz="2400" dirty="0" smtClean="0">
                <a:solidFill>
                  <a:srgbClr val="000000"/>
                </a:solidFill>
              </a:rPr>
              <a:t>its</a:t>
            </a:r>
            <a:r>
              <a:rPr lang="en-US" sz="2400" b="1" i="1" dirty="0" smtClean="0">
                <a:solidFill>
                  <a:srgbClr val="0000FF"/>
                </a:solidFill>
              </a:rPr>
              <a:t> local clustering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coefficient</a:t>
            </a:r>
            <a:r>
              <a:rPr lang="en-US" sz="2400" b="1" dirty="0" smtClean="0">
                <a:solidFill>
                  <a:srgbClr val="0000FF"/>
                </a:solidFill>
              </a:rPr>
              <a:t> (CC) </a:t>
            </a:r>
            <a:r>
              <a:rPr lang="en-US" sz="2400" dirty="0" smtClean="0"/>
              <a:t>measures what fraction of its various  pairs of neighbors are neighbors of each other.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16" y="3264340"/>
            <a:ext cx="3473034" cy="180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3279" y="5628457"/>
            <a:ext cx="725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CC(B) = 3/6 = ½	CC(D) = 2/3 = CC(E)	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global CC </a:t>
            </a:r>
            <a:r>
              <a:rPr lang="en-US" sz="2400" dirty="0" smtClean="0"/>
              <a:t>is the average of the local CC values.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0265" y="3526747"/>
            <a:ext cx="2292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B’s neighbors are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{A,C,D,E}. Only (A,D), (D,E), (E,C) are connected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3785" y="4387441"/>
            <a:ext cx="237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CC of a graph is the</a:t>
            </a:r>
          </a:p>
          <a:p>
            <a:r>
              <a:rPr lang="en-US" sz="2000" smtClean="0"/>
              <a:t>mean </a:t>
            </a:r>
            <a:r>
              <a:rPr lang="en-US" sz="2000" dirty="0" smtClean="0"/>
              <a:t>of the CC of its </a:t>
            </a:r>
          </a:p>
          <a:p>
            <a:r>
              <a:rPr lang="en-US" sz="2000" dirty="0" smtClean="0"/>
              <a:t>various nodes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519" y="1712139"/>
            <a:ext cx="8683723" cy="424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-- When                 , </a:t>
            </a:r>
            <a:r>
              <a:rPr lang="en-US" sz="2800" dirty="0" smtClean="0">
                <a:sym typeface="Wingdings"/>
              </a:rPr>
              <a:t>an ER graph is a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collection of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	disjoint trees.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ym typeface="Wingdings"/>
              </a:rPr>
              <a:t>-- When             		   suddenly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one giant (connected)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	component</a:t>
            </a:r>
            <a:r>
              <a:rPr lang="en-US" sz="2800" dirty="0" smtClean="0">
                <a:sym typeface="Wingdings"/>
              </a:rPr>
              <a:t> emerges. Other components have a much 	smaller size				[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Phase change</a:t>
            </a:r>
            <a:r>
              <a:rPr lang="en-US" sz="2800" dirty="0" smtClean="0">
                <a:sym typeface="Wingdings"/>
              </a:rPr>
              <a:t>]</a:t>
            </a: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380429"/>
              </p:ext>
            </p:extLst>
          </p:nvPr>
        </p:nvGraphicFramePr>
        <p:xfrm>
          <a:off x="1752498" y="2036840"/>
          <a:ext cx="315056" cy="39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3" imgW="139700" imgH="165100" progId="Equation.DSMT4">
                  <p:embed/>
                </p:oleObj>
              </mc:Choice>
              <mc:Fallback>
                <p:oleObj name="Equation" r:id="rId3" imgW="139700" imgH="1651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498" y="2036840"/>
                        <a:ext cx="315056" cy="39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23414"/>
              </p:ext>
            </p:extLst>
          </p:nvPr>
        </p:nvGraphicFramePr>
        <p:xfrm>
          <a:off x="1594970" y="3641508"/>
          <a:ext cx="1624506" cy="895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5" imgW="787400" imgH="393700" progId="Equation.DSMT4">
                  <p:embed/>
                </p:oleObj>
              </mc:Choice>
              <mc:Fallback>
                <p:oleObj name="Equation" r:id="rId5" imgW="787400" imgH="3937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970" y="3641508"/>
                        <a:ext cx="1624506" cy="895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182358"/>
              </p:ext>
            </p:extLst>
          </p:nvPr>
        </p:nvGraphicFramePr>
        <p:xfrm>
          <a:off x="2702830" y="5191575"/>
          <a:ext cx="1181460" cy="51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7" imgW="533400" imgH="203200" progId="Equation.DSMT4">
                  <p:embed/>
                </p:oleObj>
              </mc:Choice>
              <mc:Fallback>
                <p:oleObj name="Equation" r:id="rId7" imgW="533400" imgH="2032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830" y="5191575"/>
                        <a:ext cx="1181460" cy="511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558670"/>
              </p:ext>
            </p:extLst>
          </p:nvPr>
        </p:nvGraphicFramePr>
        <p:xfrm>
          <a:off x="2112498" y="1712139"/>
          <a:ext cx="737985" cy="89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498" y="1712139"/>
                        <a:ext cx="737985" cy="898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742652" y="2078261"/>
          <a:ext cx="2109110" cy="86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652" y="2078261"/>
                        <a:ext cx="2109110" cy="865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" y="2238285"/>
            <a:ext cx="84472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                                     the graph is </a:t>
            </a:r>
            <a:r>
              <a:rPr lang="en-US" sz="2400" dirty="0" smtClean="0">
                <a:solidFill>
                  <a:srgbClr val="0000FF"/>
                </a:solidFill>
              </a:rPr>
              <a:t>almost always connected</a:t>
            </a:r>
          </a:p>
          <a:p>
            <a:r>
              <a:rPr lang="en-US" sz="2400" dirty="0" smtClean="0"/>
              <a:t>												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  <a:p>
            <a:r>
              <a:rPr lang="en-US" sz="2400" dirty="0" smtClean="0"/>
              <a:t>(i.e. connected with high probability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Hints. The probability that  a single node remains disconnected is </a:t>
            </a:r>
          </a:p>
          <a:p>
            <a:r>
              <a:rPr lang="en-US" sz="2400" dirty="0" smtClean="0"/>
              <a:t>(1-p)^(n-1). Substitute p = </a:t>
            </a:r>
            <a:r>
              <a:rPr lang="en-US" sz="2400" dirty="0" err="1" smtClean="0"/>
              <a:t>c.logn</a:t>
            </a:r>
            <a:r>
              <a:rPr lang="en-US" sz="2400" dirty="0" smtClean="0"/>
              <a:t>/n</a:t>
            </a:r>
          </a:p>
          <a:p>
            <a:endParaRPr lang="en-US" sz="2400" dirty="0" smtClean="0"/>
          </a:p>
          <a:p>
            <a:r>
              <a:rPr lang="en-US" sz="2400" b="1" dirty="0">
                <a:solidFill>
                  <a:srgbClr val="0000FF"/>
                </a:solidFill>
              </a:rPr>
              <a:t>The clustering coefficient of an ER graph = p	(</a:t>
            </a:r>
            <a:r>
              <a:rPr lang="en-US" sz="2400" b="1" dirty="0">
                <a:solidFill>
                  <a:srgbClr val="FF0000"/>
                </a:solidFill>
              </a:rPr>
              <a:t>why</a:t>
            </a:r>
            <a:r>
              <a:rPr lang="en-US" sz="2400" b="1" dirty="0">
                <a:solidFill>
                  <a:srgbClr val="0000FF"/>
                </a:solidFill>
              </a:rPr>
              <a:t>?}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But a social network is not necessarily an ER graph!  Human society </a:t>
            </a:r>
            <a:r>
              <a:rPr lang="en-US" sz="2400" dirty="0" smtClean="0"/>
              <a:t> is </a:t>
            </a:r>
            <a:r>
              <a:rPr lang="en-US" sz="2400" dirty="0" smtClean="0"/>
              <a:t>a “clustered” society, but ER graphs have poor (i.e. very </a:t>
            </a:r>
            <a:r>
              <a:rPr lang="en-US" sz="2400" dirty="0" smtClean="0"/>
              <a:t>low) </a:t>
            </a:r>
            <a:r>
              <a:rPr lang="en-US" sz="2400" b="1" dirty="0" smtClean="0">
                <a:solidFill>
                  <a:srgbClr val="0000FF"/>
                </a:solidFill>
              </a:rPr>
              <a:t>clustering </a:t>
            </a:r>
            <a:r>
              <a:rPr lang="en-US" sz="2400" b="1" dirty="0" smtClean="0">
                <a:solidFill>
                  <a:srgbClr val="0000FF"/>
                </a:solidFill>
              </a:rPr>
              <a:t>coefficient.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social are you?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799" y="1417638"/>
            <a:ext cx="8404001" cy="4634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/>
              <a:t>Malcom</a:t>
            </a:r>
            <a:r>
              <a:rPr lang="en-US" sz="2200" dirty="0" smtClean="0"/>
              <a:t> </a:t>
            </a:r>
            <a:r>
              <a:rPr lang="en-US" sz="2200" dirty="0" err="1" smtClean="0"/>
              <a:t>Gladwell</a:t>
            </a:r>
            <a:r>
              <a:rPr lang="en-US" sz="2200" dirty="0" smtClean="0"/>
              <a:t>, a staff writer at the </a:t>
            </a:r>
            <a:r>
              <a:rPr lang="en-US" sz="2200" dirty="0" smtClean="0">
                <a:solidFill>
                  <a:srgbClr val="0000FF"/>
                </a:solidFill>
              </a:rPr>
              <a:t>New Yorker </a:t>
            </a:r>
            <a:r>
              <a:rPr lang="en-US" sz="2200" dirty="0" smtClean="0"/>
              <a:t>magazine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describes in his book </a:t>
            </a:r>
            <a:r>
              <a:rPr lang="en-US" sz="2200" dirty="0" smtClean="0">
                <a:solidFill>
                  <a:srgbClr val="0000FF"/>
                </a:solidFill>
              </a:rPr>
              <a:t>The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Tipping Point, </a:t>
            </a:r>
            <a:r>
              <a:rPr lang="en-US" sz="2200" dirty="0" smtClean="0"/>
              <a:t>an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/>
              <a:t>experiment to measure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how social a person is.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/>
              <a:t>  He started with a list of 248 last names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200" dirty="0" smtClean="0"/>
              <a:t>  A person scores a point if he or she knows someone with a last name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from this list. If he/she knows </a:t>
            </a:r>
            <a:r>
              <a:rPr lang="en-US" sz="2200" dirty="0" smtClean="0">
                <a:solidFill>
                  <a:srgbClr val="0000FF"/>
                </a:solidFill>
              </a:rPr>
              <a:t>three persons </a:t>
            </a:r>
            <a:r>
              <a:rPr lang="en-US" sz="2200" dirty="0" smtClean="0"/>
              <a:t>with the same last name,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then he/she </a:t>
            </a:r>
            <a:r>
              <a:rPr lang="en-US" sz="2200" dirty="0" smtClean="0">
                <a:solidFill>
                  <a:srgbClr val="0000FF"/>
                </a:solidFill>
              </a:rPr>
              <a:t>scores 3 points</a:t>
            </a:r>
          </a:p>
          <a:p>
            <a:endParaRPr lang="en-US" sz="2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social are you?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9559" y="1417638"/>
            <a:ext cx="8497952" cy="5142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(Outcome of the </a:t>
            </a:r>
            <a:r>
              <a:rPr lang="en-US" sz="2200" dirty="0" smtClean="0">
                <a:solidFill>
                  <a:srgbClr val="0000FF"/>
                </a:solidFill>
              </a:rPr>
              <a:t>Tipping Point </a:t>
            </a:r>
            <a:r>
              <a:rPr lang="en-US" sz="2200" dirty="0" smtClean="0"/>
              <a:t>experiment)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Altogether 400 people from different groups were tested.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(min) 9, (max) 118 		{from a random sample}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(min) 16, (max) 108 		{from a highly homogeneous group}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(min) 2, (max) 95 		{from a college class}</a:t>
            </a:r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[Conclusion: Some people are very social, even in small or homogeneous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samples.  They are </a:t>
            </a:r>
            <a:r>
              <a:rPr lang="en-US" sz="2200" b="1" dirty="0" smtClean="0">
                <a:solidFill>
                  <a:srgbClr val="FF0000"/>
                </a:solidFill>
              </a:rPr>
              <a:t>connectors</a:t>
            </a:r>
            <a:r>
              <a:rPr lang="en-US" sz="2200" dirty="0" smtClean="0">
                <a:solidFill>
                  <a:srgbClr val="FF0000"/>
                </a:solidFill>
              </a:rPr>
              <a:t>]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Connectors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64" y="1417638"/>
            <a:ext cx="8790838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</a:rPr>
              <a:t>Barabási</a:t>
            </a:r>
            <a:r>
              <a:rPr lang="en-US" sz="2400" dirty="0" smtClean="0"/>
              <a:t> observed that connectors are not unique to human society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only, but </a:t>
            </a:r>
            <a:r>
              <a:rPr lang="en-US" sz="2400" dirty="0" smtClean="0">
                <a:solidFill>
                  <a:srgbClr val="0000FF"/>
                </a:solidFill>
              </a:rPr>
              <a:t>true for many complex networks </a:t>
            </a:r>
            <a:r>
              <a:rPr lang="en-US" sz="2400" dirty="0" smtClean="0"/>
              <a:t>ranging from  </a:t>
            </a:r>
            <a:r>
              <a:rPr lang="en-US" sz="2400" dirty="0" smtClean="0">
                <a:solidFill>
                  <a:srgbClr val="0000FF"/>
                </a:solidFill>
              </a:rPr>
              <a:t>biology to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computer science</a:t>
            </a:r>
            <a:r>
              <a:rPr lang="en-US" sz="2400" dirty="0" smtClean="0"/>
              <a:t>, where there are some nodes with an </a:t>
            </a:r>
            <a:r>
              <a:rPr lang="en-US" sz="2400" dirty="0" smtClean="0">
                <a:solidFill>
                  <a:srgbClr val="0000FF"/>
                </a:solidFill>
              </a:rPr>
              <a:t>anomalously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large number of links</a:t>
            </a:r>
            <a:r>
              <a:rPr lang="en-US" sz="2400" dirty="0" smtClean="0"/>
              <a:t>. Certainly these types of clustering </a:t>
            </a:r>
            <a:r>
              <a:rPr lang="en-US" sz="2400" dirty="0" smtClean="0">
                <a:solidFill>
                  <a:srgbClr val="0000FF"/>
                </a:solidFill>
              </a:rPr>
              <a:t>cannot be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expected in ER graphs.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world wide web, </a:t>
            </a:r>
            <a:r>
              <a:rPr lang="en-US" sz="2400" dirty="0" smtClean="0">
                <a:solidFill>
                  <a:srgbClr val="0000FF"/>
                </a:solidFill>
              </a:rPr>
              <a:t>the ultimate forum of democracy</a:t>
            </a:r>
            <a:r>
              <a:rPr lang="en-US" sz="2400" b="1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random network, as </a:t>
            </a:r>
            <a:r>
              <a:rPr lang="en-US" sz="2400" dirty="0" err="1" smtClean="0"/>
              <a:t>Barabási’s</a:t>
            </a:r>
            <a:r>
              <a:rPr lang="en-US" sz="2400" dirty="0" smtClean="0"/>
              <a:t> web-mapping project revealed.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 of the web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764" y="1417638"/>
            <a:ext cx="86262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Barabási</a:t>
            </a:r>
            <a:r>
              <a:rPr lang="en-US" sz="2400" dirty="0" smtClean="0"/>
              <a:t> first experimented with the Univ. of Notre Dame’s web.</a:t>
            </a:r>
          </a:p>
          <a:p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325,000 </a:t>
            </a:r>
            <a:r>
              <a:rPr lang="en-US" sz="2400" dirty="0" smtClean="0"/>
              <a:t>pages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270,000 </a:t>
            </a:r>
            <a:r>
              <a:rPr lang="en-US" sz="2400" dirty="0" smtClean="0">
                <a:solidFill>
                  <a:srgbClr val="000000"/>
                </a:solidFill>
              </a:rPr>
              <a:t>pages</a:t>
            </a:r>
            <a:r>
              <a:rPr lang="en-US" sz="2400" dirty="0" smtClean="0">
                <a:solidFill>
                  <a:srgbClr val="0000FF"/>
                </a:solidFill>
              </a:rPr>
              <a:t> (i.e. 82%) had </a:t>
            </a:r>
            <a:r>
              <a:rPr lang="en-US" sz="2400" dirty="0" smtClean="0">
                <a:solidFill>
                  <a:srgbClr val="FF0000"/>
                </a:solidFill>
              </a:rPr>
              <a:t>three or fewer </a:t>
            </a:r>
            <a:r>
              <a:rPr lang="en-US" sz="2400" dirty="0" smtClean="0">
                <a:solidFill>
                  <a:srgbClr val="0000FF"/>
                </a:solidFill>
              </a:rPr>
              <a:t>links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42 had </a:t>
            </a:r>
            <a:r>
              <a:rPr lang="en-US" sz="2400" dirty="0" smtClean="0">
                <a:solidFill>
                  <a:srgbClr val="FF0000"/>
                </a:solidFill>
              </a:rPr>
              <a:t>1000+ incoming links </a:t>
            </a:r>
            <a:r>
              <a:rPr lang="en-US" sz="2400" dirty="0" smtClean="0">
                <a:solidFill>
                  <a:srgbClr val="0000FF"/>
                </a:solidFill>
              </a:rPr>
              <a:t>each.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The entire WWW exhibited even more disparity</a:t>
            </a:r>
            <a:r>
              <a:rPr lang="en-US" sz="2400" dirty="0" smtClean="0">
                <a:solidFill>
                  <a:srgbClr val="0000FF"/>
                </a:solidFill>
              </a:rPr>
              <a:t>. 90% had ≤ </a:t>
            </a:r>
            <a:r>
              <a:rPr lang="en-US" sz="2400" dirty="0" smtClean="0">
                <a:solidFill>
                  <a:srgbClr val="FF0000"/>
                </a:solidFill>
              </a:rPr>
              <a:t>10 links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whereas a few </a:t>
            </a:r>
            <a:r>
              <a:rPr lang="en-US" sz="2400" dirty="0" smtClean="0">
                <a:solidFill>
                  <a:srgbClr val="0000FF"/>
                </a:solidFill>
              </a:rPr>
              <a:t>(4-5) </a:t>
            </a:r>
            <a:r>
              <a:rPr lang="en-US" sz="2400" dirty="0" smtClean="0">
                <a:solidFill>
                  <a:srgbClr val="000000"/>
                </a:solidFill>
              </a:rPr>
              <a:t>like Yahoo were referenced by </a:t>
            </a:r>
            <a:r>
              <a:rPr lang="en-US" sz="2400" dirty="0" smtClean="0">
                <a:solidFill>
                  <a:srgbClr val="FF0000"/>
                </a:solidFill>
              </a:rPr>
              <a:t>close to a million pages! </a:t>
            </a:r>
            <a:r>
              <a:rPr lang="en-US" sz="2400" dirty="0" smtClean="0">
                <a:solidFill>
                  <a:srgbClr val="000000"/>
                </a:solidFill>
              </a:rPr>
              <a:t>These are the </a:t>
            </a:r>
            <a:r>
              <a:rPr lang="en-US" sz="2400" dirty="0" smtClean="0">
                <a:solidFill>
                  <a:srgbClr val="FF0000"/>
                </a:solidFill>
              </a:rPr>
              <a:t>hubs </a:t>
            </a:r>
            <a:r>
              <a:rPr lang="en-US" sz="2400" dirty="0" smtClean="0">
                <a:solidFill>
                  <a:srgbClr val="000000"/>
                </a:solidFill>
              </a:rPr>
              <a:t>of the web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They help create short paths between nodes 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mean distance = 19 for WWW </a:t>
            </a:r>
            <a:r>
              <a:rPr lang="en-US" sz="2400" dirty="0" smtClean="0">
                <a:solidFill>
                  <a:srgbClr val="000000"/>
                </a:solidFill>
              </a:rPr>
              <a:t>obtained via extrapolation</a:t>
            </a:r>
            <a:r>
              <a:rPr lang="en-US" sz="2400" dirty="0" smtClean="0">
                <a:solidFill>
                  <a:srgbClr val="0000FF"/>
                </a:solidFill>
              </a:rPr>
              <a:t>). (</a:t>
            </a:r>
            <a:r>
              <a:rPr lang="en-US" sz="2400" b="1" dirty="0" smtClean="0">
                <a:solidFill>
                  <a:srgbClr val="008000"/>
                </a:solidFill>
              </a:rPr>
              <a:t>Some dispute this figure now)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Graphs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7509" y="1581995"/>
            <a:ext cx="633839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degree distribution in of the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 in the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World Wide Web follows a power-law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57" y="3271608"/>
            <a:ext cx="71247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Directed vs. Undirected graphs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247900"/>
            <a:ext cx="7598833" cy="23434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283" y="4612541"/>
            <a:ext cx="32660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Collaborations,</a:t>
            </a:r>
          </a:p>
          <a:p>
            <a:r>
              <a:rPr lang="en-US" sz="2400" dirty="0" smtClean="0"/>
              <a:t>Friendship on Facebook</a:t>
            </a:r>
          </a:p>
          <a:p>
            <a:r>
              <a:rPr lang="en-US" sz="2400" dirty="0" smtClean="0"/>
              <a:t>(Symmetric relationship)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13917" y="4591374"/>
            <a:ext cx="34194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Emails, citations,</a:t>
            </a:r>
          </a:p>
          <a:p>
            <a:r>
              <a:rPr lang="en-US" sz="2400" dirty="0" smtClean="0"/>
              <a:t>Following on Twitter</a:t>
            </a:r>
          </a:p>
          <a:p>
            <a:r>
              <a:rPr lang="en-US" sz="2400" dirty="0" smtClean="0"/>
              <a:t>(asymmetric relationship)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2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Graphs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417638"/>
            <a:ext cx="7726075" cy="47799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vs. Power-Law networks</a:t>
            </a:r>
            <a:endParaRPr lang="en-US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64" y="1232484"/>
            <a:ext cx="7560636" cy="52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Evolution of Scale</a:t>
            </a:r>
            <a:r>
              <a:rPr lang="en-US" b="1" dirty="0"/>
              <a:t>-free networks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8820" y="1509714"/>
            <a:ext cx="8343736" cy="4851026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Airline Routes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1" y="1547228"/>
            <a:ext cx="7220743" cy="3973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3299" y="6024859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Think of how new routes are added to an existing network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Preferential attachment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37" y="1417638"/>
            <a:ext cx="3736242" cy="4344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5981" y="3421784"/>
            <a:ext cx="114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406" y="2590787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Existing 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5981" y="1658411"/>
            <a:ext cx="3604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new node connects with an</a:t>
            </a:r>
          </a:p>
          <a:p>
            <a:r>
              <a:rPr lang="en-US" sz="2000" dirty="0" smtClean="0"/>
              <a:t>existing node with a </a:t>
            </a:r>
            <a:r>
              <a:rPr lang="en-US" sz="2000" dirty="0" smtClean="0">
                <a:solidFill>
                  <a:srgbClr val="0000FF"/>
                </a:solidFill>
              </a:rPr>
              <a:t>probability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proportional to </a:t>
            </a:r>
            <a:r>
              <a:rPr lang="en-US" sz="2000" dirty="0" smtClean="0"/>
              <a:t>its </a:t>
            </a:r>
            <a:r>
              <a:rPr lang="en-US" sz="2000" b="1" i="1" dirty="0" smtClean="0"/>
              <a:t>degree</a:t>
            </a:r>
            <a:r>
              <a:rPr lang="en-US" sz="2000" dirty="0" smtClean="0"/>
              <a:t>. The</a:t>
            </a:r>
          </a:p>
          <a:p>
            <a:r>
              <a:rPr lang="en-US" sz="2000" dirty="0" smtClean="0"/>
              <a:t>sum of the node degrees = 8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69337" y="5871681"/>
            <a:ext cx="612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leads to a power-law distribution (</a:t>
            </a:r>
            <a:r>
              <a:rPr lang="en-US" sz="2000" dirty="0" err="1" smtClean="0"/>
              <a:t>Barabási</a:t>
            </a:r>
            <a:r>
              <a:rPr lang="en-US" sz="2000" dirty="0" smtClean="0"/>
              <a:t> &amp; Albert)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14322" y="4677069"/>
            <a:ext cx="40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known as “</a:t>
            </a:r>
            <a:r>
              <a:rPr lang="en-US" dirty="0" smtClean="0">
                <a:solidFill>
                  <a:srgbClr val="FF0000"/>
                </a:solidFill>
              </a:rPr>
              <a:t>Rich gets richer</a:t>
            </a:r>
            <a:r>
              <a:rPr lang="en-US" dirty="0" smtClean="0"/>
              <a:t>” policy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Anatomy of the web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34" y="1892300"/>
            <a:ext cx="4442691" cy="1873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4623" y="4395869"/>
            <a:ext cx="5661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Albert, </a:t>
            </a:r>
            <a:r>
              <a:rPr lang="en-US" dirty="0" err="1" smtClean="0"/>
              <a:t>Jeong</a:t>
            </a:r>
            <a:r>
              <a:rPr lang="en-US" dirty="0" smtClean="0"/>
              <a:t>, </a:t>
            </a:r>
            <a:r>
              <a:rPr lang="en-US" dirty="0" err="1"/>
              <a:t>B</a:t>
            </a:r>
            <a:r>
              <a:rPr lang="en-US" dirty="0" err="1" smtClean="0"/>
              <a:t>arabasi</a:t>
            </a:r>
            <a:r>
              <a:rPr lang="en-US" dirty="0" smtClean="0"/>
              <a:t>: Diameter of the World Wide Web.</a:t>
            </a:r>
          </a:p>
          <a:p>
            <a:r>
              <a:rPr lang="en-US" dirty="0" smtClean="0"/>
              <a:t>(Brief Communication). </a:t>
            </a:r>
            <a:r>
              <a:rPr lang="pl-PL" b="1" i="1" dirty="0" smtClean="0"/>
              <a:t>Nature</a:t>
            </a:r>
            <a:r>
              <a:rPr lang="pl-PL" dirty="0" smtClean="0"/>
              <a:t> 401, 9 Sep 1999</a:t>
            </a:r>
            <a:endParaRPr lang="pl-PL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3942" y="1767228"/>
            <a:ext cx="5461756" cy="2353344"/>
          </a:xfrm>
          <a:prstGeom prst="roundRect">
            <a:avLst/>
          </a:prstGeom>
          <a:noFill/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6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web is a bow tie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693" y="1417638"/>
            <a:ext cx="5897122" cy="4573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889" y="6083173"/>
            <a:ext cx="412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Nature </a:t>
            </a:r>
            <a:r>
              <a:rPr lang="en-US" dirty="0"/>
              <a:t>405, 113(11 May 2000)</a:t>
            </a:r>
          </a:p>
        </p:txBody>
      </p:sp>
    </p:spTree>
    <p:extLst>
      <p:ext uri="{BB962C8B-B14F-4D97-AF65-F5344CB8AC3E}">
        <p14:creationId xmlns:p14="http://schemas.microsoft.com/office/powerpoint/2010/main" val="400699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law graph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0471"/>
            <a:ext cx="84439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degree distribution in of the </a:t>
            </a:r>
            <a:r>
              <a:rPr lang="en-US" sz="2400" dirty="0" err="1" smtClean="0"/>
              <a:t>webpages</a:t>
            </a:r>
            <a:r>
              <a:rPr lang="en-US" sz="2400" dirty="0" smtClean="0"/>
              <a:t> in the World Wide Web follow a </a:t>
            </a:r>
            <a:r>
              <a:rPr lang="en-US" sz="2400" b="1" dirty="0" smtClean="0">
                <a:solidFill>
                  <a:srgbClr val="FF0000"/>
                </a:solidFill>
              </a:rPr>
              <a:t>power-law</a:t>
            </a:r>
            <a:r>
              <a:rPr lang="en-US" sz="2400" dirty="0" smtClean="0"/>
              <a:t>.  In a </a:t>
            </a:r>
            <a:r>
              <a:rPr lang="en-US" sz="2400" dirty="0" smtClean="0">
                <a:solidFill>
                  <a:srgbClr val="0000FF"/>
                </a:solidFill>
              </a:rPr>
              <a:t>power-law graph</a:t>
            </a:r>
            <a:r>
              <a:rPr lang="en-US" sz="2400" dirty="0" smtClean="0"/>
              <a:t>, the number of nodes               with degree       satisfies the condition  </a:t>
            </a:r>
            <a:endParaRPr lang="en-US" sz="2400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213941" y="2718211"/>
          <a:ext cx="1472859" cy="71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3" imgW="812800" imgH="393700" progId="Equation.DSMT4">
                  <p:embed/>
                </p:oleObj>
              </mc:Choice>
              <mc:Fallback>
                <p:oleObj name="Equation" r:id="rId3" imgW="812800" imgH="3937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941" y="2718211"/>
                        <a:ext cx="1472859" cy="719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472859" y="2866713"/>
          <a:ext cx="771842" cy="39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5" imgW="355600" imgH="203200" progId="Equation.DSMT4">
                  <p:embed/>
                </p:oleObj>
              </mc:Choice>
              <mc:Fallback>
                <p:oleObj name="Equation" r:id="rId5" imgW="355600" imgH="2032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859" y="2866713"/>
                        <a:ext cx="771842" cy="394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934911" y="2894217"/>
          <a:ext cx="347666" cy="36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911" y="2894217"/>
                        <a:ext cx="347666" cy="367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522" y="3437577"/>
            <a:ext cx="79905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Also known as </a:t>
            </a:r>
            <a:r>
              <a:rPr lang="en-US" sz="2400" b="1" dirty="0" smtClean="0">
                <a:solidFill>
                  <a:srgbClr val="0000FF"/>
                </a:solidFill>
              </a:rPr>
              <a:t>scale-free graph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  <a:r>
              <a:rPr lang="en-US" sz="2400" dirty="0" smtClean="0"/>
              <a:t>Other examples are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-- Income and number of people with that income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-- Magnitude and number of earthquakes of that magnitude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-- Population and number of cities with that population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Directed vs. Undirected graphs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5116" y="2534914"/>
            <a:ext cx="213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Degree of A = 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681" y="4707790"/>
            <a:ext cx="52467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directed graphs, we have to</a:t>
            </a:r>
          </a:p>
          <a:p>
            <a:r>
              <a:rPr lang="en-US" sz="2400" dirty="0" smtClean="0"/>
              <a:t>define </a:t>
            </a:r>
            <a:r>
              <a:rPr lang="en-US" sz="2400" b="1" dirty="0" smtClean="0">
                <a:solidFill>
                  <a:srgbClr val="0000FF"/>
                </a:solidFill>
              </a:rPr>
              <a:t>in-degree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rgbClr val="0000FF"/>
                </a:solidFill>
              </a:rPr>
              <a:t>out-degree</a:t>
            </a:r>
          </a:p>
          <a:p>
            <a:r>
              <a:rPr lang="en-US" sz="2400" dirty="0" smtClean="0"/>
              <a:t>of nodes. What is the </a:t>
            </a:r>
            <a:r>
              <a:rPr lang="en-US" sz="2400" i="1" dirty="0" smtClean="0">
                <a:solidFill>
                  <a:srgbClr val="0000FF"/>
                </a:solidFill>
              </a:rPr>
              <a:t>average in-degree</a:t>
            </a:r>
          </a:p>
          <a:p>
            <a:r>
              <a:rPr lang="en-US" sz="2400" dirty="0" smtClean="0"/>
              <a:t>of the directed graph to the right?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283" y="1703917"/>
            <a:ext cx="430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Degree of a node </a:t>
            </a:r>
          </a:p>
          <a:p>
            <a:r>
              <a:rPr lang="en-US" sz="2400" dirty="0" smtClean="0"/>
              <a:t>= number of edges incident on 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283" y="1703917"/>
            <a:ext cx="2410883" cy="3788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681" y="3285622"/>
            <a:ext cx="4489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average degree of nodes in an </a:t>
            </a:r>
          </a:p>
          <a:p>
            <a:r>
              <a:rPr lang="en-US" sz="2400" dirty="0" smtClean="0"/>
              <a:t>n-node graph G = (V, E) is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738032"/>
              </p:ext>
            </p:extLst>
          </p:nvPr>
        </p:nvGraphicFramePr>
        <p:xfrm>
          <a:off x="4185303" y="3606445"/>
          <a:ext cx="715433" cy="64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Equation" r:id="rId4" imgW="393700" imgH="393700" progId="Equation.3">
                  <p:embed/>
                </p:oleObj>
              </mc:Choice>
              <mc:Fallback>
                <p:oleObj name="Equation" r:id="rId4" imgW="3937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303" y="3606445"/>
                        <a:ext cx="715433" cy="647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Sparse and dense graphs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61" y="1769806"/>
            <a:ext cx="3543939" cy="3037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889" y="1915555"/>
            <a:ext cx="39368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a clique with </a:t>
            </a:r>
            <a:r>
              <a:rPr lang="en-US" sz="2400" b="1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 nodes, the </a:t>
            </a:r>
          </a:p>
          <a:p>
            <a:r>
              <a:rPr lang="en-US" sz="2400" dirty="0" smtClean="0"/>
              <a:t>degree of each node is (</a:t>
            </a:r>
            <a:r>
              <a:rPr lang="en-US" sz="2400" b="1" dirty="0" smtClean="0">
                <a:solidFill>
                  <a:srgbClr val="0000FF"/>
                </a:solidFill>
              </a:rPr>
              <a:t>n-1)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0000FF"/>
                </a:solidFill>
              </a:rPr>
              <a:t>dense</a:t>
            </a:r>
            <a:r>
              <a:rPr lang="en-US" sz="2400" dirty="0" smtClean="0"/>
              <a:t> graphs, the average</a:t>
            </a:r>
          </a:p>
          <a:p>
            <a:r>
              <a:rPr lang="en-US" sz="2400" dirty="0" smtClean="0"/>
              <a:t>node degree is </a:t>
            </a:r>
            <a:r>
              <a:rPr lang="en-US" sz="2400" b="1" dirty="0" err="1" smtClean="0">
                <a:solidFill>
                  <a:srgbClr val="0000FF"/>
                </a:solidFill>
              </a:rPr>
              <a:t>O(n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. In </a:t>
            </a:r>
            <a:r>
              <a:rPr lang="en-US" sz="2400" b="1" dirty="0" smtClean="0">
                <a:solidFill>
                  <a:srgbClr val="0000FF"/>
                </a:solidFill>
              </a:rPr>
              <a:t>sparse</a:t>
            </a:r>
          </a:p>
          <a:p>
            <a:r>
              <a:rPr lang="en-US" sz="2400" dirty="0" smtClean="0"/>
              <a:t>graphs, the average degree is</a:t>
            </a:r>
          </a:p>
          <a:p>
            <a:r>
              <a:rPr lang="en-US" sz="2400" dirty="0" smtClean="0"/>
              <a:t>much smaller.</a:t>
            </a:r>
          </a:p>
          <a:p>
            <a:endParaRPr lang="en-US" sz="2400" dirty="0" smtClean="0"/>
          </a:p>
          <a:p>
            <a:r>
              <a:rPr lang="en-US" sz="2400" dirty="0" smtClean="0"/>
              <a:t>Are most real world social </a:t>
            </a:r>
          </a:p>
          <a:p>
            <a:r>
              <a:rPr lang="en-US" sz="2400" dirty="0" smtClean="0"/>
              <a:t>networks dense or sparse?</a:t>
            </a:r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1821" y="5020647"/>
            <a:ext cx="93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clique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Real-world graphs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283" y="1703917"/>
            <a:ext cx="7746982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real world graphs </a:t>
            </a:r>
            <a:r>
              <a:rPr lang="en-US" sz="2400" b="1" dirty="0" smtClean="0">
                <a:solidFill>
                  <a:srgbClr val="0000FF"/>
                </a:solidFill>
              </a:rPr>
              <a:t>are sparse</a:t>
            </a:r>
            <a:r>
              <a:rPr lang="en-US" sz="2400" dirty="0" smtClean="0"/>
              <a:t>, i.e. the average degree is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much less than n-1 </a:t>
            </a:r>
            <a:r>
              <a:rPr lang="en-US" sz="2400" dirty="0" smtClean="0"/>
              <a:t>for an n-node graph. Some examples are</a:t>
            </a:r>
          </a:p>
          <a:p>
            <a:endParaRPr lang="en-US" sz="2400" dirty="0"/>
          </a:p>
          <a:p>
            <a:r>
              <a:rPr lang="en-US" sz="2400" dirty="0" smtClean="0"/>
              <a:t>LinkedIn N</a:t>
            </a:r>
            <a:r>
              <a:rPr lang="en-US" sz="2400" dirty="0"/>
              <a:t>=</a:t>
            </a:r>
            <a:r>
              <a:rPr lang="en-US" sz="2400" dirty="0" smtClean="0"/>
              <a:t>6,946,668					Average degree = 8.87 </a:t>
            </a:r>
          </a:p>
          <a:p>
            <a:r>
              <a:rPr lang="en-US" sz="2400" dirty="0" smtClean="0"/>
              <a:t>Co-authorship (DBLP) = 317,080		Average degree = 6.62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Graphs can be </a:t>
            </a:r>
            <a:r>
              <a:rPr lang="en-US" sz="2400" b="1" dirty="0" smtClean="0">
                <a:solidFill>
                  <a:srgbClr val="0000FF"/>
                </a:solidFill>
              </a:rPr>
              <a:t>weighted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0000FF"/>
                </a:solidFill>
              </a:rPr>
              <a:t>un-weighted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Is the co-authorship network </a:t>
            </a:r>
            <a:r>
              <a:rPr lang="en-US" sz="2400" i="1" dirty="0" smtClean="0">
                <a:solidFill>
                  <a:srgbClr val="0000FF"/>
                </a:solidFill>
              </a:rPr>
              <a:t>weighted</a:t>
            </a:r>
            <a:r>
              <a:rPr lang="en-US" sz="2400" i="1" dirty="0" smtClean="0">
                <a:solidFill>
                  <a:srgbClr val="FF0000"/>
                </a:solidFill>
              </a:rPr>
              <a:t> or </a:t>
            </a:r>
            <a:r>
              <a:rPr lang="en-US" sz="2400" i="1" dirty="0" smtClean="0">
                <a:solidFill>
                  <a:srgbClr val="0000FF"/>
                </a:solidFill>
              </a:rPr>
              <a:t>un-weighted</a:t>
            </a:r>
            <a:r>
              <a:rPr lang="en-US" sz="2400" i="1" dirty="0" smtClean="0">
                <a:solidFill>
                  <a:srgbClr val="FF0000"/>
                </a:solidFill>
              </a:rPr>
              <a:t>?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graphs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0026" y="1640120"/>
            <a:ext cx="2909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cap="small" dirty="0" err="1" smtClean="0"/>
              <a:t>Erdös-Renyi</a:t>
            </a:r>
            <a:r>
              <a:rPr lang="en-US" sz="2800" u="sng" cap="small" dirty="0" smtClean="0"/>
              <a:t> model  </a:t>
            </a:r>
            <a:endParaRPr lang="en-US" sz="2800" u="sng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960025" y="2320169"/>
            <a:ext cx="74002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One of several models of real world networks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Presents a theory of how social webs are formed.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Start with a set of isolated nodes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Connect each pair of nodes with a probability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resulting graph is known as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213640" y="3615783"/>
          <a:ext cx="2363088" cy="36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3" imgW="1041400" imgH="190500" progId="Equation.DSMT4">
                  <p:embed/>
                </p:oleObj>
              </mc:Choice>
              <mc:Fallback>
                <p:oleObj name="Equation" r:id="rId3" imgW="1041400" imgH="19050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640" y="3615783"/>
                        <a:ext cx="2363088" cy="366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900241" y="4158679"/>
          <a:ext cx="1786559" cy="46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5" imgW="812800" imgH="190500" progId="Equation.DSMT4">
                  <p:embed/>
                </p:oleObj>
              </mc:Choice>
              <mc:Fallback>
                <p:oleObj name="Equation" r:id="rId5" imgW="812800" imgH="1905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241" y="4158679"/>
                        <a:ext cx="1786559" cy="462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012454" y="4773867"/>
          <a:ext cx="956147" cy="37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7" imgW="469900" imgH="190500" progId="Equation.DSMT4">
                  <p:embed/>
                </p:oleObj>
              </mc:Choice>
              <mc:Fallback>
                <p:oleObj name="Equation" r:id="rId7" imgW="469900" imgH="19050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454" y="4773867"/>
                        <a:ext cx="956147" cy="377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graphs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0026" y="1640120"/>
            <a:ext cx="710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 model is different from the                    model    </a:t>
            </a:r>
            <a:endParaRPr lang="en-US" sz="2800" dirty="0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460600" y="1640119"/>
          <a:ext cx="1502670" cy="684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7" name="Equation" r:id="rId3" imgW="508000" imgH="190500" progId="Equation.DSMT4">
                  <p:embed/>
                </p:oleObj>
              </mc:Choice>
              <mc:Fallback>
                <p:oleObj name="Equation" r:id="rId3" imgW="508000" imgH="1905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600" y="1640119"/>
                        <a:ext cx="1502670" cy="684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60026" y="2701229"/>
            <a:ext cx="72569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               model randomly selects one from the entire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family of graphs with        nodes and          edges.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552064" y="2955989"/>
          <a:ext cx="977099" cy="40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8" name="Equation" r:id="rId5" imgW="508000" imgH="190500" progId="Equation.DSMT4">
                  <p:embed/>
                </p:oleObj>
              </mc:Choice>
              <mc:Fallback>
                <p:oleObj name="Equation" r:id="rId5" imgW="508000" imgH="1905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064" y="2955989"/>
                        <a:ext cx="977099" cy="400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757280" y="3403896"/>
          <a:ext cx="397003" cy="50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9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280" y="3403896"/>
                        <a:ext cx="397003" cy="507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586543" y="3463972"/>
          <a:ext cx="590401" cy="40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0" name="Equation" r:id="rId9" imgW="165100" imgH="127000" progId="Equation.DSMT4">
                  <p:embed/>
                </p:oleObj>
              </mc:Choice>
              <mc:Fallback>
                <p:oleObj name="Equation" r:id="rId9" imgW="165100" imgH="1270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543" y="3463972"/>
                        <a:ext cx="590401" cy="406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Properties of ER graphs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30148"/>
            <a:ext cx="7750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Property 1</a:t>
            </a:r>
            <a:r>
              <a:rPr lang="en-US" sz="2800" dirty="0" smtClean="0"/>
              <a:t>. The </a:t>
            </a:r>
            <a:r>
              <a:rPr lang="en-US" sz="2800" i="1" dirty="0" smtClean="0"/>
              <a:t>expected</a:t>
            </a:r>
            <a:r>
              <a:rPr lang="en-US" sz="2800" dirty="0" smtClean="0"/>
              <a:t> number of edges is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011005"/>
            <a:ext cx="6949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Property 2</a:t>
            </a:r>
            <a:r>
              <a:rPr lang="en-US" sz="2800" dirty="0" smtClean="0"/>
              <a:t>. The </a:t>
            </a:r>
            <a:r>
              <a:rPr lang="en-US" sz="2800" i="1" dirty="0" smtClean="0"/>
              <a:t>expected</a:t>
            </a:r>
            <a:r>
              <a:rPr lang="en-US" sz="2800" dirty="0" smtClean="0"/>
              <a:t> degree per node is  </a:t>
            </a:r>
          </a:p>
          <a:p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127384" y="3011005"/>
          <a:ext cx="1226847" cy="54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3" imgW="533400" imgH="190500" progId="Equation.DSMT4">
                  <p:embed/>
                </p:oleObj>
              </mc:Choice>
              <mc:Fallback>
                <p:oleObj name="Equation" r:id="rId3" imgW="533400" imgH="1905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384" y="3011005"/>
                        <a:ext cx="1226847" cy="541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3980501"/>
            <a:ext cx="731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Property 3</a:t>
            </a:r>
            <a:r>
              <a:rPr lang="en-US" sz="2400" dirty="0" smtClean="0"/>
              <a:t>. </a:t>
            </a:r>
            <a:r>
              <a:rPr lang="en-US" sz="2800" dirty="0" smtClean="0"/>
              <a:t>The </a:t>
            </a:r>
            <a:r>
              <a:rPr lang="en-US" sz="2800" i="1" dirty="0" smtClean="0"/>
              <a:t>expected</a:t>
            </a:r>
            <a:r>
              <a:rPr lang="en-US" sz="2800" dirty="0" smtClean="0"/>
              <a:t> diameter of                  is  </a:t>
            </a:r>
            <a:endParaRPr lang="en-US" sz="2800" dirty="0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7187209" y="1890166"/>
          <a:ext cx="1299603" cy="817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5" imgW="635000" imgH="393700" progId="Equation.DSMT4">
                  <p:embed/>
                </p:oleObj>
              </mc:Choice>
              <mc:Fallback>
                <p:oleObj name="Equation" r:id="rId5" imgW="635000" imgH="3937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209" y="1890166"/>
                        <a:ext cx="1299603" cy="817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767615"/>
              </p:ext>
            </p:extLst>
          </p:nvPr>
        </p:nvGraphicFramePr>
        <p:xfrm>
          <a:off x="6172085" y="4084972"/>
          <a:ext cx="1114049" cy="41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Equation" r:id="rId7" imgW="469900" imgH="190500" progId="Equation.DSMT4">
                  <p:embed/>
                </p:oleObj>
              </mc:Choice>
              <mc:Fallback>
                <p:oleObj name="Equation" r:id="rId7" imgW="469900" imgH="19050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085" y="4084972"/>
                        <a:ext cx="1114049" cy="416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13117" y="5773143"/>
            <a:ext cx="349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[deg = expected degree of a node] [Note the word </a:t>
            </a:r>
            <a:r>
              <a:rPr lang="en-US" b="1" dirty="0" smtClean="0">
                <a:solidFill>
                  <a:srgbClr val="FF0000"/>
                </a:solidFill>
              </a:rPr>
              <a:t>expected</a:t>
            </a:r>
            <a:r>
              <a:rPr lang="en-US" dirty="0" smtClean="0"/>
              <a:t>]</a:t>
            </a:r>
            <a:endParaRPr lang="en-US" dirty="0"/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2713117" y="4551632"/>
          <a:ext cx="4284280" cy="102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Equation" r:id="rId9" imgW="2070100" imgH="419100" progId="Equation.DSMT4">
                  <p:embed/>
                </p:oleObj>
              </mc:Choice>
              <mc:Fallback>
                <p:oleObj name="Equation" r:id="rId9" imgW="2070100" imgH="41910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117" y="4551632"/>
                        <a:ext cx="4284280" cy="1028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68346" y="494457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609872" y="4944572"/>
            <a:ext cx="876940" cy="492222"/>
          </a:xfrm>
          <a:prstGeom prst="wedgeEllipseCallout">
            <a:avLst>
              <a:gd name="adj1" fmla="val -114739"/>
              <a:gd name="adj2" fmla="val -48129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Degree distribution in random graphs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9731" y="1613023"/>
            <a:ext cx="5408188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Probability that a node      connects with a given set of          nodes (and not to the remaining remaining                     nodes) is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One can choose      out of the remaining          nodes in                      ways. 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 the probability distribution is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960" y="2027121"/>
            <a:ext cx="3214205" cy="3234454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640273" y="2573131"/>
          <a:ext cx="165224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" name="Equation" r:id="rId4" imgW="800100" imgH="228600" progId="Equation.DSMT4">
                  <p:embed/>
                </p:oleObj>
              </mc:Choice>
              <mc:Fallback>
                <p:oleObj name="Equation" r:id="rId4" imgW="800100" imgH="2286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273" y="2573131"/>
                        <a:ext cx="165224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069410" y="3241261"/>
          <a:ext cx="324541" cy="32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" name="Equation" r:id="rId6" imgW="127000" imgH="165100" progId="Equation.DSMT4">
                  <p:embed/>
                </p:oleObj>
              </mc:Choice>
              <mc:Fallback>
                <p:oleObj name="Equation" r:id="rId6" imgW="127000" imgH="1651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410" y="3241261"/>
                        <a:ext cx="324541" cy="320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632509" y="3141870"/>
          <a:ext cx="838270" cy="41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" name="Equation" r:id="rId8" imgW="444500" imgH="203200" progId="Equation.DSMT4">
                  <p:embed/>
                </p:oleObj>
              </mc:Choice>
              <mc:Fallback>
                <p:oleObj name="Equation" r:id="rId8" imgW="444500" imgH="2032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509" y="3141870"/>
                        <a:ext cx="838270" cy="419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311690" y="3401393"/>
          <a:ext cx="1082261" cy="97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0" name="Equation" r:id="rId10" imgW="635000" imgH="495300" progId="Equation.DSMT4">
                  <p:embed/>
                </p:oleObj>
              </mc:Choice>
              <mc:Fallback>
                <p:oleObj name="Equation" r:id="rId10" imgW="635000" imgH="4953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690" y="3401393"/>
                        <a:ext cx="1082261" cy="97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091024" y="2179155"/>
          <a:ext cx="388041" cy="44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24" y="2179155"/>
                        <a:ext cx="388041" cy="44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696520" y="1815914"/>
          <a:ext cx="388041" cy="4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" name="Equation" r:id="rId14" imgW="127000" imgH="127000" progId="Equation.DSMT4">
                  <p:embed/>
                </p:oleObj>
              </mc:Choice>
              <mc:Fallback>
                <p:oleObj name="Equation" r:id="rId14" imgW="127000" imgH="12700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520" y="1815914"/>
                        <a:ext cx="388041" cy="4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609586" y="2620618"/>
          <a:ext cx="919647" cy="4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3" name="Equation" r:id="rId16" imgW="469900" imgH="203200" progId="Equation.DSMT4">
                  <p:embed/>
                </p:oleObj>
              </mc:Choice>
              <mc:Fallback>
                <p:oleObj name="Equation" r:id="rId16" imgW="469900" imgH="20320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586" y="2620618"/>
                        <a:ext cx="919647" cy="4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36773" y="4957897"/>
          <a:ext cx="4229621" cy="114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4" name="Equation" r:id="rId18" imgW="1955800" imgH="495300" progId="Equation.DSMT4">
                  <p:embed/>
                </p:oleObj>
              </mc:Choice>
              <mc:Fallback>
                <p:oleObj name="Equation" r:id="rId18" imgW="1955800" imgH="49530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73" y="4957897"/>
                        <a:ext cx="4229621" cy="1144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005" y="6121788"/>
            <a:ext cx="628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For large        and small      it is equivalent to </a:t>
            </a:r>
            <a:r>
              <a:rPr lang="en-US" dirty="0" smtClean="0">
                <a:solidFill>
                  <a:srgbClr val="FF0000"/>
                </a:solidFill>
              </a:rPr>
              <a:t>Poisson distribution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1443914" y="6212272"/>
          <a:ext cx="300955" cy="27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5" name="Equation" r:id="rId20" imgW="127000" imgH="127000" progId="Equation.DSMT4">
                  <p:embed/>
                </p:oleObj>
              </mc:Choice>
              <mc:Fallback>
                <p:oleObj name="Equation" r:id="rId20" imgW="127000" imgH="12700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914" y="6212272"/>
                        <a:ext cx="300955" cy="278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2696520" y="6121788"/>
          <a:ext cx="307305" cy="44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6" name="Equation" r:id="rId22" imgW="139700" imgH="165100" progId="Equation.DSMT4">
                  <p:embed/>
                </p:oleObj>
              </mc:Choice>
              <mc:Fallback>
                <p:oleObj name="Equation" r:id="rId22" imgW="139700" imgH="16510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520" y="6121788"/>
                        <a:ext cx="307305" cy="44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47774" y="5352507"/>
            <a:ext cx="2281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binomial distribution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982</Words>
  <Application>Microsoft Macintosh PowerPoint</Application>
  <PresentationFormat>On-screen Show (4:3)</PresentationFormat>
  <Paragraphs>166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Wingdings</vt:lpstr>
      <vt:lpstr>Arial</vt:lpstr>
      <vt:lpstr>Office Theme</vt:lpstr>
      <vt:lpstr>Equation</vt:lpstr>
      <vt:lpstr>Peer-to-Peer and Social Networks Fall 2017</vt:lpstr>
      <vt:lpstr>Directed vs. Undirected graphs</vt:lpstr>
      <vt:lpstr>Directed vs. Undirected graphs</vt:lpstr>
      <vt:lpstr>Sparse and dense graphs</vt:lpstr>
      <vt:lpstr>Real-world graphs</vt:lpstr>
      <vt:lpstr>Random graphs</vt:lpstr>
      <vt:lpstr>Random graphs</vt:lpstr>
      <vt:lpstr>Properties of ER graphs</vt:lpstr>
      <vt:lpstr>Degree distribution in random graphs</vt:lpstr>
      <vt:lpstr>Degree distribution</vt:lpstr>
      <vt:lpstr>Important network properties</vt:lpstr>
      <vt:lpstr>Clustering coefficient</vt:lpstr>
      <vt:lpstr>Properties of ER graphs</vt:lpstr>
      <vt:lpstr>Properties of ER graphs</vt:lpstr>
      <vt:lpstr>How social are you?</vt:lpstr>
      <vt:lpstr>How social are you?</vt:lpstr>
      <vt:lpstr>Connectors</vt:lpstr>
      <vt:lpstr>Anatomy of the web</vt:lpstr>
      <vt:lpstr>Random vs. Power-law Graphs</vt:lpstr>
      <vt:lpstr>Random vs. Power-law Graphs</vt:lpstr>
      <vt:lpstr>Random vs. Power-Law networks</vt:lpstr>
      <vt:lpstr>Evolution of Scale-free networks</vt:lpstr>
      <vt:lpstr>Example: Airline Routes</vt:lpstr>
      <vt:lpstr>Preferential attachment</vt:lpstr>
      <vt:lpstr>Anatomy of the web</vt:lpstr>
      <vt:lpstr>The web is a bow tie</vt:lpstr>
      <vt:lpstr>Power law graph</vt:lpstr>
    </vt:vector>
  </TitlesOfParts>
  <Company>University of Iowa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Ghosh, Sukumar</cp:lastModifiedBy>
  <cp:revision>126</cp:revision>
  <dcterms:created xsi:type="dcterms:W3CDTF">2017-08-23T01:05:24Z</dcterms:created>
  <dcterms:modified xsi:type="dcterms:W3CDTF">2017-08-24T21:13:52Z</dcterms:modified>
</cp:coreProperties>
</file>