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4"/>
  </p:notesMasterIdLst>
  <p:sldIdLst>
    <p:sldId id="256" r:id="rId2"/>
    <p:sldId id="257" r:id="rId3"/>
    <p:sldId id="270" r:id="rId4"/>
    <p:sldId id="279" r:id="rId5"/>
    <p:sldId id="267" r:id="rId6"/>
    <p:sldId id="258" r:id="rId7"/>
    <p:sldId id="260" r:id="rId8"/>
    <p:sldId id="261" r:id="rId9"/>
    <p:sldId id="262" r:id="rId10"/>
    <p:sldId id="263" r:id="rId11"/>
    <p:sldId id="303" r:id="rId12"/>
    <p:sldId id="273" r:id="rId13"/>
    <p:sldId id="287" r:id="rId14"/>
    <p:sldId id="274" r:id="rId15"/>
    <p:sldId id="265" r:id="rId16"/>
    <p:sldId id="297" r:id="rId17"/>
    <p:sldId id="281" r:id="rId18"/>
    <p:sldId id="299" r:id="rId19"/>
    <p:sldId id="298" r:id="rId20"/>
    <p:sldId id="284" r:id="rId21"/>
    <p:sldId id="268" r:id="rId22"/>
    <p:sldId id="271" r:id="rId23"/>
    <p:sldId id="275" r:id="rId24"/>
    <p:sldId id="269" r:id="rId25"/>
    <p:sldId id="276" r:id="rId26"/>
    <p:sldId id="278" r:id="rId27"/>
    <p:sldId id="304" r:id="rId28"/>
    <p:sldId id="277" r:id="rId29"/>
    <p:sldId id="282" r:id="rId30"/>
    <p:sldId id="283" r:id="rId31"/>
    <p:sldId id="285" r:id="rId32"/>
    <p:sldId id="302" r:id="rId33"/>
    <p:sldId id="294" r:id="rId34"/>
    <p:sldId id="288" r:id="rId35"/>
    <p:sldId id="295" r:id="rId36"/>
    <p:sldId id="289" r:id="rId37"/>
    <p:sldId id="300" r:id="rId38"/>
    <p:sldId id="301" r:id="rId39"/>
    <p:sldId id="290" r:id="rId40"/>
    <p:sldId id="291" r:id="rId41"/>
    <p:sldId id="292" r:id="rId42"/>
    <p:sldId id="293" r:id="rId4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25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image" Target="../media/image12.emf"/><Relationship Id="rId5" Type="http://schemas.openxmlformats.org/officeDocument/2006/relationships/image" Target="../media/image16.emf"/><Relationship Id="rId4" Type="http://schemas.openxmlformats.org/officeDocument/2006/relationships/image" Target="../media/image15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9.emf"/><Relationship Id="rId1" Type="http://schemas.openxmlformats.org/officeDocument/2006/relationships/image" Target="../media/image18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image" Target="../media/image2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image" Target="../media/image2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4B2F-7B38-E843-A19F-167532244C3A}" type="datetimeFigureOut">
              <a:rPr lang="en-US" smtClean="0"/>
              <a:pPr/>
              <a:t>11/6/19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E857A-248B-D342-903A-5A2DDA1DCD0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881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118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AE857A-248B-D342-903A-5A2DDA1DCD0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845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11/6/19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11/6/19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11/6/19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11/6/19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97410-AAF8-DE42-877D-39C4C28840A2}" type="datetimeFigureOut">
              <a:rPr lang="en-US" smtClean="0"/>
              <a:pPr/>
              <a:t>11/6/19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1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0.emf"/><Relationship Id="rId4" Type="http://schemas.openxmlformats.org/officeDocument/2006/relationships/oleObject" Target="../embeddings/oleObject1.bin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6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e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0" Type="http://schemas.openxmlformats.org/officeDocument/2006/relationships/image" Target="../media/image15.emf"/><Relationship Id="rId4" Type="http://schemas.openxmlformats.org/officeDocument/2006/relationships/image" Target="../media/image12.emf"/><Relationship Id="rId9" Type="http://schemas.openxmlformats.org/officeDocument/2006/relationships/oleObject" Target="../embeddings/oleObject6.bin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17.png"/><Relationship Id="rId7" Type="http://schemas.openxmlformats.org/officeDocument/2006/relationships/image" Target="../media/image19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8.emf"/><Relationship Id="rId4" Type="http://schemas.openxmlformats.org/officeDocument/2006/relationships/oleObject" Target="../embeddings/oleObject8.bin"/><Relationship Id="rId9" Type="http://schemas.openxmlformats.org/officeDocument/2006/relationships/image" Target="../media/image20.e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21.emf"/><Relationship Id="rId4" Type="http://schemas.openxmlformats.org/officeDocument/2006/relationships/oleObject" Target="../embeddings/oleObject11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e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2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CS2210 Discrete Structures</a:t>
            </a:r>
            <a:br>
              <a:rPr lang="en-US" dirty="0"/>
            </a:br>
            <a:r>
              <a:rPr lang="en-US" b="1" dirty="0"/>
              <a:t>Discrete Probability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7946" y="3886200"/>
            <a:ext cx="6400800" cy="1752600"/>
          </a:xfrm>
        </p:spPr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Fall 2019</a:t>
            </a:r>
          </a:p>
          <a:p>
            <a:r>
              <a:rPr lang="en-US" dirty="0">
                <a:solidFill>
                  <a:schemeClr val="tx1"/>
                </a:solidFill>
              </a:rPr>
              <a:t>Sukumar Ghosh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When is gambling worth?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4110" y="1654888"/>
            <a:ext cx="69837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</a:rPr>
              <a:t>Disclaimer</a:t>
            </a:r>
            <a:r>
              <a:rPr lang="en-US" sz="2400" dirty="0"/>
              <a:t>. </a:t>
            </a:r>
            <a:r>
              <a:rPr lang="en-US" sz="2400" i="1" dirty="0">
                <a:solidFill>
                  <a:srgbClr val="660066"/>
                </a:solidFill>
              </a:rPr>
              <a:t>This is a statistical analysis, not a moral or </a:t>
            </a:r>
          </a:p>
          <a:p>
            <a:r>
              <a:rPr lang="en-US" sz="2400" i="1" dirty="0">
                <a:solidFill>
                  <a:srgbClr val="660066"/>
                </a:solidFill>
              </a:rPr>
              <a:t>ethical discussion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182" y="2635305"/>
            <a:ext cx="7190917" cy="3112716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Powerball lottery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8150" y="1521324"/>
            <a:ext cx="8229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0000FF"/>
                </a:solidFill>
              </a:rPr>
              <a:t>Disclaimer</a:t>
            </a:r>
            <a:r>
              <a:rPr lang="en-US" sz="2400" dirty="0"/>
              <a:t>. </a:t>
            </a:r>
            <a:r>
              <a:rPr lang="en-US" sz="2400" dirty="0">
                <a:solidFill>
                  <a:srgbClr val="660066"/>
                </a:solidFill>
              </a:rPr>
              <a:t>This is a statistical analysis, not a moral or </a:t>
            </a:r>
          </a:p>
          <a:p>
            <a:r>
              <a:rPr lang="en-US" sz="2400" dirty="0">
                <a:solidFill>
                  <a:srgbClr val="660066"/>
                </a:solidFill>
              </a:rPr>
              <a:t>ethical discussion</a:t>
            </a:r>
          </a:p>
          <a:p>
            <a:endParaRPr lang="en-US" sz="2400" dirty="0">
              <a:solidFill>
                <a:srgbClr val="660066"/>
              </a:solidFill>
            </a:endParaRPr>
          </a:p>
          <a:p>
            <a:r>
              <a:rPr lang="en-US" sz="2000" dirty="0"/>
              <a:t>Pick 5 numbers from 1 to 69; total possibilities C(69, 5)</a:t>
            </a:r>
          </a:p>
          <a:p>
            <a:r>
              <a:rPr lang="en-US" sz="2000" dirty="0"/>
              <a:t>Then pick one number (the </a:t>
            </a:r>
            <a:r>
              <a:rPr lang="en-US" sz="2000" dirty="0" err="1">
                <a:solidFill>
                  <a:srgbClr val="FF0000"/>
                </a:solidFill>
              </a:rPr>
              <a:t>powerball</a:t>
            </a:r>
            <a:r>
              <a:rPr lang="en-US" sz="2000" dirty="0"/>
              <a:t>)  from 1-26; total possibilities = 26</a:t>
            </a:r>
          </a:p>
          <a:p>
            <a:r>
              <a:rPr lang="en-US" sz="2000" dirty="0"/>
              <a:t>By product rule, the total possibilities are 26 x C(69,5) = 292,201,338.</a:t>
            </a:r>
          </a:p>
          <a:p>
            <a:endParaRPr lang="en-US" sz="2000" dirty="0"/>
          </a:p>
          <a:p>
            <a:r>
              <a:rPr lang="en-US" sz="2000" b="1" dirty="0"/>
              <a:t>So, your chance of winning the jackpot is 1 in 292,201,338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r>
              <a:rPr lang="en-US" sz="2000" dirty="0">
                <a:solidFill>
                  <a:srgbClr val="0025FF"/>
                </a:solidFill>
              </a:rPr>
              <a:t>If you buy tickets for each of these combinations then you are a</a:t>
            </a:r>
          </a:p>
          <a:p>
            <a:r>
              <a:rPr lang="en-US" sz="2000" dirty="0">
                <a:solidFill>
                  <a:srgbClr val="0025FF"/>
                </a:solidFill>
              </a:rPr>
              <a:t>guaranteed winner</a:t>
            </a:r>
            <a:r>
              <a:rPr lang="en-US" sz="2000" dirty="0"/>
              <a:t>. If each ticket costs $2, then you have to spend</a:t>
            </a:r>
          </a:p>
          <a:p>
            <a:endParaRPr lang="en-US" sz="2000" dirty="0"/>
          </a:p>
          <a:p>
            <a:r>
              <a:rPr lang="en-US" sz="4000" dirty="0">
                <a:solidFill>
                  <a:srgbClr val="0025FF"/>
                </a:solidFill>
              </a:rPr>
              <a:t>$2 x 292,201,338 </a:t>
            </a:r>
            <a:r>
              <a:rPr lang="en-US" sz="4000" dirty="0"/>
              <a:t>= </a:t>
            </a:r>
            <a:r>
              <a:rPr lang="en-US" sz="4000" dirty="0">
                <a:solidFill>
                  <a:srgbClr val="0025FF"/>
                </a:solidFill>
              </a:rPr>
              <a:t>$584,402,676</a:t>
            </a:r>
            <a:r>
              <a:rPr lang="en-US" sz="4000" dirty="0"/>
              <a:t>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975569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Probability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3960" y="1861900"/>
            <a:ext cx="7768024" cy="41549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You are flipping a coin 3 times. </a:t>
            </a:r>
            <a:r>
              <a:rPr lang="en-US" sz="2400" dirty="0">
                <a:solidFill>
                  <a:srgbClr val="FF0000"/>
                </a:solidFill>
              </a:rPr>
              <a:t>The first flip is a tail</a:t>
            </a:r>
            <a:r>
              <a:rPr lang="en-US" sz="2400" dirty="0">
                <a:solidFill>
                  <a:srgbClr val="0000FF"/>
                </a:solidFill>
              </a:rPr>
              <a:t>. Given </a:t>
            </a:r>
          </a:p>
          <a:p>
            <a:r>
              <a:rPr lang="en-US" sz="2400" dirty="0">
                <a:solidFill>
                  <a:srgbClr val="0000FF"/>
                </a:solidFill>
              </a:rPr>
              <a:t>this, what is the probability that the 3 flips produce  an odd </a:t>
            </a:r>
          </a:p>
          <a:p>
            <a:r>
              <a:rPr lang="en-US" sz="2400" dirty="0">
                <a:solidFill>
                  <a:srgbClr val="0000FF"/>
                </a:solidFill>
              </a:rPr>
              <a:t>number of tails?</a:t>
            </a:r>
          </a:p>
          <a:p>
            <a:endParaRPr lang="en-US" sz="2400" dirty="0"/>
          </a:p>
          <a:p>
            <a:r>
              <a:rPr lang="en-US" sz="2400" dirty="0"/>
              <a:t>Deals with the probability of an event E when another event </a:t>
            </a:r>
          </a:p>
          <a:p>
            <a:r>
              <a:rPr lang="en-US" sz="2400" dirty="0"/>
              <a:t>F has </a:t>
            </a:r>
            <a:r>
              <a:rPr lang="en-US" sz="2400" i="1" dirty="0"/>
              <a:t>already occurred</a:t>
            </a:r>
            <a:r>
              <a:rPr lang="en-US" sz="2400" dirty="0"/>
              <a:t>. The occurrence of F actually shrinks </a:t>
            </a:r>
          </a:p>
          <a:p>
            <a:r>
              <a:rPr lang="en-US" sz="2400" dirty="0"/>
              <a:t>the sample space.</a:t>
            </a:r>
          </a:p>
          <a:p>
            <a:endParaRPr lang="en-US" sz="2400" dirty="0"/>
          </a:p>
          <a:p>
            <a:r>
              <a:rPr lang="en-US" sz="2400" dirty="0">
                <a:solidFill>
                  <a:srgbClr val="FF0000"/>
                </a:solidFill>
              </a:rPr>
              <a:t>Given F</a:t>
            </a:r>
            <a:r>
              <a:rPr lang="en-US" sz="2400" dirty="0"/>
              <a:t>, the probability of E is </a:t>
            </a:r>
            <a:r>
              <a:rPr lang="en-US" sz="2400" b="1" dirty="0">
                <a:solidFill>
                  <a:srgbClr val="0025FF"/>
                </a:solidFill>
              </a:rPr>
              <a:t>p(E|F) = p(E ⋂ F) / p(F) </a:t>
            </a:r>
          </a:p>
          <a:p>
            <a:endParaRPr lang="en-US" sz="2400" b="1" dirty="0">
              <a:solidFill>
                <a:srgbClr val="0025FF"/>
              </a:solidFill>
            </a:endParaRPr>
          </a:p>
          <a:p>
            <a:r>
              <a:rPr lang="en-US" sz="2400" dirty="0">
                <a:solidFill>
                  <a:srgbClr val="0025FF"/>
                </a:solidFill>
              </a:rPr>
              <a:t>Let us solve this problem.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Probability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3960" y="1861900"/>
            <a:ext cx="7609519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FF"/>
                </a:solidFill>
              </a:rPr>
              <a:t>Sample space S = {TTT, THH, THT, TTH, HTT, HHH, HHT, HTH}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FF"/>
                </a:solidFill>
              </a:rPr>
              <a:t>F = {</a:t>
            </a:r>
            <a:r>
              <a:rPr lang="en-US" sz="2400" dirty="0">
                <a:solidFill>
                  <a:srgbClr val="FF0000"/>
                </a:solidFill>
              </a:rPr>
              <a:t>T</a:t>
            </a:r>
            <a:r>
              <a:rPr lang="en-US" sz="2400" dirty="0">
                <a:solidFill>
                  <a:srgbClr val="0000FF"/>
                </a:solidFill>
              </a:rPr>
              <a:t>TT, </a:t>
            </a:r>
            <a:r>
              <a:rPr lang="en-US" sz="2400" dirty="0">
                <a:solidFill>
                  <a:srgbClr val="FF0000"/>
                </a:solidFill>
              </a:rPr>
              <a:t>T</a:t>
            </a:r>
            <a:r>
              <a:rPr lang="en-US" sz="2400" dirty="0">
                <a:solidFill>
                  <a:srgbClr val="0000FF"/>
                </a:solidFill>
              </a:rPr>
              <a:t>HH, </a:t>
            </a:r>
            <a:r>
              <a:rPr lang="en-US" sz="2400" dirty="0">
                <a:solidFill>
                  <a:srgbClr val="FF0000"/>
                </a:solidFill>
              </a:rPr>
              <a:t>T</a:t>
            </a:r>
            <a:r>
              <a:rPr lang="en-US" sz="2400" dirty="0">
                <a:solidFill>
                  <a:srgbClr val="0000FF"/>
                </a:solidFill>
              </a:rPr>
              <a:t>HT, </a:t>
            </a:r>
            <a:r>
              <a:rPr lang="en-US" sz="2400" dirty="0">
                <a:solidFill>
                  <a:srgbClr val="FF0000"/>
                </a:solidFill>
              </a:rPr>
              <a:t>T</a:t>
            </a:r>
            <a:r>
              <a:rPr lang="en-US" sz="2400" dirty="0">
                <a:solidFill>
                  <a:srgbClr val="0000FF"/>
                </a:solidFill>
              </a:rPr>
              <a:t>TH}   (the reduced sample space)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0000FF"/>
                </a:solidFill>
              </a:rPr>
              <a:t>E = {TTT, THH}		{the target event set)</a:t>
            </a:r>
          </a:p>
          <a:p>
            <a:endParaRPr lang="en-US" sz="2400" dirty="0">
              <a:solidFill>
                <a:srgbClr val="0000FF"/>
              </a:solidFill>
            </a:endParaRPr>
          </a:p>
          <a:p>
            <a:r>
              <a:rPr lang="en-US" sz="2400" dirty="0"/>
              <a:t>Here, p(E ⋂ F) = 2/8, </a:t>
            </a:r>
          </a:p>
          <a:p>
            <a:r>
              <a:rPr lang="en-US" sz="2400" dirty="0" err="1"/>
              <a:t>p(F</a:t>
            </a:r>
            <a:r>
              <a:rPr lang="en-US" sz="2400" dirty="0"/>
              <a:t>) =4/8. </a:t>
            </a:r>
          </a:p>
          <a:p>
            <a:endParaRPr lang="en-US" sz="2400" dirty="0"/>
          </a:p>
          <a:p>
            <a:r>
              <a:rPr lang="en-US" sz="2400" dirty="0"/>
              <a:t>So 		</a:t>
            </a:r>
            <a:r>
              <a:rPr lang="en-US" sz="3200" dirty="0">
                <a:solidFill>
                  <a:srgbClr val="FF0000"/>
                </a:solidFill>
              </a:rPr>
              <a:t>p(E|F) = p(E ⋂ F) / p(F) = 1/2</a:t>
            </a:r>
          </a:p>
          <a:p>
            <a:r>
              <a:rPr lang="en-US" sz="2400" dirty="0"/>
              <a:t> 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Conditional Probability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73960" y="1861900"/>
            <a:ext cx="7486730" cy="464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What is the probability that a </a:t>
            </a:r>
            <a:r>
              <a:rPr lang="en-US" sz="2400" dirty="0">
                <a:solidFill>
                  <a:srgbClr val="0000FF"/>
                </a:solidFill>
              </a:rPr>
              <a:t>family with two children </a:t>
            </a:r>
            <a:r>
              <a:rPr lang="en-US" sz="2400" dirty="0"/>
              <a:t>has </a:t>
            </a:r>
          </a:p>
          <a:p>
            <a:r>
              <a:rPr lang="en-US" sz="2400" dirty="0">
                <a:solidFill>
                  <a:srgbClr val="0000FF"/>
                </a:solidFill>
              </a:rPr>
              <a:t>two boys</a:t>
            </a:r>
            <a:r>
              <a:rPr lang="en-US" sz="2400" dirty="0"/>
              <a:t>, given that </a:t>
            </a:r>
            <a:r>
              <a:rPr lang="en-US" sz="2400" i="1" dirty="0">
                <a:solidFill>
                  <a:srgbClr val="0000FF"/>
                </a:solidFill>
              </a:rPr>
              <a:t>they have at least one boy</a:t>
            </a:r>
            <a:r>
              <a:rPr lang="en-US" sz="2400" dirty="0"/>
              <a:t>? </a:t>
            </a:r>
          </a:p>
          <a:p>
            <a:endParaRPr lang="en-US" sz="2400" dirty="0"/>
          </a:p>
          <a:p>
            <a:r>
              <a:rPr lang="en-US" sz="2400" dirty="0"/>
              <a:t>S = {BB, BG, GB, GG}</a:t>
            </a:r>
          </a:p>
          <a:p>
            <a:r>
              <a:rPr lang="en-US" sz="2400" dirty="0"/>
              <a:t>F = {</a:t>
            </a:r>
            <a:r>
              <a:rPr lang="en-US" sz="2400" dirty="0">
                <a:solidFill>
                  <a:srgbClr val="FF0000"/>
                </a:solidFill>
              </a:rPr>
              <a:t>B</a:t>
            </a:r>
            <a:r>
              <a:rPr lang="en-US" sz="2400" dirty="0"/>
              <a:t>B, </a:t>
            </a:r>
            <a:r>
              <a:rPr lang="en-US" sz="2400" dirty="0">
                <a:solidFill>
                  <a:srgbClr val="FF0000"/>
                </a:solidFill>
              </a:rPr>
              <a:t>B</a:t>
            </a:r>
            <a:r>
              <a:rPr lang="en-US" sz="2400" dirty="0"/>
              <a:t>G, G</a:t>
            </a:r>
            <a:r>
              <a:rPr lang="en-US" sz="2400" dirty="0">
                <a:solidFill>
                  <a:srgbClr val="FF0000"/>
                </a:solidFill>
              </a:rPr>
              <a:t>B</a:t>
            </a:r>
            <a:r>
              <a:rPr lang="en-US" sz="2400" dirty="0"/>
              <a:t>}</a:t>
            </a:r>
          </a:p>
          <a:p>
            <a:r>
              <a:rPr lang="en-US" sz="2400" dirty="0"/>
              <a:t>E = {BB}</a:t>
            </a:r>
          </a:p>
          <a:p>
            <a:endParaRPr lang="en-US" sz="2400" dirty="0"/>
          </a:p>
          <a:p>
            <a:r>
              <a:rPr lang="en-US" sz="2400" dirty="0"/>
              <a:t>If the four events {BB, BG, GB, GG} are equally likely, then </a:t>
            </a:r>
          </a:p>
          <a:p>
            <a:endParaRPr lang="en-US" sz="2400" dirty="0"/>
          </a:p>
          <a:p>
            <a:r>
              <a:rPr lang="en-US" sz="2400" dirty="0"/>
              <a:t>		</a:t>
            </a:r>
            <a:r>
              <a:rPr lang="en-US" sz="2400" dirty="0" err="1"/>
              <a:t>p(F</a:t>
            </a:r>
            <a:r>
              <a:rPr lang="en-US" sz="2400" dirty="0"/>
              <a:t>) = ¾, and </a:t>
            </a:r>
            <a:r>
              <a:rPr lang="en-US" sz="2400" dirty="0" err="1"/>
              <a:t>p(E</a:t>
            </a:r>
            <a:r>
              <a:rPr lang="en-US" sz="2400" dirty="0"/>
              <a:t> ⋂ F) = ¼</a:t>
            </a:r>
          </a:p>
          <a:p>
            <a:endParaRPr lang="en-US" sz="2400" dirty="0"/>
          </a:p>
          <a:p>
            <a:r>
              <a:rPr lang="en-US" sz="2400" dirty="0"/>
              <a:t>So the answer is:  </a:t>
            </a:r>
            <a:r>
              <a:rPr lang="en-US" sz="3200" dirty="0">
                <a:solidFill>
                  <a:srgbClr val="FF0000"/>
                </a:solidFill>
              </a:rPr>
              <a:t>¼ divided by ¾ = 1/3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Monty Hall 3-door Puzzle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961" y="1565906"/>
            <a:ext cx="6745061" cy="442082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behind the doors?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5810" y="1417638"/>
            <a:ext cx="6629400" cy="47244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Warm 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92049" cy="4525963"/>
          </a:xfrm>
        </p:spPr>
        <p:txBody>
          <a:bodyPr>
            <a:noAutofit/>
          </a:bodyPr>
          <a:lstStyle/>
          <a:p>
            <a:pPr marL="182880" indent="0">
              <a:buNone/>
            </a:pPr>
            <a:r>
              <a:rPr lang="en-US" sz="2400" b="1" dirty="0"/>
              <a:t>Problem 1</a:t>
            </a:r>
            <a:r>
              <a:rPr lang="en-US" sz="2400" dirty="0"/>
              <a:t>.  A sequence of 10 bits is randomly generated. What is the probability that at least one of these bits is 0?</a:t>
            </a:r>
          </a:p>
          <a:p>
            <a:pPr marL="182880" indent="0">
              <a:buNone/>
            </a:pPr>
            <a:endParaRPr lang="en-US" sz="2400" dirty="0"/>
          </a:p>
          <a:p>
            <a:pPr marL="182880" indent="0">
              <a:buNone/>
            </a:pPr>
            <a:r>
              <a:rPr lang="en-US" sz="2400" b="1" dirty="0">
                <a:solidFill>
                  <a:srgbClr val="0000FF"/>
                </a:solidFill>
              </a:rPr>
              <a:t>Answer.</a:t>
            </a:r>
          </a:p>
          <a:p>
            <a:pPr marL="182880" indent="0">
              <a:buNone/>
            </a:pPr>
            <a:r>
              <a:rPr lang="en-US" sz="2400" dirty="0"/>
              <a:t>Probability that none of these bits is 0 is 1/2</a:t>
            </a:r>
            <a:r>
              <a:rPr lang="en-US" sz="2400" baseline="30000" dirty="0"/>
              <a:t>10</a:t>
            </a:r>
          </a:p>
          <a:p>
            <a:pPr marL="182880" indent="0">
              <a:buNone/>
            </a:pPr>
            <a:r>
              <a:rPr lang="en-US" sz="2400" dirty="0"/>
              <a:t>So, the probability that at least one of these bits is 0 is</a:t>
            </a:r>
          </a:p>
          <a:p>
            <a:pPr marL="182880" indent="0">
              <a:buNone/>
            </a:pPr>
            <a:r>
              <a:rPr lang="en-US" sz="2400" dirty="0"/>
              <a:t>(1-1/2</a:t>
            </a:r>
            <a:r>
              <a:rPr lang="en-US" sz="2400" baseline="30000" dirty="0"/>
              <a:t>10</a:t>
            </a:r>
            <a:r>
              <a:rPr lang="en-US" sz="2400" dirty="0"/>
              <a:t>) = 1023/1024</a:t>
            </a:r>
          </a:p>
          <a:p>
            <a:pPr marL="182880" indent="0">
              <a:buAutoNum type="arabicPeriod"/>
            </a:pPr>
            <a:endParaRPr lang="en-US" sz="2400" dirty="0"/>
          </a:p>
          <a:p>
            <a:pPr>
              <a:lnSpc>
                <a:spcPct val="150000"/>
              </a:lnSpc>
            </a:pP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Warm 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95096"/>
            <a:ext cx="8466083" cy="504233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/>
              <a:t>Problem 2</a:t>
            </a:r>
            <a:r>
              <a:rPr lang="en-US" sz="2400" dirty="0"/>
              <a:t>. Find the probability of selecting </a:t>
            </a:r>
            <a:r>
              <a:rPr lang="en-US" sz="2400" dirty="0">
                <a:solidFill>
                  <a:srgbClr val="FF0000"/>
                </a:solidFill>
              </a:rPr>
              <a:t>none </a:t>
            </a:r>
            <a:r>
              <a:rPr lang="en-US" sz="2400" dirty="0"/>
              <a:t>of the </a:t>
            </a:r>
            <a:r>
              <a:rPr lang="en-US" sz="2400" dirty="0">
                <a:solidFill>
                  <a:srgbClr val="0000FF"/>
                </a:solidFill>
              </a:rPr>
              <a:t>correct </a:t>
            </a:r>
            <a:r>
              <a:rPr lang="en-US" sz="2400" dirty="0">
                <a:solidFill>
                  <a:srgbClr val="FF0000"/>
                </a:solidFill>
              </a:rPr>
              <a:t>six</a:t>
            </a:r>
            <a:r>
              <a:rPr lang="en-US" sz="2400" dirty="0">
                <a:solidFill>
                  <a:srgbClr val="0000FF"/>
                </a:solidFill>
              </a:rPr>
              <a:t> integers</a:t>
            </a:r>
            <a:r>
              <a:rPr lang="en-US" sz="2400" dirty="0"/>
              <a:t> in a lottery, (where the order in which these integers are selected does not matter) from the positive integers 1-40?</a:t>
            </a:r>
          </a:p>
          <a:p>
            <a:pPr>
              <a:buNone/>
            </a:pPr>
            <a:r>
              <a:rPr lang="en-US" sz="2400" dirty="0"/>
              <a:t>	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0000FF"/>
                </a:solidFill>
              </a:rPr>
              <a:t>Answer. </a:t>
            </a:r>
            <a:r>
              <a:rPr lang="en-US" sz="2400" dirty="0"/>
              <a:t>The number of ways of selecting </a:t>
            </a:r>
            <a:r>
              <a:rPr lang="en-US" sz="2400" b="1" i="1" dirty="0">
                <a:solidFill>
                  <a:srgbClr val="FF0000"/>
                </a:solidFill>
              </a:rPr>
              <a:t>all wrong numbers </a:t>
            </a:r>
            <a:r>
              <a:rPr lang="en-US" sz="2400" dirty="0"/>
              <a:t>is the number of ways of selecting </a:t>
            </a:r>
            <a:r>
              <a:rPr lang="en-US" sz="2400" dirty="0">
                <a:solidFill>
                  <a:srgbClr val="0025FF"/>
                </a:solidFill>
              </a:rPr>
              <a:t>six numbers </a:t>
            </a:r>
            <a:r>
              <a:rPr lang="en-US" sz="2400" dirty="0"/>
              <a:t>from the 34 </a:t>
            </a:r>
            <a:r>
              <a:rPr lang="en-US" sz="2400" i="1" dirty="0">
                <a:solidFill>
                  <a:srgbClr val="0000FF"/>
                </a:solidFill>
              </a:rPr>
              <a:t>incorrect numbers</a:t>
            </a:r>
            <a:r>
              <a:rPr lang="en-US" sz="2400" dirty="0"/>
              <a:t>. There are C(34,6) ways to do this.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Since there are C(40,6) ways to choose numbers in total, the probability of selecting none of the correct six numbers is	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					</a:t>
            </a:r>
            <a:r>
              <a:rPr lang="en-US" dirty="0">
                <a:solidFill>
                  <a:srgbClr val="FF0000"/>
                </a:solidFill>
              </a:rPr>
              <a:t>	C(34,6)/C(40,6)</a:t>
            </a:r>
          </a:p>
          <a:p>
            <a:pPr marL="182880" indent="0">
              <a:buAutoNum type="arabicPeriod"/>
            </a:pP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Bernoulli trials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092049" cy="45259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400" dirty="0"/>
              <a:t>	</a:t>
            </a:r>
            <a:r>
              <a:rPr lang="en-US" sz="2800" dirty="0"/>
              <a:t>An experiment with only two outcomes (like </a:t>
            </a:r>
            <a:r>
              <a:rPr lang="en-US" sz="2800" dirty="0">
                <a:solidFill>
                  <a:srgbClr val="0000FF"/>
                </a:solidFill>
              </a:rPr>
              <a:t>0, 1 </a:t>
            </a:r>
            <a:r>
              <a:rPr lang="en-US" sz="2800" dirty="0"/>
              <a:t>or </a:t>
            </a:r>
            <a:r>
              <a:rPr lang="en-US" sz="2800" dirty="0">
                <a:solidFill>
                  <a:srgbClr val="0000FF"/>
                </a:solidFill>
              </a:rPr>
              <a:t>T, F</a:t>
            </a:r>
            <a:r>
              <a:rPr lang="en-US" sz="2800" dirty="0"/>
              <a:t>) is called a </a:t>
            </a:r>
            <a:r>
              <a:rPr lang="en-US" dirty="0">
                <a:solidFill>
                  <a:srgbClr val="FF0000"/>
                </a:solidFill>
              </a:rPr>
              <a:t>Bernoulli trial </a:t>
            </a:r>
            <a:r>
              <a:rPr lang="en-US" sz="2800" dirty="0">
                <a:solidFill>
                  <a:srgbClr val="0000FF"/>
                </a:solidFill>
              </a:rPr>
              <a:t>. </a:t>
            </a:r>
          </a:p>
          <a:p>
            <a:pPr>
              <a:lnSpc>
                <a:spcPct val="150000"/>
              </a:lnSpc>
              <a:buNone/>
            </a:pPr>
            <a:endParaRPr lang="en-US" sz="2800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sz="2800" dirty="0">
                <a:solidFill>
                  <a:srgbClr val="0000FF"/>
                </a:solidFill>
              </a:rPr>
              <a:t>	</a:t>
            </a:r>
            <a:r>
              <a:rPr lang="en-US" sz="2800" dirty="0"/>
              <a:t>Many problems need to compute the probability of </a:t>
            </a:r>
            <a:r>
              <a:rPr lang="en-US" sz="2800" dirty="0">
                <a:solidFill>
                  <a:srgbClr val="0025FF"/>
                </a:solidFill>
              </a:rPr>
              <a:t>exactly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0000FF"/>
                </a:solidFill>
              </a:rPr>
              <a:t>k successes </a:t>
            </a:r>
            <a:r>
              <a:rPr lang="en-US" sz="2800" dirty="0"/>
              <a:t>when an experiment consists of </a:t>
            </a:r>
            <a:r>
              <a:rPr lang="en-US" sz="2800" dirty="0">
                <a:solidFill>
                  <a:srgbClr val="0000FF"/>
                </a:solidFill>
              </a:rPr>
              <a:t>n independent Bernoulli trials.</a:t>
            </a:r>
            <a:endParaRPr lang="en-US" sz="2400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Sample Space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965255"/>
            <a:ext cx="82296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sz="2400" i="1" dirty="0"/>
              <a:t>DEFINITION</a:t>
            </a:r>
            <a:r>
              <a:rPr lang="en-US" sz="2400" dirty="0"/>
              <a:t>. The </a:t>
            </a:r>
            <a:r>
              <a:rPr lang="en-US" sz="2400" b="1" dirty="0">
                <a:solidFill>
                  <a:srgbClr val="FF0000"/>
                </a:solidFill>
              </a:rPr>
              <a:t>sample space S </a:t>
            </a:r>
            <a:r>
              <a:rPr lang="en-US" sz="2400" dirty="0"/>
              <a:t>of an experiment is the set </a:t>
            </a:r>
          </a:p>
          <a:p>
            <a:pPr>
              <a:lnSpc>
                <a:spcPct val="200000"/>
              </a:lnSpc>
            </a:pPr>
            <a:r>
              <a:rPr lang="en-US" sz="2400" dirty="0"/>
              <a:t>of possible outcomes. An </a:t>
            </a:r>
            <a:r>
              <a:rPr lang="en-US" sz="2400" b="1" dirty="0">
                <a:solidFill>
                  <a:srgbClr val="FF0000"/>
                </a:solidFill>
              </a:rPr>
              <a:t>event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E</a:t>
            </a:r>
            <a:r>
              <a:rPr lang="en-US" sz="2400" dirty="0"/>
              <a:t> is a </a:t>
            </a:r>
            <a:r>
              <a:rPr lang="en-US" sz="2400" dirty="0">
                <a:solidFill>
                  <a:srgbClr val="0000FF"/>
                </a:solidFill>
              </a:rPr>
              <a:t>subset</a:t>
            </a:r>
            <a:r>
              <a:rPr lang="en-US" sz="2400" dirty="0"/>
              <a:t> of the sample space.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Bernoulli trials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798228" cy="452596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endParaRPr lang="en-US" sz="2400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sz="2400" b="1" dirty="0">
                <a:solidFill>
                  <a:srgbClr val="660066"/>
                </a:solidFill>
              </a:rPr>
              <a:t>	</a:t>
            </a:r>
            <a:r>
              <a:rPr lang="en-US" sz="2800" b="1" dirty="0">
                <a:solidFill>
                  <a:srgbClr val="660066"/>
                </a:solidFill>
              </a:rPr>
              <a:t>Example</a:t>
            </a:r>
            <a:r>
              <a:rPr lang="en-US" sz="2800" dirty="0">
                <a:solidFill>
                  <a:srgbClr val="0000FF"/>
                </a:solidFill>
              </a:rPr>
              <a:t>. </a:t>
            </a:r>
            <a:r>
              <a:rPr lang="en-US" sz="2800" dirty="0">
                <a:solidFill>
                  <a:srgbClr val="660066"/>
                </a:solidFill>
              </a:rPr>
              <a:t>A coin is </a:t>
            </a:r>
            <a:r>
              <a:rPr lang="en-US" sz="2800" i="1" dirty="0">
                <a:solidFill>
                  <a:srgbClr val="660066"/>
                </a:solidFill>
              </a:rPr>
              <a:t>biased</a:t>
            </a:r>
            <a:r>
              <a:rPr lang="en-US" sz="2800" dirty="0">
                <a:solidFill>
                  <a:srgbClr val="660066"/>
                </a:solidFill>
              </a:rPr>
              <a:t> so that the probability of </a:t>
            </a:r>
            <a:r>
              <a:rPr lang="en-US" sz="2800" i="1" dirty="0">
                <a:solidFill>
                  <a:srgbClr val="660066"/>
                </a:solidFill>
              </a:rPr>
              <a:t>head</a:t>
            </a:r>
            <a:r>
              <a:rPr lang="en-US" sz="2800" dirty="0">
                <a:solidFill>
                  <a:srgbClr val="660066"/>
                </a:solidFill>
              </a:rPr>
              <a:t>s is 2/3. What is the probability that </a:t>
            </a:r>
            <a:r>
              <a:rPr lang="en-US" sz="2800" dirty="0">
                <a:solidFill>
                  <a:srgbClr val="FF0000"/>
                </a:solidFill>
              </a:rPr>
              <a:t>exactly four heads </a:t>
            </a:r>
            <a:r>
              <a:rPr lang="en-US" sz="2800" dirty="0">
                <a:solidFill>
                  <a:srgbClr val="660066"/>
                </a:solidFill>
              </a:rPr>
              <a:t>come up when the coin is flipped </a:t>
            </a:r>
            <a:r>
              <a:rPr lang="en-US" sz="2800" dirty="0">
                <a:solidFill>
                  <a:srgbClr val="FF0000"/>
                </a:solidFill>
              </a:rPr>
              <a:t>seven times</a:t>
            </a:r>
            <a:r>
              <a:rPr lang="en-US" sz="2800" dirty="0">
                <a:solidFill>
                  <a:srgbClr val="660066"/>
                </a:solidFill>
              </a:rPr>
              <a:t>?</a:t>
            </a:r>
            <a:endParaRPr lang="en-US" sz="2400" dirty="0"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660066"/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Bernoulli trials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417638"/>
            <a:ext cx="8461695" cy="486754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400" dirty="0">
                <a:solidFill>
                  <a:srgbClr val="660066"/>
                </a:solidFill>
              </a:rPr>
              <a:t>The number of ways 4-out-of-7 flips can be heads is C(7,4). </a:t>
            </a:r>
          </a:p>
          <a:p>
            <a:pPr>
              <a:buNone/>
            </a:pPr>
            <a:r>
              <a:rPr lang="en-US" sz="2400" dirty="0">
                <a:solidFill>
                  <a:srgbClr val="660066"/>
                </a:solidFill>
              </a:rPr>
              <a:t>Some of these are shown below.</a:t>
            </a: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	</a:t>
            </a:r>
            <a:r>
              <a:rPr lang="en-US" sz="2400" b="1" dirty="0">
                <a:solidFill>
                  <a:srgbClr val="0000FF"/>
                </a:solidFill>
              </a:rPr>
              <a:t>H H H H T T T</a:t>
            </a:r>
          </a:p>
          <a:p>
            <a:pPr>
              <a:buNone/>
            </a:pPr>
            <a:r>
              <a:rPr lang="en-US" sz="2400" b="1" dirty="0">
                <a:solidFill>
                  <a:srgbClr val="0000FF"/>
                </a:solidFill>
              </a:rPr>
              <a:t>	T H H T H H T</a:t>
            </a:r>
          </a:p>
          <a:p>
            <a:pPr>
              <a:buNone/>
            </a:pPr>
            <a:r>
              <a:rPr lang="en-US" sz="2400" b="1" dirty="0">
                <a:solidFill>
                  <a:srgbClr val="0000FF"/>
                </a:solidFill>
              </a:rPr>
              <a:t>	T T T H H H H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>
                <a:solidFill>
                  <a:srgbClr val="660066"/>
                </a:solidFill>
              </a:rPr>
              <a:t>	Each flip is an independent flips. For each such pattern, the probability of 4 heads (and 3 tails) = (2/3)</a:t>
            </a:r>
            <a:r>
              <a:rPr lang="en-US" sz="2400" baseline="30000" dirty="0">
                <a:solidFill>
                  <a:srgbClr val="660066"/>
                </a:solidFill>
              </a:rPr>
              <a:t>4</a:t>
            </a:r>
            <a:r>
              <a:rPr lang="en-US" sz="2400" dirty="0">
                <a:solidFill>
                  <a:srgbClr val="660066"/>
                </a:solidFill>
              </a:rPr>
              <a:t>. (1/3)</a:t>
            </a:r>
            <a:r>
              <a:rPr lang="en-US" sz="2400" baseline="30000" dirty="0">
                <a:solidFill>
                  <a:srgbClr val="660066"/>
                </a:solidFill>
              </a:rPr>
              <a:t>3.</a:t>
            </a:r>
            <a:r>
              <a:rPr lang="en-US" sz="2400" dirty="0">
                <a:solidFill>
                  <a:srgbClr val="660066"/>
                </a:solidFill>
              </a:rPr>
              <a:t> So, in all, the probability of exactly 4 heads is </a:t>
            </a:r>
            <a:r>
              <a:rPr lang="en-US" sz="2400" dirty="0">
                <a:solidFill>
                  <a:srgbClr val="FF0000"/>
                </a:solidFill>
              </a:rPr>
              <a:t>C(7,4). (2/3)</a:t>
            </a:r>
            <a:r>
              <a:rPr lang="en-US" sz="2400" baseline="30000" dirty="0">
                <a:solidFill>
                  <a:srgbClr val="FF0000"/>
                </a:solidFill>
              </a:rPr>
              <a:t>4</a:t>
            </a:r>
            <a:r>
              <a:rPr lang="en-US" sz="2400" dirty="0">
                <a:solidFill>
                  <a:srgbClr val="FF0000"/>
                </a:solidFill>
              </a:rPr>
              <a:t>. (1/3)</a:t>
            </a:r>
            <a:r>
              <a:rPr lang="en-US" sz="2400" baseline="30000" dirty="0">
                <a:solidFill>
                  <a:srgbClr val="FF0000"/>
                </a:solidFill>
              </a:rPr>
              <a:t>3 </a:t>
            </a:r>
            <a:r>
              <a:rPr lang="en-US" sz="2400" dirty="0">
                <a:solidFill>
                  <a:srgbClr val="FF0000"/>
                </a:solidFill>
              </a:rPr>
              <a:t>= 560/2187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>
                <a:solidFill>
                  <a:srgbClr val="660066"/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Birthday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dirty="0">
                <a:solidFill>
                  <a:srgbClr val="660066"/>
                </a:solidFill>
              </a:rPr>
              <a:t>The problem</a:t>
            </a:r>
            <a:r>
              <a:rPr lang="en-US" sz="2400" dirty="0">
                <a:solidFill>
                  <a:srgbClr val="660066"/>
                </a:solidFill>
              </a:rPr>
              <a:t>. What is the smallest number of people who should be in a room so that the probability that at least two of them have the same birthday is greater than ½?</a:t>
            </a:r>
          </a:p>
          <a:p>
            <a:pPr>
              <a:buNone/>
            </a:pPr>
            <a:endParaRPr lang="en-US" sz="2000" dirty="0"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rgbClr val="660066"/>
                </a:solidFill>
              </a:rPr>
              <a:t>	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661460" y="3465999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303602" y="3465627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017364" y="3465999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676219" y="3465627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342675" y="3465627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156256" y="3055426"/>
            <a:ext cx="1069446" cy="101211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303602" y="3618771"/>
            <a:ext cx="143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09764" y="361877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05484" y="361877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3907144" y="2778529"/>
            <a:ext cx="690518" cy="456292"/>
          </a:xfrm>
          <a:prstGeom prst="rightArrow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57200" y="4333834"/>
            <a:ext cx="8534901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Consider people entering the room one after another. Assuming </a:t>
            </a:r>
          </a:p>
          <a:p>
            <a:r>
              <a:rPr lang="en-US" sz="2400" dirty="0"/>
              <a:t>birthdays are randomly assigned dates, the probability that the  </a:t>
            </a:r>
          </a:p>
          <a:p>
            <a:r>
              <a:rPr lang="en-US" sz="2400" dirty="0"/>
              <a:t>second person has the same birthday as the first one is 1 - 365/366</a:t>
            </a:r>
          </a:p>
          <a:p>
            <a:endParaRPr lang="en-US" sz="2400" dirty="0"/>
          </a:p>
          <a:p>
            <a:r>
              <a:rPr lang="en-US" sz="2400" dirty="0"/>
              <a:t>Probability that third person has the same birthday as any one of </a:t>
            </a:r>
          </a:p>
          <a:p>
            <a:r>
              <a:rPr lang="en-US" sz="2400" dirty="0"/>
              <a:t>the previous persons is 1 – 364/366 x 365/366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Birthday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071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000" dirty="0">
                <a:solidFill>
                  <a:srgbClr val="660066"/>
                </a:solidFill>
              </a:rPr>
              <a:t>Continuing like this, p</a:t>
            </a:r>
            <a:r>
              <a:rPr lang="en-US" sz="2000" dirty="0"/>
              <a:t>robability that the n</a:t>
            </a:r>
            <a:r>
              <a:rPr lang="en-US" sz="2000" baseline="30000" dirty="0"/>
              <a:t>th</a:t>
            </a:r>
            <a:r>
              <a:rPr lang="en-US" sz="2000" dirty="0"/>
              <a:t>  person has the same birthday as one of the previous persons is 1 – 365/366 </a:t>
            </a:r>
            <a:r>
              <a:rPr lang="en-US" sz="2000" dirty="0" err="1"/>
              <a:t>x</a:t>
            </a:r>
            <a:r>
              <a:rPr lang="en-US" sz="2000" dirty="0"/>
              <a:t> 364/366 </a:t>
            </a:r>
            <a:r>
              <a:rPr lang="en-US" sz="2000" dirty="0" err="1"/>
              <a:t>x</a:t>
            </a:r>
            <a:r>
              <a:rPr lang="en-US" sz="2000" dirty="0"/>
              <a:t> … </a:t>
            </a:r>
            <a:r>
              <a:rPr lang="en-US" sz="2000" dirty="0" err="1"/>
              <a:t>x</a:t>
            </a:r>
            <a:r>
              <a:rPr lang="en-US" sz="2000" dirty="0"/>
              <a:t>  (367 –n)/366</a:t>
            </a:r>
            <a:endParaRPr lang="en-US" sz="2000" dirty="0"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rgbClr val="660066"/>
                </a:solidFill>
              </a:rPr>
              <a:t>	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661460" y="3465999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303602" y="3465627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017364" y="3465999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676219" y="3465627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342675" y="3465627"/>
            <a:ext cx="143230" cy="152772"/>
          </a:xfrm>
          <a:prstGeom prst="ellipse">
            <a:avLst/>
          </a:prstGeom>
          <a:solidFill>
            <a:srgbClr val="FF66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156256" y="3055426"/>
            <a:ext cx="1069446" cy="1012110"/>
          </a:xfrm>
          <a:prstGeom prst="rect">
            <a:avLst/>
          </a:prstGeom>
          <a:noFill/>
          <a:ln w="3810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303602" y="3618771"/>
            <a:ext cx="1432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09764" y="361877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605484" y="3618771"/>
            <a:ext cx="301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3907144" y="2778529"/>
            <a:ext cx="690518" cy="456292"/>
          </a:xfrm>
          <a:prstGeom prst="rightArrow">
            <a:avLst/>
          </a:prstGeom>
          <a:ln>
            <a:solidFill>
              <a:srgbClr val="0000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807119" y="4449465"/>
            <a:ext cx="823950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Solve the equation so that for the n</a:t>
            </a:r>
            <a:r>
              <a:rPr lang="en-US" sz="2400" baseline="30000" dirty="0"/>
              <a:t>th</a:t>
            </a:r>
            <a:r>
              <a:rPr lang="en-US" sz="2400" dirty="0"/>
              <a:t> person, this probability  </a:t>
            </a:r>
          </a:p>
          <a:p>
            <a:r>
              <a:rPr lang="en-US" sz="2400" dirty="0"/>
              <a:t>exceeds ½ (i.e., it is more likely than unlikely). You will get </a:t>
            </a:r>
            <a:r>
              <a:rPr lang="en-US" sz="2400" dirty="0" err="1"/>
              <a:t>n</a:t>
            </a:r>
            <a:r>
              <a:rPr lang="en-US" sz="2400" dirty="0"/>
              <a:t> = 23 </a:t>
            </a:r>
          </a:p>
          <a:p>
            <a:endParaRPr lang="en-US" sz="2400" dirty="0"/>
          </a:p>
          <a:p>
            <a:r>
              <a:rPr lang="en-US" sz="2400" dirty="0"/>
              <a:t>Also sometimes known as the </a:t>
            </a:r>
            <a:r>
              <a:rPr lang="en-US" sz="2400" b="1" dirty="0">
                <a:solidFill>
                  <a:srgbClr val="FF0000"/>
                </a:solidFill>
              </a:rPr>
              <a:t>birthday paradox</a:t>
            </a:r>
            <a:r>
              <a:rPr lang="en-US" sz="2400" dirty="0"/>
              <a:t>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400" b="1" dirty="0">
                <a:solidFill>
                  <a:srgbClr val="660066"/>
                </a:solidFill>
              </a:rPr>
              <a:t>DEFINITION</a:t>
            </a:r>
            <a:r>
              <a:rPr lang="en-US" sz="2400" dirty="0">
                <a:solidFill>
                  <a:srgbClr val="660066"/>
                </a:solidFill>
              </a:rPr>
              <a:t>. A random variable is a </a:t>
            </a:r>
            <a:r>
              <a:rPr lang="en-US" sz="2400" dirty="0">
                <a:solidFill>
                  <a:srgbClr val="0000FF"/>
                </a:solidFill>
              </a:rPr>
              <a:t>function</a:t>
            </a:r>
            <a:r>
              <a:rPr lang="en-US" sz="2400" dirty="0">
                <a:solidFill>
                  <a:srgbClr val="660066"/>
                </a:solidFill>
              </a:rPr>
              <a:t> from the </a:t>
            </a:r>
            <a:r>
              <a:rPr lang="en-US" sz="2400" b="1" i="1" dirty="0">
                <a:solidFill>
                  <a:srgbClr val="660066"/>
                </a:solidFill>
              </a:rPr>
              <a:t>sample space </a:t>
            </a:r>
            <a:r>
              <a:rPr lang="en-US" sz="2400" dirty="0">
                <a:solidFill>
                  <a:srgbClr val="660066"/>
                </a:solidFill>
              </a:rPr>
              <a:t>of an experiment to the set of </a:t>
            </a:r>
            <a:r>
              <a:rPr lang="en-US" sz="2400" i="1" dirty="0">
                <a:solidFill>
                  <a:srgbClr val="660066"/>
                </a:solidFill>
              </a:rPr>
              <a:t>real numbers</a:t>
            </a:r>
            <a:endParaRPr lang="en-US" sz="2400" dirty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0000FF"/>
                </a:solidFill>
              </a:rPr>
              <a:t>[Note. </a:t>
            </a:r>
            <a:r>
              <a:rPr lang="en-US" sz="2400" dirty="0"/>
              <a:t>A </a:t>
            </a:r>
            <a:r>
              <a:rPr lang="en-US" sz="2400" dirty="0">
                <a:solidFill>
                  <a:srgbClr val="0000FF"/>
                </a:solidFill>
              </a:rPr>
              <a:t>random variable </a:t>
            </a:r>
            <a:r>
              <a:rPr lang="en-US" sz="2400" dirty="0">
                <a:solidFill>
                  <a:srgbClr val="000000"/>
                </a:solidFill>
              </a:rPr>
              <a:t>is a function</a:t>
            </a:r>
            <a:r>
              <a:rPr lang="en-US" sz="2400" dirty="0">
                <a:solidFill>
                  <a:srgbClr val="0000FF"/>
                </a:solidFill>
              </a:rPr>
              <a:t>, </a:t>
            </a:r>
            <a:r>
              <a:rPr lang="en-US" sz="2400" dirty="0">
                <a:solidFill>
                  <a:srgbClr val="000000"/>
                </a:solidFill>
              </a:rPr>
              <a:t>not a variable </a:t>
            </a:r>
            <a:r>
              <a:rPr lang="en-US" sz="2400" dirty="0">
                <a:solidFill>
                  <a:srgbClr val="000000"/>
                </a:solidFill>
                <a:sym typeface="Wingdings"/>
              </a:rPr>
              <a:t>]</a:t>
            </a:r>
          </a:p>
          <a:p>
            <a:pPr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b="1" dirty="0">
                <a:solidFill>
                  <a:srgbClr val="000000"/>
                </a:solidFill>
              </a:rPr>
              <a:t>Example</a:t>
            </a:r>
            <a:r>
              <a:rPr lang="en-US" sz="2400" dirty="0">
                <a:solidFill>
                  <a:srgbClr val="000000"/>
                </a:solidFill>
              </a:rPr>
              <a:t>. A coin is flipped three times. Let </a:t>
            </a:r>
            <a:r>
              <a:rPr lang="en-US" sz="2400" dirty="0">
                <a:solidFill>
                  <a:srgbClr val="0000FF"/>
                </a:solidFill>
              </a:rPr>
              <a:t>X(t) </a:t>
            </a:r>
            <a:r>
              <a:rPr lang="en-US" sz="2400" dirty="0">
                <a:solidFill>
                  <a:srgbClr val="000000"/>
                </a:solidFill>
              </a:rPr>
              <a:t>be the random variable that equals the </a:t>
            </a:r>
            <a:r>
              <a:rPr lang="en-US" sz="2400" dirty="0">
                <a:solidFill>
                  <a:srgbClr val="0000FF"/>
                </a:solidFill>
              </a:rPr>
              <a:t>number of heads </a:t>
            </a:r>
            <a:r>
              <a:rPr lang="en-US" sz="2400" dirty="0">
                <a:solidFill>
                  <a:srgbClr val="000000"/>
                </a:solidFill>
              </a:rPr>
              <a:t>that appear when the outcome is t. Then</a:t>
            </a: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				X(HHH) = 3</a:t>
            </a: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				X(HHT) = X(HTH) = X(THH) = 2</a:t>
            </a: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				X(TTH) = X(THT) = X(HTT) = 1</a:t>
            </a: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				X(TTT) = 0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Expected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Informally, the </a:t>
            </a:r>
            <a:r>
              <a:rPr lang="en-US" sz="2400" b="1" i="1" dirty="0">
                <a:solidFill>
                  <a:srgbClr val="0000FF"/>
                </a:solidFill>
              </a:rPr>
              <a:t>expected value </a:t>
            </a:r>
            <a:r>
              <a:rPr lang="en-US" sz="2400" dirty="0">
                <a:solidFill>
                  <a:srgbClr val="000000"/>
                </a:solidFill>
              </a:rPr>
              <a:t>of a random variable is its </a:t>
            </a:r>
            <a:r>
              <a:rPr lang="en-US" sz="2400" dirty="0">
                <a:solidFill>
                  <a:srgbClr val="FF0000"/>
                </a:solidFill>
              </a:rPr>
              <a:t>average value</a:t>
            </a:r>
            <a:r>
              <a:rPr lang="en-US" sz="2400" dirty="0">
                <a:solidFill>
                  <a:srgbClr val="000000"/>
                </a:solidFill>
              </a:rPr>
              <a:t>. Like, “what is the average value of a Die?”</a:t>
            </a:r>
          </a:p>
          <a:p>
            <a:pPr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DEFINITION. The </a:t>
            </a:r>
            <a:r>
              <a:rPr lang="en-US" sz="2400" b="1" i="1" dirty="0">
                <a:solidFill>
                  <a:srgbClr val="000000"/>
                </a:solidFill>
              </a:rPr>
              <a:t>expected value </a:t>
            </a:r>
            <a:r>
              <a:rPr lang="en-US" sz="2400" dirty="0">
                <a:solidFill>
                  <a:srgbClr val="000000"/>
                </a:solidFill>
              </a:rPr>
              <a:t>of a random variable X(s) is equal to </a:t>
            </a:r>
            <a:r>
              <a:rPr lang="en-US" dirty="0">
                <a:solidFill>
                  <a:srgbClr val="FF0000"/>
                </a:solidFill>
              </a:rPr>
              <a:t>∑</a:t>
            </a:r>
            <a:r>
              <a:rPr lang="en-US" baseline="-25000" dirty="0" err="1">
                <a:solidFill>
                  <a:srgbClr val="FF0000"/>
                </a:solidFill>
              </a:rPr>
              <a:t>s∈S</a:t>
            </a:r>
            <a:r>
              <a:rPr lang="en-US" baseline="-25000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p(s).X(s)</a:t>
            </a:r>
          </a:p>
          <a:p>
            <a:pPr>
              <a:buNone/>
            </a:pPr>
            <a:endParaRPr lang="en-US" sz="24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b="1" dirty="0">
                <a:solidFill>
                  <a:srgbClr val="0000FF"/>
                </a:solidFill>
              </a:rPr>
              <a:t>EXAMPLE 1</a:t>
            </a:r>
            <a:r>
              <a:rPr lang="en-US" sz="2400" dirty="0">
                <a:solidFill>
                  <a:srgbClr val="000000"/>
                </a:solidFill>
              </a:rPr>
              <a:t>. </a:t>
            </a:r>
            <a:r>
              <a:rPr lang="en-US" sz="2400" i="1" dirty="0">
                <a:solidFill>
                  <a:srgbClr val="0000FF"/>
                </a:solidFill>
              </a:rPr>
              <a:t>Expected value of a Die</a:t>
            </a:r>
          </a:p>
          <a:p>
            <a:pPr>
              <a:buNone/>
            </a:pPr>
            <a:r>
              <a:rPr lang="en-US" sz="2400" dirty="0">
                <a:solidFill>
                  <a:srgbClr val="000000"/>
                </a:solidFill>
              </a:rPr>
              <a:t>	Each number 1, 2, 3, 4, 5, 6 occurs with a probability 1/6. So the expected value is </a:t>
            </a:r>
            <a:r>
              <a:rPr lang="en-US" sz="2400" dirty="0">
                <a:solidFill>
                  <a:srgbClr val="FF0000"/>
                </a:solidFill>
              </a:rPr>
              <a:t>1/6 (1+2+3+4+5+6) = 21/6 = 7/2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Expected Value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b="1" dirty="0">
                <a:solidFill>
                  <a:srgbClr val="0000FF"/>
                </a:solidFill>
              </a:rPr>
              <a:t>EXAMPLE 2</a:t>
            </a:r>
            <a:r>
              <a:rPr lang="en-US" sz="2400" dirty="0">
                <a:solidFill>
                  <a:srgbClr val="000000"/>
                </a:solidFill>
              </a:rPr>
              <a:t>. </a:t>
            </a:r>
            <a:r>
              <a:rPr lang="en-US" sz="2400" i="1" dirty="0">
                <a:solidFill>
                  <a:srgbClr val="0000FF"/>
                </a:solidFill>
              </a:rPr>
              <a:t>A fair coin is flipped three times. Let X be the random variable that assigns to an outcome </a:t>
            </a:r>
            <a:r>
              <a:rPr lang="en-US" sz="2400" b="1" i="1" dirty="0">
                <a:solidFill>
                  <a:srgbClr val="FF0000"/>
                </a:solidFill>
              </a:rPr>
              <a:t>the number of heads</a:t>
            </a:r>
            <a:r>
              <a:rPr lang="en-US" sz="2400" i="1" dirty="0">
                <a:solidFill>
                  <a:srgbClr val="0000FF"/>
                </a:solidFill>
              </a:rPr>
              <a:t> that is the outcome. What is the expected value of X?</a:t>
            </a:r>
          </a:p>
          <a:p>
            <a:pPr>
              <a:buNone/>
            </a:pPr>
            <a:endParaRPr lang="en-US" sz="2400" i="1" dirty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/>
              <a:t>There are eight possible outcomes when a fair coin is flipped three times. These are HHH, HHT, HTH, HTT, THH, THT, TTH, TTT. Each occurs with a probability of 1/8. So,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/>
              <a:t>	</a:t>
            </a:r>
            <a:r>
              <a:rPr lang="en-US" sz="2400" dirty="0">
                <a:solidFill>
                  <a:srgbClr val="FF0000"/>
                </a:solidFill>
              </a:rPr>
              <a:t>E(X) = 1/8(3+2+2+2+1+1+1+0) =  12/8 = 3/2</a:t>
            </a:r>
            <a:endParaRPr lang="en-US" sz="20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000" dirty="0">
                <a:solidFill>
                  <a:srgbClr val="000000"/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Linearity of Expectation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269" y="1600200"/>
            <a:ext cx="8523889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000FF"/>
                </a:solidFill>
              </a:rPr>
              <a:t>Theorem (Linearity of Expectation) </a:t>
            </a:r>
          </a:p>
          <a:p>
            <a:pPr marL="0" indent="0">
              <a:buNone/>
            </a:pPr>
            <a:r>
              <a:rPr lang="en-US" sz="2400" dirty="0"/>
              <a:t>If X</a:t>
            </a:r>
            <a:r>
              <a:rPr lang="en-US" sz="2400" baseline="-25000" dirty="0"/>
              <a:t>i </a:t>
            </a:r>
            <a:r>
              <a:rPr lang="en-US" sz="2400" dirty="0"/>
              <a:t>(</a:t>
            </a:r>
            <a:r>
              <a:rPr lang="en-US" sz="2400" dirty="0" err="1"/>
              <a:t>i</a:t>
            </a:r>
            <a:r>
              <a:rPr lang="en-US" sz="2400" dirty="0"/>
              <a:t> = 1,2,...,n) with n a positive integer, are random variables on a sample space S, then  E(X</a:t>
            </a:r>
            <a:r>
              <a:rPr lang="en-US" sz="2400" baseline="-25000" dirty="0"/>
              <a:t>1</a:t>
            </a:r>
            <a:r>
              <a:rPr lang="en-US" sz="2400" dirty="0"/>
              <a:t> +X</a:t>
            </a:r>
            <a:r>
              <a:rPr lang="en-US" sz="2400" baseline="-25000" dirty="0"/>
              <a:t>2</a:t>
            </a:r>
            <a:r>
              <a:rPr lang="en-US" sz="2400" dirty="0"/>
              <a:t> +···+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) = E(X</a:t>
            </a:r>
            <a:r>
              <a:rPr lang="en-US" sz="2400" baseline="-25000" dirty="0"/>
              <a:t>1</a:t>
            </a:r>
            <a:r>
              <a:rPr lang="en-US" sz="2400" dirty="0"/>
              <a:t>)+E(X</a:t>
            </a:r>
            <a:r>
              <a:rPr lang="en-US" sz="2400" baseline="-25000" dirty="0"/>
              <a:t>2</a:t>
            </a:r>
            <a:r>
              <a:rPr lang="en-US" sz="2400" dirty="0"/>
              <a:t>)+···+E(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>
                <a:solidFill>
                  <a:srgbClr val="0025FF"/>
                </a:solidFill>
              </a:rPr>
              <a:t>)</a:t>
            </a:r>
          </a:p>
          <a:p>
            <a:pPr marL="0" indent="0">
              <a:buNone/>
            </a:pPr>
            <a:r>
              <a:rPr lang="en-US" sz="2400" dirty="0"/>
              <a:t>[</a:t>
            </a:r>
            <a:r>
              <a:rPr lang="en-US" sz="2200" dirty="0">
                <a:solidFill>
                  <a:srgbClr val="FF0000"/>
                </a:solidFill>
              </a:rPr>
              <a:t>The expected value of the sum of a set of random variables is the sum of their expected values</a:t>
            </a:r>
            <a:r>
              <a:rPr lang="en-US" dirty="0">
                <a:solidFill>
                  <a:srgbClr val="FF0000"/>
                </a:solidFill>
              </a:rPr>
              <a:t>.</a:t>
            </a:r>
            <a:r>
              <a:rPr lang="en-US" sz="2400" dirty="0"/>
              <a:t>]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>
                <a:solidFill>
                  <a:srgbClr val="0025FF"/>
                </a:solidFill>
              </a:rPr>
              <a:t>Example. </a:t>
            </a:r>
            <a:r>
              <a:rPr lang="en-US" sz="2400" dirty="0"/>
              <a:t>The expected value of a Die is E(X) = 7/2. What is the expected value of the sum of the values of two dice ?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The answer is </a:t>
            </a:r>
            <a:r>
              <a:rPr lang="en-US" sz="2400" dirty="0">
                <a:solidFill>
                  <a:srgbClr val="0025FF"/>
                </a:solidFill>
              </a:rPr>
              <a:t>7/2 + 7/2 = 7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0730363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Geometric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686801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i="1" dirty="0">
                <a:solidFill>
                  <a:srgbClr val="0000FF"/>
                </a:solidFill>
              </a:rPr>
              <a:t>Consider this: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</a:rPr>
              <a:t>	You flip a coin and the probability of </a:t>
            </a:r>
            <a:r>
              <a:rPr lang="en-US" dirty="0">
                <a:solidFill>
                  <a:srgbClr val="FF0000"/>
                </a:solidFill>
              </a:rPr>
              <a:t>a tail </a:t>
            </a:r>
            <a:r>
              <a:rPr lang="en-US" dirty="0">
                <a:solidFill>
                  <a:srgbClr val="000000"/>
                </a:solidFill>
              </a:rPr>
              <a:t>is </a:t>
            </a:r>
            <a:r>
              <a:rPr lang="en-US" dirty="0" err="1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. This coin is repeatedly flipped until it you see </a:t>
            </a:r>
            <a:r>
              <a:rPr lang="en-US" dirty="0">
                <a:solidFill>
                  <a:srgbClr val="FF0000"/>
                </a:solidFill>
              </a:rPr>
              <a:t>a tail for the first time. </a:t>
            </a:r>
          </a:p>
          <a:p>
            <a:pPr>
              <a:buNone/>
            </a:pPr>
            <a:endParaRPr lang="en-US" dirty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</a:rPr>
              <a:t>	What is the </a:t>
            </a:r>
            <a:r>
              <a:rPr lang="en-US" i="1" dirty="0">
                <a:solidFill>
                  <a:srgbClr val="0000FF"/>
                </a:solidFill>
              </a:rPr>
              <a:t>expected number of flips </a:t>
            </a:r>
            <a:r>
              <a:rPr lang="en-US" dirty="0">
                <a:solidFill>
                  <a:srgbClr val="000000"/>
                </a:solidFill>
              </a:rPr>
              <a:t>until you see a tail? </a:t>
            </a:r>
          </a:p>
          <a:p>
            <a:pPr>
              <a:buNone/>
            </a:pPr>
            <a:endParaRPr lang="en-US" dirty="0">
              <a:solidFill>
                <a:srgbClr val="000000"/>
              </a:solidFill>
            </a:endParaRPr>
          </a:p>
          <a:p>
            <a:pPr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pPr>
              <a:buNone/>
            </a:pPr>
            <a:endParaRPr lang="en-US" sz="20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Geometric distribution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199" y="1417638"/>
                <a:ext cx="8686801" cy="4525963"/>
              </a:xfrm>
            </p:spPr>
            <p:txBody>
              <a:bodyPr>
                <a:normAutofit lnSpcReduction="10000"/>
              </a:bodyPr>
              <a:lstStyle/>
              <a:p>
                <a:pPr>
                  <a:buNone/>
                </a:pPr>
                <a:r>
                  <a:rPr lang="en-US" sz="2400" dirty="0">
                    <a:solidFill>
                      <a:srgbClr val="FF0000"/>
                    </a:solidFill>
                  </a:rPr>
                  <a:t>The sample space {T, HT, HHT, HHHT …} is infinite</a:t>
                </a:r>
                <a:r>
                  <a:rPr lang="en-US" sz="2400" dirty="0">
                    <a:solidFill>
                      <a:srgbClr val="000000"/>
                    </a:solidFill>
                  </a:rPr>
                  <a:t>. </a:t>
                </a:r>
              </a:p>
              <a:p>
                <a:pPr>
                  <a:buNone/>
                </a:pPr>
                <a:endParaRPr lang="en-US" sz="2400" dirty="0">
                  <a:solidFill>
                    <a:srgbClr val="000000"/>
                  </a:solidFill>
                </a:endParaRPr>
              </a:p>
              <a:p>
                <a:pPr>
                  <a:buNone/>
                </a:pPr>
                <a:r>
                  <a:rPr lang="en-US" sz="2400" dirty="0">
                    <a:solidFill>
                      <a:srgbClr val="0000FF"/>
                    </a:solidFill>
                  </a:rPr>
                  <a:t>The probability of a tail (T) is </a:t>
                </a:r>
                <a:r>
                  <a:rPr lang="en-US" sz="2400" dirty="0" err="1">
                    <a:solidFill>
                      <a:srgbClr val="0000FF"/>
                    </a:solidFill>
                  </a:rPr>
                  <a:t>p</a:t>
                </a:r>
                <a:r>
                  <a:rPr lang="en-US" sz="2400" dirty="0">
                    <a:solidFill>
                      <a:srgbClr val="0000FF"/>
                    </a:solidFill>
                  </a:rPr>
                  <a:t>. </a:t>
                </a:r>
                <a:endParaRPr lang="en-US" sz="2400" dirty="0">
                  <a:solidFill>
                    <a:srgbClr val="000000"/>
                  </a:solidFill>
                </a:endParaRPr>
              </a:p>
              <a:p>
                <a:pPr>
                  <a:buNone/>
                </a:pPr>
                <a:r>
                  <a:rPr lang="en-US" sz="2400" dirty="0">
                    <a:solidFill>
                      <a:srgbClr val="0000FF"/>
                    </a:solidFill>
                  </a:rPr>
                  <a:t>Probability of a head (H) is (1-p</a:t>
                </a:r>
                <a:r>
                  <a:rPr lang="en-US" sz="2400" dirty="0">
                    <a:solidFill>
                      <a:srgbClr val="000000"/>
                    </a:solidFill>
                  </a:rPr>
                  <a:t>)</a:t>
                </a:r>
              </a:p>
              <a:p>
                <a:pPr>
                  <a:buNone/>
                </a:pPr>
                <a:r>
                  <a:rPr lang="en-US" sz="2400" dirty="0">
                    <a:solidFill>
                      <a:srgbClr val="0000FF"/>
                    </a:solidFill>
                  </a:rPr>
                  <a:t>The probability of (HT) is (1-p)p</a:t>
                </a:r>
              </a:p>
              <a:p>
                <a:pPr>
                  <a:buNone/>
                </a:pPr>
                <a:r>
                  <a:rPr lang="en-US" sz="2400" dirty="0">
                    <a:solidFill>
                      <a:srgbClr val="0000FF"/>
                    </a:solidFill>
                  </a:rPr>
                  <a:t>The probability of (HHT) is (1-p)</a:t>
                </a:r>
                <a:r>
                  <a:rPr lang="en-US" sz="2400" baseline="30000" dirty="0">
                    <a:solidFill>
                      <a:srgbClr val="0000FF"/>
                    </a:solidFill>
                  </a:rPr>
                  <a:t>2</a:t>
                </a:r>
                <a:r>
                  <a:rPr lang="en-US" sz="2400" dirty="0">
                    <a:solidFill>
                      <a:srgbClr val="0000FF"/>
                    </a:solidFill>
                  </a:rPr>
                  <a:t>p etc.  Why?</a:t>
                </a:r>
              </a:p>
              <a:p>
                <a:pPr>
                  <a:buNone/>
                </a:pPr>
                <a:endParaRPr lang="en-US" sz="2400" dirty="0">
                  <a:solidFill>
                    <a:srgbClr val="0000FF"/>
                  </a:solidFill>
                </a:endParaRPr>
              </a:p>
              <a:p>
                <a:pPr>
                  <a:buNone/>
                </a:pPr>
                <a:r>
                  <a:rPr lang="en-US" sz="2400" dirty="0">
                    <a:solidFill>
                      <a:srgbClr val="000000"/>
                    </a:solidFill>
                  </a:rPr>
                  <a:t>Let X be the random variable that counts the number of flips to see </a:t>
                </a:r>
              </a:p>
              <a:p>
                <a:pPr>
                  <a:buNone/>
                </a:pPr>
                <a:r>
                  <a:rPr lang="en-US" sz="2400" dirty="0">
                    <a:solidFill>
                      <a:srgbClr val="000000"/>
                    </a:solidFill>
                  </a:rPr>
                  <a:t>a tail</a:t>
                </a:r>
                <a:r>
                  <a:rPr lang="en-US" sz="2400" dirty="0">
                    <a:solidFill>
                      <a:srgbClr val="0000FF"/>
                    </a:solidFill>
                  </a:rPr>
                  <a:t>. </a:t>
                </a:r>
                <a:r>
                  <a:rPr lang="en-US" sz="2400" dirty="0"/>
                  <a:t>Then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2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𝑋</m:t>
                        </m:r>
                        <m:r>
                          <a:rPr lang="en-US" sz="2400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i="1" dirty="0" err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</m:e>
                    </m:d>
                    <m:r>
                      <a:rPr lang="en-US" sz="2400" i="1" dirty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sSup>
                      <m:sSupPr>
                        <m:ctrlPr>
                          <a:rPr lang="en-US" sz="24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(1−</m:t>
                        </m:r>
                        <m:r>
                          <a:rPr lang="en-US" sz="2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  <m:r>
                          <a:rPr lang="en-US" sz="2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en-US" sz="2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en-US" sz="2400" b="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−1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srgbClr val="FF0000"/>
                    </a:solidFill>
                  </a:rPr>
                  <a:t>.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endParaRPr lang="en-US" sz="2400" dirty="0">
                  <a:solidFill>
                    <a:srgbClr val="FF0000"/>
                  </a:solidFill>
                </a:endParaRPr>
              </a:p>
              <a:p>
                <a:pPr>
                  <a:buNone/>
                </a:pPr>
                <a:endParaRPr lang="en-US" sz="2400" dirty="0"/>
              </a:p>
              <a:p>
                <a:pPr>
                  <a:buNone/>
                </a:pPr>
                <a:r>
                  <a:rPr lang="en-US" sz="2400" dirty="0"/>
                  <a:t>This is known as </a:t>
                </a:r>
                <a:r>
                  <a:rPr lang="en-US" sz="2400" dirty="0">
                    <a:solidFill>
                      <a:srgbClr val="0000FF"/>
                    </a:solidFill>
                  </a:rPr>
                  <a:t>geometric distribution.</a:t>
                </a:r>
              </a:p>
              <a:p>
                <a:pPr>
                  <a:buNone/>
                </a:pPr>
                <a:endParaRPr lang="en-US" sz="2000" dirty="0">
                  <a:solidFill>
                    <a:srgbClr val="000000"/>
                  </a:solidFill>
                </a:endParaRPr>
              </a:p>
              <a:p>
                <a:pPr>
                  <a:buNone/>
                </a:pPr>
                <a:endParaRPr lang="en-US" sz="2000" dirty="0">
                  <a:solidFill>
                    <a:srgbClr val="000000"/>
                  </a:solidFill>
                </a:endParaRPr>
              </a:p>
              <a:p>
                <a:pPr>
                  <a:buNone/>
                </a:pPr>
                <a:endParaRPr lang="en-US" sz="2000" dirty="0">
                  <a:solidFill>
                    <a:srgbClr val="000000"/>
                  </a:solidFill>
                </a:endParaRPr>
              </a:p>
              <a:p>
                <a:pPr>
                  <a:buNone/>
                </a:pPr>
                <a:endParaRPr lang="en-US" sz="20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199" y="1417638"/>
                <a:ext cx="8686801" cy="4525963"/>
              </a:xfrm>
              <a:blipFill>
                <a:blip r:embed="rId2"/>
                <a:stretch>
                  <a:fillRect l="-1170" t="-1681" b="-11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probability?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0350" y="1871449"/>
            <a:ext cx="6083300" cy="353060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7149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Expectation in a Geometric distribution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15158" y="1610711"/>
                <a:ext cx="8686801" cy="4525963"/>
              </a:xfrm>
            </p:spPr>
            <p:txBody>
              <a:bodyPr>
                <a:normAutofit/>
              </a:bodyPr>
              <a:lstStyle/>
              <a:p>
                <a:pPr>
                  <a:buNone/>
                </a:pPr>
                <a:r>
                  <a:rPr lang="en-US" sz="2400" dirty="0">
                    <a:solidFill>
                      <a:srgbClr val="000000"/>
                    </a:solidFill>
                  </a:rPr>
                  <a:t>X = the random variable that counts the number of flips to see a tail. </a:t>
                </a:r>
              </a:p>
              <a:p>
                <a:pPr>
                  <a:buNone/>
                </a:pPr>
                <a:r>
                  <a:rPr lang="en-US" sz="2400" dirty="0">
                    <a:solidFill>
                      <a:srgbClr val="000000"/>
                    </a:solidFill>
                  </a:rPr>
                  <a:t>										</a:t>
                </a:r>
              </a:p>
              <a:p>
                <a:pPr>
                  <a:buNone/>
                </a:pPr>
                <a:r>
                  <a:rPr lang="en-US" sz="2400" dirty="0">
                    <a:solidFill>
                      <a:srgbClr val="000000"/>
                    </a:solidFill>
                  </a:rPr>
                  <a:t>So</a:t>
                </a:r>
                <a:r>
                  <a:rPr lang="en-US" sz="2800" dirty="0">
                    <a:solidFill>
                      <a:srgbClr val="000000"/>
                    </a:solidFill>
                  </a:rPr>
                  <a:t>,										and so on</a:t>
                </a:r>
              </a:p>
              <a:p>
                <a:pPr>
                  <a:buNone/>
                </a:pPr>
                <a:endParaRPr lang="en-US" sz="2800" dirty="0">
                  <a:solidFill>
                    <a:srgbClr val="000000"/>
                  </a:solidFill>
                </a:endParaRPr>
              </a:p>
              <a:p>
                <a:pPr>
                  <a:buNone/>
                </a:pPr>
                <a:endParaRPr lang="en-US" sz="2400" dirty="0">
                  <a:solidFill>
                    <a:srgbClr val="000000"/>
                  </a:solidFill>
                </a:endParaRPr>
              </a:p>
              <a:p>
                <a:pPr>
                  <a:buNone/>
                </a:pPr>
                <a:endParaRPr lang="en-US" sz="2400" b="1" dirty="0">
                  <a:solidFill>
                    <a:srgbClr val="0000FF"/>
                  </a:solidFill>
                </a:endParaRPr>
              </a:p>
              <a:p>
                <a:pPr>
                  <a:buNone/>
                </a:pPr>
                <a:r>
                  <a:rPr lang="en-US" sz="2400" b="1" dirty="0">
                    <a:solidFill>
                      <a:srgbClr val="0000FF"/>
                    </a:solidFill>
                  </a:rPr>
                  <a:t>This infinite series can be simplified to 1/p. </a:t>
                </a:r>
              </a:p>
              <a:p>
                <a:pPr>
                  <a:buNone/>
                </a:pPr>
                <a:endParaRPr lang="en-US" sz="2400" dirty="0">
                  <a:solidFill>
                    <a:srgbClr val="000000"/>
                  </a:solidFill>
                </a:endParaRPr>
              </a:p>
              <a:p>
                <a:pPr>
                  <a:buNone/>
                </a:pPr>
                <a:r>
                  <a:rPr lang="en-US" sz="2400" dirty="0">
                    <a:solidFill>
                      <a:srgbClr val="000000"/>
                    </a:solidFill>
                  </a:rPr>
                  <a:t>Thus, if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400" i="1" dirty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 = 0.2 </m:t>
                    </m:r>
                  </m:oMath>
                </a14:m>
                <a:r>
                  <a:rPr lang="en-US" sz="2400" dirty="0">
                    <a:solidFill>
                      <a:srgbClr val="000000"/>
                    </a:solidFill>
                  </a:rPr>
                  <a:t>then the expected number of flips after which you see a tail is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</a:rPr>
                      <m:t>1/0.2 = 5</m:t>
                    </m:r>
                  </m:oMath>
                </a14:m>
                <a:endParaRPr lang="en-US" sz="2400" dirty="0">
                  <a:solidFill>
                    <a:srgbClr val="000000"/>
                  </a:solidFill>
                </a:endParaRPr>
              </a:p>
              <a:p>
                <a:pPr>
                  <a:buNone/>
                </a:pPr>
                <a:endParaRPr lang="en-US" sz="2000" dirty="0">
                  <a:solidFill>
                    <a:srgbClr val="000000"/>
                  </a:solidFill>
                </a:endParaRPr>
              </a:p>
              <a:p>
                <a:pPr>
                  <a:buNone/>
                </a:pPr>
                <a:endParaRPr lang="en-US" sz="2000" dirty="0">
                  <a:solidFill>
                    <a:srgbClr val="000000"/>
                  </a:solidFill>
                </a:endParaRPr>
              </a:p>
              <a:p>
                <a:pPr>
                  <a:buNone/>
                </a:pPr>
                <a:endParaRPr lang="en-US" sz="2000" dirty="0">
                  <a:solidFill>
                    <a:srgbClr val="000000"/>
                  </a:solidFill>
                </a:endParaRPr>
              </a:p>
              <a:p>
                <a:pPr>
                  <a:buNone/>
                </a:pPr>
                <a:endParaRPr lang="en-US" sz="2000" dirty="0">
                  <a:solidFill>
                    <a:srgbClr val="00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15158" y="1610711"/>
                <a:ext cx="8686801" cy="4525963"/>
              </a:xfrm>
              <a:blipFill>
                <a:blip r:embed="rId3"/>
                <a:stretch>
                  <a:fillRect l="-1168" t="-1120" r="-730" b="-19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1089758" y="2652346"/>
          <a:ext cx="3886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64" name="Equation" r:id="rId4" imgW="1943100" imgH="190500" progId="Equation.DSMT4">
                  <p:embed/>
                </p:oleObj>
              </mc:Choice>
              <mc:Fallback>
                <p:oleObj name="Equation" r:id="rId4" imgW="1943100" imgH="1905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9758" y="2652346"/>
                        <a:ext cx="3886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7" name="Object 3"/>
          <p:cNvGraphicFramePr>
            <a:graphicFrameLocks noChangeAspect="1"/>
          </p:cNvGraphicFramePr>
          <p:nvPr/>
        </p:nvGraphicFramePr>
        <p:xfrm>
          <a:off x="1216758" y="3033346"/>
          <a:ext cx="6179040" cy="12358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65" name="Equation" r:id="rId6" imgW="3175000" imgH="635000" progId="Equation.DSMT4">
                  <p:embed/>
                </p:oleObj>
              </mc:Choice>
              <mc:Fallback>
                <p:oleObj name="Equation" r:id="rId6" imgW="3175000" imgH="63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6758" y="3033346"/>
                        <a:ext cx="6179040" cy="123580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Explanation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782698" y="1757736"/>
          <a:ext cx="2989177" cy="169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6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27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844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FF"/>
                          </a:solidFill>
                        </a:rPr>
                        <a:t>Probability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FF"/>
                          </a:solidFill>
                        </a:rPr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9706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FF"/>
                          </a:solidFill>
                        </a:rPr>
                        <a:t>0.2</a:t>
                      </a:r>
                    </a:p>
                    <a:p>
                      <a:r>
                        <a:rPr lang="en-US" sz="2400" dirty="0">
                          <a:solidFill>
                            <a:srgbClr val="0000FF"/>
                          </a:solidFill>
                        </a:rPr>
                        <a:t>0.3</a:t>
                      </a:r>
                    </a:p>
                    <a:p>
                      <a:r>
                        <a:rPr lang="en-US" sz="2400" dirty="0">
                          <a:solidFill>
                            <a:srgbClr val="0000FF"/>
                          </a:solidFill>
                        </a:rPr>
                        <a:t>0.5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rgbClr val="0000FF"/>
                          </a:solidFill>
                        </a:rPr>
                        <a:t>30</a:t>
                      </a:r>
                    </a:p>
                    <a:p>
                      <a:r>
                        <a:rPr lang="en-US" sz="2400" dirty="0">
                          <a:solidFill>
                            <a:srgbClr val="0000FF"/>
                          </a:solidFill>
                        </a:rPr>
                        <a:t>40</a:t>
                      </a:r>
                    </a:p>
                    <a:p>
                      <a:r>
                        <a:rPr lang="en-US" sz="2400" dirty="0">
                          <a:solidFill>
                            <a:srgbClr val="0000FF"/>
                          </a:solidFill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472041" y="3980418"/>
            <a:ext cx="35404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What is the average value?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72041" y="4615471"/>
            <a:ext cx="4433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0.2 </a:t>
            </a:r>
            <a:r>
              <a:rPr lang="en-US" sz="2400" dirty="0" err="1"/>
              <a:t>x</a:t>
            </a:r>
            <a:r>
              <a:rPr lang="en-US" sz="2400" dirty="0"/>
              <a:t> 30 + 0.3 </a:t>
            </a:r>
            <a:r>
              <a:rPr lang="en-US" sz="2400" dirty="0" err="1"/>
              <a:t>x</a:t>
            </a:r>
            <a:r>
              <a:rPr lang="en-US" sz="2400" dirty="0"/>
              <a:t> 40 + 0.5 </a:t>
            </a:r>
            <a:r>
              <a:rPr lang="en-US" sz="2400" dirty="0" err="1"/>
              <a:t>x</a:t>
            </a:r>
            <a:r>
              <a:rPr lang="en-US" sz="2400" dirty="0"/>
              <a:t> 20 = 28 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Linearity of Expectation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9945" y="1448460"/>
            <a:ext cx="872405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/>
              <a:t>Theorem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If X</a:t>
            </a:r>
            <a:r>
              <a:rPr lang="en-US" sz="2000" baseline="-25000" dirty="0"/>
              <a:t>i</a:t>
            </a:r>
            <a:r>
              <a:rPr lang="en-US" sz="2000" dirty="0"/>
              <a:t>, </a:t>
            </a:r>
            <a:r>
              <a:rPr lang="en-US" sz="2000" dirty="0" err="1"/>
              <a:t>i</a:t>
            </a:r>
            <a:r>
              <a:rPr lang="en-US" sz="2000" dirty="0"/>
              <a:t> = 1,2,...,n with n a positive integer, are random variables on S, and if a and b 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are real numbers, then </a:t>
            </a:r>
          </a:p>
          <a:p>
            <a:pPr marL="400050" indent="-400050">
              <a:lnSpc>
                <a:spcPct val="150000"/>
              </a:lnSpc>
              <a:buAutoNum type="romanLcParenBoth"/>
            </a:pPr>
            <a:r>
              <a:rPr lang="en-US" sz="2000" dirty="0"/>
              <a:t>E(X</a:t>
            </a:r>
            <a:r>
              <a:rPr lang="en-US" sz="2000" baseline="-25000" dirty="0"/>
              <a:t>1</a:t>
            </a:r>
            <a:r>
              <a:rPr lang="en-US" sz="2000" dirty="0"/>
              <a:t> +X</a:t>
            </a:r>
            <a:r>
              <a:rPr lang="en-US" sz="2000" baseline="-25000" dirty="0"/>
              <a:t>2</a:t>
            </a:r>
            <a:r>
              <a:rPr lang="en-US" sz="2000" dirty="0"/>
              <a:t> +···+</a:t>
            </a:r>
            <a:r>
              <a:rPr lang="en-US" sz="2000" dirty="0" err="1"/>
              <a:t>X</a:t>
            </a:r>
            <a:r>
              <a:rPr lang="en-US" sz="2000" baseline="-25000" dirty="0" err="1"/>
              <a:t>n</a:t>
            </a:r>
            <a:r>
              <a:rPr lang="en-US" sz="2000" dirty="0"/>
              <a:t>)=E(X</a:t>
            </a:r>
            <a:r>
              <a:rPr lang="en-US" sz="2000" baseline="-25000" dirty="0"/>
              <a:t>1</a:t>
            </a:r>
            <a:r>
              <a:rPr lang="en-US" sz="2000" dirty="0"/>
              <a:t>)+E(X</a:t>
            </a:r>
            <a:r>
              <a:rPr lang="en-US" sz="2000" baseline="-25000" dirty="0"/>
              <a:t>2</a:t>
            </a:r>
            <a:r>
              <a:rPr lang="en-US" sz="2000" dirty="0"/>
              <a:t>)+···+E(</a:t>
            </a:r>
            <a:r>
              <a:rPr lang="en-US" sz="2000" dirty="0" err="1"/>
              <a:t>X</a:t>
            </a:r>
            <a:r>
              <a:rPr lang="en-US" sz="2000" baseline="-25000" dirty="0" err="1"/>
              <a:t>n</a:t>
            </a:r>
            <a:r>
              <a:rPr lang="en-US" sz="2000" dirty="0"/>
              <a:t>) </a:t>
            </a:r>
          </a:p>
          <a:p>
            <a:pPr marL="400050" indent="-400050">
              <a:lnSpc>
                <a:spcPct val="150000"/>
              </a:lnSpc>
              <a:buAutoNum type="romanLcParenBoth"/>
            </a:pPr>
            <a:r>
              <a:rPr lang="en-US" sz="2000" dirty="0"/>
              <a:t>E(</a:t>
            </a:r>
            <a:r>
              <a:rPr lang="en-US" sz="2000" dirty="0" err="1"/>
              <a:t>aX+b</a:t>
            </a:r>
            <a:r>
              <a:rPr lang="en-US" sz="2000" dirty="0"/>
              <a:t>)=</a:t>
            </a:r>
            <a:r>
              <a:rPr lang="en-US" sz="2000" dirty="0" err="1"/>
              <a:t>aE</a:t>
            </a:r>
            <a:r>
              <a:rPr lang="en-US" sz="2000" dirty="0"/>
              <a:t>(X)+b. 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4156938"/>
            <a:ext cx="8393260" cy="19082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Example 1</a:t>
            </a:r>
            <a:r>
              <a:rPr lang="en-US" sz="2000" dirty="0"/>
              <a:t>. What is the expected value of </a:t>
            </a:r>
            <a:r>
              <a:rPr lang="en-US" sz="2000" b="1" dirty="0"/>
              <a:t>the </a:t>
            </a:r>
            <a:r>
              <a:rPr lang="en-US" sz="2000" b="1" dirty="0">
                <a:solidFill>
                  <a:srgbClr val="002060"/>
                </a:solidFill>
              </a:rPr>
              <a:t>sum of the numbers </a:t>
            </a:r>
            <a:r>
              <a:rPr lang="en-US" sz="2000" dirty="0"/>
              <a:t>that appear </a:t>
            </a:r>
          </a:p>
          <a:p>
            <a:r>
              <a:rPr lang="en-US" sz="2000" dirty="0"/>
              <a:t>when a pair of fair dice is rolled? </a:t>
            </a:r>
          </a:p>
          <a:p>
            <a:endParaRPr lang="en-US" sz="2000" dirty="0"/>
          </a:p>
          <a:p>
            <a:r>
              <a:rPr lang="en-US" sz="2000" dirty="0"/>
              <a:t>Let X</a:t>
            </a:r>
            <a:r>
              <a:rPr lang="en-US" sz="2000" baseline="-25000" dirty="0"/>
              <a:t>1</a:t>
            </a:r>
            <a:r>
              <a:rPr lang="en-US" sz="2000" dirty="0"/>
              <a:t> and X</a:t>
            </a:r>
            <a:r>
              <a:rPr lang="en-US" sz="2000" baseline="-25000" dirty="0"/>
              <a:t>2</a:t>
            </a:r>
            <a:r>
              <a:rPr lang="en-US" sz="2000" dirty="0"/>
              <a:t> be the random variables so that X</a:t>
            </a:r>
            <a:r>
              <a:rPr lang="en-US" sz="2000" baseline="-25000" dirty="0"/>
              <a:t>1</a:t>
            </a:r>
            <a:r>
              <a:rPr lang="en-US" sz="2000" dirty="0"/>
              <a:t> appears in the first die and </a:t>
            </a:r>
          </a:p>
          <a:p>
            <a:r>
              <a:rPr lang="en-US" sz="2000" dirty="0"/>
              <a:t>X</a:t>
            </a:r>
            <a:r>
              <a:rPr lang="en-US" sz="2000" baseline="-25000" dirty="0"/>
              <a:t>2</a:t>
            </a:r>
            <a:r>
              <a:rPr lang="en-US" sz="2000" dirty="0"/>
              <a:t> appears on the second die. E(X</a:t>
            </a:r>
            <a:r>
              <a:rPr lang="en-US" sz="2000" baseline="-25000" dirty="0"/>
              <a:t>1</a:t>
            </a:r>
            <a:r>
              <a:rPr lang="en-US" sz="2000" dirty="0"/>
              <a:t> + X</a:t>
            </a:r>
            <a:r>
              <a:rPr lang="en-US" sz="2000" baseline="-25000" dirty="0"/>
              <a:t>2</a:t>
            </a:r>
            <a:r>
              <a:rPr lang="en-US" sz="2000" dirty="0"/>
              <a:t>) = E(X</a:t>
            </a:r>
            <a:r>
              <a:rPr lang="en-US" sz="2000" baseline="-25000" dirty="0"/>
              <a:t>1</a:t>
            </a:r>
            <a:r>
              <a:rPr lang="en-US" sz="2000" dirty="0"/>
              <a:t>) + E(X</a:t>
            </a:r>
            <a:r>
              <a:rPr lang="en-US" sz="2000" baseline="-25000" dirty="0"/>
              <a:t>2</a:t>
            </a:r>
            <a:r>
              <a:rPr lang="en-US" sz="2000" dirty="0"/>
              <a:t>) = 7/2 + 7/2 = 7.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117456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Useful Formulas</a:t>
            </a: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457201" y="1785728"/>
          <a:ext cx="1553106" cy="4509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15" name="Equation" r:id="rId3" imgW="914400" imgH="215900" progId="Equation.DSMT4">
                  <p:embed/>
                </p:oleObj>
              </mc:Choice>
              <mc:Fallback>
                <p:oleObj name="Equation" r:id="rId3" imgW="914400" imgH="2159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1" y="1785728"/>
                        <a:ext cx="1553106" cy="4509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457201" y="2294220"/>
          <a:ext cx="2154292" cy="3782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16" name="Equation" r:id="rId5" imgW="1282700" imgH="203200" progId="Equation.DSMT4">
                  <p:embed/>
                </p:oleObj>
              </mc:Choice>
              <mc:Fallback>
                <p:oleObj name="Equation" r:id="rId5" imgW="1282700" imgH="203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1" y="2294220"/>
                        <a:ext cx="2154292" cy="3782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731768" y="2236637"/>
            <a:ext cx="3485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(E and F are mutually independent)</a:t>
            </a:r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457201" y="2760073"/>
          <a:ext cx="2274567" cy="3782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17" name="Equation" r:id="rId7" imgW="1371600" imgH="203200" progId="Equation.DSMT4">
                  <p:embed/>
                </p:oleObj>
              </mc:Choice>
              <mc:Fallback>
                <p:oleObj name="Equation" r:id="rId7" imgW="1371600" imgH="203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1" y="2760073"/>
                        <a:ext cx="2274567" cy="37821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844380" y="2760073"/>
            <a:ext cx="34859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(E and F are mutually independent)</a:t>
            </a:r>
          </a:p>
          <a:p>
            <a:endParaRPr lang="en-US" dirty="0"/>
          </a:p>
        </p:txBody>
      </p:sp>
      <p:graphicFrame>
        <p:nvGraphicFramePr>
          <p:cNvPr id="52229" name="Object 5"/>
          <p:cNvGraphicFramePr>
            <a:graphicFrameLocks noChangeAspect="1"/>
          </p:cNvGraphicFramePr>
          <p:nvPr/>
        </p:nvGraphicFramePr>
        <p:xfrm>
          <a:off x="457200" y="3237843"/>
          <a:ext cx="3334990" cy="458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18" name="Equation" r:id="rId9" imgW="2019300" imgH="203200" progId="Equation.DSMT4">
                  <p:embed/>
                </p:oleObj>
              </mc:Choice>
              <mc:Fallback>
                <p:oleObj name="Equation" r:id="rId9" imgW="2019300" imgH="203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237843"/>
                        <a:ext cx="3334990" cy="45829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3869848" y="3326808"/>
            <a:ext cx="49210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(E and F are not independent: Inclusion- Exclusion)</a:t>
            </a:r>
          </a:p>
        </p:txBody>
      </p:sp>
      <p:graphicFrame>
        <p:nvGraphicFramePr>
          <p:cNvPr id="52230" name="Object 6"/>
          <p:cNvGraphicFramePr>
            <a:graphicFrameLocks noChangeAspect="1"/>
          </p:cNvGraphicFramePr>
          <p:nvPr/>
        </p:nvGraphicFramePr>
        <p:xfrm>
          <a:off x="542673" y="3866732"/>
          <a:ext cx="2068820" cy="7392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419" name="Equation" r:id="rId11" imgW="1168400" imgH="393700" progId="Equation.DSMT4">
                  <p:embed/>
                </p:oleObj>
              </mc:Choice>
              <mc:Fallback>
                <p:oleObj name="Equation" r:id="rId11" imgW="1168400" imgH="3937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673" y="3866732"/>
                        <a:ext cx="2068820" cy="73922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2844380" y="4089589"/>
            <a:ext cx="51131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(Conditional probability: given F, the probability of E)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Monte Carlo Algorithms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3666" y="1800684"/>
            <a:ext cx="8685641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 class of probabilistic algorithms that make a random choice at one</a:t>
            </a:r>
          </a:p>
          <a:p>
            <a:r>
              <a:rPr lang="en-US" sz="2000" dirty="0"/>
              <a:t>or more steps.</a:t>
            </a:r>
          </a:p>
          <a:p>
            <a:endParaRPr lang="en-US" sz="2000" dirty="0"/>
          </a:p>
          <a:p>
            <a:r>
              <a:rPr lang="en-US" sz="2000" b="1" dirty="0"/>
              <a:t>Example</a:t>
            </a:r>
            <a:r>
              <a:rPr lang="en-US" sz="2000" dirty="0"/>
              <a:t>. Has this batch of </a:t>
            </a:r>
            <a:r>
              <a:rPr lang="en-US" sz="2000" dirty="0" err="1"/>
              <a:t>n</a:t>
            </a:r>
            <a:r>
              <a:rPr lang="en-US" sz="2000" dirty="0"/>
              <a:t> chips </a:t>
            </a:r>
            <a:r>
              <a:rPr lang="en-US" sz="2000" i="1" dirty="0"/>
              <a:t>not</a:t>
            </a:r>
            <a:r>
              <a:rPr lang="en-US" sz="2000" dirty="0"/>
              <a:t> been tested by the chip maker?</a:t>
            </a:r>
          </a:p>
          <a:p>
            <a:endParaRPr lang="en-US" sz="2000" dirty="0"/>
          </a:p>
          <a:p>
            <a:r>
              <a:rPr lang="en-US" sz="2000" dirty="0"/>
              <a:t>Randomly pick a chip and test it. </a:t>
            </a:r>
          </a:p>
          <a:p>
            <a:r>
              <a:rPr lang="en-US" sz="2000" dirty="0"/>
              <a:t>  If it is bad, then the answer is </a:t>
            </a:r>
            <a:r>
              <a:rPr lang="en-US" sz="2000" dirty="0">
                <a:solidFill>
                  <a:srgbClr val="3366FF"/>
                </a:solidFill>
              </a:rPr>
              <a:t>true </a:t>
            </a:r>
            <a:r>
              <a:rPr lang="en-US" sz="2000" dirty="0"/>
              <a:t>(i.e. it </a:t>
            </a:r>
            <a:r>
              <a:rPr lang="en-US" sz="2000" dirty="0">
                <a:solidFill>
                  <a:srgbClr val="3366FF"/>
                </a:solidFill>
              </a:rPr>
              <a:t>has not been tested</a:t>
            </a:r>
            <a:r>
              <a:rPr lang="en-US" sz="2000" dirty="0">
                <a:solidFill>
                  <a:srgbClr val="000000"/>
                </a:solidFill>
              </a:rPr>
              <a:t>)</a:t>
            </a:r>
            <a:r>
              <a:rPr lang="en-US" sz="2000" dirty="0"/>
              <a:t>. </a:t>
            </a:r>
          </a:p>
          <a:p>
            <a:r>
              <a:rPr lang="en-US" sz="2000" dirty="0"/>
              <a:t>  If the chip is good then the answer is “</a:t>
            </a:r>
            <a:r>
              <a:rPr lang="en-US" sz="2000" dirty="0">
                <a:solidFill>
                  <a:srgbClr val="3366FF"/>
                </a:solidFill>
              </a:rPr>
              <a:t>don’t know</a:t>
            </a:r>
            <a:r>
              <a:rPr lang="en-US" sz="2000" dirty="0"/>
              <a:t>.” Then randomly pick another. </a:t>
            </a:r>
          </a:p>
          <a:p>
            <a:endParaRPr lang="en-US" sz="2000" dirty="0"/>
          </a:p>
          <a:p>
            <a:r>
              <a:rPr lang="en-US" sz="2000" dirty="0"/>
              <a:t>After the answer is “</a:t>
            </a:r>
            <a:r>
              <a:rPr lang="en-US" sz="2000" dirty="0">
                <a:solidFill>
                  <a:srgbClr val="3366FF"/>
                </a:solidFill>
              </a:rPr>
              <a:t>don’t know</a:t>
            </a:r>
            <a:r>
              <a:rPr lang="en-US" sz="2000" dirty="0"/>
              <a:t>” for </a:t>
            </a:r>
            <a:r>
              <a:rPr lang="en-US" sz="2000" dirty="0">
                <a:solidFill>
                  <a:srgbClr val="0000FF"/>
                </a:solidFill>
              </a:rPr>
              <a:t>K </a:t>
            </a:r>
            <a:r>
              <a:rPr lang="en-US" sz="2000" dirty="0"/>
              <a:t>different random picks, with</a:t>
            </a:r>
          </a:p>
          <a:p>
            <a:r>
              <a:rPr lang="en-US" sz="2000" dirty="0"/>
              <a:t>you certify the batch to be good.</a:t>
            </a:r>
          </a:p>
          <a:p>
            <a:endParaRPr lang="en-US" sz="2000" dirty="0"/>
          </a:p>
          <a:p>
            <a:r>
              <a:rPr lang="en-US" sz="2000" dirty="0"/>
              <a:t>What is the probability of a wrong conclusion?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Monte Carlo Algorithms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3666" y="1800684"/>
            <a:ext cx="8685641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Assume that in previously untested batches, the probability that a particular chip is bad has been observed to be 0.1. So the probability of a chip being good from an untested batch is </a:t>
            </a:r>
            <a:r>
              <a:rPr lang="en-US" sz="2000" dirty="0">
                <a:solidFill>
                  <a:srgbClr val="0000FF"/>
                </a:solidFill>
              </a:rPr>
              <a:t>(1-0.1) = 0.9</a:t>
            </a:r>
            <a:r>
              <a:rPr lang="en-US" sz="2000" dirty="0"/>
              <a:t>. </a:t>
            </a:r>
          </a:p>
          <a:p>
            <a:endParaRPr lang="en-US" sz="2000" dirty="0"/>
          </a:p>
          <a:p>
            <a:r>
              <a:rPr lang="en-US" sz="2000" dirty="0"/>
              <a:t>Each test is independent. So the probability that </a:t>
            </a:r>
            <a:r>
              <a:rPr lang="en-US" sz="2000" dirty="0">
                <a:solidFill>
                  <a:srgbClr val="0000FF"/>
                </a:solidFill>
              </a:rPr>
              <a:t>all K steps </a:t>
            </a:r>
            <a:r>
              <a:rPr lang="en-US" sz="2000" dirty="0"/>
              <a:t>produce the result “</a:t>
            </a:r>
            <a:r>
              <a:rPr lang="en-US" sz="2000" dirty="0">
                <a:solidFill>
                  <a:srgbClr val="0000FF"/>
                </a:solidFill>
              </a:rPr>
              <a:t>don’t know</a:t>
            </a:r>
            <a:r>
              <a:rPr lang="en-US" sz="2000" dirty="0"/>
              <a:t>” is </a:t>
            </a:r>
            <a:r>
              <a:rPr lang="en-US" sz="2000" dirty="0">
                <a:solidFill>
                  <a:srgbClr val="0000FF"/>
                </a:solidFill>
              </a:rPr>
              <a:t>0.9</a:t>
            </a:r>
            <a:r>
              <a:rPr lang="en-US" sz="2000" baseline="30000" dirty="0">
                <a:solidFill>
                  <a:srgbClr val="0000FF"/>
                </a:solidFill>
              </a:rPr>
              <a:t>k</a:t>
            </a:r>
            <a:r>
              <a:rPr lang="en-US" sz="2000" baseline="30000" dirty="0"/>
              <a:t>. </a:t>
            </a:r>
            <a:r>
              <a:rPr lang="en-US" sz="2000" dirty="0"/>
              <a:t>By making </a:t>
            </a:r>
            <a:r>
              <a:rPr lang="en-US" sz="2000" dirty="0">
                <a:solidFill>
                  <a:srgbClr val="0000FF"/>
                </a:solidFill>
              </a:rPr>
              <a:t>K </a:t>
            </a:r>
            <a:r>
              <a:rPr lang="en-US" sz="2000" dirty="0"/>
              <a:t>large enough, one can make the probability as small as possible. Thus, if </a:t>
            </a:r>
            <a:r>
              <a:rPr lang="en-US" sz="2000" dirty="0">
                <a:solidFill>
                  <a:srgbClr val="0000FF"/>
                </a:solidFill>
              </a:rPr>
              <a:t>K=66</a:t>
            </a:r>
            <a:r>
              <a:rPr lang="en-US" sz="2000" dirty="0"/>
              <a:t>, then </a:t>
            </a:r>
            <a:r>
              <a:rPr lang="en-US" sz="2000" dirty="0">
                <a:solidFill>
                  <a:srgbClr val="0000FF"/>
                </a:solidFill>
              </a:rPr>
              <a:t>0.9</a:t>
            </a:r>
            <a:r>
              <a:rPr lang="en-US" sz="2000" baseline="30000" dirty="0">
                <a:solidFill>
                  <a:srgbClr val="0000FF"/>
                </a:solidFill>
              </a:rPr>
              <a:t>66</a:t>
            </a:r>
            <a:r>
              <a:rPr lang="en-US" sz="2000" dirty="0">
                <a:solidFill>
                  <a:srgbClr val="0000FF"/>
                </a:solidFill>
              </a:rPr>
              <a:t> &lt; 0.001</a:t>
            </a:r>
          </a:p>
          <a:p>
            <a:endParaRPr lang="en-US" sz="2000" dirty="0"/>
          </a:p>
          <a:p>
            <a:r>
              <a:rPr lang="en-US" sz="2000" dirty="0"/>
              <a:t>The fact that </a:t>
            </a:r>
            <a:r>
              <a:rPr lang="en-US" sz="2000" dirty="0">
                <a:solidFill>
                  <a:srgbClr val="FF0000"/>
                </a:solidFill>
              </a:rPr>
              <a:t>so many chips are OK </a:t>
            </a:r>
            <a:r>
              <a:rPr lang="en-US" sz="2000" dirty="0"/>
              <a:t>tells that the probability that the batch has not been tested is very small. So we certify the batch. </a:t>
            </a:r>
            <a:r>
              <a:rPr lang="en-US" sz="2000" dirty="0">
                <a:solidFill>
                  <a:srgbClr val="0000FF"/>
                </a:solidFill>
              </a:rPr>
              <a:t>Usually K is a constant</a:t>
            </a:r>
            <a:r>
              <a:rPr lang="en-US" sz="2000" dirty="0"/>
              <a:t>. Each test takes a </a:t>
            </a:r>
            <a:r>
              <a:rPr lang="en-US" sz="2000" i="1" dirty="0"/>
              <a:t>constant time </a:t>
            </a:r>
            <a:r>
              <a:rPr lang="en-US" sz="2000" dirty="0"/>
              <a:t>– so we can certify (or discard) a batch in constant time.</a:t>
            </a:r>
          </a:p>
          <a:p>
            <a:endParaRPr lang="en-US" sz="2000" dirty="0"/>
          </a:p>
          <a:p>
            <a:r>
              <a:rPr lang="en-US" sz="2000" dirty="0"/>
              <a:t>-- Certification via random witnesses</a:t>
            </a:r>
          </a:p>
          <a:p>
            <a:r>
              <a:rPr lang="en-US" sz="2000" dirty="0"/>
              <a:t>-- Monte Carlo algorithm for testing prime numbers</a:t>
            </a:r>
          </a:p>
          <a:p>
            <a:r>
              <a:rPr lang="en-US" sz="2000" dirty="0"/>
              <a:t>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Bayes</a:t>
            </a:r>
            <a:r>
              <a:rPr lang="en-US" dirty="0"/>
              <a:t>’ theorem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7598" y="1420490"/>
            <a:ext cx="8172430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This is related to conditional probability. We can make a realistic </a:t>
            </a:r>
          </a:p>
          <a:p>
            <a:r>
              <a:rPr lang="en-US" sz="2400" dirty="0"/>
              <a:t>estimate when some extra information is available.</a:t>
            </a:r>
          </a:p>
          <a:p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27598" y="2620818"/>
            <a:ext cx="576058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Problem 1</a:t>
            </a:r>
            <a:r>
              <a:rPr lang="en-US" sz="2000" dirty="0"/>
              <a:t>. </a:t>
            </a:r>
          </a:p>
          <a:p>
            <a:r>
              <a:rPr lang="en-US" sz="2000" dirty="0">
                <a:solidFill>
                  <a:srgbClr val="0000FF"/>
                </a:solidFill>
              </a:rPr>
              <a:t>There are two boxes. </a:t>
            </a:r>
          </a:p>
          <a:p>
            <a:r>
              <a:rPr lang="en-US" sz="2000" dirty="0">
                <a:solidFill>
                  <a:srgbClr val="0000FF"/>
                </a:solidFill>
              </a:rPr>
              <a:t>Bob first chooses one of the two boxes at random. </a:t>
            </a:r>
          </a:p>
          <a:p>
            <a:r>
              <a:rPr lang="en-US" sz="2000" dirty="0">
                <a:solidFill>
                  <a:srgbClr val="0000FF"/>
                </a:solidFill>
              </a:rPr>
              <a:t>He then selects one of the balls in this box at random. </a:t>
            </a:r>
          </a:p>
          <a:p>
            <a:endParaRPr lang="en-US" sz="2000" dirty="0">
              <a:solidFill>
                <a:srgbClr val="0000FF"/>
              </a:solidFill>
            </a:endParaRPr>
          </a:p>
          <a:p>
            <a:r>
              <a:rPr lang="en-US" sz="2000" dirty="0">
                <a:solidFill>
                  <a:srgbClr val="0000FF"/>
                </a:solidFill>
              </a:rPr>
              <a:t>If Bob </a:t>
            </a:r>
            <a:r>
              <a:rPr lang="en-US" sz="2000" b="1" dirty="0">
                <a:solidFill>
                  <a:srgbClr val="FF0000"/>
                </a:solidFill>
              </a:rPr>
              <a:t>has selected a red  ball</a:t>
            </a:r>
            <a:r>
              <a:rPr lang="en-US" sz="2000" dirty="0">
                <a:solidFill>
                  <a:srgbClr val="0000FF"/>
                </a:solidFill>
              </a:rPr>
              <a:t>, what is the probability that </a:t>
            </a:r>
            <a:r>
              <a:rPr lang="en-US" sz="2000" b="1" i="1" dirty="0">
                <a:solidFill>
                  <a:srgbClr val="FF0000"/>
                </a:solidFill>
              </a:rPr>
              <a:t>he selected a ball from the first box?</a:t>
            </a:r>
          </a:p>
          <a:p>
            <a:endParaRPr lang="en-US" sz="2000" b="1" i="1" dirty="0">
              <a:solidFill>
                <a:srgbClr val="FF0000"/>
              </a:solidFill>
            </a:endParaRPr>
          </a:p>
          <a:p>
            <a:r>
              <a:rPr lang="en-US" sz="2000" dirty="0">
                <a:solidFill>
                  <a:srgbClr val="000000"/>
                </a:solidFill>
              </a:rPr>
              <a:t>(</a:t>
            </a:r>
            <a:r>
              <a:rPr lang="en-US" sz="2000" dirty="0"/>
              <a:t>See page 469 of your textbook)</a:t>
            </a:r>
          </a:p>
          <a:p>
            <a:endParaRPr lang="en-US" sz="20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1282" y="2445044"/>
            <a:ext cx="1447800" cy="391160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Bayes</a:t>
            </a:r>
            <a:r>
              <a:rPr lang="en-US" dirty="0"/>
              <a:t>’ theorem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7598" y="1420490"/>
            <a:ext cx="73760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Let </a:t>
            </a:r>
            <a:r>
              <a:rPr lang="en-US" sz="2400" dirty="0">
                <a:solidFill>
                  <a:srgbClr val="0000FF"/>
                </a:solidFill>
              </a:rPr>
              <a:t>E=</a:t>
            </a:r>
            <a:r>
              <a:rPr lang="en-US" sz="2400" dirty="0"/>
              <a:t> Bob chose a red ball. So </a:t>
            </a:r>
            <a:r>
              <a:rPr lang="en-US" sz="2400" dirty="0">
                <a:solidFill>
                  <a:srgbClr val="0000FF"/>
                </a:solidFill>
              </a:rPr>
              <a:t>E’ = </a:t>
            </a:r>
            <a:r>
              <a:rPr lang="en-US" sz="2400" dirty="0"/>
              <a:t>Bob chose a green ball</a:t>
            </a:r>
          </a:p>
          <a:p>
            <a:r>
              <a:rPr lang="en-US" sz="2400" dirty="0">
                <a:solidFill>
                  <a:srgbClr val="0000FF"/>
                </a:solidFill>
              </a:rPr>
              <a:t>F</a:t>
            </a:r>
            <a:r>
              <a:rPr lang="en-US" sz="2400" dirty="0"/>
              <a:t>= Bob chose from Box 1. So </a:t>
            </a:r>
            <a:r>
              <a:rPr lang="en-US" sz="2400" dirty="0">
                <a:solidFill>
                  <a:srgbClr val="0000FF"/>
                </a:solidFill>
              </a:rPr>
              <a:t>F’</a:t>
            </a:r>
            <a:r>
              <a:rPr lang="en-US" sz="2400" dirty="0"/>
              <a:t> = Bob chose from Box 2</a:t>
            </a:r>
          </a:p>
          <a:p>
            <a:r>
              <a:rPr lang="en-US" sz="2400" dirty="0"/>
              <a:t>We have to compute </a:t>
            </a:r>
            <a:r>
              <a:rPr lang="en-US" sz="2400" dirty="0" err="1">
                <a:solidFill>
                  <a:srgbClr val="0000FF"/>
                </a:solidFill>
              </a:rPr>
              <a:t>p(F|E</a:t>
            </a:r>
            <a:r>
              <a:rPr lang="en-US" sz="2400" dirty="0">
                <a:solidFill>
                  <a:srgbClr val="0000FF"/>
                </a:solidFill>
              </a:rPr>
              <a:t>)</a:t>
            </a:r>
          </a:p>
          <a:p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27598" y="2990150"/>
            <a:ext cx="576058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p(E|F</a:t>
            </a:r>
            <a:r>
              <a:rPr lang="en-US" sz="2400" dirty="0"/>
              <a:t>) = 7/9, </a:t>
            </a:r>
            <a:r>
              <a:rPr lang="en-US" sz="2400" dirty="0" err="1"/>
              <a:t>p(E|F</a:t>
            </a:r>
            <a:r>
              <a:rPr lang="en-US" sz="2400" dirty="0"/>
              <a:t>’) = 3/7</a:t>
            </a:r>
          </a:p>
          <a:p>
            <a:r>
              <a:rPr lang="en-US" sz="2400" dirty="0"/>
              <a:t>	</a:t>
            </a:r>
          </a:p>
          <a:p>
            <a:r>
              <a:rPr lang="en-US" sz="2400" dirty="0"/>
              <a:t>We have to find</a:t>
            </a:r>
          </a:p>
          <a:p>
            <a:endParaRPr lang="en-US" sz="2400" dirty="0"/>
          </a:p>
          <a:p>
            <a:r>
              <a:rPr lang="en-US" sz="2400" dirty="0" err="1"/>
              <a:t>p(F</a:t>
            </a:r>
            <a:r>
              <a:rPr lang="en-US" sz="2400" dirty="0"/>
              <a:t>) = </a:t>
            </a:r>
            <a:r>
              <a:rPr lang="en-US" sz="2400" dirty="0" err="1"/>
              <a:t>p(F</a:t>
            </a:r>
            <a:r>
              <a:rPr lang="en-US" sz="2400" dirty="0"/>
              <a:t>’) = 1/2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9000" y="2445044"/>
            <a:ext cx="1447800" cy="3911600"/>
          </a:xfrm>
          <a:prstGeom prst="rect">
            <a:avLst/>
          </a:prstGeom>
        </p:spPr>
      </p:pic>
      <p:graphicFrame>
        <p:nvGraphicFramePr>
          <p:cNvPr id="60418" name="Object 2"/>
          <p:cNvGraphicFramePr>
            <a:graphicFrameLocks noChangeAspect="1"/>
          </p:cNvGraphicFramePr>
          <p:nvPr/>
        </p:nvGraphicFramePr>
        <p:xfrm>
          <a:off x="2291195" y="3581538"/>
          <a:ext cx="2523259" cy="8244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33" name="Equation" r:id="rId4" imgW="1282700" imgH="419100" progId="Equation.DSMT4">
                  <p:embed/>
                </p:oleObj>
              </mc:Choice>
              <mc:Fallback>
                <p:oleObj name="Equation" r:id="rId4" imgW="1282700" imgH="4191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1195" y="3581538"/>
                        <a:ext cx="2523259" cy="8244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19" name="Object 3"/>
          <p:cNvGraphicFramePr>
            <a:graphicFrameLocks noChangeAspect="1"/>
          </p:cNvGraphicFramePr>
          <p:nvPr/>
        </p:nvGraphicFramePr>
        <p:xfrm>
          <a:off x="127597" y="5287963"/>
          <a:ext cx="6527800" cy="461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34" name="Equation" r:id="rId6" imgW="2946400" imgH="203200" progId="Equation.DSMT4">
                  <p:embed/>
                </p:oleObj>
              </mc:Choice>
              <mc:Fallback>
                <p:oleObj name="Equation" r:id="rId6" imgW="2946400" imgH="2032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597" y="5287963"/>
                        <a:ext cx="6527800" cy="461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0" name="Object 4"/>
          <p:cNvGraphicFramePr>
            <a:graphicFrameLocks noChangeAspect="1"/>
          </p:cNvGraphicFramePr>
          <p:nvPr/>
        </p:nvGraphicFramePr>
        <p:xfrm>
          <a:off x="272185" y="5872401"/>
          <a:ext cx="6383212" cy="4839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535" name="Equation" r:id="rId8" imgW="3022600" imgH="241300" progId="Equation.DSMT4">
                  <p:embed/>
                </p:oleObj>
              </mc:Choice>
              <mc:Fallback>
                <p:oleObj name="Equation" r:id="rId8" imgW="3022600" imgH="2413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185" y="5872401"/>
                        <a:ext cx="6383212" cy="4839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Bayes</a:t>
            </a:r>
            <a:r>
              <a:rPr lang="en-US" dirty="0"/>
              <a:t>’ theorem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9181" y="2445044"/>
            <a:ext cx="1447800" cy="3911600"/>
          </a:xfrm>
          <a:prstGeom prst="rect">
            <a:avLst/>
          </a:prstGeom>
        </p:spPr>
      </p:pic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658090" y="1677904"/>
          <a:ext cx="6833959" cy="4899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3" name="Equation" r:id="rId4" imgW="3365500" imgH="241300" progId="Equation.DSMT4">
                  <p:embed/>
                </p:oleObj>
              </mc:Choice>
              <mc:Fallback>
                <p:oleObj name="Equation" r:id="rId4" imgW="3365500" imgH="2413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090" y="1677904"/>
                        <a:ext cx="6833959" cy="48998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6" name="Object 6"/>
          <p:cNvGraphicFramePr>
            <a:graphicFrameLocks noChangeAspect="1"/>
          </p:cNvGraphicFramePr>
          <p:nvPr/>
        </p:nvGraphicFramePr>
        <p:xfrm>
          <a:off x="658090" y="2736850"/>
          <a:ext cx="4297363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4" name="Equation" r:id="rId6" imgW="2184400" imgH="419100" progId="Equation.DSMT4">
                  <p:embed/>
                </p:oleObj>
              </mc:Choice>
              <mc:Fallback>
                <p:oleObj name="Equation" r:id="rId6" imgW="2184400" imgH="4191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090" y="2736850"/>
                        <a:ext cx="4297363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73545" y="4225498"/>
            <a:ext cx="39069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This is the probability that </a:t>
            </a:r>
          </a:p>
          <a:p>
            <a:r>
              <a:rPr lang="en-US" sz="2400" dirty="0"/>
              <a:t>Bob chose the ball from Box 1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Bayes</a:t>
            </a:r>
            <a:r>
              <a:rPr lang="en-US" dirty="0"/>
              <a:t>’ theorem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601661"/>
            <a:ext cx="85592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Let E and F be events from a sample space S such that </a:t>
            </a:r>
            <a:r>
              <a:rPr lang="en-US" sz="2000" dirty="0" err="1"/>
              <a:t>p(E</a:t>
            </a:r>
            <a:r>
              <a:rPr lang="en-US" sz="2000" dirty="0"/>
              <a:t>) ≠ 0 and </a:t>
            </a:r>
            <a:r>
              <a:rPr lang="en-US" sz="2000" dirty="0" err="1"/>
              <a:t>p(F</a:t>
            </a:r>
            <a:r>
              <a:rPr lang="en-US" sz="2000" dirty="0"/>
              <a:t>) ≠ 0. Then</a:t>
            </a:r>
          </a:p>
          <a:p>
            <a:endParaRPr lang="en-US" sz="2000" dirty="0"/>
          </a:p>
        </p:txBody>
      </p:sp>
      <p:graphicFrame>
        <p:nvGraphicFramePr>
          <p:cNvPr id="47106" name="Object 2"/>
          <p:cNvGraphicFramePr>
            <a:graphicFrameLocks noChangeAspect="1"/>
          </p:cNvGraphicFramePr>
          <p:nvPr/>
        </p:nvGraphicFramePr>
        <p:xfrm>
          <a:off x="1582844" y="2950190"/>
          <a:ext cx="5108696" cy="10041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47" name="Equation" r:id="rId3" imgW="2273300" imgH="393700" progId="Equation.DSMT4">
                  <p:embed/>
                </p:oleObj>
              </mc:Choice>
              <mc:Fallback>
                <p:oleObj name="Equation" r:id="rId3" imgW="2273300" imgH="3937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2844" y="2950190"/>
                        <a:ext cx="5108696" cy="10041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Line Callout 1 7"/>
          <p:cNvSpPr/>
          <p:nvPr/>
        </p:nvSpPr>
        <p:spPr>
          <a:xfrm>
            <a:off x="1593273" y="4450773"/>
            <a:ext cx="1420091" cy="334818"/>
          </a:xfrm>
          <a:prstGeom prst="borderCallout1">
            <a:avLst>
              <a:gd name="adj1" fmla="val 18750"/>
              <a:gd name="adj2" fmla="val -8333"/>
              <a:gd name="adj3" fmla="val -253018"/>
              <a:gd name="adj4" fmla="val 28252"/>
            </a:avLst>
          </a:prstGeom>
          <a:ln w="571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c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593273" y="4416259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Compute this</a:t>
            </a:r>
          </a:p>
        </p:txBody>
      </p:sp>
      <p:sp>
        <p:nvSpPr>
          <p:cNvPr id="12" name="Line Callout 1 11"/>
          <p:cNvSpPr/>
          <p:nvPr/>
        </p:nvSpPr>
        <p:spPr>
          <a:xfrm>
            <a:off x="2624889" y="2309547"/>
            <a:ext cx="931111" cy="369332"/>
          </a:xfrm>
          <a:prstGeom prst="borderCallout1">
            <a:avLst>
              <a:gd name="adj1" fmla="val 18750"/>
              <a:gd name="adj2" fmla="val -8333"/>
              <a:gd name="adj3" fmla="val 266802"/>
              <a:gd name="adj4" fmla="val -19453"/>
            </a:avLst>
          </a:prstGeom>
          <a:ln w="57150" cap="flat" cmpd="sng" algn="ctr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c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692479" y="2309547"/>
            <a:ext cx="684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given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Probability distribution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0660" y="1888869"/>
            <a:ext cx="8292655" cy="600164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Consider an experiment where there are </a:t>
            </a:r>
            <a:r>
              <a:rPr lang="en-US" sz="2400" dirty="0" err="1"/>
              <a:t>n</a:t>
            </a:r>
            <a:r>
              <a:rPr lang="en-US" sz="2400" dirty="0"/>
              <a:t> possible outcomes</a:t>
            </a:r>
          </a:p>
          <a:p>
            <a:r>
              <a:rPr lang="en-US" sz="2400" dirty="0"/>
              <a:t>x</a:t>
            </a:r>
            <a:r>
              <a:rPr lang="en-US" sz="2400" baseline="-25000" dirty="0"/>
              <a:t>1</a:t>
            </a:r>
            <a:r>
              <a:rPr lang="en-US" sz="2400" dirty="0"/>
              <a:t>, x</a:t>
            </a:r>
            <a:r>
              <a:rPr lang="en-US" sz="2400" baseline="-25000" dirty="0"/>
              <a:t>2</a:t>
            </a:r>
            <a:r>
              <a:rPr lang="en-US" sz="2400" dirty="0"/>
              <a:t>, x</a:t>
            </a:r>
            <a:r>
              <a:rPr lang="en-US" sz="2400" baseline="-25000" dirty="0"/>
              <a:t>3</a:t>
            </a:r>
            <a:r>
              <a:rPr lang="en-US" sz="2400" dirty="0"/>
              <a:t>, x</a:t>
            </a:r>
            <a:r>
              <a:rPr lang="en-US" sz="2400" baseline="-25000" dirty="0"/>
              <a:t>4</a:t>
            </a:r>
            <a:r>
              <a:rPr lang="en-US" sz="2400" dirty="0"/>
              <a:t>, … </a:t>
            </a:r>
            <a:r>
              <a:rPr lang="en-US" sz="2400" dirty="0" err="1"/>
              <a:t>x</a:t>
            </a:r>
            <a:r>
              <a:rPr lang="en-US" sz="2400" baseline="-25000" dirty="0" err="1"/>
              <a:t>n</a:t>
            </a:r>
            <a:r>
              <a:rPr lang="en-US" sz="2400" dirty="0"/>
              <a:t> . Then </a:t>
            </a:r>
          </a:p>
          <a:p>
            <a:endParaRPr lang="en-US" sz="2400" dirty="0"/>
          </a:p>
          <a:p>
            <a:r>
              <a:rPr lang="en-US" sz="2400" dirty="0"/>
              <a:t>1. 0 ≤ </a:t>
            </a:r>
            <a:r>
              <a:rPr lang="en-US" sz="2400" dirty="0" err="1"/>
              <a:t>p(x</a:t>
            </a:r>
            <a:r>
              <a:rPr lang="en-US" sz="2400" baseline="-25000" dirty="0" err="1"/>
              <a:t>i</a:t>
            </a:r>
            <a:r>
              <a:rPr lang="en-US" sz="2400" dirty="0"/>
              <a:t>) ≤ 1 (1≤i&lt;</a:t>
            </a:r>
            <a:r>
              <a:rPr lang="en-US" sz="2400" dirty="0" err="1"/>
              <a:t>n</a:t>
            </a:r>
            <a:r>
              <a:rPr lang="en-US" sz="2400" dirty="0"/>
              <a:t>)</a:t>
            </a:r>
          </a:p>
          <a:p>
            <a:r>
              <a:rPr lang="en-US" sz="2400" dirty="0"/>
              <a:t>2. p(x</a:t>
            </a:r>
            <a:r>
              <a:rPr lang="en-US" sz="2400" baseline="-25000" dirty="0"/>
              <a:t>1</a:t>
            </a:r>
            <a:r>
              <a:rPr lang="en-US" sz="2400" dirty="0"/>
              <a:t>) + p(x</a:t>
            </a:r>
            <a:r>
              <a:rPr lang="en-US" sz="2400" baseline="-25000" dirty="0"/>
              <a:t>2</a:t>
            </a:r>
            <a:r>
              <a:rPr lang="en-US" sz="2400" dirty="0"/>
              <a:t>) + p(x</a:t>
            </a:r>
            <a:r>
              <a:rPr lang="en-US" sz="2400" baseline="-25000" dirty="0"/>
              <a:t>3</a:t>
            </a:r>
            <a:r>
              <a:rPr lang="en-US" sz="2400" dirty="0"/>
              <a:t>) + p(x</a:t>
            </a:r>
            <a:r>
              <a:rPr lang="en-US" sz="2400" baseline="-25000" dirty="0"/>
              <a:t>4</a:t>
            </a:r>
            <a:r>
              <a:rPr lang="en-US" sz="2400" dirty="0"/>
              <a:t>) + … + </a:t>
            </a:r>
            <a:r>
              <a:rPr lang="en-US" sz="2400" dirty="0" err="1"/>
              <a:t>p(x</a:t>
            </a:r>
            <a:r>
              <a:rPr lang="en-US" sz="2400" baseline="-25000" dirty="0" err="1"/>
              <a:t>n</a:t>
            </a:r>
            <a:r>
              <a:rPr lang="en-US" sz="2400" dirty="0"/>
              <a:t>) = 1</a:t>
            </a:r>
          </a:p>
          <a:p>
            <a:endParaRPr lang="en-US" sz="2400" dirty="0"/>
          </a:p>
          <a:p>
            <a:r>
              <a:rPr lang="en-US" sz="2400" dirty="0"/>
              <a:t>You can treat </a:t>
            </a:r>
            <a:r>
              <a:rPr lang="en-US" sz="2400" dirty="0" err="1"/>
              <a:t>p</a:t>
            </a:r>
            <a:r>
              <a:rPr lang="en-US" sz="2400" dirty="0"/>
              <a:t> as a </a:t>
            </a:r>
            <a:r>
              <a:rPr lang="en-US" sz="2400" i="1" dirty="0">
                <a:solidFill>
                  <a:srgbClr val="0000FF"/>
                </a:solidFill>
              </a:rPr>
              <a:t>function</a:t>
            </a:r>
            <a:r>
              <a:rPr lang="en-US" sz="2400" dirty="0"/>
              <a:t> that maps the set of all outcomes to </a:t>
            </a:r>
          </a:p>
          <a:p>
            <a:r>
              <a:rPr lang="en-US" sz="2400" dirty="0"/>
              <a:t>the set of real numbers. This is called the </a:t>
            </a:r>
            <a:r>
              <a:rPr lang="en-US" sz="2400" dirty="0">
                <a:solidFill>
                  <a:srgbClr val="0000FF"/>
                </a:solidFill>
              </a:rPr>
              <a:t>probability distribution </a:t>
            </a:r>
          </a:p>
          <a:p>
            <a:r>
              <a:rPr lang="en-US" sz="2400" dirty="0">
                <a:solidFill>
                  <a:srgbClr val="0000FF"/>
                </a:solidFill>
              </a:rPr>
              <a:t>function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Bayes</a:t>
            </a:r>
            <a:r>
              <a:rPr lang="en-US" dirty="0"/>
              <a:t>’ theorem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0091" y="1879303"/>
            <a:ext cx="869981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en-US" sz="2400" dirty="0"/>
              <a:t>Suppose that </a:t>
            </a:r>
            <a:r>
              <a:rPr lang="en-US" sz="2400" dirty="0">
                <a:solidFill>
                  <a:srgbClr val="0000FF"/>
                </a:solidFill>
              </a:rPr>
              <a:t>one person in 100,000 </a:t>
            </a:r>
            <a:r>
              <a:rPr lang="en-US" sz="2400" dirty="0"/>
              <a:t>has a particular rare disease </a:t>
            </a:r>
          </a:p>
          <a:p>
            <a:pPr marL="457200" indent="-457200"/>
            <a:r>
              <a:rPr lang="en-US" sz="2400" dirty="0"/>
              <a:t>	for which there is a fairly accurate diagnostic test. </a:t>
            </a:r>
          </a:p>
          <a:p>
            <a:endParaRPr lang="en-US" sz="2400" dirty="0"/>
          </a:p>
          <a:p>
            <a:r>
              <a:rPr lang="en-US" sz="2400" dirty="0"/>
              <a:t>2. This test is correct 99.0% of the time when given to a person </a:t>
            </a:r>
          </a:p>
          <a:p>
            <a:r>
              <a:rPr lang="en-US" sz="2400" dirty="0"/>
              <a:t>	selected at random who has the disease;</a:t>
            </a:r>
          </a:p>
          <a:p>
            <a:endParaRPr lang="en-US" sz="2400" dirty="0"/>
          </a:p>
          <a:p>
            <a:r>
              <a:rPr lang="en-US" sz="2400" dirty="0"/>
              <a:t>3. The test is correct 99.5% of the time when given to a person </a:t>
            </a:r>
          </a:p>
          <a:p>
            <a:r>
              <a:rPr lang="en-US" sz="2400" dirty="0"/>
              <a:t>	selected at random who does not have the disease. </a:t>
            </a:r>
          </a:p>
          <a:p>
            <a:endParaRPr lang="en-US" sz="2400" dirty="0"/>
          </a:p>
          <a:p>
            <a:r>
              <a:rPr lang="en-US" sz="2400" dirty="0"/>
              <a:t>Find the probability that </a:t>
            </a:r>
            <a:r>
              <a:rPr lang="en-US" sz="2400" dirty="0">
                <a:solidFill>
                  <a:srgbClr val="0000FF"/>
                </a:solidFill>
              </a:rPr>
              <a:t>a person who tests positive for the disease </a:t>
            </a:r>
          </a:p>
          <a:p>
            <a:r>
              <a:rPr lang="en-US" sz="2400" dirty="0">
                <a:solidFill>
                  <a:srgbClr val="FF0000"/>
                </a:solidFill>
              </a:rPr>
              <a:t>really has the disease</a:t>
            </a:r>
            <a:r>
              <a:rPr lang="en-US" sz="2400" dirty="0"/>
              <a:t>. (See page 471 of your textbook)</a:t>
            </a:r>
          </a:p>
          <a:p>
            <a:pPr marL="342900" indent="-342900">
              <a:buAutoNum type="alphaLcParenBoth"/>
            </a:pP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150091" y="1417638"/>
            <a:ext cx="14912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Problem 2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Bayes</a:t>
            </a:r>
            <a:r>
              <a:rPr lang="en-US" dirty="0"/>
              <a:t>’ theorem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0091" y="1604818"/>
            <a:ext cx="7930376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charset="2"/>
              <a:buChar char="ü"/>
            </a:pPr>
            <a:r>
              <a:rPr lang="en-US" sz="2400" dirty="0"/>
              <a:t>1 in 100,000 has the rare disease 				(1)</a:t>
            </a:r>
          </a:p>
          <a:p>
            <a:pPr marL="457200" indent="-457200">
              <a:buFont typeface="Wingdings" charset="2"/>
              <a:buChar char="ü"/>
            </a:pPr>
            <a:r>
              <a:rPr lang="en-US" sz="2400" dirty="0"/>
              <a:t>This test is 99.0% correct if actually infected;		(2)</a:t>
            </a:r>
          </a:p>
          <a:p>
            <a:pPr>
              <a:buFont typeface="Wingdings" charset="2"/>
              <a:buChar char="ü"/>
            </a:pPr>
            <a:r>
              <a:rPr lang="en-US" sz="2400" dirty="0"/>
              <a:t>   The test is 99.5% correct if not infected 			(3)</a:t>
            </a:r>
          </a:p>
          <a:p>
            <a:endParaRPr lang="en-US" sz="2400" dirty="0"/>
          </a:p>
          <a:p>
            <a:r>
              <a:rPr lang="en-US" sz="2400" dirty="0"/>
              <a:t>Let F = event that a randomly chosen person has the disease</a:t>
            </a:r>
          </a:p>
          <a:p>
            <a:r>
              <a:rPr lang="en-US" sz="2400" dirty="0"/>
              <a:t>and E = event that a randomly chosen person tests positive</a:t>
            </a:r>
          </a:p>
          <a:p>
            <a:endParaRPr lang="en-US" sz="2400" dirty="0"/>
          </a:p>
          <a:p>
            <a:r>
              <a:rPr lang="en-US" sz="2400" dirty="0"/>
              <a:t>So, </a:t>
            </a:r>
            <a:r>
              <a:rPr lang="en-US" sz="2400" dirty="0" err="1"/>
              <a:t>p(F</a:t>
            </a:r>
            <a:r>
              <a:rPr lang="en-US" sz="2400" dirty="0"/>
              <a:t>)= 0.00001, </a:t>
            </a:r>
            <a:r>
              <a:rPr lang="en-US" sz="2400" dirty="0" err="1"/>
              <a:t>p(F</a:t>
            </a:r>
            <a:r>
              <a:rPr lang="en-US" sz="2400" dirty="0"/>
              <a:t>’) = 0.99999					{from (1)}</a:t>
            </a:r>
          </a:p>
          <a:p>
            <a:r>
              <a:rPr lang="en-US" sz="2400" dirty="0"/>
              <a:t>Also, </a:t>
            </a:r>
            <a:r>
              <a:rPr lang="en-US" sz="2400" dirty="0" err="1"/>
              <a:t>p(E|F</a:t>
            </a:r>
            <a:r>
              <a:rPr lang="en-US" sz="2400" dirty="0"/>
              <a:t>) = 0.99 , and </a:t>
            </a:r>
            <a:r>
              <a:rPr lang="en-US" sz="2400" dirty="0" err="1"/>
              <a:t>p(E’|F</a:t>
            </a:r>
            <a:r>
              <a:rPr lang="en-US" sz="2400" dirty="0"/>
              <a:t>) = 1- 0.99 = 0.01 		{from (2)}</a:t>
            </a:r>
          </a:p>
          <a:p>
            <a:r>
              <a:rPr lang="en-US" sz="2400" dirty="0"/>
              <a:t>Also </a:t>
            </a:r>
            <a:r>
              <a:rPr lang="en-US" sz="2400" dirty="0" err="1"/>
              <a:t>p(E’|F</a:t>
            </a:r>
            <a:r>
              <a:rPr lang="en-US" sz="2400" dirty="0"/>
              <a:t>’) = 0.995 , and </a:t>
            </a:r>
            <a:r>
              <a:rPr lang="en-US" sz="2400" dirty="0" err="1"/>
              <a:t>p(E|F</a:t>
            </a:r>
            <a:r>
              <a:rPr lang="en-US" sz="2400" dirty="0"/>
              <a:t>’) = 1- 0.995 = 0.005 {from (3)}</a:t>
            </a:r>
          </a:p>
          <a:p>
            <a:endParaRPr lang="en-US" sz="2400" dirty="0"/>
          </a:p>
          <a:p>
            <a:r>
              <a:rPr lang="en-US" sz="2400" dirty="0"/>
              <a:t>Now, plug into </a:t>
            </a:r>
            <a:r>
              <a:rPr lang="en-US" sz="2400" dirty="0" err="1"/>
              <a:t>Bayes</a:t>
            </a:r>
            <a:r>
              <a:rPr lang="en-US" sz="2400" dirty="0"/>
              <a:t>’ theorem. </a:t>
            </a:r>
          </a:p>
          <a:p>
            <a:pPr marL="342900" indent="-342900">
              <a:buAutoNum type="alphaLcParenBoth"/>
            </a:pPr>
            <a:endParaRPr lang="en-US" sz="24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Bayes</a:t>
            </a:r>
            <a:r>
              <a:rPr lang="en-US" dirty="0"/>
              <a:t>’ theorem</a:t>
            </a: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1582738" y="1944687"/>
          <a:ext cx="5108575" cy="1004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6" name="Equation" r:id="rId3" imgW="2273300" imgH="393700" progId="Equation.DSMT4">
                  <p:embed/>
                </p:oleObj>
              </mc:Choice>
              <mc:Fallback>
                <p:oleObj name="Equation" r:id="rId3" imgW="2273300" imgH="3937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2738" y="1944687"/>
                        <a:ext cx="5108575" cy="1004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454727" y="3717636"/>
            <a:ext cx="299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=  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/>
        </p:nvGraphicFramePr>
        <p:xfrm>
          <a:off x="2243859" y="3509818"/>
          <a:ext cx="5594706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57" name="Equation" r:id="rId5" imgW="2578100" imgH="393700" progId="Equation.DSMT4">
                  <p:embed/>
                </p:oleObj>
              </mc:Choice>
              <mc:Fallback>
                <p:oleObj name="Equation" r:id="rId5" imgW="2578100" imgH="3937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3859" y="3509818"/>
                        <a:ext cx="5594706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256487" y="5068455"/>
            <a:ext cx="868248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So, the probability that a </a:t>
            </a:r>
            <a:r>
              <a:rPr lang="en-US" sz="2400"/>
              <a:t>person “who </a:t>
            </a:r>
            <a:r>
              <a:rPr lang="en-US" sz="2400" dirty="0"/>
              <a:t>tests positive for </a:t>
            </a:r>
            <a:r>
              <a:rPr lang="en-US" sz="2400"/>
              <a:t>the disease” </a:t>
            </a:r>
            <a:endParaRPr lang="en-US" sz="2400" dirty="0"/>
          </a:p>
          <a:p>
            <a:r>
              <a:rPr lang="en-US" sz="2400" dirty="0"/>
              <a:t>really has the disease is only 0.2%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Probability of independent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two events E and F are independent, the occurrence of one gives no information about the occurrence of the other. </a:t>
            </a:r>
          </a:p>
          <a:p>
            <a:endParaRPr lang="en-US" dirty="0"/>
          </a:p>
          <a:p>
            <a:r>
              <a:rPr lang="en-US" dirty="0"/>
              <a:t>The probability of two independent events</a:t>
            </a:r>
          </a:p>
          <a:p>
            <a:pPr>
              <a:buNone/>
            </a:pPr>
            <a:r>
              <a:rPr lang="en-US" dirty="0"/>
              <a:t>					</a:t>
            </a:r>
            <a:r>
              <a:rPr lang="en-US" dirty="0" err="1"/>
              <a:t>p(E∩F</a:t>
            </a:r>
            <a:r>
              <a:rPr lang="en-US" dirty="0"/>
              <a:t>) = </a:t>
            </a:r>
            <a:r>
              <a:rPr lang="en-US" dirty="0" err="1"/>
              <a:t>p(E</a:t>
            </a:r>
            <a:r>
              <a:rPr lang="en-US" dirty="0"/>
              <a:t>) . </a:t>
            </a:r>
            <a:r>
              <a:rPr lang="en-US" dirty="0" err="1"/>
              <a:t>p(F</a:t>
            </a:r>
            <a:r>
              <a:rPr lang="en-US" dirty="0"/>
              <a:t>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of dice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189" y="2248400"/>
            <a:ext cx="6369461" cy="337549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117189" y="1632743"/>
            <a:ext cx="72083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What is the probability of  </a:t>
            </a:r>
            <a:r>
              <a:rPr lang="en-US" sz="2400" dirty="0">
                <a:solidFill>
                  <a:srgbClr val="0000FF"/>
                </a:solidFill>
              </a:rPr>
              <a:t>two 1’s</a:t>
            </a:r>
            <a:r>
              <a:rPr lang="en-US" sz="2400" dirty="0"/>
              <a:t> on </a:t>
            </a:r>
            <a:r>
              <a:rPr lang="en-US" sz="2400" dirty="0">
                <a:solidFill>
                  <a:srgbClr val="0000FF"/>
                </a:solidFill>
              </a:rPr>
              <a:t>two six-sided dice</a:t>
            </a:r>
            <a:r>
              <a:rPr lang="en-US" sz="2400" dirty="0"/>
              <a:t>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on probability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3717C72-EBC4-ED46-B7E5-57A455A760A4}"/>
                  </a:ext>
                </a:extLst>
              </p:cNvPr>
              <p:cNvSpPr txBox="1"/>
              <p:nvPr/>
            </p:nvSpPr>
            <p:spPr>
              <a:xfrm>
                <a:off x="1345324" y="2133600"/>
                <a:ext cx="7538474" cy="30469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sz="2400" dirty="0"/>
                  <a:t> be a event in a sample space S. The probability of the</a:t>
                </a:r>
              </a:p>
              <a:p>
                <a:r>
                  <a:rPr lang="en-US" sz="2400" dirty="0"/>
                  <a:t>complement of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</a:rPr>
                      <m:t>𝐸</m:t>
                    </m:r>
                  </m:oMath>
                </a14:m>
                <a:r>
                  <a:rPr lang="en-US" sz="2400" dirty="0"/>
                  <a:t>, denoted by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</m:acc>
                  </m:oMath>
                </a14:m>
                <a:r>
                  <a:rPr lang="en-US" sz="2400" dirty="0"/>
                  <a:t> is</a:t>
                </a:r>
              </a:p>
              <a:p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̅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𝐸</m:t>
                              </m:r>
                            </m:e>
                          </m:acc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=1−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p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E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  <a:p>
                <a:endParaRPr lang="en-US" sz="2400" dirty="0"/>
              </a:p>
              <a:p>
                <a:r>
                  <a:rPr lang="en-US" sz="2400" dirty="0"/>
                  <a:t>Thus, if the probability of </a:t>
                </a:r>
                <a:r>
                  <a:rPr lang="en-US" sz="2400" b="1" dirty="0">
                    <a:solidFill>
                      <a:srgbClr val="0025FF"/>
                    </a:solidFill>
                  </a:rPr>
                  <a:t>winning</a:t>
                </a:r>
                <a:r>
                  <a:rPr lang="en-US" sz="2400" dirty="0"/>
                  <a:t> a lottery is 0.01%, then</a:t>
                </a:r>
              </a:p>
              <a:p>
                <a:r>
                  <a:rPr lang="en-US" sz="2400" dirty="0"/>
                  <a:t>the probability of </a:t>
                </a:r>
                <a:r>
                  <a:rPr lang="en-US" sz="2400" b="1" dirty="0">
                    <a:solidFill>
                      <a:srgbClr val="FF0000"/>
                    </a:solidFill>
                  </a:rPr>
                  <a:t>not winning </a:t>
                </a:r>
                <a:r>
                  <a:rPr lang="en-US" sz="2400" dirty="0"/>
                  <a:t>is 99.99%</a:t>
                </a: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3717C72-EBC4-ED46-B7E5-57A455A760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45324" y="2133600"/>
                <a:ext cx="7538474" cy="3046988"/>
              </a:xfrm>
              <a:prstGeom prst="rect">
                <a:avLst/>
              </a:prstGeom>
              <a:blipFill>
                <a:blip r:embed="rId2"/>
                <a:stretch>
                  <a:fillRect l="-1176" t="-1250" r="-1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Probability of the union of events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3475" y="4205747"/>
            <a:ext cx="4755214" cy="2057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45825" y="1570181"/>
            <a:ext cx="4007666" cy="240640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5900" y="1900093"/>
            <a:ext cx="6172200" cy="3454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2024</TotalTime>
  <Words>2908</Words>
  <Application>Microsoft Macintosh PowerPoint</Application>
  <PresentationFormat>On-screen Show (4:3)</PresentationFormat>
  <Paragraphs>328</Paragraphs>
  <Slides>42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8" baseType="lpstr">
      <vt:lpstr>Arial</vt:lpstr>
      <vt:lpstr>Calibri</vt:lpstr>
      <vt:lpstr>Cambria Math</vt:lpstr>
      <vt:lpstr>Wingdings</vt:lpstr>
      <vt:lpstr>Office Theme</vt:lpstr>
      <vt:lpstr>Equation</vt:lpstr>
      <vt:lpstr>CS2210 Discrete Structures Discrete Probability</vt:lpstr>
      <vt:lpstr>Sample Space</vt:lpstr>
      <vt:lpstr>What is probability?</vt:lpstr>
      <vt:lpstr>Probability distribution</vt:lpstr>
      <vt:lpstr>Probability of independent events</vt:lpstr>
      <vt:lpstr>Example of dice</vt:lpstr>
      <vt:lpstr>More on probability</vt:lpstr>
      <vt:lpstr>Probability of the union of events</vt:lpstr>
      <vt:lpstr>Example</vt:lpstr>
      <vt:lpstr>When is gambling worth? </vt:lpstr>
      <vt:lpstr>Powerball lottery</vt:lpstr>
      <vt:lpstr>Conditional Probability</vt:lpstr>
      <vt:lpstr>Conditional Probability</vt:lpstr>
      <vt:lpstr>Example of Conditional Probability</vt:lpstr>
      <vt:lpstr>Monty Hall 3-door Puzzle</vt:lpstr>
      <vt:lpstr>What is behind the doors?</vt:lpstr>
      <vt:lpstr>Warm up</vt:lpstr>
      <vt:lpstr>Warm up</vt:lpstr>
      <vt:lpstr>Bernoulli trials</vt:lpstr>
      <vt:lpstr>Bernoulli trials</vt:lpstr>
      <vt:lpstr>Bernoulli trials</vt:lpstr>
      <vt:lpstr>The Birthday Problem</vt:lpstr>
      <vt:lpstr>The Birthday Problem</vt:lpstr>
      <vt:lpstr>Random variables</vt:lpstr>
      <vt:lpstr>Expected Value</vt:lpstr>
      <vt:lpstr>Expected Value (continued)</vt:lpstr>
      <vt:lpstr>Linearity of Expectation</vt:lpstr>
      <vt:lpstr>Geometric distribution</vt:lpstr>
      <vt:lpstr>Geometric distribution</vt:lpstr>
      <vt:lpstr>Expectation in a Geometric distribution</vt:lpstr>
      <vt:lpstr>Explanation</vt:lpstr>
      <vt:lpstr>Linearity of Expectation</vt:lpstr>
      <vt:lpstr>Useful Formulas</vt:lpstr>
      <vt:lpstr>Monte Carlo Algorithms</vt:lpstr>
      <vt:lpstr>Monte Carlo Algorithms</vt:lpstr>
      <vt:lpstr>Bayes’ theorem</vt:lpstr>
      <vt:lpstr>Bayes’ theorem</vt:lpstr>
      <vt:lpstr>Bayes’ theorem</vt:lpstr>
      <vt:lpstr>Bayes’ theorem</vt:lpstr>
      <vt:lpstr>Bayes’ theorem</vt:lpstr>
      <vt:lpstr>Bayes’ theorem</vt:lpstr>
      <vt:lpstr>Bayes’ theorem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22C:19 Discrete Math</dc:title>
  <dc:creator>Sukumar Ghosh</dc:creator>
  <cp:lastModifiedBy>Ghosh, Sukumar</cp:lastModifiedBy>
  <cp:revision>225</cp:revision>
  <cp:lastPrinted>2010-10-20T02:55:31Z</cp:lastPrinted>
  <dcterms:created xsi:type="dcterms:W3CDTF">2014-11-03T03:24:37Z</dcterms:created>
  <dcterms:modified xsi:type="dcterms:W3CDTF">2019-11-07T04:02:07Z</dcterms:modified>
</cp:coreProperties>
</file>