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90" r:id="rId14"/>
    <p:sldId id="292" r:id="rId15"/>
    <p:sldId id="293" r:id="rId16"/>
    <p:sldId id="291" r:id="rId17"/>
    <p:sldId id="269" r:id="rId18"/>
    <p:sldId id="289" r:id="rId19"/>
    <p:sldId id="270" r:id="rId20"/>
    <p:sldId id="271" r:id="rId21"/>
    <p:sldId id="273" r:id="rId22"/>
    <p:sldId id="299" r:id="rId23"/>
    <p:sldId id="272" r:id="rId24"/>
    <p:sldId id="279" r:id="rId25"/>
    <p:sldId id="275" r:id="rId26"/>
    <p:sldId id="276" r:id="rId27"/>
    <p:sldId id="278" r:id="rId28"/>
    <p:sldId id="280" r:id="rId29"/>
    <p:sldId id="298" r:id="rId30"/>
    <p:sldId id="286" r:id="rId31"/>
    <p:sldId id="287" r:id="rId32"/>
    <p:sldId id="281" r:id="rId33"/>
    <p:sldId id="294" r:id="rId34"/>
    <p:sldId id="284" r:id="rId35"/>
    <p:sldId id="297" r:id="rId36"/>
    <p:sldId id="282" r:id="rId37"/>
    <p:sldId id="285" r:id="rId38"/>
    <p:sldId id="283" r:id="rId39"/>
    <p:sldId id="295" r:id="rId40"/>
    <p:sldId id="296" r:id="rId41"/>
    <p:sldId id="277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203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34B2F-7B38-E843-A19F-167532244C3A}" type="datetimeFigureOut">
              <a:rPr lang="en-US" smtClean="0"/>
              <a:pPr/>
              <a:t>10/21/19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E857A-248B-D342-903A-5A2DDA1DCD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10/21/19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10/21/19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10/21/19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10/21/19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10/21/19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10/21/19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10/21/19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10/21/19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10/21/19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10/21/19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10/21/19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97410-AAF8-DE42-877D-39C4C28840A2}" type="datetimeFigureOut">
              <a:rPr lang="en-US" smtClean="0"/>
              <a:pPr/>
              <a:t>10/21/19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28E46-7245-8C47-8C2D-0BBA12429F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20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7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4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8.png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CS2210:0001Discrete Structures</a:t>
            </a:r>
            <a:br>
              <a:rPr lang="en-US" dirty="0"/>
            </a:br>
            <a:r>
              <a:rPr lang="en-US" b="1" dirty="0">
                <a:solidFill>
                  <a:srgbClr val="FF0000"/>
                </a:solidFill>
              </a:rPr>
              <a:t>Induction and Recursion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00"/>
                </a:solidFill>
              </a:rPr>
              <a:t>Fall 2019</a:t>
            </a:r>
          </a:p>
          <a:p>
            <a:r>
              <a:rPr lang="en-US" dirty="0">
                <a:solidFill>
                  <a:schemeClr val="tx1"/>
                </a:solidFill>
              </a:rPr>
              <a:t>Sukumar Ghosh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continued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600" y="1670050"/>
            <a:ext cx="6146800" cy="35179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continued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0" y="1739900"/>
            <a:ext cx="5461000" cy="3378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1524000"/>
            <a:ext cx="58674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Exercise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40201" y="1785808"/>
            <a:ext cx="430493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Prove by induction the following:</a:t>
            </a:r>
          </a:p>
          <a:p>
            <a:endParaRPr lang="en-US" dirty="0"/>
          </a:p>
          <a:p>
            <a:r>
              <a:rPr lang="en-US" dirty="0"/>
              <a:t>1.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2.   </a:t>
            </a:r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1815655" y="2291788"/>
          <a:ext cx="4365506" cy="77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5" name="Equation" r:id="rId3" imgW="1828800" imgH="381000" progId="Equation.DSMT4">
                  <p:embed/>
                </p:oleObj>
              </mc:Choice>
              <mc:Fallback>
                <p:oleObj name="Equation" r:id="rId3" imgW="1828800" imgH="3810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5655" y="2291788"/>
                        <a:ext cx="4365506" cy="7721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1815655" y="3393036"/>
          <a:ext cx="4499556" cy="664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6" name="Equation" r:id="rId5" imgW="2387600" imgH="368300" progId="Equation.DSMT4">
                  <p:embed/>
                </p:oleObj>
              </mc:Choice>
              <mc:Fallback>
                <p:oleObj name="Equation" r:id="rId5" imgW="2387600" imgH="3683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5655" y="3393036"/>
                        <a:ext cx="4499556" cy="6646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Tiling Problem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2753" y="1455556"/>
            <a:ext cx="8269962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Prove by induction that you can tile any (2</a:t>
            </a:r>
            <a:r>
              <a:rPr lang="en-US" sz="2400" baseline="30000" dirty="0"/>
              <a:t>n</a:t>
            </a:r>
            <a:r>
              <a:rPr lang="en-US" sz="2400" dirty="0"/>
              <a:t> </a:t>
            </a:r>
            <a:r>
              <a:rPr lang="en-US" sz="2400" dirty="0" err="1"/>
              <a:t>x</a:t>
            </a:r>
            <a:r>
              <a:rPr lang="en-US" sz="2400" dirty="0"/>
              <a:t> 2</a:t>
            </a:r>
            <a:r>
              <a:rPr lang="en-US" sz="2400" baseline="30000" dirty="0"/>
              <a:t>n</a:t>
            </a:r>
            <a:r>
              <a:rPr lang="en-US" sz="2400" dirty="0"/>
              <a:t>) checkerboard </a:t>
            </a:r>
          </a:p>
          <a:p>
            <a:r>
              <a:rPr lang="en-US" sz="2400" dirty="0"/>
              <a:t>(n&gt;1) with one square removed using only the </a:t>
            </a:r>
            <a:r>
              <a:rPr lang="en-US" sz="2400" dirty="0" err="1"/>
              <a:t>triominoes</a:t>
            </a:r>
            <a:r>
              <a:rPr lang="en-US" sz="2400" dirty="0"/>
              <a:t> of Fig 1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845" y="3176732"/>
            <a:ext cx="862973" cy="7718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845" y="4278798"/>
            <a:ext cx="862973" cy="7718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4814" y="2782453"/>
            <a:ext cx="3246943" cy="35150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58721" y="5461123"/>
            <a:ext cx="93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12521" y="4618304"/>
            <a:ext cx="1020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removed</a:t>
            </a:r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rot="10800000">
            <a:off x="6754091" y="4618304"/>
            <a:ext cx="1058430" cy="184666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Proof hint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272" y="1432581"/>
            <a:ext cx="5357091" cy="112011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06273" y="2713243"/>
            <a:ext cx="1198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Base cases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2728" y="2493941"/>
            <a:ext cx="1020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removed</a:t>
            </a:r>
          </a:p>
        </p:txBody>
      </p:sp>
      <p:cxnSp>
        <p:nvCxnSpPr>
          <p:cNvPr id="16" name="Straight Arrow Connector 15"/>
          <p:cNvCxnSpPr>
            <a:stCxn id="14" idx="3"/>
          </p:cNvCxnSpPr>
          <p:nvPr/>
        </p:nvCxnSpPr>
        <p:spPr>
          <a:xfrm flipV="1">
            <a:off x="1712922" y="2552700"/>
            <a:ext cx="1588" cy="1259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714510" y="2274455"/>
            <a:ext cx="813945" cy="438788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182" y="3255757"/>
            <a:ext cx="3302000" cy="31369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708078" y="5622483"/>
            <a:ext cx="153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Inductive step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23182" y="3498824"/>
            <a:ext cx="24984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Divide the (2</a:t>
            </a:r>
            <a:r>
              <a:rPr lang="en-US" baseline="30000" dirty="0"/>
              <a:t>k+1 </a:t>
            </a:r>
            <a:r>
              <a:rPr lang="en-US" dirty="0" err="1"/>
              <a:t>x</a:t>
            </a:r>
            <a:r>
              <a:rPr lang="en-US" dirty="0"/>
              <a:t> 2</a:t>
            </a:r>
            <a:r>
              <a:rPr lang="en-US" baseline="30000" dirty="0"/>
              <a:t>k+1</a:t>
            </a:r>
            <a:r>
              <a:rPr lang="en-US" dirty="0"/>
              <a:t>)</a:t>
            </a:r>
          </a:p>
          <a:p>
            <a:r>
              <a:rPr lang="en-US" dirty="0"/>
              <a:t>checkerboard</a:t>
            </a:r>
          </a:p>
          <a:p>
            <a:r>
              <a:rPr lang="en-US" dirty="0"/>
              <a:t>Into four (2</a:t>
            </a:r>
            <a:r>
              <a:rPr lang="en-US" baseline="30000" dirty="0"/>
              <a:t>k </a:t>
            </a:r>
            <a:r>
              <a:rPr lang="en-US" dirty="0" err="1"/>
              <a:t>x</a:t>
            </a:r>
            <a:r>
              <a:rPr lang="en-US" dirty="0"/>
              <a:t> 2</a:t>
            </a:r>
            <a:r>
              <a:rPr lang="en-US" baseline="30000" dirty="0"/>
              <a:t>k</a:t>
            </a:r>
            <a:r>
              <a:rPr lang="en-US" dirty="0"/>
              <a:t>)</a:t>
            </a:r>
          </a:p>
          <a:p>
            <a:r>
              <a:rPr lang="en-US" dirty="0"/>
              <a:t>checkerboards</a:t>
            </a:r>
          </a:p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76827" y="4976152"/>
            <a:ext cx="2831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Assume that the claim holds</a:t>
            </a:r>
          </a:p>
          <a:p>
            <a:r>
              <a:rPr lang="en-US" dirty="0"/>
              <a:t>For boards of size (2</a:t>
            </a:r>
            <a:r>
              <a:rPr lang="en-US" baseline="30000" dirty="0"/>
              <a:t>k </a:t>
            </a:r>
            <a:r>
              <a:rPr lang="en-US" dirty="0" err="1"/>
              <a:t>x</a:t>
            </a:r>
            <a:r>
              <a:rPr lang="en-US" dirty="0"/>
              <a:t> 2</a:t>
            </a:r>
            <a:r>
              <a:rPr lang="en-US" baseline="30000" dirty="0"/>
              <a:t>k</a:t>
            </a:r>
            <a:r>
              <a:rPr lang="en-US" dirty="0"/>
              <a:t>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42818" y="4283425"/>
            <a:ext cx="2187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Induction hypothesis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Strong induction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57200" y="1860443"/>
                <a:ext cx="8479677" cy="6555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660066"/>
                    </a:solidFill>
                  </a:rPr>
                  <a:t>To prove that           is true for all integer      .  </a:t>
                </a:r>
                <a:r>
                  <a:rPr lang="en-US" sz="2800" dirty="0">
                    <a:solidFill>
                      <a:srgbClr val="0203C4"/>
                    </a:solidFill>
                  </a:rPr>
                  <a:t>Three steps</a:t>
                </a:r>
                <a:r>
                  <a:rPr lang="en-US" sz="2800" dirty="0">
                    <a:solidFill>
                      <a:srgbClr val="660066"/>
                    </a:solidFill>
                  </a:rPr>
                  <a:t>:</a:t>
                </a:r>
              </a:p>
              <a:p>
                <a:endParaRPr lang="en-US" sz="2800" dirty="0">
                  <a:solidFill>
                    <a:srgbClr val="660066"/>
                  </a:solidFill>
                </a:endParaRPr>
              </a:p>
              <a:p>
                <a:r>
                  <a:rPr lang="en-US" sz="2800" b="1" dirty="0">
                    <a:solidFill>
                      <a:srgbClr val="660066"/>
                    </a:solidFill>
                  </a:rPr>
                  <a:t>Basis</a:t>
                </a:r>
                <a:r>
                  <a:rPr lang="en-US" sz="2800" dirty="0">
                    <a:solidFill>
                      <a:srgbClr val="660066"/>
                    </a:solidFill>
                  </a:rPr>
                  <a:t>. We verify that the proposition P(1) is true.</a:t>
                </a:r>
              </a:p>
              <a:p>
                <a:endParaRPr lang="en-US" sz="2800" dirty="0">
                  <a:solidFill>
                    <a:srgbClr val="660066"/>
                  </a:solidFill>
                </a:endParaRPr>
              </a:p>
              <a:p>
                <a:r>
                  <a:rPr lang="en-US" sz="2800" b="1" dirty="0">
                    <a:solidFill>
                      <a:srgbClr val="660066"/>
                    </a:solidFill>
                  </a:rPr>
                  <a:t>Induction hypothesis</a:t>
                </a:r>
                <a:r>
                  <a:rPr lang="en-US" sz="2800" dirty="0">
                    <a:solidFill>
                      <a:srgbClr val="660066"/>
                    </a:solidFill>
                  </a:rPr>
                  <a:t>. Assume that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660066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dirty="0" smtClean="0">
                        <a:solidFill>
                          <a:srgbClr val="660066"/>
                        </a:solidFill>
                        <a:latin typeface="Cambria Math" panose="02040503050406030204" pitchFamily="18" charset="0"/>
                      </a:rPr>
                      <m:t>(1)⋀</m:t>
                    </m:r>
                    <m:r>
                      <a:rPr lang="en-US" sz="2800" b="0" i="1" dirty="0" smtClean="0">
                        <a:solidFill>
                          <a:srgbClr val="66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sz="2800" b="0" i="1" dirty="0" smtClean="0">
                        <a:solidFill>
                          <a:srgbClr val="66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(2) ⋀ … ⋀</m:t>
                    </m:r>
                    <m:r>
                      <a:rPr lang="en-US" sz="2800" i="1" dirty="0" smtClean="0">
                        <a:solidFill>
                          <a:srgbClr val="66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sz="2800" i="1" dirty="0" smtClean="0">
                        <a:solidFill>
                          <a:srgbClr val="66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66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800" i="1" dirty="0" smtClean="0">
                        <a:solidFill>
                          <a:srgbClr val="66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800" i="0" dirty="0">
                    <a:solidFill>
                      <a:srgbClr val="660066"/>
                    </a:solidFill>
                    <a:latin typeface="+mj-lt"/>
                    <a:ea typeface="Cambria Math" panose="02040503050406030204" pitchFamily="18" charset="0"/>
                  </a:rPr>
                  <a:t>holds</a:t>
                </a:r>
                <a:r>
                  <a:rPr lang="en-US" sz="2800" dirty="0">
                    <a:solidFill>
                      <a:srgbClr val="660066"/>
                    </a:solidFill>
                  </a:rPr>
                  <a:t>  (what is new here?)</a:t>
                </a:r>
              </a:p>
              <a:p>
                <a:endParaRPr lang="en-US" sz="2800" dirty="0">
                  <a:solidFill>
                    <a:srgbClr val="660066"/>
                  </a:solidFill>
                </a:endParaRPr>
              </a:p>
              <a:p>
                <a:r>
                  <a:rPr lang="en-US" sz="2800" b="1" dirty="0">
                    <a:solidFill>
                      <a:srgbClr val="660066"/>
                    </a:solidFill>
                  </a:rPr>
                  <a:t>Inductive Step</a:t>
                </a:r>
                <a:r>
                  <a:rPr lang="en-US" sz="2800" dirty="0">
                    <a:solidFill>
                      <a:srgbClr val="660066"/>
                    </a:solidFill>
                  </a:rPr>
                  <a:t>. We show that the conditional statement</a:t>
                </a:r>
              </a:p>
              <a:p>
                <a:endParaRPr lang="en-US" sz="2800" dirty="0">
                  <a:solidFill>
                    <a:srgbClr val="660066"/>
                  </a:solidFill>
                </a:endParaRPr>
              </a:p>
              <a:p>
                <a:endParaRPr lang="en-US" sz="2800" dirty="0">
                  <a:solidFill>
                    <a:srgbClr val="660066"/>
                  </a:solidFill>
                </a:endParaRPr>
              </a:p>
              <a:p>
                <a:r>
                  <a:rPr lang="en-US" sz="2800" dirty="0">
                    <a:solidFill>
                      <a:srgbClr val="660066"/>
                    </a:solidFill>
                  </a:rPr>
                  <a:t>Is true for all positive integers </a:t>
                </a:r>
                <a:r>
                  <a:rPr lang="en-US" sz="2800" dirty="0" err="1">
                    <a:solidFill>
                      <a:srgbClr val="660066"/>
                    </a:solidFill>
                  </a:rPr>
                  <a:t>k</a:t>
                </a:r>
                <a:r>
                  <a:rPr lang="en-US" sz="2800" dirty="0">
                    <a:solidFill>
                      <a:srgbClr val="660066"/>
                    </a:solidFill>
                  </a:rPr>
                  <a:t>.</a:t>
                </a:r>
              </a:p>
              <a:p>
                <a:endParaRPr lang="en-US" sz="2800" dirty="0">
                  <a:solidFill>
                    <a:srgbClr val="660066"/>
                  </a:solidFill>
                </a:endParaRPr>
              </a:p>
              <a:p>
                <a:endParaRPr lang="en-US" sz="2800" b="1" dirty="0">
                  <a:solidFill>
                    <a:srgbClr val="660066"/>
                  </a:solidFill>
                </a:endParaRPr>
              </a:p>
              <a:p>
                <a:endParaRPr lang="en-US" sz="2800" dirty="0">
                  <a:solidFill>
                    <a:srgbClr val="660066"/>
                  </a:solidFill>
                </a:endParaRPr>
              </a:p>
              <a:p>
                <a:r>
                  <a:rPr lang="en-US" sz="2800" dirty="0">
                    <a:solidFill>
                      <a:srgbClr val="660066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860443"/>
                <a:ext cx="8479677" cy="6555641"/>
              </a:xfrm>
              <a:prstGeom prst="rect">
                <a:avLst/>
              </a:prstGeom>
              <a:blipFill>
                <a:blip r:embed="rId3"/>
                <a:stretch>
                  <a:fillRect l="-1647" t="-772" r="-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2562756" y="1948295"/>
          <a:ext cx="711797" cy="410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4" name="Equation" r:id="rId4" imgW="330200" imgH="190500" progId="Equation.DSMT4">
                  <p:embed/>
                </p:oleObj>
              </mc:Choice>
              <mc:Fallback>
                <p:oleObj name="Equation" r:id="rId4" imgW="330200" imgH="1905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2756" y="1948295"/>
                        <a:ext cx="711797" cy="4106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831341"/>
              </p:ext>
            </p:extLst>
          </p:nvPr>
        </p:nvGraphicFramePr>
        <p:xfrm>
          <a:off x="6249998" y="1948295"/>
          <a:ext cx="377093" cy="410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5" name="Equation" r:id="rId6" imgW="127000" imgH="127000" progId="Equation.DSMT4">
                  <p:embed/>
                </p:oleObj>
              </mc:Choice>
              <mc:Fallback>
                <p:oleObj name="Equation" r:id="rId6" imgW="127000" imgH="1270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9998" y="1948295"/>
                        <a:ext cx="377093" cy="4106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6381710"/>
              </p:ext>
            </p:extLst>
          </p:nvPr>
        </p:nvGraphicFramePr>
        <p:xfrm>
          <a:off x="893576" y="5461430"/>
          <a:ext cx="6615544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6" name="Equation" r:id="rId8" imgW="2590800" imgH="203200" progId="Equation.DSMT4">
                  <p:embed/>
                </p:oleObj>
              </mc:Choice>
              <mc:Fallback>
                <p:oleObj name="Equation" r:id="rId8" imgW="2590800" imgH="2032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3576" y="5461430"/>
                        <a:ext cx="6615544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81546" y="1674212"/>
            <a:ext cx="75883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Theorem. </a:t>
            </a:r>
            <a:r>
              <a:rPr lang="en-US" sz="2400" i="1" dirty="0"/>
              <a:t>Show that any integer </a:t>
            </a:r>
            <a:r>
              <a:rPr lang="en-US" sz="2400" i="1" dirty="0" err="1"/>
              <a:t>n</a:t>
            </a:r>
            <a:r>
              <a:rPr lang="en-US" sz="2400" i="1" dirty="0"/>
              <a:t> &gt; 1 can be expressed as the product of one or more primes. </a:t>
            </a:r>
            <a:r>
              <a:rPr lang="en-US" sz="2400" dirty="0"/>
              <a:t>(Let us call it P(n))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rgbClr val="0000FF"/>
                </a:solidFill>
              </a:rPr>
              <a:t>Basis</a:t>
            </a:r>
            <a:r>
              <a:rPr lang="en-US" sz="2400" dirty="0"/>
              <a:t>. P(2) is true.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Induction hypothesis</a:t>
            </a:r>
            <a:r>
              <a:rPr lang="en-US" sz="2400" dirty="0"/>
              <a:t>. Assume  	                                  holds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Inductive step</a:t>
            </a:r>
            <a:r>
              <a:rPr lang="en-US" sz="2400" dirty="0"/>
              <a:t>. We have to show that P (k+1) holds.</a:t>
            </a:r>
          </a:p>
          <a:p>
            <a:endParaRPr lang="en-US" sz="2400" dirty="0"/>
          </a:p>
          <a:p>
            <a:r>
              <a:rPr lang="en-US" sz="2400"/>
              <a:t>If    P(k+1) is </a:t>
            </a:r>
            <a:r>
              <a:rPr lang="en-US" sz="2400" dirty="0"/>
              <a:t>prime, then the theorem holds. Else</a:t>
            </a:r>
          </a:p>
          <a:p>
            <a:r>
              <a:rPr lang="en-US" sz="2400" dirty="0"/>
              <a:t>                             and  a, </a:t>
            </a:r>
            <a:r>
              <a:rPr lang="en-US" sz="2400" dirty="0" err="1"/>
              <a:t>b</a:t>
            </a:r>
            <a:r>
              <a:rPr lang="en-US" sz="2400" dirty="0"/>
              <a:t> &lt; k+1, and due to the </a:t>
            </a:r>
          </a:p>
          <a:p>
            <a:r>
              <a:rPr lang="en-US" sz="2400" dirty="0">
                <a:solidFill>
                  <a:srgbClr val="660066"/>
                </a:solidFill>
              </a:rPr>
              <a:t>induction hypothesis</a:t>
            </a:r>
            <a:r>
              <a:rPr lang="en-US" sz="2400" dirty="0"/>
              <a:t>, the theorem holds. </a:t>
            </a:r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5108383" y="3147908"/>
          <a:ext cx="2670156" cy="386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2" name="Equation" r:id="rId3" imgW="1422400" imgH="203200" progId="Equation.DSMT4">
                  <p:embed/>
                </p:oleObj>
              </mc:Choice>
              <mc:Fallback>
                <p:oleObj name="Equation" r:id="rId3" imgW="1422400" imgH="203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8383" y="3147908"/>
                        <a:ext cx="2670156" cy="3867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4" name="Object 6"/>
          <p:cNvGraphicFramePr>
            <a:graphicFrameLocks noChangeAspect="1"/>
          </p:cNvGraphicFramePr>
          <p:nvPr/>
        </p:nvGraphicFramePr>
        <p:xfrm>
          <a:off x="1281546" y="4674504"/>
          <a:ext cx="1974273" cy="370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3" name="Equation" r:id="rId5" imgW="965200" imgH="203200" progId="Equation.DSMT4">
                  <p:embed/>
                </p:oleObj>
              </mc:Choice>
              <mc:Fallback>
                <p:oleObj name="Equation" r:id="rId5" imgW="965200" imgH="2032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1546" y="4674504"/>
                        <a:ext cx="1974273" cy="3703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350" y="2577636"/>
            <a:ext cx="6083300" cy="13208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Proof using Mathematical Induction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727" y="1733550"/>
            <a:ext cx="7550728" cy="39352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mathematical induction?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7024" y="1642292"/>
            <a:ext cx="7777039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It is a method of proving that something holds.</a:t>
            </a:r>
          </a:p>
          <a:p>
            <a:endParaRPr lang="en-US" sz="2400" dirty="0"/>
          </a:p>
          <a:p>
            <a:r>
              <a:rPr lang="en-US" sz="2400" dirty="0"/>
              <a:t>Suppose we have an </a:t>
            </a:r>
            <a:r>
              <a:rPr lang="en-US" sz="2400" dirty="0">
                <a:solidFill>
                  <a:srgbClr val="0000FF"/>
                </a:solidFill>
              </a:rPr>
              <a:t>infinite ladder</a:t>
            </a:r>
            <a:r>
              <a:rPr lang="en-US" sz="2400" dirty="0"/>
              <a:t>, and we want to know</a:t>
            </a:r>
          </a:p>
          <a:p>
            <a:r>
              <a:rPr lang="en-US" sz="2400" dirty="0"/>
              <a:t>if we </a:t>
            </a:r>
            <a:r>
              <a:rPr lang="en-US" sz="2400" i="1" dirty="0">
                <a:solidFill>
                  <a:srgbClr val="0000FF"/>
                </a:solidFill>
              </a:rPr>
              <a:t>can reach every step </a:t>
            </a:r>
            <a:r>
              <a:rPr lang="en-US" sz="2400" dirty="0"/>
              <a:t>on this ladder. </a:t>
            </a:r>
          </a:p>
          <a:p>
            <a:endParaRPr lang="en-US" sz="2400" dirty="0"/>
          </a:p>
          <a:p>
            <a:r>
              <a:rPr lang="en-US" sz="2400" dirty="0"/>
              <a:t>We know the following two things:</a:t>
            </a:r>
          </a:p>
          <a:p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/>
              <a:t>We can reach the base of the ladder</a:t>
            </a:r>
          </a:p>
          <a:p>
            <a:pPr marL="457200" indent="-457200">
              <a:buAutoNum type="arabicPeriod"/>
            </a:pPr>
            <a:r>
              <a:rPr lang="en-US" sz="2400" dirty="0"/>
              <a:t>If we can reach a particular step, then we can  reach the </a:t>
            </a:r>
          </a:p>
          <a:p>
            <a:pPr marL="457200" indent="-457200"/>
            <a:r>
              <a:rPr lang="en-US" sz="2400" dirty="0"/>
              <a:t>	next step</a:t>
            </a:r>
          </a:p>
          <a:p>
            <a:pPr marL="457200" indent="-457200"/>
            <a:endParaRPr lang="en-US" sz="2400" dirty="0"/>
          </a:p>
          <a:p>
            <a:pPr marL="457200" indent="-457200"/>
            <a:r>
              <a:rPr lang="en-US" sz="2400" dirty="0"/>
              <a:t>Can we conclude that we can reach every step of the ladder?</a:t>
            </a:r>
          </a:p>
          <a:p>
            <a:pPr marL="457200" indent="-457200"/>
            <a:r>
              <a:rPr lang="en-US" sz="2400" dirty="0"/>
              <a:t>YES!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Same Proof using Strong Induction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273" y="1803399"/>
            <a:ext cx="7781636" cy="414251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Errors in Induction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950" y="1936750"/>
            <a:ext cx="5880100" cy="2984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31950" y="5257812"/>
            <a:ext cx="4058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Question: What is wrong here</a:t>
            </a:r>
            <a:r>
              <a:rPr lang="en-US" sz="2400" dirty="0"/>
              <a:t>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Errors in Induction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31950" y="5257812"/>
            <a:ext cx="4058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Question: What is </a:t>
            </a:r>
            <a:r>
              <a:rPr lang="en-US" sz="2400">
                <a:solidFill>
                  <a:srgbClr val="0000FF"/>
                </a:solidFill>
              </a:rPr>
              <a:t>wrong here</a:t>
            </a:r>
            <a:r>
              <a:rPr lang="en-US" sz="2400"/>
              <a:t>?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20544" y="1567418"/>
            <a:ext cx="786625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Here is a “proof” that </a:t>
            </a:r>
            <a:r>
              <a:rPr lang="en-US" sz="2400" dirty="0">
                <a:solidFill>
                  <a:srgbClr val="FF0000"/>
                </a:solidFill>
              </a:rPr>
              <a:t>a camel can always carry </a:t>
            </a:r>
            <a:r>
              <a:rPr lang="en-US" sz="2400" dirty="0" err="1">
                <a:solidFill>
                  <a:srgbClr val="FF0000"/>
                </a:solidFill>
              </a:rPr>
              <a:t>n</a:t>
            </a:r>
            <a:r>
              <a:rPr lang="en-US" sz="2400" dirty="0">
                <a:solidFill>
                  <a:srgbClr val="FF0000"/>
                </a:solidFill>
              </a:rPr>
              <a:t> straws on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its back</a:t>
            </a:r>
            <a:r>
              <a:rPr lang="en-US" sz="2400" dirty="0"/>
              <a:t>, even if </a:t>
            </a:r>
            <a:r>
              <a:rPr lang="en-US" sz="2400" dirty="0" err="1"/>
              <a:t>n</a:t>
            </a:r>
            <a:r>
              <a:rPr lang="en-US" sz="2400" dirty="0"/>
              <a:t> is arbitrarily large</a:t>
            </a:r>
          </a:p>
          <a:p>
            <a:endParaRPr lang="en-US" sz="2400" dirty="0"/>
          </a:p>
          <a:p>
            <a:r>
              <a:rPr lang="en-US" sz="2400" dirty="0"/>
              <a:t>Let </a:t>
            </a:r>
            <a:r>
              <a:rPr lang="en-US" sz="2400" dirty="0" err="1">
                <a:solidFill>
                  <a:srgbClr val="0000FF"/>
                </a:solidFill>
              </a:rPr>
              <a:t>P(k</a:t>
            </a:r>
            <a:r>
              <a:rPr lang="en-US" sz="2400" dirty="0">
                <a:solidFill>
                  <a:srgbClr val="0000FF"/>
                </a:solidFill>
              </a:rPr>
              <a:t>) </a:t>
            </a:r>
            <a:r>
              <a:rPr lang="en-US" sz="2400" dirty="0"/>
              <a:t>represent </a:t>
            </a:r>
            <a:r>
              <a:rPr lang="en-US" sz="2400" dirty="0">
                <a:solidFill>
                  <a:srgbClr val="0000FF"/>
                </a:solidFill>
              </a:rPr>
              <a:t>“the camel can carry </a:t>
            </a:r>
            <a:r>
              <a:rPr lang="en-US" sz="2400" dirty="0" err="1">
                <a:solidFill>
                  <a:srgbClr val="0000FF"/>
                </a:solidFill>
              </a:rPr>
              <a:t>k</a:t>
            </a:r>
            <a:r>
              <a:rPr lang="en-US" sz="2400" dirty="0">
                <a:solidFill>
                  <a:srgbClr val="0000FF"/>
                </a:solidFill>
              </a:rPr>
              <a:t> straws.”</a:t>
            </a:r>
          </a:p>
          <a:p>
            <a:r>
              <a:rPr lang="en-US" sz="2400" b="1" dirty="0"/>
              <a:t>Base case</a:t>
            </a:r>
            <a:r>
              <a:rPr lang="en-US" sz="2400" dirty="0"/>
              <a:t>: P(1) is true.</a:t>
            </a:r>
          </a:p>
          <a:p>
            <a:r>
              <a:rPr lang="en-US" sz="2400" b="1" dirty="0"/>
              <a:t>Induction hypothesis</a:t>
            </a:r>
            <a:r>
              <a:rPr lang="en-US" sz="2400" dirty="0"/>
              <a:t>: Assume </a:t>
            </a:r>
            <a:r>
              <a:rPr lang="en-US" sz="2400" dirty="0" err="1"/>
              <a:t>P(k</a:t>
            </a:r>
            <a:r>
              <a:rPr lang="en-US" sz="2400" dirty="0"/>
              <a:t>) is true for some </a:t>
            </a:r>
            <a:r>
              <a:rPr lang="en-US" sz="2400" dirty="0" err="1"/>
              <a:t>k</a:t>
            </a:r>
            <a:r>
              <a:rPr lang="en-US" sz="2400" dirty="0"/>
              <a:t> &lt; </a:t>
            </a:r>
            <a:r>
              <a:rPr lang="en-US" sz="2400" dirty="0" err="1"/>
              <a:t>n</a:t>
            </a:r>
            <a:endParaRPr lang="en-US" sz="2400" dirty="0"/>
          </a:p>
          <a:p>
            <a:r>
              <a:rPr lang="en-US" sz="2400" b="1" dirty="0"/>
              <a:t>Inductive step</a:t>
            </a:r>
            <a:r>
              <a:rPr lang="en-US" sz="2400" dirty="0"/>
              <a:t>: Since the camel can carry </a:t>
            </a:r>
            <a:r>
              <a:rPr lang="en-US" sz="2400" dirty="0" err="1"/>
              <a:t>k</a:t>
            </a:r>
            <a:r>
              <a:rPr lang="en-US" sz="2400" dirty="0"/>
              <a:t> straws, it can carry</a:t>
            </a:r>
          </a:p>
          <a:p>
            <a:r>
              <a:rPr lang="en-US" sz="2400" dirty="0"/>
              <a:t>one more straw, i.e. (k+1) straws, without any problem.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Recursive definition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8081" y="1949232"/>
            <a:ext cx="7312891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Recursion means </a:t>
            </a:r>
            <a:r>
              <a:rPr lang="en-US" sz="2400" dirty="0">
                <a:solidFill>
                  <a:srgbClr val="FF0000"/>
                </a:solidFill>
              </a:rPr>
              <a:t>defining</a:t>
            </a:r>
            <a:r>
              <a:rPr lang="en-US" sz="2400" dirty="0"/>
              <a:t> or formulating something (such as a function or an algorithm), </a:t>
            </a:r>
            <a:r>
              <a:rPr lang="en-US" sz="2400" dirty="0">
                <a:solidFill>
                  <a:srgbClr val="FF0000"/>
                </a:solidFill>
              </a:rPr>
              <a:t>in terms of itself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– For example, let </a:t>
            </a:r>
            <a:r>
              <a:rPr lang="en-US" sz="2400" dirty="0" err="1">
                <a:solidFill>
                  <a:srgbClr val="0000FF"/>
                </a:solidFill>
              </a:rPr>
              <a:t>f(x</a:t>
            </a:r>
            <a:r>
              <a:rPr lang="en-US" sz="2400" dirty="0">
                <a:solidFill>
                  <a:srgbClr val="0000FF"/>
                </a:solidFill>
              </a:rPr>
              <a:t>) = </a:t>
            </a:r>
            <a:r>
              <a:rPr lang="en-US" sz="2400" dirty="0" err="1">
                <a:solidFill>
                  <a:srgbClr val="0000FF"/>
                </a:solidFill>
              </a:rPr>
              <a:t>x</a:t>
            </a:r>
            <a:r>
              <a:rPr lang="en-US" sz="2400" dirty="0">
                <a:solidFill>
                  <a:srgbClr val="0000FF"/>
                </a:solidFill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– We can define </a:t>
            </a:r>
            <a:r>
              <a:rPr lang="en-US" sz="2400" dirty="0" err="1"/>
              <a:t>f(x</a:t>
            </a:r>
            <a:r>
              <a:rPr lang="en-US" sz="2400" dirty="0"/>
              <a:t>) </a:t>
            </a:r>
            <a:r>
              <a:rPr lang="en-US" sz="2400" i="1" dirty="0"/>
              <a:t>as </a:t>
            </a:r>
            <a:r>
              <a:rPr lang="en-US" sz="2400" dirty="0" err="1">
                <a:solidFill>
                  <a:srgbClr val="0000FF"/>
                </a:solidFill>
              </a:rPr>
              <a:t>f(x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  <a:r>
              <a:rPr lang="en-US" sz="2400" i="1" dirty="0">
                <a:solidFill>
                  <a:srgbClr val="0000FF"/>
                </a:solidFill>
              </a:rPr>
              <a:t> = </a:t>
            </a:r>
            <a:r>
              <a:rPr lang="en-US" sz="2400" dirty="0" err="1">
                <a:solidFill>
                  <a:srgbClr val="0000FF"/>
                </a:solidFill>
              </a:rPr>
              <a:t>x</a:t>
            </a:r>
            <a:r>
              <a:rPr lang="en-US" sz="2400" dirty="0">
                <a:solidFill>
                  <a:srgbClr val="0000FF"/>
                </a:solidFill>
              </a:rPr>
              <a:t> * f(x-1)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Recursive definition of sets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47005" y="1760805"/>
            <a:ext cx="450826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Two parts of a recursive definition: </a:t>
            </a:r>
          </a:p>
          <a:p>
            <a:r>
              <a:rPr lang="en-US" sz="2400" dirty="0"/>
              <a:t>	</a:t>
            </a:r>
            <a:r>
              <a:rPr lang="en-US" sz="2400" dirty="0">
                <a:solidFill>
                  <a:srgbClr val="FF0000"/>
                </a:solidFill>
              </a:rPr>
              <a:t>Base case </a:t>
            </a:r>
            <a:r>
              <a:rPr lang="en-US" sz="2400" dirty="0"/>
              <a:t>and a </a:t>
            </a:r>
            <a:r>
              <a:rPr lang="en-US" sz="2400" dirty="0">
                <a:solidFill>
                  <a:srgbClr val="FF0000"/>
                </a:solidFill>
              </a:rPr>
              <a:t>Recursive step</a:t>
            </a:r>
          </a:p>
          <a:p>
            <a:endParaRPr lang="en-US" dirty="0"/>
          </a:p>
          <a:p>
            <a:r>
              <a:rPr lang="en-US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069" y="3145800"/>
            <a:ext cx="4394200" cy="1003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069" y="4570396"/>
            <a:ext cx="3801871" cy="94294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Recursion example of functions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242" y="1637890"/>
            <a:ext cx="5695908" cy="359641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Fibonacci sequence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785" y="1803399"/>
            <a:ext cx="6032658" cy="359447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Bad recursive definitions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390" y="1866900"/>
            <a:ext cx="2171700" cy="3124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13390" y="5337448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Why are these definitions bad?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More examples of recursive definitions</a:t>
            </a:r>
            <a:r>
              <a:rPr lang="en-US" dirty="0"/>
              <a:t>: </a:t>
            </a:r>
            <a:br>
              <a:rPr lang="en-US" dirty="0"/>
            </a:br>
            <a:r>
              <a:rPr lang="en-US" sz="4000" dirty="0"/>
              <a:t>defining strings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167" y="1866900"/>
            <a:ext cx="7531801" cy="383312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More examples of recursive definitions</a:t>
            </a:r>
            <a:r>
              <a:rPr lang="en-US" dirty="0"/>
              <a:t>: </a:t>
            </a:r>
            <a:br>
              <a:rPr lang="en-US" dirty="0"/>
            </a:br>
            <a:r>
              <a:rPr lang="en-US" sz="4000" dirty="0"/>
              <a:t>Matched strings of parentheses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038" y="1909854"/>
            <a:ext cx="7269125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Type </a:t>
            </a:r>
            <a:r>
              <a:rPr lang="en-US" dirty="0">
                <a:solidFill>
                  <a:srgbClr val="0000FF"/>
                </a:solidFill>
              </a:rPr>
              <a:t>Brackets</a:t>
            </a:r>
            <a:r>
              <a:rPr lang="en-US" dirty="0"/>
              <a:t> specifies the set of all “matched” sequences of brackets.</a:t>
            </a:r>
          </a:p>
          <a:p>
            <a:endParaRPr lang="en-US" dirty="0"/>
          </a:p>
          <a:p>
            <a:r>
              <a:rPr lang="en-US" dirty="0"/>
              <a:t>For example consider    </a:t>
            </a:r>
            <a:r>
              <a:rPr lang="en-US" b="1" dirty="0">
                <a:solidFill>
                  <a:srgbClr val="0000FF"/>
                </a:solidFill>
              </a:rPr>
              <a:t>[     [     [     ]      ]     [     ]    ]   </a:t>
            </a:r>
            <a:r>
              <a:rPr lang="en-US" b="1" dirty="0"/>
              <a:t>It</a:t>
            </a:r>
            <a:r>
              <a:rPr lang="en-US" b="1" dirty="0">
                <a:solidFill>
                  <a:srgbClr val="0000FF"/>
                </a:solidFill>
              </a:rPr>
              <a:t>  </a:t>
            </a:r>
            <a:r>
              <a:rPr lang="en-US" dirty="0"/>
              <a:t>is matched.</a:t>
            </a:r>
          </a:p>
          <a:p>
            <a:r>
              <a:rPr lang="en-US" dirty="0">
                <a:solidFill>
                  <a:srgbClr val="FF0000"/>
                </a:solidFill>
              </a:rPr>
              <a:t>                                    0  +1  +2  +3  +2  +1  +2   +1   0</a:t>
            </a:r>
          </a:p>
          <a:p>
            <a:endParaRPr lang="en-US" dirty="0"/>
          </a:p>
          <a:p>
            <a:r>
              <a:rPr lang="en-US" dirty="0"/>
              <a:t>(The count should never be negative, and must end up with a zero).</a:t>
            </a:r>
          </a:p>
          <a:p>
            <a:endParaRPr lang="en-US" dirty="0"/>
          </a:p>
          <a:p>
            <a:r>
              <a:rPr lang="en-US" b="1" dirty="0"/>
              <a:t>Base case</a:t>
            </a:r>
            <a:r>
              <a:rPr lang="en-US" dirty="0"/>
              <a:t>. 		</a:t>
            </a:r>
            <a:r>
              <a:rPr lang="en-US" dirty="0">
                <a:solidFill>
                  <a:srgbClr val="0000FF"/>
                </a:solidFill>
              </a:rPr>
              <a:t>Brackets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b="1" dirty="0"/>
              <a:t>Recursive step. </a:t>
            </a:r>
            <a:r>
              <a:rPr lang="en-US" dirty="0">
                <a:solidFill>
                  <a:srgbClr val="0000FF"/>
                </a:solidFill>
              </a:rPr>
              <a:t>If					then  </a:t>
            </a:r>
          </a:p>
        </p:txBody>
      </p:sp>
      <p:graphicFrame>
        <p:nvGraphicFramePr>
          <p:cNvPr id="79874" name="Object 2"/>
          <p:cNvGraphicFramePr>
            <a:graphicFrameLocks noChangeAspect="1"/>
          </p:cNvGraphicFramePr>
          <p:nvPr/>
        </p:nvGraphicFramePr>
        <p:xfrm>
          <a:off x="1905017" y="3868930"/>
          <a:ext cx="473978" cy="3492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99" name="Equation" r:id="rId3" imgW="241300" imgH="177800" progId="Equation.DSMT4">
                  <p:embed/>
                </p:oleObj>
              </mc:Choice>
              <mc:Fallback>
                <p:oleObj name="Equation" r:id="rId3" imgW="241300" imgH="177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17" y="3868930"/>
                        <a:ext cx="473978" cy="3492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6" name="Object 4"/>
          <p:cNvGraphicFramePr>
            <a:graphicFrameLocks noChangeAspect="1"/>
          </p:cNvGraphicFramePr>
          <p:nvPr/>
        </p:nvGraphicFramePr>
        <p:xfrm>
          <a:off x="2378995" y="4405170"/>
          <a:ext cx="1703961" cy="367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0" name="Equation" r:id="rId5" imgW="825500" imgH="177800" progId="Equation.DSMT4">
                  <p:embed/>
                </p:oleObj>
              </mc:Choice>
              <mc:Fallback>
                <p:oleObj name="Equation" r:id="rId5" imgW="825500" imgH="177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8995" y="4405170"/>
                        <a:ext cx="1703961" cy="3670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7" name="Object 5"/>
          <p:cNvGraphicFramePr>
            <a:graphicFrameLocks noChangeAspect="1"/>
          </p:cNvGraphicFramePr>
          <p:nvPr/>
        </p:nvGraphicFramePr>
        <p:xfrm>
          <a:off x="4943666" y="4339014"/>
          <a:ext cx="2227695" cy="43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1" name="Equation" r:id="rId7" imgW="914400" imgH="177800" progId="Equation.DSMT4">
                  <p:embed/>
                </p:oleObj>
              </mc:Choice>
              <mc:Fallback>
                <p:oleObj name="Equation" r:id="rId7" imgW="914400" imgH="177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3666" y="4339014"/>
                        <a:ext cx="2227695" cy="433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Understanding induction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633" y="2044372"/>
            <a:ext cx="7218759" cy="40019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7373" y="1582707"/>
            <a:ext cx="6362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Suppose we want to prove that </a:t>
            </a:r>
            <a:r>
              <a:rPr lang="en-US" sz="2400" dirty="0" err="1"/>
              <a:t>P(x</a:t>
            </a:r>
            <a:r>
              <a:rPr lang="en-US" sz="2400" dirty="0"/>
              <a:t>) holds for all </a:t>
            </a:r>
            <a:r>
              <a:rPr lang="en-US" sz="2400" dirty="0" err="1"/>
              <a:t>x</a:t>
            </a:r>
            <a:endParaRPr lang="en-US"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421255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Recursive definition of a full binary tree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5698" y="1417638"/>
            <a:ext cx="88783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Basis. </a:t>
            </a:r>
            <a:r>
              <a:rPr lang="en-US" sz="2400" dirty="0"/>
              <a:t>A single vertex is a </a:t>
            </a:r>
            <a:r>
              <a:rPr lang="en-US" sz="2400" i="1" dirty="0">
                <a:solidFill>
                  <a:srgbClr val="0000FF"/>
                </a:solidFill>
              </a:rPr>
              <a:t>full binary tree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Recursive step. </a:t>
            </a:r>
            <a:r>
              <a:rPr lang="en-US" sz="2400" dirty="0"/>
              <a:t>If T1 and T2 are disjoint </a:t>
            </a:r>
            <a:r>
              <a:rPr lang="en-US" sz="2400" i="1" dirty="0">
                <a:solidFill>
                  <a:srgbClr val="0000FF"/>
                </a:solidFill>
              </a:rPr>
              <a:t>full binary trees</a:t>
            </a:r>
            <a:r>
              <a:rPr lang="en-US" sz="2400" dirty="0"/>
              <a:t>, then a full </a:t>
            </a:r>
          </a:p>
          <a:p>
            <a:r>
              <a:rPr lang="en-US" sz="2400" dirty="0"/>
              <a:t>binary tree </a:t>
            </a:r>
            <a:r>
              <a:rPr lang="en-US" sz="2400" b="1" dirty="0">
                <a:solidFill>
                  <a:srgbClr val="0000FF"/>
                </a:solidFill>
              </a:rPr>
              <a:t>T1.T2 </a:t>
            </a:r>
            <a:r>
              <a:rPr lang="en-US" sz="2400" dirty="0"/>
              <a:t>consisting of a root </a:t>
            </a:r>
            <a:r>
              <a:rPr lang="en-US" sz="2400" dirty="0" err="1"/>
              <a:t>r</a:t>
            </a:r>
            <a:r>
              <a:rPr lang="en-US" sz="2400" dirty="0"/>
              <a:t> and edges connecting </a:t>
            </a:r>
            <a:r>
              <a:rPr lang="en-US" sz="2400" dirty="0" err="1">
                <a:solidFill>
                  <a:srgbClr val="0000FF"/>
                </a:solidFill>
              </a:rPr>
              <a:t>r</a:t>
            </a:r>
            <a:r>
              <a:rPr lang="en-US" sz="2400" dirty="0"/>
              <a:t> to each</a:t>
            </a:r>
          </a:p>
          <a:p>
            <a:r>
              <a:rPr lang="en-US" sz="2400" dirty="0"/>
              <a:t>of the roots of T1 and T2 is a </a:t>
            </a:r>
            <a:r>
              <a:rPr lang="en-US" sz="2400" i="1" dirty="0">
                <a:solidFill>
                  <a:srgbClr val="0000FF"/>
                </a:solidFill>
              </a:rPr>
              <a:t>full binary tree</a:t>
            </a:r>
            <a:r>
              <a:rPr lang="en-US" sz="2400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168" y="3301478"/>
            <a:ext cx="5928014" cy="3003984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Recursive definition of the height of</a:t>
            </a:r>
            <a:br>
              <a:rPr lang="en-US" dirty="0"/>
            </a:br>
            <a:r>
              <a:rPr lang="en-US" dirty="0"/>
              <a:t>a full binary tree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4509" y="2262909"/>
            <a:ext cx="8366368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00FF"/>
                </a:solidFill>
              </a:rPr>
              <a:t>Basis. </a:t>
            </a:r>
            <a:r>
              <a:rPr lang="en-US" sz="2400" dirty="0"/>
              <a:t>The height of a </a:t>
            </a:r>
            <a:r>
              <a:rPr lang="en-US" sz="2400" i="1" dirty="0">
                <a:solidFill>
                  <a:srgbClr val="0000FF"/>
                </a:solidFill>
              </a:rPr>
              <a:t>full binary tree T consisting of only </a:t>
            </a:r>
          </a:p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rgbClr val="0000FF"/>
                </a:solidFill>
              </a:rPr>
              <a:t>		one node is</a:t>
            </a:r>
          </a:p>
          <a:p>
            <a:pPr>
              <a:lnSpc>
                <a:spcPct val="150000"/>
              </a:lnSpc>
            </a:pPr>
            <a:endParaRPr lang="en-US" sz="2400" i="1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00FF"/>
                </a:solidFill>
              </a:rPr>
              <a:t>Recursive step. </a:t>
            </a:r>
            <a:r>
              <a:rPr lang="en-US" sz="2400" dirty="0"/>
              <a:t>If T1 and T2 are two </a:t>
            </a:r>
            <a:r>
              <a:rPr lang="en-US" sz="2400" i="1" dirty="0">
                <a:solidFill>
                  <a:srgbClr val="0000FF"/>
                </a:solidFill>
              </a:rPr>
              <a:t>full binary trees</a:t>
            </a:r>
            <a:r>
              <a:rPr lang="en-US" sz="2400" dirty="0"/>
              <a:t>, then the full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binary tree T= </a:t>
            </a:r>
            <a:r>
              <a:rPr lang="en-US" sz="2400" b="1" dirty="0">
                <a:solidFill>
                  <a:srgbClr val="0000FF"/>
                </a:solidFill>
              </a:rPr>
              <a:t>T1.T2 </a:t>
            </a:r>
            <a:r>
              <a:rPr lang="en-US" sz="2400" dirty="0"/>
              <a:t>has height</a:t>
            </a:r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2811284" y="3027217"/>
          <a:ext cx="1263650" cy="459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5" name="Equation" r:id="rId3" imgW="558800" imgH="203200" progId="Equation.DSMT4">
                  <p:embed/>
                </p:oleObj>
              </mc:Choice>
              <mc:Fallback>
                <p:oleObj name="Equation" r:id="rId3" imgW="558800" imgH="203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1284" y="3027217"/>
                        <a:ext cx="1263650" cy="4595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2094921" y="5461000"/>
          <a:ext cx="4883729" cy="554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6" name="Equation" r:id="rId5" imgW="1790700" imgH="203200" progId="Equation.DSMT4">
                  <p:embed/>
                </p:oleObj>
              </mc:Choice>
              <mc:Fallback>
                <p:oleObj name="Equation" r:id="rId5" imgW="1790700" imgH="203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4921" y="5461000"/>
                        <a:ext cx="4883729" cy="5541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Structural induction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593273"/>
            <a:ext cx="840611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 technique for proving a property of a recursively defined object.</a:t>
            </a:r>
          </a:p>
          <a:p>
            <a:r>
              <a:rPr lang="en-US" sz="2400" dirty="0"/>
              <a:t>It is very much like an inductive proof, except that in the inductive </a:t>
            </a:r>
          </a:p>
          <a:p>
            <a:r>
              <a:rPr lang="en-US" sz="2400" dirty="0"/>
              <a:t>step we try to show that </a:t>
            </a:r>
            <a:r>
              <a:rPr lang="en-US" sz="2400" dirty="0">
                <a:solidFill>
                  <a:srgbClr val="0000FF"/>
                </a:solidFill>
              </a:rPr>
              <a:t>if the statement holds for each of the </a:t>
            </a:r>
          </a:p>
          <a:p>
            <a:r>
              <a:rPr lang="en-US" sz="2400" dirty="0">
                <a:solidFill>
                  <a:srgbClr val="0000FF"/>
                </a:solidFill>
              </a:rPr>
              <a:t>element used to construct the new element</a:t>
            </a:r>
            <a:r>
              <a:rPr lang="en-US" sz="2400" dirty="0"/>
              <a:t>, then the result </a:t>
            </a:r>
            <a:r>
              <a:rPr lang="en-US" sz="2400" dirty="0">
                <a:solidFill>
                  <a:srgbClr val="0000FF"/>
                </a:solidFill>
              </a:rPr>
              <a:t>holds </a:t>
            </a:r>
          </a:p>
          <a:p>
            <a:r>
              <a:rPr lang="en-US" sz="2400" dirty="0">
                <a:solidFill>
                  <a:srgbClr val="0000FF"/>
                </a:solidFill>
              </a:rPr>
              <a:t>for the new element too.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199" y="3810000"/>
            <a:ext cx="840611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Example</a:t>
            </a:r>
            <a:r>
              <a:rPr lang="en-US" sz="2000" b="1" dirty="0"/>
              <a:t>. </a:t>
            </a:r>
            <a:r>
              <a:rPr lang="en-US" sz="2400" dirty="0"/>
              <a:t>Prove that </a:t>
            </a:r>
          </a:p>
          <a:p>
            <a:r>
              <a:rPr lang="en-US" sz="2400" dirty="0"/>
              <a:t>if T is a full binary tree, and </a:t>
            </a:r>
          </a:p>
          <a:p>
            <a:r>
              <a:rPr lang="en-US" sz="2400" dirty="0" err="1"/>
              <a:t>h(T</a:t>
            </a:r>
            <a:r>
              <a:rPr lang="en-US" sz="2400" dirty="0"/>
              <a:t>) is the height of the tree </a:t>
            </a:r>
          </a:p>
          <a:p>
            <a:r>
              <a:rPr lang="en-US" sz="2400" dirty="0"/>
              <a:t>then the number of nodes in the tree </a:t>
            </a:r>
            <a:r>
              <a:rPr lang="en-US" sz="2800" dirty="0" err="1">
                <a:solidFill>
                  <a:srgbClr val="0000FF"/>
                </a:solidFill>
              </a:rPr>
              <a:t>n(T</a:t>
            </a:r>
            <a:r>
              <a:rPr lang="en-US" sz="2800" dirty="0">
                <a:solidFill>
                  <a:srgbClr val="0000FF"/>
                </a:solidFill>
              </a:rPr>
              <a:t>) ≤ 2 </a:t>
            </a:r>
            <a:r>
              <a:rPr lang="en-US" sz="2800" baseline="30000" dirty="0">
                <a:solidFill>
                  <a:srgbClr val="0000FF"/>
                </a:solidFill>
              </a:rPr>
              <a:t>h(T)+1 </a:t>
            </a:r>
            <a:r>
              <a:rPr lang="en-US" sz="2800" dirty="0">
                <a:solidFill>
                  <a:srgbClr val="0000FF"/>
                </a:solidFill>
              </a:rPr>
              <a:t>-1.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Structural induction continued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0683" y="1417638"/>
            <a:ext cx="87132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Prove that if T is a full binary tree, and  </a:t>
            </a:r>
            <a:r>
              <a:rPr lang="en-US" sz="2000" dirty="0" err="1"/>
              <a:t>h(T</a:t>
            </a:r>
            <a:r>
              <a:rPr lang="en-US" sz="2000" dirty="0"/>
              <a:t>) is the height of the tree then the number of nodes in the tree </a:t>
            </a:r>
            <a:r>
              <a:rPr lang="en-US" sz="2000" dirty="0" err="1">
                <a:solidFill>
                  <a:srgbClr val="0000FF"/>
                </a:solidFill>
              </a:rPr>
              <a:t>n(T</a:t>
            </a:r>
            <a:r>
              <a:rPr lang="en-US" sz="2000" dirty="0">
                <a:solidFill>
                  <a:srgbClr val="0000FF"/>
                </a:solidFill>
              </a:rPr>
              <a:t>) ≤ 2 </a:t>
            </a:r>
            <a:r>
              <a:rPr lang="en-US" sz="2000" baseline="30000" dirty="0">
                <a:solidFill>
                  <a:srgbClr val="0000FF"/>
                </a:solidFill>
              </a:rPr>
              <a:t>h(T)+1 </a:t>
            </a:r>
            <a:r>
              <a:rPr lang="en-US" sz="2000" dirty="0">
                <a:solidFill>
                  <a:srgbClr val="0000FF"/>
                </a:solidFill>
              </a:rPr>
              <a:t>-1.</a:t>
            </a:r>
          </a:p>
          <a:p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388221" y="3440652"/>
            <a:ext cx="17748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See the textbook </a:t>
            </a:r>
          </a:p>
          <a:p>
            <a:r>
              <a:rPr lang="en-US" dirty="0">
                <a:solidFill>
                  <a:srgbClr val="0000FF"/>
                </a:solidFill>
              </a:rPr>
              <a:t>(pages 355-356)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940" y="2494856"/>
            <a:ext cx="3755281" cy="33933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92621" y="2310190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root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Recursive Algorithm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00667" y="1884964"/>
            <a:ext cx="7556876" cy="4154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Example 1</a:t>
            </a:r>
            <a:r>
              <a:rPr lang="en-US" sz="2400" dirty="0">
                <a:solidFill>
                  <a:srgbClr val="0000FF"/>
                </a:solidFill>
              </a:rPr>
              <a:t>. </a:t>
            </a:r>
            <a:r>
              <a:rPr lang="en-US" sz="2400" i="1" dirty="0">
                <a:solidFill>
                  <a:srgbClr val="0000FF"/>
                </a:solidFill>
              </a:rPr>
              <a:t>Given a and </a:t>
            </a:r>
            <a:r>
              <a:rPr lang="en-US" sz="2400" i="1" dirty="0" err="1">
                <a:solidFill>
                  <a:srgbClr val="0000FF"/>
                </a:solidFill>
              </a:rPr>
              <a:t>n</a:t>
            </a:r>
            <a:r>
              <a:rPr lang="en-US" sz="2400" i="1" dirty="0">
                <a:solidFill>
                  <a:srgbClr val="0000FF"/>
                </a:solidFill>
              </a:rPr>
              <a:t>, compute a</a:t>
            </a:r>
            <a:r>
              <a:rPr lang="en-US" sz="2400" i="1" baseline="30000" dirty="0">
                <a:solidFill>
                  <a:srgbClr val="0000FF"/>
                </a:solidFill>
              </a:rPr>
              <a:t>n</a:t>
            </a:r>
          </a:p>
          <a:p>
            <a:endParaRPr lang="en-US" sz="2400" i="1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dirty="0"/>
              <a:t>procedure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power</a:t>
            </a:r>
            <a:r>
              <a:rPr lang="en-US" sz="2400" dirty="0"/>
              <a:t> (a : real number, </a:t>
            </a:r>
            <a:r>
              <a:rPr lang="en-US" sz="2400" dirty="0" err="1"/>
              <a:t>n</a:t>
            </a:r>
            <a:r>
              <a:rPr lang="en-US" sz="2400" dirty="0"/>
              <a:t>: non-negative integer)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if</a:t>
            </a:r>
            <a:r>
              <a:rPr lang="en-US" sz="2400" dirty="0"/>
              <a:t> </a:t>
            </a:r>
            <a:r>
              <a:rPr lang="en-US" sz="2400" dirty="0" err="1"/>
              <a:t>n</a:t>
            </a:r>
            <a:r>
              <a:rPr lang="en-US" sz="2400" dirty="0"/>
              <a:t> = 0 </a:t>
            </a:r>
            <a:r>
              <a:rPr lang="en-US" sz="2400" b="1" dirty="0"/>
              <a:t>then</a:t>
            </a:r>
            <a:r>
              <a:rPr lang="en-US" sz="2400" dirty="0"/>
              <a:t> power (a, </a:t>
            </a:r>
            <a:r>
              <a:rPr lang="en-US" sz="2400" dirty="0" err="1"/>
              <a:t>n</a:t>
            </a:r>
            <a:r>
              <a:rPr lang="en-US" sz="2400" dirty="0"/>
              <a:t>) := 1 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		else </a:t>
            </a:r>
            <a:r>
              <a:rPr lang="en-US" sz="2400" dirty="0"/>
              <a:t>power (a, </a:t>
            </a:r>
            <a:r>
              <a:rPr lang="en-US" sz="2400" dirty="0" err="1"/>
              <a:t>n</a:t>
            </a:r>
            <a:r>
              <a:rPr lang="en-US" sz="2400" dirty="0"/>
              <a:t>) := a. </a:t>
            </a:r>
            <a:r>
              <a:rPr lang="en-US" sz="2400" dirty="0">
                <a:solidFill>
                  <a:srgbClr val="FF0000"/>
                </a:solidFill>
              </a:rPr>
              <a:t>power (a, n-1)</a:t>
            </a:r>
          </a:p>
          <a:p>
            <a:pPr>
              <a:lnSpc>
                <a:spcPct val="150000"/>
              </a:lnSpc>
            </a:pPr>
            <a:endParaRPr lang="en-US" sz="2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</a:rPr>
              <a:t>Revisit Fibonacci, factorial etc.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Recursive Algorithm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00667" y="1884964"/>
            <a:ext cx="4842333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Example 2</a:t>
            </a:r>
            <a:r>
              <a:rPr lang="en-US" sz="2400" dirty="0">
                <a:solidFill>
                  <a:srgbClr val="0000FF"/>
                </a:solidFill>
              </a:rPr>
              <a:t>. </a:t>
            </a:r>
            <a:r>
              <a:rPr lang="en-US" sz="2400" i="1" dirty="0">
                <a:solidFill>
                  <a:srgbClr val="0000FF"/>
                </a:solidFill>
              </a:rPr>
              <a:t>Compute GCD (</a:t>
            </a:r>
            <a:r>
              <a:rPr lang="en-US" sz="2400" i="1" dirty="0" err="1">
                <a:solidFill>
                  <a:srgbClr val="0000FF"/>
                </a:solidFill>
              </a:rPr>
              <a:t>a,b</a:t>
            </a:r>
            <a:r>
              <a:rPr lang="en-US" sz="2400" i="1">
                <a:solidFill>
                  <a:srgbClr val="0000FF"/>
                </a:solidFill>
              </a:rPr>
              <a:t>) a </a:t>
            </a:r>
            <a:r>
              <a:rPr lang="en-US" sz="2400" i="1" dirty="0">
                <a:solidFill>
                  <a:srgbClr val="0000FF"/>
                </a:solidFill>
              </a:rPr>
              <a:t>≤ </a:t>
            </a:r>
            <a:r>
              <a:rPr lang="en-US" sz="2400" i="1" dirty="0" err="1">
                <a:solidFill>
                  <a:srgbClr val="0000FF"/>
                </a:solidFill>
              </a:rPr>
              <a:t>b</a:t>
            </a:r>
            <a:r>
              <a:rPr lang="en-US" sz="2400" i="1" dirty="0">
                <a:solidFill>
                  <a:srgbClr val="0000FF"/>
                </a:solidFill>
              </a:rPr>
              <a:t>)</a:t>
            </a:r>
            <a:endParaRPr lang="en-US" sz="2400" i="1" baseline="30000" dirty="0">
              <a:solidFill>
                <a:srgbClr val="0000FF"/>
              </a:solidFill>
            </a:endParaRPr>
          </a:p>
          <a:p>
            <a:endParaRPr lang="en-US" sz="2400" i="1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/>
              <a:t>procedure </a:t>
            </a:r>
            <a:r>
              <a:rPr lang="en-US" sz="2400" dirty="0" err="1"/>
              <a:t>gcd(a</a:t>
            </a:r>
            <a:r>
              <a:rPr lang="en-US" sz="2400" dirty="0"/>
              <a:t>, </a:t>
            </a:r>
            <a:r>
              <a:rPr lang="en-US" sz="2400" dirty="0" err="1"/>
              <a:t>b</a:t>
            </a:r>
            <a:r>
              <a:rPr lang="en-US" sz="2400" dirty="0"/>
              <a:t>)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if</a:t>
            </a:r>
            <a:r>
              <a:rPr lang="en-US" sz="2400" dirty="0"/>
              <a:t> a = 0 </a:t>
            </a:r>
            <a:r>
              <a:rPr lang="en-US" sz="2400" b="1" dirty="0"/>
              <a:t>then</a:t>
            </a:r>
            <a:r>
              <a:rPr lang="en-US" sz="2400" dirty="0"/>
              <a:t> return </a:t>
            </a:r>
            <a:r>
              <a:rPr lang="en-US" sz="2400" dirty="0" err="1"/>
              <a:t>b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b="1" dirty="0"/>
              <a:t>else</a:t>
            </a:r>
            <a:r>
              <a:rPr lang="en-US" sz="2400" dirty="0"/>
              <a:t> return </a:t>
            </a:r>
            <a:r>
              <a:rPr lang="en-US" sz="2400" dirty="0" err="1"/>
              <a:t>gcd(b</a:t>
            </a:r>
            <a:r>
              <a:rPr lang="en-US" sz="2400" dirty="0"/>
              <a:t> </a:t>
            </a:r>
            <a:r>
              <a:rPr lang="en-US" sz="2400" b="1" dirty="0"/>
              <a:t>mod</a:t>
            </a:r>
            <a:r>
              <a:rPr lang="en-US" sz="2400" dirty="0"/>
              <a:t> a, a)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Recursive algorithms: Sorting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696434"/>
            <a:ext cx="82041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Here is the recursive algorithm </a:t>
            </a:r>
            <a:r>
              <a:rPr lang="en-US" sz="2400" dirty="0">
                <a:solidFill>
                  <a:srgbClr val="FF0000"/>
                </a:solidFill>
              </a:rPr>
              <a:t>Merge sort</a:t>
            </a:r>
            <a:r>
              <a:rPr lang="en-US" sz="2400" dirty="0"/>
              <a:t>. It </a:t>
            </a:r>
            <a:r>
              <a:rPr lang="en-US" sz="2400" b="1" dirty="0">
                <a:solidFill>
                  <a:srgbClr val="FF0000"/>
                </a:solidFill>
              </a:rPr>
              <a:t>merges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two sorted</a:t>
            </a:r>
          </a:p>
          <a:p>
            <a:r>
              <a:rPr lang="en-US" sz="2400" dirty="0">
                <a:solidFill>
                  <a:srgbClr val="0000FF"/>
                </a:solidFill>
              </a:rPr>
              <a:t>Iists </a:t>
            </a:r>
            <a:r>
              <a:rPr lang="en-US" sz="2400" dirty="0"/>
              <a:t>to produce a new sorted list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01678" y="3051686"/>
            <a:ext cx="1968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8  2  4  6  10  1  5  3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4913" y="3776839"/>
            <a:ext cx="965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8  2  4  6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84522" y="3776839"/>
            <a:ext cx="1082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10  1  5  3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57708" y="4842892"/>
            <a:ext cx="523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8  2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27774" y="4790908"/>
            <a:ext cx="523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4  6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1745" y="4790908"/>
            <a:ext cx="640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10  1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87282" y="4748120"/>
            <a:ext cx="523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5  3</a:t>
            </a:r>
          </a:p>
        </p:txBody>
      </p:sp>
      <p:cxnSp>
        <p:nvCxnSpPr>
          <p:cNvPr id="15" name="Straight Connector 14"/>
          <p:cNvCxnSpPr/>
          <p:nvPr/>
        </p:nvCxnSpPr>
        <p:spPr>
          <a:xfrm rot="10800000" flipV="1">
            <a:off x="3336292" y="3421017"/>
            <a:ext cx="1052070" cy="3558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8" idx="0"/>
          </p:cNvCxnSpPr>
          <p:nvPr/>
        </p:nvCxnSpPr>
        <p:spPr>
          <a:xfrm>
            <a:off x="4729573" y="3421018"/>
            <a:ext cx="996323" cy="3558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 flipV="1">
            <a:off x="2075705" y="4146170"/>
            <a:ext cx="796161" cy="6019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11" idx="0"/>
          </p:cNvCxnSpPr>
          <p:nvPr/>
        </p:nvCxnSpPr>
        <p:spPr>
          <a:xfrm rot="5400000">
            <a:off x="5057771" y="4322943"/>
            <a:ext cx="601949" cy="3339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878296" y="4146171"/>
            <a:ext cx="708986" cy="6019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10" idx="0"/>
          </p:cNvCxnSpPr>
          <p:nvPr/>
        </p:nvCxnSpPr>
        <p:spPr>
          <a:xfrm rot="16200000" flipH="1">
            <a:off x="3040420" y="4442041"/>
            <a:ext cx="644738" cy="529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Mergesort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6179" y="1696434"/>
            <a:ext cx="6020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merge algorithm “merges” two sorted lists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7634" y="2303262"/>
            <a:ext cx="8198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2  4  6  8  </a:t>
            </a:r>
            <a:r>
              <a:rPr lang="en-US" sz="2400" dirty="0"/>
              <a:t>merged with </a:t>
            </a:r>
            <a:r>
              <a:rPr lang="en-US" sz="2400" dirty="0">
                <a:solidFill>
                  <a:srgbClr val="0000FF"/>
                </a:solidFill>
              </a:rPr>
              <a:t>1  3  5 10 </a:t>
            </a:r>
            <a:r>
              <a:rPr lang="en-US" sz="2400" dirty="0"/>
              <a:t>will produce </a:t>
            </a:r>
            <a:r>
              <a:rPr lang="en-US" sz="2400" dirty="0">
                <a:solidFill>
                  <a:srgbClr val="0000FF"/>
                </a:solidFill>
              </a:rPr>
              <a:t>1  2  3  4  5  6  8  10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78088" y="3004299"/>
            <a:ext cx="5953823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procedure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mergesort</a:t>
            </a:r>
            <a:r>
              <a:rPr lang="en-US" sz="2400" dirty="0"/>
              <a:t> (L = a</a:t>
            </a:r>
            <a:r>
              <a:rPr lang="en-US" sz="2400" baseline="-25000" dirty="0"/>
              <a:t>1</a:t>
            </a:r>
            <a:r>
              <a:rPr lang="en-US" sz="2400" dirty="0"/>
              <a:t>, a</a:t>
            </a:r>
            <a:r>
              <a:rPr lang="en-US" sz="2400" baseline="-25000" dirty="0"/>
              <a:t>2</a:t>
            </a:r>
            <a:r>
              <a:rPr lang="en-US" sz="2400" dirty="0"/>
              <a:t>, a</a:t>
            </a:r>
            <a:r>
              <a:rPr lang="en-US" sz="2400" baseline="-25000" dirty="0"/>
              <a:t>3</a:t>
            </a:r>
            <a:r>
              <a:rPr lang="en-US" sz="2400" dirty="0"/>
              <a:t>, … a</a:t>
            </a:r>
            <a:r>
              <a:rPr lang="en-US" sz="2400" baseline="-25000" dirty="0"/>
              <a:t>n</a:t>
            </a:r>
            <a:r>
              <a:rPr lang="en-US" sz="2400" dirty="0"/>
              <a:t>) 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if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n</a:t>
            </a:r>
            <a:r>
              <a:rPr lang="en-US" sz="2400" b="1" dirty="0">
                <a:solidFill>
                  <a:srgbClr val="0000FF"/>
                </a:solidFill>
              </a:rPr>
              <a:t> &gt;  0 </a:t>
            </a:r>
            <a:r>
              <a:rPr lang="en-US" sz="2400" b="1" dirty="0"/>
              <a:t>then</a:t>
            </a:r>
            <a:r>
              <a:rPr lang="en-US" sz="2400" dirty="0"/>
              <a:t> 	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	</a:t>
            </a:r>
            <a:r>
              <a:rPr lang="en-US" sz="2400" dirty="0" err="1"/>
              <a:t>m</a:t>
            </a:r>
            <a:r>
              <a:rPr lang="en-US" sz="2400" dirty="0"/>
              <a:t>:= ⎣n/2⎦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	L1 :=  a</a:t>
            </a:r>
            <a:r>
              <a:rPr lang="en-US" sz="2400" baseline="-25000" dirty="0"/>
              <a:t>1</a:t>
            </a:r>
            <a:r>
              <a:rPr lang="en-US" sz="2400" dirty="0"/>
              <a:t>, a</a:t>
            </a:r>
            <a:r>
              <a:rPr lang="en-US" sz="2400" baseline="-25000" dirty="0"/>
              <a:t>2</a:t>
            </a:r>
            <a:r>
              <a:rPr lang="en-US" sz="2400" dirty="0"/>
              <a:t>, a</a:t>
            </a:r>
            <a:r>
              <a:rPr lang="en-US" sz="2400" baseline="-25000" dirty="0"/>
              <a:t>3</a:t>
            </a:r>
            <a:r>
              <a:rPr lang="en-US" sz="2400" dirty="0"/>
              <a:t>, … a</a:t>
            </a:r>
            <a:r>
              <a:rPr lang="en-US" sz="2400" baseline="-25000" dirty="0"/>
              <a:t>m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	</a:t>
            </a:r>
            <a:r>
              <a:rPr lang="en-US" sz="2400" dirty="0">
                <a:latin typeface="+mj-lt"/>
              </a:rPr>
              <a:t>L2 :=  a</a:t>
            </a:r>
            <a:r>
              <a:rPr lang="en-US" sz="2400" baseline="-25000" dirty="0">
                <a:latin typeface="+mj-lt"/>
              </a:rPr>
              <a:t>m+1</a:t>
            </a:r>
            <a:r>
              <a:rPr lang="en-US" sz="2400" dirty="0">
                <a:latin typeface="+mj-lt"/>
              </a:rPr>
              <a:t>, a</a:t>
            </a:r>
            <a:r>
              <a:rPr lang="en-US" sz="2400" baseline="-25000" dirty="0">
                <a:latin typeface="+mj-lt"/>
              </a:rPr>
              <a:t>m+2</a:t>
            </a:r>
            <a:r>
              <a:rPr lang="en-US" sz="2400" dirty="0">
                <a:latin typeface="+mj-lt"/>
              </a:rPr>
              <a:t>, a</a:t>
            </a:r>
            <a:r>
              <a:rPr lang="en-US" sz="2400" baseline="-25000" dirty="0">
                <a:latin typeface="+mj-lt"/>
              </a:rPr>
              <a:t>m+3</a:t>
            </a:r>
            <a:r>
              <a:rPr lang="en-US" sz="2400" dirty="0">
                <a:latin typeface="+mj-lt"/>
              </a:rPr>
              <a:t>, … a</a:t>
            </a:r>
            <a:r>
              <a:rPr lang="en-US" sz="2400" baseline="-25000" dirty="0">
                <a:latin typeface="+mj-lt"/>
              </a:rPr>
              <a:t>n</a:t>
            </a:r>
            <a:endParaRPr lang="en-US" sz="24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+mj-lt"/>
              </a:rPr>
              <a:t>	</a:t>
            </a:r>
            <a:r>
              <a:rPr lang="en-US" sz="2400" dirty="0">
                <a:latin typeface="+mj-lt"/>
              </a:rPr>
              <a:t>L</a:t>
            </a:r>
            <a:r>
              <a:rPr lang="en-US" sz="2400" b="1" dirty="0">
                <a:latin typeface="+mj-lt"/>
              </a:rPr>
              <a:t> := merge (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mergesort</a:t>
            </a:r>
            <a:r>
              <a:rPr lang="en-US" sz="2400" b="1" dirty="0">
                <a:latin typeface="+mj-lt"/>
              </a:rPr>
              <a:t>(L1),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mergesort</a:t>
            </a:r>
            <a:r>
              <a:rPr lang="en-US" sz="2400" b="1" dirty="0">
                <a:latin typeface="+mj-lt"/>
              </a:rPr>
              <a:t>(L2))</a:t>
            </a:r>
            <a:endParaRPr lang="en-US" sz="2400" dirty="0"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91377" y="3004299"/>
            <a:ext cx="6488730" cy="3512090"/>
          </a:xfrm>
          <a:prstGeom prst="roundRect">
            <a:avLst/>
          </a:prstGeom>
          <a:noFill/>
          <a:ln w="3810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</a:t>
            </a:r>
            <a:r>
              <a:rPr lang="en-US" dirty="0" err="1"/>
              <a:t>Mergesort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14639" y="2779854"/>
            <a:ext cx="1968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8  2  4  6  10  1  5  3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47874" y="3505007"/>
            <a:ext cx="965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8  2  4  6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97483" y="3505007"/>
            <a:ext cx="1082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10  1  5  3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70669" y="4571060"/>
            <a:ext cx="523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8  2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40735" y="4519076"/>
            <a:ext cx="523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4  6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4706" y="4519076"/>
            <a:ext cx="640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10  1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00243" y="4476288"/>
            <a:ext cx="523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5  3</a:t>
            </a:r>
          </a:p>
        </p:txBody>
      </p:sp>
      <p:cxnSp>
        <p:nvCxnSpPr>
          <p:cNvPr id="15" name="Straight Connector 14"/>
          <p:cNvCxnSpPr/>
          <p:nvPr/>
        </p:nvCxnSpPr>
        <p:spPr>
          <a:xfrm rot="10800000" flipV="1">
            <a:off x="3349253" y="3149185"/>
            <a:ext cx="1052070" cy="3558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8" idx="0"/>
          </p:cNvCxnSpPr>
          <p:nvPr/>
        </p:nvCxnSpPr>
        <p:spPr>
          <a:xfrm>
            <a:off x="4742534" y="3149186"/>
            <a:ext cx="996323" cy="3558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 flipV="1">
            <a:off x="2088666" y="3874338"/>
            <a:ext cx="796161" cy="6019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11" idx="0"/>
          </p:cNvCxnSpPr>
          <p:nvPr/>
        </p:nvCxnSpPr>
        <p:spPr>
          <a:xfrm rot="5400000">
            <a:off x="5070732" y="4051111"/>
            <a:ext cx="601949" cy="3339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891257" y="3874339"/>
            <a:ext cx="708986" cy="6019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10" idx="0"/>
          </p:cNvCxnSpPr>
          <p:nvPr/>
        </p:nvCxnSpPr>
        <p:spPr>
          <a:xfrm rot="16200000" flipH="1">
            <a:off x="3053381" y="4170209"/>
            <a:ext cx="644738" cy="529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347644" y="4571060"/>
            <a:ext cx="523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2  8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1923304" y="4886820"/>
            <a:ext cx="470390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962288" y="4885232"/>
            <a:ext cx="470390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193370" y="4888408"/>
            <a:ext cx="470390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600243" y="4845620"/>
            <a:ext cx="470390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722980" y="3872749"/>
            <a:ext cx="890648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293533" y="3871161"/>
            <a:ext cx="890648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663760" y="3147597"/>
            <a:ext cx="1860965" cy="1589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666916" y="4571060"/>
            <a:ext cx="523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4  6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524725" y="4571060"/>
            <a:ext cx="640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1  10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217330" y="4520664"/>
            <a:ext cx="523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3  5</a:t>
            </a:r>
          </a:p>
        </p:txBody>
      </p:sp>
      <p:sp>
        <p:nvSpPr>
          <p:cNvPr id="36" name="TextBox 35"/>
          <p:cNvSpPr txBox="1"/>
          <p:nvPr/>
        </p:nvSpPr>
        <p:spPr>
          <a:xfrm flipH="1">
            <a:off x="1727837" y="3547794"/>
            <a:ext cx="995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2  4  6  8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487516" y="3547794"/>
            <a:ext cx="1082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1  3  5  10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713074" y="2372330"/>
            <a:ext cx="1811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1  2 3 4 5  6  8  10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497724" y="5664981"/>
            <a:ext cx="4773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Completes sorting in </a:t>
            </a:r>
            <a:r>
              <a:rPr lang="en-US" sz="2400" dirty="0" err="1"/>
              <a:t>O(n</a:t>
            </a:r>
            <a:r>
              <a:rPr lang="en-US" sz="2400" dirty="0"/>
              <a:t> log </a:t>
            </a:r>
            <a:r>
              <a:rPr lang="en-US" sz="2400" dirty="0" err="1"/>
              <a:t>n</a:t>
            </a:r>
            <a:r>
              <a:rPr lang="en-US" sz="2400" dirty="0"/>
              <a:t>) steps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Merge Algorithm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373211" y="1706439"/>
            <a:ext cx="6841878" cy="4221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procedure merge(L1,L2 : sorted lists)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L := empty list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00FF"/>
                </a:solidFill>
              </a:rPr>
              <a:t>while</a:t>
            </a:r>
            <a:r>
              <a:rPr lang="en-US" sz="2000" dirty="0"/>
              <a:t> L1 ≠ empty and L2 ≠ empty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	remove </a:t>
            </a:r>
            <a:r>
              <a:rPr lang="en-US" sz="2000" dirty="0">
                <a:solidFill>
                  <a:srgbClr val="0000FF"/>
                </a:solidFill>
              </a:rPr>
              <a:t>smaller of first elements </a:t>
            </a:r>
            <a:r>
              <a:rPr lang="en-US" sz="2000" dirty="0"/>
              <a:t>of L1 and L2 from its list; 	put it at the left end of L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00FF"/>
                </a:solidFill>
              </a:rPr>
              <a:t>if</a:t>
            </a:r>
            <a:r>
              <a:rPr lang="en-US" sz="2000" dirty="0"/>
              <a:t> this removal makes one list empty </a:t>
            </a:r>
            <a:r>
              <a:rPr lang="en-US" sz="2000" b="1" dirty="0">
                <a:solidFill>
                  <a:srgbClr val="0000FF"/>
                </a:solidFill>
              </a:rPr>
              <a:t>then</a:t>
            </a:r>
            <a:r>
              <a:rPr lang="en-US" sz="20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	remove all elements from the other list;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	append them to L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return L {</a:t>
            </a:r>
            <a:r>
              <a:rPr lang="en-US" sz="2000" dirty="0">
                <a:solidFill>
                  <a:srgbClr val="0000FF"/>
                </a:solidFill>
              </a:rPr>
              <a:t>L is the merged list </a:t>
            </a:r>
            <a:r>
              <a:rPr lang="en-US" sz="2000" dirty="0"/>
              <a:t>with elements in increasing order}</a:t>
            </a:r>
          </a:p>
        </p:txBody>
      </p:sp>
      <p:cxnSp>
        <p:nvCxnSpPr>
          <p:cNvPr id="40" name="Straight Connector 39"/>
          <p:cNvCxnSpPr/>
          <p:nvPr/>
        </p:nvCxnSpPr>
        <p:spPr>
          <a:xfrm rot="10800000">
            <a:off x="1071535" y="2916820"/>
            <a:ext cx="301676" cy="794"/>
          </a:xfrm>
          <a:prstGeom prst="line">
            <a:avLst/>
          </a:prstGeom>
          <a:ln w="5715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-143808" y="4132162"/>
            <a:ext cx="2430684" cy="1588"/>
          </a:xfrm>
          <a:prstGeom prst="line">
            <a:avLst/>
          </a:prstGeom>
          <a:ln w="3810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0800000">
            <a:off x="1070740" y="5347504"/>
            <a:ext cx="301676" cy="794"/>
          </a:xfrm>
          <a:prstGeom prst="line">
            <a:avLst/>
          </a:prstGeom>
          <a:ln w="5715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Proof structure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794" y="1642293"/>
            <a:ext cx="5022576" cy="4210758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Iteration vs. Recursion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4591" y="2303560"/>
            <a:ext cx="415615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procedure</a:t>
            </a:r>
            <a:r>
              <a:rPr lang="en-US" sz="2400" dirty="0"/>
              <a:t> </a:t>
            </a:r>
            <a:r>
              <a:rPr lang="en-US" sz="2400" dirty="0" err="1"/>
              <a:t>f</a:t>
            </a:r>
            <a:r>
              <a:rPr lang="en-US" sz="2400" dirty="0"/>
              <a:t> (</a:t>
            </a:r>
            <a:r>
              <a:rPr lang="en-US" sz="2400" dirty="0" err="1"/>
              <a:t>n</a:t>
            </a:r>
            <a:r>
              <a:rPr lang="en-US" sz="2400" dirty="0"/>
              <a:t> ≥ 0)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if</a:t>
            </a:r>
            <a:r>
              <a:rPr lang="en-US" sz="2400" dirty="0"/>
              <a:t> </a:t>
            </a:r>
            <a:r>
              <a:rPr lang="en-US" sz="2400" dirty="0" err="1"/>
              <a:t>n</a:t>
            </a:r>
            <a:r>
              <a:rPr lang="en-US" sz="2400" dirty="0"/>
              <a:t> = 0 </a:t>
            </a:r>
            <a:r>
              <a:rPr lang="en-US" sz="2400" b="1" dirty="0"/>
              <a:t>then</a:t>
            </a:r>
            <a:r>
              <a:rPr lang="en-US" sz="2400" dirty="0"/>
              <a:t> return 0 </a:t>
            </a:r>
          </a:p>
          <a:p>
            <a:r>
              <a:rPr lang="en-US" sz="2400" dirty="0"/>
              <a:t>	</a:t>
            </a:r>
            <a:r>
              <a:rPr lang="en-US" sz="2400" b="1" dirty="0"/>
              <a:t>else if </a:t>
            </a:r>
            <a:r>
              <a:rPr lang="en-US" sz="2400" dirty="0" err="1"/>
              <a:t>n</a:t>
            </a:r>
            <a:r>
              <a:rPr lang="en-US" sz="2400" dirty="0"/>
              <a:t> = 1 </a:t>
            </a:r>
            <a:r>
              <a:rPr lang="en-US" sz="2400" b="1" dirty="0"/>
              <a:t>then</a:t>
            </a:r>
            <a:r>
              <a:rPr lang="en-US" sz="2400" dirty="0"/>
              <a:t> return 1</a:t>
            </a:r>
          </a:p>
          <a:p>
            <a:r>
              <a:rPr lang="en-US" sz="2400" dirty="0"/>
              <a:t>	</a:t>
            </a:r>
            <a:r>
              <a:rPr lang="en-US" sz="2400" b="1" dirty="0"/>
              <a:t>else</a:t>
            </a:r>
            <a:r>
              <a:rPr lang="en-US" sz="2400" dirty="0"/>
              <a:t> return </a:t>
            </a:r>
            <a:r>
              <a:rPr lang="en-US" sz="2400" dirty="0" err="1"/>
              <a:t>f(n</a:t>
            </a:r>
            <a:r>
              <a:rPr lang="en-US" sz="2400" dirty="0"/>
              <a:t> − 1) + </a:t>
            </a:r>
            <a:r>
              <a:rPr lang="en-US" sz="2400" dirty="0" err="1"/>
              <a:t>f(n</a:t>
            </a:r>
            <a:r>
              <a:rPr lang="en-US" sz="2400" dirty="0"/>
              <a:t> − 2)</a:t>
            </a:r>
          </a:p>
          <a:p>
            <a:r>
              <a:rPr lang="en-US" sz="2400" dirty="0"/>
              <a:t>{output is </a:t>
            </a:r>
            <a:r>
              <a:rPr lang="en-US" sz="2400" dirty="0" err="1"/>
              <a:t>f(n</a:t>
            </a:r>
            <a:r>
              <a:rPr lang="en-US" sz="2400" dirty="0"/>
              <a:t>)}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4591" y="1611063"/>
            <a:ext cx="2671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Recursive Fibonacci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27118" y="2688281"/>
            <a:ext cx="332870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procedure</a:t>
            </a:r>
            <a:r>
              <a:rPr lang="en-US" sz="2400" dirty="0"/>
              <a:t> </a:t>
            </a:r>
            <a:r>
              <a:rPr lang="en-US" sz="2400" dirty="0" err="1"/>
              <a:t>f</a:t>
            </a:r>
            <a:r>
              <a:rPr lang="en-US" sz="2400" dirty="0"/>
              <a:t> (</a:t>
            </a:r>
            <a:r>
              <a:rPr lang="en-US" sz="2400" dirty="0" err="1"/>
              <a:t>n</a:t>
            </a:r>
            <a:r>
              <a:rPr lang="en-US" sz="2400" dirty="0"/>
              <a:t> ≥ 0)</a:t>
            </a:r>
          </a:p>
          <a:p>
            <a:r>
              <a:rPr lang="en-US" sz="2400" dirty="0"/>
              <a:t>if </a:t>
            </a:r>
            <a:r>
              <a:rPr lang="en-US" sz="2400" dirty="0" err="1"/>
              <a:t>n</a:t>
            </a:r>
            <a:r>
              <a:rPr lang="en-US" sz="2400" dirty="0"/>
              <a:t> = 0 then return 0 else</a:t>
            </a:r>
          </a:p>
          <a:p>
            <a:r>
              <a:rPr lang="en-US" sz="2400" dirty="0" err="1"/>
              <a:t>x</a:t>
            </a:r>
            <a:r>
              <a:rPr lang="en-US" sz="2400" dirty="0"/>
              <a:t> := 0, </a:t>
            </a:r>
            <a:r>
              <a:rPr lang="en-US" sz="2400" dirty="0" err="1"/>
              <a:t>y</a:t>
            </a:r>
            <a:r>
              <a:rPr lang="en-US" sz="2400" dirty="0"/>
              <a:t> := 1</a:t>
            </a:r>
          </a:p>
          <a:p>
            <a:r>
              <a:rPr lang="en-US" sz="2400" dirty="0"/>
              <a:t>for </a:t>
            </a:r>
            <a:r>
              <a:rPr lang="en-US" sz="2400" dirty="0" err="1"/>
              <a:t>i</a:t>
            </a:r>
            <a:r>
              <a:rPr lang="en-US" sz="2400" dirty="0"/>
              <a:t> := 1 to </a:t>
            </a:r>
            <a:r>
              <a:rPr lang="en-US" sz="2400" dirty="0" err="1"/>
              <a:t>n</a:t>
            </a:r>
            <a:r>
              <a:rPr lang="en-US" sz="2400" dirty="0"/>
              <a:t> − 1</a:t>
            </a:r>
          </a:p>
          <a:p>
            <a:r>
              <a:rPr lang="en-US" sz="2400" dirty="0" err="1"/>
              <a:t>z</a:t>
            </a:r>
            <a:r>
              <a:rPr lang="en-US" sz="2400" dirty="0"/>
              <a:t> := </a:t>
            </a:r>
            <a:r>
              <a:rPr lang="en-US" sz="2400" dirty="0" err="1"/>
              <a:t>x</a:t>
            </a:r>
            <a:r>
              <a:rPr lang="en-US" sz="2400" dirty="0"/>
              <a:t> + </a:t>
            </a:r>
            <a:r>
              <a:rPr lang="en-US" sz="2400" dirty="0" err="1"/>
              <a:t>y</a:t>
            </a:r>
            <a:r>
              <a:rPr lang="en-US" sz="2400" dirty="0"/>
              <a:t>; </a:t>
            </a:r>
            <a:r>
              <a:rPr lang="en-US" sz="2400" dirty="0" err="1"/>
              <a:t>x</a:t>
            </a:r>
            <a:r>
              <a:rPr lang="en-US" sz="2400" dirty="0"/>
              <a:t> := </a:t>
            </a:r>
            <a:r>
              <a:rPr lang="en-US" sz="2400" dirty="0" err="1"/>
              <a:t>y</a:t>
            </a:r>
            <a:r>
              <a:rPr lang="en-US" sz="2400" dirty="0"/>
              <a:t>; </a:t>
            </a:r>
            <a:r>
              <a:rPr lang="en-US" sz="2400" dirty="0" err="1"/>
              <a:t>y</a:t>
            </a:r>
            <a:r>
              <a:rPr lang="en-US" sz="2400" dirty="0"/>
              <a:t> := </a:t>
            </a:r>
            <a:r>
              <a:rPr lang="en-US" sz="2400" dirty="0" err="1"/>
              <a:t>z</a:t>
            </a:r>
            <a:endParaRPr lang="en-US" sz="2400" dirty="0"/>
          </a:p>
          <a:p>
            <a:r>
              <a:rPr lang="en-US" sz="2400" dirty="0"/>
              <a:t>return </a:t>
            </a:r>
            <a:r>
              <a:rPr lang="en-US" sz="2400" dirty="0" err="1"/>
              <a:t>y</a:t>
            </a:r>
            <a:endParaRPr lang="en-US" sz="2400" dirty="0"/>
          </a:p>
          <a:p>
            <a:r>
              <a:rPr lang="en-US" sz="2400" dirty="0"/>
              <a:t>{output is </a:t>
            </a:r>
            <a:r>
              <a:rPr lang="en-US" sz="2400" dirty="0" err="1"/>
              <a:t>f(n</a:t>
            </a:r>
            <a:r>
              <a:rPr lang="en-US" sz="2400" dirty="0"/>
              <a:t>)}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27118" y="1841895"/>
            <a:ext cx="2524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Iterative Fibonacci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27143" y="5853483"/>
            <a:ext cx="3757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difference do you see</a:t>
            </a:r>
            <a:r>
              <a:rPr lang="en-US" sz="2400" dirty="0"/>
              <a:t>?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Pros and Cons of Recursion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34177"/>
            <a:ext cx="6840862" cy="3912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434067"/>
            <a:ext cx="53924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While recursive definitions are easy to understand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6174" y="5833410"/>
            <a:ext cx="7006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Iterative solutions for Fibonacci sequence are much faster (see page 366)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420" y="1685360"/>
            <a:ext cx="4064000" cy="2946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695449"/>
            <a:ext cx="6248400" cy="394754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continued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105" y="1670936"/>
            <a:ext cx="5803900" cy="3784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continued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919" y="1701800"/>
            <a:ext cx="6146800" cy="375022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did we show?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551" y="1699580"/>
            <a:ext cx="6292542" cy="39147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550" y="1638300"/>
            <a:ext cx="6184900" cy="3581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1507</TotalTime>
  <Words>1207</Words>
  <Application>Microsoft Macintosh PowerPoint</Application>
  <PresentationFormat>On-screen Show (4:3)</PresentationFormat>
  <Paragraphs>227</Paragraphs>
  <Slides>41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Cambria Math</vt:lpstr>
      <vt:lpstr>Office Theme</vt:lpstr>
      <vt:lpstr>Equation</vt:lpstr>
      <vt:lpstr>CS2210:0001Discrete Structures Induction and Recursion</vt:lpstr>
      <vt:lpstr>What is mathematical induction?</vt:lpstr>
      <vt:lpstr>Understanding induction</vt:lpstr>
      <vt:lpstr>Proof structure</vt:lpstr>
      <vt:lpstr>Example 1</vt:lpstr>
      <vt:lpstr>Example continued</vt:lpstr>
      <vt:lpstr>Example continued</vt:lpstr>
      <vt:lpstr>What did we show?</vt:lpstr>
      <vt:lpstr>Example 2</vt:lpstr>
      <vt:lpstr>Example continued</vt:lpstr>
      <vt:lpstr>Example continued</vt:lpstr>
      <vt:lpstr>Example 3</vt:lpstr>
      <vt:lpstr>Exercise</vt:lpstr>
      <vt:lpstr>A Tiling Problem</vt:lpstr>
      <vt:lpstr>Proof hint</vt:lpstr>
      <vt:lpstr>Strong induction</vt:lpstr>
      <vt:lpstr>Example 1</vt:lpstr>
      <vt:lpstr>Example 2</vt:lpstr>
      <vt:lpstr>Proof using Mathematical Induction</vt:lpstr>
      <vt:lpstr>Same Proof using Strong Induction</vt:lpstr>
      <vt:lpstr>Errors in Induction</vt:lpstr>
      <vt:lpstr>Errors in Induction</vt:lpstr>
      <vt:lpstr>Recursive definition</vt:lpstr>
      <vt:lpstr>Recursive definition of sets</vt:lpstr>
      <vt:lpstr>Recursion example of functions</vt:lpstr>
      <vt:lpstr>Fibonacci sequence</vt:lpstr>
      <vt:lpstr>Bad recursive definitions</vt:lpstr>
      <vt:lpstr>More examples of recursive definitions:  defining strings</vt:lpstr>
      <vt:lpstr>More examples of recursive definitions:  Matched strings of parentheses</vt:lpstr>
      <vt:lpstr>Recursive definition of a full binary tree</vt:lpstr>
      <vt:lpstr>Recursive definition of the height of a full binary tree</vt:lpstr>
      <vt:lpstr>Structural induction</vt:lpstr>
      <vt:lpstr>Structural induction continued</vt:lpstr>
      <vt:lpstr>Recursive Algorithm</vt:lpstr>
      <vt:lpstr>Recursive Algorithm</vt:lpstr>
      <vt:lpstr>Recursive algorithms: Sorting</vt:lpstr>
      <vt:lpstr>Mergesort</vt:lpstr>
      <vt:lpstr>Example of Mergesort</vt:lpstr>
      <vt:lpstr>The Merge Algorithm</vt:lpstr>
      <vt:lpstr>Iteration vs. Recursion</vt:lpstr>
      <vt:lpstr>Pros and Cons of Recursion</vt:lpstr>
    </vt:vector>
  </TitlesOfParts>
  <Company>University of Iowa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22C:19 Discrete Math</dc:title>
  <dc:creator>Sukumar Ghosh</dc:creator>
  <cp:lastModifiedBy>Ghosh, Sukumar</cp:lastModifiedBy>
  <cp:revision>175</cp:revision>
  <cp:lastPrinted>2010-10-06T02:01:15Z</cp:lastPrinted>
  <dcterms:created xsi:type="dcterms:W3CDTF">2015-03-25T18:47:25Z</dcterms:created>
  <dcterms:modified xsi:type="dcterms:W3CDTF">2019-10-21T20:59:21Z</dcterms:modified>
</cp:coreProperties>
</file>