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265" r:id="rId3"/>
    <p:sldId id="266" r:id="rId4"/>
    <p:sldId id="318" r:id="rId5"/>
    <p:sldId id="268" r:id="rId6"/>
    <p:sldId id="269" r:id="rId7"/>
    <p:sldId id="270" r:id="rId8"/>
    <p:sldId id="317" r:id="rId9"/>
    <p:sldId id="271" r:id="rId10"/>
    <p:sldId id="272" r:id="rId11"/>
    <p:sldId id="274" r:id="rId12"/>
    <p:sldId id="275" r:id="rId13"/>
    <p:sldId id="277" r:id="rId14"/>
    <p:sldId id="276" r:id="rId15"/>
    <p:sldId id="278" r:id="rId16"/>
    <p:sldId id="279" r:id="rId17"/>
    <p:sldId id="280" r:id="rId18"/>
    <p:sldId id="281" r:id="rId19"/>
    <p:sldId id="283" r:id="rId20"/>
    <p:sldId id="284" r:id="rId21"/>
    <p:sldId id="285" r:id="rId22"/>
    <p:sldId id="286" r:id="rId23"/>
    <p:sldId id="293" r:id="rId24"/>
    <p:sldId id="309" r:id="rId25"/>
    <p:sldId id="311" r:id="rId26"/>
    <p:sldId id="308" r:id="rId27"/>
    <p:sldId id="319" r:id="rId28"/>
    <p:sldId id="295" r:id="rId29"/>
    <p:sldId id="296" r:id="rId30"/>
    <p:sldId id="287" r:id="rId31"/>
    <p:sldId id="294" r:id="rId32"/>
    <p:sldId id="310" r:id="rId33"/>
    <p:sldId id="307" r:id="rId34"/>
    <p:sldId id="292" r:id="rId35"/>
    <p:sldId id="297" r:id="rId36"/>
    <p:sldId id="313" r:id="rId37"/>
    <p:sldId id="302" r:id="rId38"/>
    <p:sldId id="306" r:id="rId39"/>
    <p:sldId id="303" r:id="rId40"/>
    <p:sldId id="304" r:id="rId41"/>
    <p:sldId id="312" r:id="rId42"/>
    <p:sldId id="314" r:id="rId43"/>
    <p:sldId id="288" r:id="rId44"/>
    <p:sldId id="315" r:id="rId45"/>
    <p:sldId id="299" r:id="rId46"/>
    <p:sldId id="298" r:id="rId47"/>
    <p:sldId id="320" r:id="rId48"/>
    <p:sldId id="321" r:id="rId49"/>
    <p:sldId id="305" r:id="rId50"/>
    <p:sldId id="300" r:id="rId51"/>
    <p:sldId id="316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E0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34B2F-7B38-E843-A19F-167532244C3A}" type="datetimeFigureOut">
              <a:rPr lang="en-US" smtClean="0"/>
              <a:pPr/>
              <a:t>10/9/19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E857A-248B-D342-903A-5A2DDA1DC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E857A-248B-D342-903A-5A2DDA1DCD0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63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97410-AAF8-DE42-877D-39C4C28840A2}" type="datetimeFigureOut">
              <a:rPr lang="en-US" smtClean="0"/>
              <a:pPr/>
              <a:t>10/9/19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5.bin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4.png"/><Relationship Id="rId4" Type="http://schemas.openxmlformats.org/officeDocument/2006/relationships/oleObject" Target="../embeddings/oleObject10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 2210:0001Discrete Structures</a:t>
            </a:r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Modular Arithmetic and Cryptography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Fall 2019</a:t>
            </a:r>
          </a:p>
          <a:p>
            <a:r>
              <a:rPr lang="en-US" dirty="0">
                <a:solidFill>
                  <a:schemeClr val="tx1"/>
                </a:solidFill>
              </a:rPr>
              <a:t>Sukumar Ghosh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Time Complexity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01326" y="1556358"/>
            <a:ext cx="648131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previous algorithm has a time complexity </a:t>
            </a:r>
            <a:r>
              <a:rPr lang="en-US" sz="2400" dirty="0" err="1"/>
              <a:t>O(n</a:t>
            </a:r>
            <a:r>
              <a:rPr lang="en-US" sz="2400" dirty="0"/>
              <a:t>) </a:t>
            </a:r>
          </a:p>
          <a:p>
            <a:r>
              <a:rPr lang="en-US" sz="2400" dirty="0"/>
              <a:t>(assuming that </a:t>
            </a:r>
            <a:r>
              <a:rPr lang="en-US" sz="2400" dirty="0" err="1"/>
              <a:t>a|b</a:t>
            </a:r>
            <a:r>
              <a:rPr lang="en-US" sz="2400" dirty="0"/>
              <a:t> can be tested in O(1) time).</a:t>
            </a:r>
          </a:p>
          <a:p>
            <a:r>
              <a:rPr lang="en-US" sz="2400" dirty="0"/>
              <a:t>For an 8-digit  decimal number, it is thus O(10</a:t>
            </a:r>
            <a:r>
              <a:rPr lang="en-US" sz="2400" baseline="30000" dirty="0"/>
              <a:t>8</a:t>
            </a:r>
            <a:r>
              <a:rPr lang="en-US" sz="2400" dirty="0"/>
              <a:t>).</a:t>
            </a:r>
          </a:p>
          <a:p>
            <a:r>
              <a:rPr lang="en-US" sz="2400" dirty="0"/>
              <a:t>This is terrible. Can we do better? </a:t>
            </a:r>
          </a:p>
          <a:p>
            <a:endParaRPr lang="en-US" sz="2400" dirty="0"/>
          </a:p>
          <a:p>
            <a:r>
              <a:rPr lang="en-US" sz="2400" dirty="0"/>
              <a:t>Yes! </a:t>
            </a:r>
            <a:r>
              <a:rPr lang="en-US" sz="2400" dirty="0">
                <a:solidFill>
                  <a:srgbClr val="0000FF"/>
                </a:solidFill>
              </a:rPr>
              <a:t>Try only smaller prime numbers as divisors.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201" y="4570564"/>
            <a:ext cx="5410200" cy="6731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Primality</a:t>
            </a:r>
            <a:r>
              <a:rPr lang="en-US" dirty="0"/>
              <a:t> testing theorem</a:t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386" y="1556358"/>
            <a:ext cx="5854700" cy="774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56424" y="2749884"/>
            <a:ext cx="656945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Proof (by contradiction). Suppose the </a:t>
            </a:r>
            <a:r>
              <a:rPr lang="en-US" sz="2400" dirty="0"/>
              <a:t>smallest prime factor </a:t>
            </a:r>
            <a:r>
              <a:rPr lang="en-US" sz="2400" dirty="0" err="1"/>
              <a:t>p</a:t>
            </a:r>
            <a:r>
              <a:rPr lang="en-US" sz="2400" dirty="0"/>
              <a:t> is greater than     </a:t>
            </a:r>
          </a:p>
          <a:p>
            <a:endParaRPr lang="en-US" sz="2400" dirty="0"/>
          </a:p>
          <a:p>
            <a:r>
              <a:rPr lang="en-US" sz="2400" dirty="0"/>
              <a:t>Then </a:t>
            </a:r>
            <a:r>
              <a:rPr lang="en-US" sz="2400" dirty="0" err="1"/>
              <a:t>n</a:t>
            </a:r>
            <a:r>
              <a:rPr lang="en-US" sz="2400" dirty="0"/>
              <a:t> = </a:t>
            </a:r>
            <a:r>
              <a:rPr lang="en-US" sz="2400" dirty="0" err="1"/>
              <a:t>p.q</a:t>
            </a:r>
            <a:r>
              <a:rPr lang="en-US" sz="2400" dirty="0"/>
              <a:t> where </a:t>
            </a:r>
            <a:r>
              <a:rPr lang="en-US" sz="2400" dirty="0" err="1"/>
              <a:t>q</a:t>
            </a:r>
            <a:r>
              <a:rPr lang="en-US" sz="2400" dirty="0"/>
              <a:t> &gt; </a:t>
            </a:r>
            <a:r>
              <a:rPr lang="en-US" sz="2400" dirty="0" err="1"/>
              <a:t>p</a:t>
            </a:r>
            <a:r>
              <a:rPr lang="en-US" sz="2400" dirty="0"/>
              <a:t> and </a:t>
            </a:r>
            <a:r>
              <a:rPr lang="en-US" sz="2400" dirty="0" err="1"/>
              <a:t>p</a:t>
            </a:r>
            <a:r>
              <a:rPr lang="en-US" sz="2400" dirty="0"/>
              <a:t> </a:t>
            </a:r>
            <a:r>
              <a:rPr lang="en-US" dirty="0"/>
              <a:t>&gt; </a:t>
            </a:r>
          </a:p>
          <a:p>
            <a:endParaRPr lang="en-US" dirty="0"/>
          </a:p>
          <a:p>
            <a:r>
              <a:rPr lang="en-US" sz="2400" dirty="0"/>
              <a:t>This is a contradiction, since the right hand side &gt; </a:t>
            </a:r>
            <a:r>
              <a:rPr lang="en-US" sz="2400" dirty="0" err="1"/>
              <a:t>n</a:t>
            </a:r>
            <a:r>
              <a:rPr lang="en-US" sz="2400"/>
              <a:t>.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900" y="3150908"/>
            <a:ext cx="560779" cy="4410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679" y="3860800"/>
            <a:ext cx="482600" cy="431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Fundamental Theorem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922" y="1570182"/>
            <a:ext cx="5998441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Division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1731817"/>
            <a:ext cx="6060786" cy="346363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Division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1720273"/>
            <a:ext cx="6072909" cy="348672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Greatest Common Divisor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2567" y="1600264"/>
            <a:ext cx="8189637" cy="4493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cap="small" dirty="0">
                <a:solidFill>
                  <a:srgbClr val="0000FF"/>
                </a:solidFill>
              </a:rPr>
              <a:t>Definition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Let  a, </a:t>
            </a:r>
            <a:r>
              <a:rPr lang="en-US" sz="2400" dirty="0" err="1"/>
              <a:t>b</a:t>
            </a:r>
            <a:r>
              <a:rPr lang="en-US" sz="2400" dirty="0"/>
              <a:t> (a, </a:t>
            </a:r>
            <a:r>
              <a:rPr lang="en-US" sz="2400" dirty="0" err="1"/>
              <a:t>b</a:t>
            </a:r>
            <a:r>
              <a:rPr lang="en-US" sz="2400" dirty="0"/>
              <a:t> ≠ 0) be two integers. The </a:t>
            </a:r>
            <a:r>
              <a:rPr lang="en-US" sz="2400" b="1" dirty="0">
                <a:solidFill>
                  <a:srgbClr val="FF0000"/>
                </a:solidFill>
              </a:rPr>
              <a:t>greatest common divisor 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gcd</a:t>
            </a:r>
            <a:r>
              <a:rPr lang="en-US" sz="2400" dirty="0">
                <a:solidFill>
                  <a:srgbClr val="FF0000"/>
                </a:solidFill>
              </a:rPr>
              <a:t> (</a:t>
            </a:r>
            <a:r>
              <a:rPr lang="en-US" sz="2400" dirty="0" err="1">
                <a:solidFill>
                  <a:srgbClr val="FF0000"/>
                </a:solidFill>
              </a:rPr>
              <a:t>a,b</a:t>
            </a:r>
            <a:r>
              <a:rPr lang="en-US" sz="2400" dirty="0">
                <a:solidFill>
                  <a:srgbClr val="FF0000"/>
                </a:solidFill>
              </a:rPr>
              <a:t>) </a:t>
            </a:r>
            <a:r>
              <a:rPr lang="en-US" sz="2400" dirty="0"/>
              <a:t>is the </a:t>
            </a:r>
            <a:r>
              <a:rPr lang="en-US" sz="2400" b="1" dirty="0">
                <a:solidFill>
                  <a:srgbClr val="0000FF"/>
                </a:solidFill>
              </a:rPr>
              <a:t>largest integer </a:t>
            </a:r>
            <a:r>
              <a:rPr lang="en-US" sz="2400" dirty="0"/>
              <a:t>that divides both a and </a:t>
            </a:r>
            <a:r>
              <a:rPr lang="en-US" sz="2400" dirty="0" err="1"/>
              <a:t>b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b="1" cap="small" dirty="0">
                <a:solidFill>
                  <a:srgbClr val="0000FF"/>
                </a:solidFill>
              </a:rPr>
              <a:t>Definition</a:t>
            </a:r>
            <a:r>
              <a:rPr lang="en-US" sz="2400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 and </a:t>
            </a:r>
            <a:r>
              <a:rPr lang="en-US" sz="2400" dirty="0" err="1"/>
              <a:t>b</a:t>
            </a:r>
            <a:r>
              <a:rPr lang="en-US" sz="2400" dirty="0"/>
              <a:t> are </a:t>
            </a:r>
            <a:r>
              <a:rPr lang="en-US" sz="2400" b="1" dirty="0">
                <a:solidFill>
                  <a:srgbClr val="0000FF"/>
                </a:solidFill>
              </a:rPr>
              <a:t>relatively prime </a:t>
            </a:r>
            <a:r>
              <a:rPr lang="en-US" sz="2400" dirty="0"/>
              <a:t>(also called </a:t>
            </a:r>
            <a:r>
              <a:rPr lang="en-US" sz="2400" i="1" dirty="0">
                <a:solidFill>
                  <a:srgbClr val="0000FF"/>
                </a:solidFill>
              </a:rPr>
              <a:t>co-prime </a:t>
            </a:r>
            <a:r>
              <a:rPr lang="en-US" sz="2400" dirty="0"/>
              <a:t>or</a:t>
            </a: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0000FF"/>
                </a:solidFill>
              </a:rPr>
              <a:t>mutually prime</a:t>
            </a:r>
            <a:r>
              <a:rPr lang="en-US" sz="2400" dirty="0"/>
              <a:t>, when </a:t>
            </a:r>
            <a:r>
              <a:rPr lang="en-US" sz="2400" dirty="0" err="1"/>
              <a:t>gcd</a:t>
            </a:r>
            <a:r>
              <a:rPr lang="en-US" sz="2400" dirty="0"/>
              <a:t> (</a:t>
            </a:r>
            <a:r>
              <a:rPr lang="en-US" sz="2400" dirty="0" err="1"/>
              <a:t>a,b</a:t>
            </a:r>
            <a:r>
              <a:rPr lang="en-US" sz="2400" dirty="0"/>
              <a:t>) = 1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Greatest Common Divisor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490" y="1731817"/>
            <a:ext cx="4188691" cy="26900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28091" y="4675909"/>
            <a:ext cx="3681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Q: Compute </a:t>
            </a:r>
            <a:r>
              <a:rPr lang="en-US" sz="2400" dirty="0" err="1"/>
              <a:t>gcd</a:t>
            </a:r>
            <a:r>
              <a:rPr lang="en-US" sz="2400" dirty="0"/>
              <a:t> (36, 54, 81)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Euclid’s </a:t>
            </a:r>
            <a:r>
              <a:rPr lang="en-US" dirty="0" err="1"/>
              <a:t>gcd</a:t>
            </a:r>
            <a:r>
              <a:rPr lang="en-US" dirty="0"/>
              <a:t> Algorithm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29864" y="1594551"/>
            <a:ext cx="273268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procedure</a:t>
            </a:r>
            <a:r>
              <a:rPr lang="en-US" sz="2400" dirty="0"/>
              <a:t> </a:t>
            </a:r>
            <a:r>
              <a:rPr lang="en-US" sz="2400" dirty="0" err="1"/>
              <a:t>gcd</a:t>
            </a:r>
            <a:r>
              <a:rPr lang="en-US" sz="2400" dirty="0"/>
              <a:t> (a, </a:t>
            </a:r>
            <a:r>
              <a:rPr lang="en-US" sz="2400" dirty="0" err="1"/>
              <a:t>b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x</a:t>
            </a:r>
            <a:r>
              <a:rPr lang="en-US" sz="2400" dirty="0"/>
              <a:t>:= a; </a:t>
            </a:r>
            <a:r>
              <a:rPr lang="en-US" sz="2400" dirty="0" err="1"/>
              <a:t>y</a:t>
            </a:r>
            <a:r>
              <a:rPr lang="en-US" sz="2400" dirty="0"/>
              <a:t> := </a:t>
            </a:r>
            <a:r>
              <a:rPr lang="en-US" sz="2400" dirty="0" err="1"/>
              <a:t>b</a:t>
            </a:r>
            <a:r>
              <a:rPr lang="en-US" sz="2400" dirty="0"/>
              <a:t> (</a:t>
            </a:r>
            <a:r>
              <a:rPr lang="en-US" sz="2400" dirty="0" err="1"/>
              <a:t>x</a:t>
            </a:r>
            <a:r>
              <a:rPr lang="en-US" sz="2400" dirty="0"/>
              <a:t>&gt;</a:t>
            </a:r>
            <a:r>
              <a:rPr lang="en-US" sz="2400" dirty="0" err="1"/>
              <a:t>y</a:t>
            </a:r>
            <a:r>
              <a:rPr lang="en-US" sz="2400" dirty="0"/>
              <a:t>)</a:t>
            </a:r>
          </a:p>
          <a:p>
            <a:r>
              <a:rPr lang="en-US" sz="2400" b="1" dirty="0"/>
              <a:t>while</a:t>
            </a:r>
            <a:r>
              <a:rPr lang="en-US" sz="2400" dirty="0"/>
              <a:t> </a:t>
            </a:r>
            <a:r>
              <a:rPr lang="en-US" sz="2400" dirty="0" err="1"/>
              <a:t>y</a:t>
            </a:r>
            <a:r>
              <a:rPr lang="en-US" sz="2400" dirty="0"/>
              <a:t> ≠ 0</a:t>
            </a:r>
          </a:p>
          <a:p>
            <a:r>
              <a:rPr lang="en-US" sz="2400" dirty="0"/>
              <a:t>	</a:t>
            </a:r>
            <a:r>
              <a:rPr lang="en-US" sz="2400" b="1" dirty="0"/>
              <a:t>begin</a:t>
            </a:r>
            <a:r>
              <a:rPr lang="en-US" sz="2400" dirty="0"/>
              <a:t>	</a:t>
            </a:r>
          </a:p>
          <a:p>
            <a:r>
              <a:rPr lang="en-US" sz="2400" dirty="0"/>
              <a:t>		</a:t>
            </a:r>
            <a:r>
              <a:rPr lang="en-US" sz="2400" dirty="0" err="1"/>
              <a:t>r</a:t>
            </a:r>
            <a:r>
              <a:rPr lang="en-US" sz="2400" dirty="0"/>
              <a:t>:= </a:t>
            </a:r>
            <a:r>
              <a:rPr lang="en-US" sz="2400" dirty="0" err="1"/>
              <a:t>x</a:t>
            </a:r>
            <a:r>
              <a:rPr lang="en-US" sz="2400" dirty="0"/>
              <a:t> mod </a:t>
            </a:r>
            <a:r>
              <a:rPr lang="en-US" sz="2400" dirty="0" err="1"/>
              <a:t>y</a:t>
            </a:r>
            <a:endParaRPr lang="en-US" sz="2400" dirty="0"/>
          </a:p>
          <a:p>
            <a:r>
              <a:rPr lang="en-US" sz="2400" dirty="0"/>
              <a:t>		</a:t>
            </a:r>
            <a:r>
              <a:rPr lang="en-US" sz="2400" dirty="0" err="1"/>
              <a:t>x</a:t>
            </a:r>
            <a:r>
              <a:rPr lang="en-US" sz="2400" dirty="0"/>
              <a:t>:= </a:t>
            </a:r>
            <a:r>
              <a:rPr lang="en-US" sz="2400" dirty="0" err="1"/>
              <a:t>y</a:t>
            </a:r>
            <a:endParaRPr lang="en-US" sz="2400" dirty="0"/>
          </a:p>
          <a:p>
            <a:r>
              <a:rPr lang="en-US" sz="2400" dirty="0"/>
              <a:t>		</a:t>
            </a:r>
            <a:r>
              <a:rPr lang="en-US" sz="2400" dirty="0" err="1"/>
              <a:t>y</a:t>
            </a:r>
            <a:r>
              <a:rPr lang="en-US" sz="2400" dirty="0"/>
              <a:t>:= </a:t>
            </a:r>
            <a:r>
              <a:rPr lang="en-US" sz="2400" dirty="0" err="1"/>
              <a:t>r</a:t>
            </a:r>
            <a:endParaRPr lang="en-US" sz="2400" dirty="0"/>
          </a:p>
          <a:p>
            <a:r>
              <a:rPr lang="en-US" sz="2400" dirty="0"/>
              <a:t>	</a:t>
            </a:r>
            <a:r>
              <a:rPr lang="en-US" sz="2400" b="1" dirty="0"/>
              <a:t>end</a:t>
            </a:r>
          </a:p>
          <a:p>
            <a:endParaRPr lang="en-US" sz="2400" dirty="0"/>
          </a:p>
          <a:p>
            <a:r>
              <a:rPr lang="en-US" sz="2400" dirty="0"/>
              <a:t>The </a:t>
            </a:r>
            <a:r>
              <a:rPr lang="en-US" sz="2400" dirty="0" err="1"/>
              <a:t>gcd</a:t>
            </a:r>
            <a:r>
              <a:rPr lang="en-US" sz="2400" dirty="0"/>
              <a:t> of (a, </a:t>
            </a:r>
            <a:r>
              <a:rPr lang="en-US" sz="2400" dirty="0" err="1"/>
              <a:t>b</a:t>
            </a:r>
            <a:r>
              <a:rPr lang="en-US" sz="2400" dirty="0"/>
              <a:t>) is </a:t>
            </a:r>
            <a:r>
              <a:rPr lang="en-US" sz="2400" dirty="0" err="1"/>
              <a:t>x</a:t>
            </a:r>
            <a:r>
              <a:rPr lang="en-US" sz="24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5633" y="1756870"/>
            <a:ext cx="24253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Let a = 12, </a:t>
            </a:r>
            <a:r>
              <a:rPr lang="en-US" sz="2400" dirty="0" err="1"/>
              <a:t>b</a:t>
            </a:r>
            <a:r>
              <a:rPr lang="en-US" sz="2400" dirty="0"/>
              <a:t>= 21</a:t>
            </a:r>
          </a:p>
          <a:p>
            <a:endParaRPr lang="en-US" sz="2400" dirty="0"/>
          </a:p>
          <a:p>
            <a:r>
              <a:rPr lang="en-US" sz="2400" dirty="0" err="1"/>
              <a:t>gcd</a:t>
            </a:r>
            <a:r>
              <a:rPr lang="en-US" sz="2400" dirty="0"/>
              <a:t> (21, 12)</a:t>
            </a:r>
          </a:p>
          <a:p>
            <a:r>
              <a:rPr lang="en-US" sz="2400" dirty="0"/>
              <a:t>= 	</a:t>
            </a:r>
            <a:r>
              <a:rPr lang="en-US" sz="2400" dirty="0" err="1"/>
              <a:t>gcd</a:t>
            </a:r>
            <a:r>
              <a:rPr lang="en-US" sz="2400" dirty="0"/>
              <a:t> (12, 9)</a:t>
            </a:r>
          </a:p>
          <a:p>
            <a:r>
              <a:rPr lang="en-US" sz="2400" dirty="0"/>
              <a:t>=	</a:t>
            </a:r>
            <a:r>
              <a:rPr lang="en-US" sz="2400" dirty="0" err="1"/>
              <a:t>gcd</a:t>
            </a:r>
            <a:r>
              <a:rPr lang="en-US" sz="2400" dirty="0"/>
              <a:t> (9, 3)</a:t>
            </a:r>
          </a:p>
          <a:p>
            <a:endParaRPr lang="en-US" sz="2400" dirty="0"/>
          </a:p>
          <a:p>
            <a:r>
              <a:rPr lang="en-US" sz="2400" dirty="0"/>
              <a:t>Since 9 mod 3 = 0</a:t>
            </a:r>
          </a:p>
          <a:p>
            <a:r>
              <a:rPr lang="en-US" sz="2400" dirty="0"/>
              <a:t>The </a:t>
            </a:r>
            <a:r>
              <a:rPr lang="en-US" sz="2400" dirty="0" err="1"/>
              <a:t>gcd</a:t>
            </a:r>
            <a:r>
              <a:rPr lang="en-US" sz="2400" dirty="0"/>
              <a:t> is 3 	</a:t>
            </a:r>
          </a:p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986114" y="1417638"/>
            <a:ext cx="3418407" cy="440676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mod Function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153" y="1904999"/>
            <a:ext cx="4974937" cy="281709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(mod) Congruence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273" y="1778000"/>
            <a:ext cx="6038272" cy="32673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Preamble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417638"/>
            <a:ext cx="833995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Historically,  </a:t>
            </a:r>
            <a:r>
              <a:rPr lang="en-US" sz="2400" i="1" dirty="0">
                <a:solidFill>
                  <a:srgbClr val="0000FF"/>
                </a:solidFill>
              </a:rPr>
              <a:t>number theory </a:t>
            </a:r>
            <a:r>
              <a:rPr lang="en-US" sz="2400" dirty="0"/>
              <a:t>was of interest in </a:t>
            </a:r>
            <a:r>
              <a:rPr lang="en-US" sz="2400" dirty="0">
                <a:solidFill>
                  <a:srgbClr val="0000FF"/>
                </a:solidFill>
              </a:rPr>
              <a:t>pure mathematics</a:t>
            </a:r>
            <a:r>
              <a:rPr lang="en-US" sz="2400" dirty="0"/>
              <a:t>. However, in modern times, number theory has found important applications in the area of </a:t>
            </a:r>
            <a:r>
              <a:rPr lang="en-US" sz="2400" b="1" dirty="0">
                <a:solidFill>
                  <a:srgbClr val="FF0000"/>
                </a:solidFill>
              </a:rPr>
              <a:t>privacy and security</a:t>
            </a:r>
            <a:r>
              <a:rPr lang="en-US" sz="2400" dirty="0"/>
              <a:t>. </a:t>
            </a:r>
            <a:r>
              <a:rPr lang="en-US" sz="2400" dirty="0">
                <a:solidFill>
                  <a:srgbClr val="0000FF"/>
                </a:solidFill>
              </a:rPr>
              <a:t>Encryption algorithms </a:t>
            </a:r>
            <a:r>
              <a:rPr lang="en-US" sz="2400" dirty="0"/>
              <a:t>heavily depend on </a:t>
            </a:r>
            <a:r>
              <a:rPr lang="en-US" sz="2400" dirty="0">
                <a:solidFill>
                  <a:srgbClr val="1E04E8"/>
                </a:solidFill>
              </a:rPr>
              <a:t>modular  arithmetic</a:t>
            </a:r>
            <a:r>
              <a:rPr lang="en-US" sz="2400" dirty="0"/>
              <a:t>, and our </a:t>
            </a:r>
            <a:r>
              <a:rPr lang="en-US" sz="2400" dirty="0">
                <a:solidFill>
                  <a:srgbClr val="1E04E8"/>
                </a:solidFill>
              </a:rPr>
              <a:t>ability</a:t>
            </a:r>
            <a:r>
              <a:rPr lang="en-US" sz="2400" dirty="0"/>
              <a:t> (or </a:t>
            </a:r>
            <a:r>
              <a:rPr lang="en-US" sz="2400" dirty="0">
                <a:solidFill>
                  <a:srgbClr val="FF0000"/>
                </a:solidFill>
              </a:rPr>
              <a:t>inability</a:t>
            </a:r>
            <a:r>
              <a:rPr lang="en-US" sz="2400" dirty="0"/>
              <a:t>) to deal with large integers. 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(mod) Congruence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364" y="2101273"/>
            <a:ext cx="6892636" cy="210948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Modular Arithmetic: harder examples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522" y="1627908"/>
            <a:ext cx="5469659" cy="337127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Modular Arithmetic: harder examples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785" y="1417637"/>
            <a:ext cx="5760441" cy="2342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86" y="4029363"/>
            <a:ext cx="5849340" cy="177831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Linear Congruence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6668" y="1231719"/>
            <a:ext cx="822733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</a:t>
            </a:r>
            <a:r>
              <a:rPr lang="en-US" sz="2400" dirty="0">
                <a:solidFill>
                  <a:srgbClr val="0000FF"/>
                </a:solidFill>
              </a:rPr>
              <a:t>linear congruence </a:t>
            </a:r>
            <a:r>
              <a:rPr lang="en-US" sz="2400" dirty="0"/>
              <a:t>is of the form</a:t>
            </a:r>
          </a:p>
          <a:p>
            <a:endParaRPr lang="en-US" sz="2400" dirty="0"/>
          </a:p>
          <a:p>
            <a:r>
              <a:rPr lang="en-US" sz="2400" dirty="0"/>
              <a:t>			</a:t>
            </a:r>
            <a:r>
              <a:rPr lang="en-US" sz="2400" i="1" dirty="0"/>
              <a:t>a</a:t>
            </a:r>
            <a:r>
              <a:rPr lang="en-US" sz="2400" b="1" i="1" dirty="0">
                <a:solidFill>
                  <a:srgbClr val="0000FF"/>
                </a:solidFill>
              </a:rPr>
              <a:t>x</a:t>
            </a:r>
            <a:r>
              <a:rPr lang="en-US" sz="2400" i="1" dirty="0"/>
              <a:t> =</a:t>
            </a:r>
            <a:r>
              <a:rPr lang="en-US" sz="2400" i="1" dirty="0"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2400" i="1" dirty="0" err="1"/>
              <a:t>b</a:t>
            </a:r>
            <a:r>
              <a:rPr lang="en-US" sz="2400" i="1" dirty="0"/>
              <a:t> </a:t>
            </a:r>
            <a:r>
              <a:rPr lang="en-US" sz="2400" dirty="0"/>
              <a:t>(mod </a:t>
            </a:r>
            <a:r>
              <a:rPr lang="en-US" sz="2400" dirty="0" err="1"/>
              <a:t>m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Where a, </a:t>
            </a:r>
            <a:r>
              <a:rPr lang="en-US" sz="2400" dirty="0" err="1"/>
              <a:t>b</a:t>
            </a:r>
            <a:r>
              <a:rPr lang="en-US" sz="2400" dirty="0"/>
              <a:t>, </a:t>
            </a:r>
            <a:r>
              <a:rPr lang="en-US" sz="2400" dirty="0" err="1"/>
              <a:t>m</a:t>
            </a:r>
            <a:r>
              <a:rPr lang="en-US" sz="2400" dirty="0"/>
              <a:t> are integers, and </a:t>
            </a:r>
            <a:r>
              <a:rPr lang="en-US" sz="2400" dirty="0" err="1"/>
              <a:t>x</a:t>
            </a:r>
            <a:r>
              <a:rPr lang="en-US" sz="2400" dirty="0"/>
              <a:t> is a variable.</a:t>
            </a:r>
          </a:p>
          <a:p>
            <a:endParaRPr lang="en-US" sz="2400" dirty="0"/>
          </a:p>
          <a:p>
            <a:r>
              <a:rPr lang="en-US" sz="2400" dirty="0"/>
              <a:t>To solve it, find </a:t>
            </a:r>
            <a:r>
              <a:rPr lang="en-US" sz="2400" dirty="0">
                <a:solidFill>
                  <a:srgbClr val="0000FF"/>
                </a:solidFill>
              </a:rPr>
              <a:t>all </a:t>
            </a:r>
            <a:r>
              <a:rPr lang="en-US" sz="2400" dirty="0"/>
              <a:t>integers that satisfy this congruence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660066"/>
                </a:solidFill>
              </a:rPr>
              <a:t>For example, what is the solution of 3x </a:t>
            </a:r>
            <a:r>
              <a:rPr lang="en-US" sz="2400" dirty="0">
                <a:latin typeface="ＭＳ ゴシック"/>
                <a:ea typeface="ＭＳ ゴシック"/>
                <a:cs typeface="ＭＳ ゴシック"/>
              </a:rPr>
              <a:t>=</a:t>
            </a:r>
            <a:r>
              <a:rPr lang="en-US" sz="2400" b="1" dirty="0">
                <a:solidFill>
                  <a:srgbClr val="660066"/>
                </a:solidFill>
              </a:rPr>
              <a:t> 4 (mod 7)</a:t>
            </a:r>
            <a:r>
              <a:rPr lang="en-US" sz="2400" dirty="0"/>
              <a:t>?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Discrete Logarithm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27546" y="1417638"/>
            <a:ext cx="749761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  <a:r>
              <a:rPr lang="en-US" sz="2400" dirty="0"/>
              <a:t>Consider </a:t>
            </a:r>
            <a:r>
              <a:rPr lang="en-US" sz="2400" dirty="0" err="1"/>
              <a:t>y</a:t>
            </a:r>
            <a:r>
              <a:rPr lang="en-US" sz="2400" dirty="0"/>
              <a:t> =	2</a:t>
            </a:r>
            <a:r>
              <a:rPr lang="en-US" sz="2400" baseline="30000" dirty="0"/>
              <a:t>x</a:t>
            </a:r>
            <a:r>
              <a:rPr lang="en-US" sz="2400" dirty="0"/>
              <a:t> mod 11	(11 is prime)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		</a:t>
            </a:r>
            <a:r>
              <a:rPr lang="en-US" sz="2400" dirty="0" err="1"/>
              <a:t>x</a:t>
            </a:r>
            <a:r>
              <a:rPr lang="en-US" sz="2400" dirty="0"/>
              <a:t>=1, </a:t>
            </a:r>
            <a:r>
              <a:rPr lang="en-US" sz="2400" dirty="0" err="1"/>
              <a:t>y</a:t>
            </a:r>
            <a:r>
              <a:rPr lang="en-US" sz="2400" dirty="0"/>
              <a:t>=2		</a:t>
            </a:r>
            <a:r>
              <a:rPr lang="en-US" sz="2400" dirty="0" err="1"/>
              <a:t>x</a:t>
            </a:r>
            <a:r>
              <a:rPr lang="en-US" sz="2400" dirty="0"/>
              <a:t>=6, </a:t>
            </a:r>
            <a:r>
              <a:rPr lang="en-US" sz="2400" dirty="0" err="1"/>
              <a:t>y</a:t>
            </a:r>
            <a:r>
              <a:rPr lang="en-US" sz="2400" dirty="0"/>
              <a:t>=9</a:t>
            </a:r>
          </a:p>
          <a:p>
            <a:r>
              <a:rPr lang="en-US" sz="2400" dirty="0"/>
              <a:t>		</a:t>
            </a:r>
            <a:r>
              <a:rPr lang="en-US" sz="2400" dirty="0" err="1"/>
              <a:t>x</a:t>
            </a:r>
            <a:r>
              <a:rPr lang="en-US" sz="2400" dirty="0"/>
              <a:t>=2, </a:t>
            </a:r>
            <a:r>
              <a:rPr lang="en-US" sz="2400" dirty="0" err="1"/>
              <a:t>y</a:t>
            </a:r>
            <a:r>
              <a:rPr lang="en-US" sz="2400" dirty="0"/>
              <a:t>=4		</a:t>
            </a:r>
            <a:r>
              <a:rPr lang="en-US" sz="2400" dirty="0" err="1"/>
              <a:t>x</a:t>
            </a:r>
            <a:r>
              <a:rPr lang="en-US" sz="2400" dirty="0"/>
              <a:t>=7, </a:t>
            </a:r>
            <a:r>
              <a:rPr lang="en-US" sz="2400" dirty="0" err="1"/>
              <a:t>y</a:t>
            </a:r>
            <a:r>
              <a:rPr lang="en-US" sz="2400" dirty="0"/>
              <a:t>=7</a:t>
            </a:r>
          </a:p>
          <a:p>
            <a:r>
              <a:rPr lang="en-US" sz="2400" dirty="0"/>
              <a:t>		</a:t>
            </a:r>
            <a:r>
              <a:rPr lang="en-US" sz="2400" dirty="0" err="1"/>
              <a:t>x</a:t>
            </a:r>
            <a:r>
              <a:rPr lang="en-US" sz="2400" dirty="0"/>
              <a:t>=3, </a:t>
            </a:r>
            <a:r>
              <a:rPr lang="en-US" sz="2400" dirty="0" err="1"/>
              <a:t>y</a:t>
            </a:r>
            <a:r>
              <a:rPr lang="en-US" sz="2400" dirty="0"/>
              <a:t>=8		</a:t>
            </a:r>
            <a:r>
              <a:rPr lang="en-US" sz="2400" dirty="0" err="1"/>
              <a:t>x</a:t>
            </a:r>
            <a:r>
              <a:rPr lang="en-US" sz="2400" dirty="0"/>
              <a:t>=8, </a:t>
            </a:r>
            <a:r>
              <a:rPr lang="en-US" sz="2400" dirty="0" err="1"/>
              <a:t>y</a:t>
            </a:r>
            <a:r>
              <a:rPr lang="en-US" sz="2400" dirty="0"/>
              <a:t>=3</a:t>
            </a:r>
          </a:p>
          <a:p>
            <a:r>
              <a:rPr lang="en-US" sz="2400" dirty="0"/>
              <a:t>		</a:t>
            </a:r>
            <a:r>
              <a:rPr lang="en-US" sz="2400" dirty="0" err="1"/>
              <a:t>x</a:t>
            </a:r>
            <a:r>
              <a:rPr lang="en-US" sz="2400" dirty="0"/>
              <a:t>=4, </a:t>
            </a:r>
            <a:r>
              <a:rPr lang="en-US" sz="2400" dirty="0" err="1"/>
              <a:t>y</a:t>
            </a:r>
            <a:r>
              <a:rPr lang="en-US" sz="2400" dirty="0"/>
              <a:t>=5		</a:t>
            </a:r>
            <a:r>
              <a:rPr lang="en-US" sz="2400" dirty="0" err="1"/>
              <a:t>x</a:t>
            </a:r>
            <a:r>
              <a:rPr lang="en-US" sz="2400" dirty="0"/>
              <a:t>=9, </a:t>
            </a:r>
            <a:r>
              <a:rPr lang="en-US" sz="2400" dirty="0" err="1"/>
              <a:t>y</a:t>
            </a:r>
            <a:r>
              <a:rPr lang="en-US" sz="2400" dirty="0"/>
              <a:t>=6</a:t>
            </a:r>
          </a:p>
          <a:p>
            <a:r>
              <a:rPr lang="en-US" sz="2400" dirty="0"/>
              <a:t>		</a:t>
            </a:r>
            <a:r>
              <a:rPr lang="en-US" sz="2400" dirty="0" err="1"/>
              <a:t>x</a:t>
            </a:r>
            <a:r>
              <a:rPr lang="en-US" sz="2400" dirty="0"/>
              <a:t>=5, </a:t>
            </a:r>
            <a:r>
              <a:rPr lang="en-US" sz="2400" dirty="0" err="1"/>
              <a:t>y</a:t>
            </a:r>
            <a:r>
              <a:rPr lang="en-US" sz="2400" dirty="0"/>
              <a:t>=10		</a:t>
            </a:r>
            <a:r>
              <a:rPr lang="en-US" sz="2400" dirty="0" err="1"/>
              <a:t>x</a:t>
            </a:r>
            <a:r>
              <a:rPr lang="en-US" sz="2400" dirty="0"/>
              <a:t>=10, </a:t>
            </a:r>
            <a:r>
              <a:rPr lang="en-US" sz="2400" dirty="0" err="1"/>
              <a:t>y</a:t>
            </a:r>
            <a:r>
              <a:rPr lang="en-US" sz="2400" dirty="0"/>
              <a:t>=1</a:t>
            </a:r>
          </a:p>
          <a:p>
            <a:r>
              <a:rPr lang="en-US" sz="2400" dirty="0"/>
              <a:t> 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Each </a:t>
            </a:r>
            <a:r>
              <a:rPr lang="en-US" sz="2400" dirty="0">
                <a:solidFill>
                  <a:srgbClr val="0000FF"/>
                </a:solidFill>
              </a:rPr>
              <a:t>non-zero value </a:t>
            </a:r>
            <a:r>
              <a:rPr lang="en-US" sz="2400" dirty="0"/>
              <a:t>in the set Z</a:t>
            </a:r>
            <a:r>
              <a:rPr lang="en-US" sz="2400" baseline="-25000" dirty="0"/>
              <a:t>11</a:t>
            </a:r>
            <a:r>
              <a:rPr lang="en-US" sz="2400" dirty="0"/>
              <a:t>= {0,1,2,3,4,5,6,7,8,9,10} is a value of </a:t>
            </a:r>
            <a:r>
              <a:rPr lang="en-US" sz="2400" dirty="0" err="1"/>
              <a:t>x</a:t>
            </a:r>
            <a:r>
              <a:rPr lang="en-US" sz="2400" dirty="0"/>
              <a:t> for some </a:t>
            </a:r>
            <a:r>
              <a:rPr lang="en-US" sz="2400" dirty="0" err="1"/>
              <a:t>y</a:t>
            </a:r>
            <a:r>
              <a:rPr lang="en-US" sz="2400" dirty="0"/>
              <a:t>. In such a case, 2 is a </a:t>
            </a:r>
            <a:r>
              <a:rPr lang="en-US" sz="2400" b="1" u="sng" dirty="0"/>
              <a:t>primitive root</a:t>
            </a:r>
            <a:r>
              <a:rPr lang="en-US" sz="2400" dirty="0"/>
              <a:t> of  the set Z</a:t>
            </a:r>
            <a:r>
              <a:rPr lang="en-US" sz="2400" baseline="-25000" dirty="0"/>
              <a:t>11</a:t>
            </a:r>
            <a:r>
              <a:rPr lang="en-US" sz="2400" dirty="0"/>
              <a:t>= {1,2,3,4,5,6,7,8,9,10} . </a:t>
            </a:r>
          </a:p>
          <a:p>
            <a:br>
              <a:rPr lang="en-US" sz="2400" dirty="0"/>
            </a:b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Discrete Logarithm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028139"/>
            <a:ext cx="7481535" cy="1995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  </a:t>
            </a:r>
            <a:r>
              <a:rPr lang="en-US" sz="2800" b="1" dirty="0">
                <a:solidFill>
                  <a:srgbClr val="0000FF"/>
                </a:solidFill>
              </a:rPr>
              <a:t>primitive root </a:t>
            </a:r>
            <a:r>
              <a:rPr lang="en-US" sz="2800" dirty="0">
                <a:solidFill>
                  <a:srgbClr val="660066"/>
                </a:solidFill>
              </a:rPr>
              <a:t>modulo a prime number </a:t>
            </a:r>
            <a:r>
              <a:rPr lang="en-US" sz="2800" b="1" dirty="0" err="1">
                <a:solidFill>
                  <a:srgbClr val="FF0000"/>
                </a:solidFill>
              </a:rPr>
              <a:t>p</a:t>
            </a:r>
            <a:r>
              <a:rPr lang="en-US" sz="2800" dirty="0">
                <a:solidFill>
                  <a:srgbClr val="660066"/>
                </a:solidFill>
              </a:rPr>
              <a:t> </a:t>
            </a:r>
            <a:r>
              <a:rPr lang="en-US" sz="2800" dirty="0"/>
              <a:t>is an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integer </a:t>
            </a:r>
            <a:r>
              <a:rPr lang="en-US" sz="2800" b="1" dirty="0" err="1">
                <a:solidFill>
                  <a:srgbClr val="0000FF"/>
                </a:solidFill>
              </a:rPr>
              <a:t>r</a:t>
            </a:r>
            <a:r>
              <a:rPr lang="en-US" sz="2800" b="1" dirty="0">
                <a:solidFill>
                  <a:srgbClr val="0000FF"/>
                </a:solidFill>
              </a:rPr>
              <a:t> in </a:t>
            </a:r>
            <a:r>
              <a:rPr lang="en-US" sz="2800" b="1" dirty="0" err="1">
                <a:solidFill>
                  <a:srgbClr val="0000FF"/>
                </a:solidFill>
              </a:rPr>
              <a:t>Z</a:t>
            </a:r>
            <a:r>
              <a:rPr lang="en-US" sz="2800" b="1" baseline="-25000" dirty="0" err="1">
                <a:solidFill>
                  <a:srgbClr val="0000FF"/>
                </a:solidFill>
              </a:rPr>
              <a:t>p</a:t>
            </a:r>
            <a:r>
              <a:rPr lang="en-US" sz="2800" b="1" baseline="-25000" dirty="0">
                <a:solidFill>
                  <a:srgbClr val="0000FF"/>
                </a:solidFill>
              </a:rPr>
              <a:t> </a:t>
            </a:r>
            <a:r>
              <a:rPr lang="en-US" sz="2800" dirty="0"/>
              <a:t>such that </a:t>
            </a:r>
            <a:r>
              <a:rPr lang="en-US" sz="2800" b="1" dirty="0">
                <a:solidFill>
                  <a:srgbClr val="0000FF"/>
                </a:solidFill>
              </a:rPr>
              <a:t>every nonzero element of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Z</a:t>
            </a:r>
            <a:r>
              <a:rPr lang="en-US" sz="2800" b="1" baseline="-25000" dirty="0" err="1">
                <a:solidFill>
                  <a:srgbClr val="0000FF"/>
                </a:solidFill>
              </a:rPr>
              <a:t>p</a:t>
            </a:r>
            <a:r>
              <a:rPr lang="en-US" sz="2800" b="1" baseline="-25000" dirty="0">
                <a:solidFill>
                  <a:srgbClr val="0000FF"/>
                </a:solidFill>
              </a:rPr>
              <a:t>  </a:t>
            </a:r>
            <a:r>
              <a:rPr lang="en-US" sz="2800" b="1" dirty="0">
                <a:solidFill>
                  <a:srgbClr val="0000FF"/>
                </a:solidFill>
              </a:rPr>
              <a:t>is a power of </a:t>
            </a:r>
            <a:r>
              <a:rPr lang="en-US" sz="2800" b="1" dirty="0" err="1">
                <a:solidFill>
                  <a:srgbClr val="0000FF"/>
                </a:solidFill>
              </a:rPr>
              <a:t>r</a:t>
            </a:r>
            <a:endParaRPr lang="en-US" sz="2800" b="1" baseline="-25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Discrete Logarithm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81364" y="1298388"/>
            <a:ext cx="7497618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 </a:t>
            </a:r>
            <a:r>
              <a:rPr lang="en-US" sz="2400" dirty="0"/>
              <a:t>Given </a:t>
            </a:r>
            <a:r>
              <a:rPr lang="en-US" sz="2400" b="1" dirty="0">
                <a:solidFill>
                  <a:srgbClr val="0000FF"/>
                </a:solidFill>
              </a:rPr>
              <a:t>2</a:t>
            </a:r>
            <a:r>
              <a:rPr lang="en-US" sz="2400" b="1" baseline="30000" dirty="0">
                <a:solidFill>
                  <a:srgbClr val="0000FF"/>
                </a:solidFill>
              </a:rPr>
              <a:t>x</a:t>
            </a:r>
            <a:r>
              <a:rPr lang="en-US" sz="2400" b="1" dirty="0">
                <a:solidFill>
                  <a:srgbClr val="0000FF"/>
                </a:solidFill>
              </a:rPr>
              <a:t> (mod 11) = </a:t>
            </a:r>
            <a:r>
              <a:rPr lang="en-US" sz="2400" b="1" dirty="0" err="1">
                <a:solidFill>
                  <a:srgbClr val="0000FF"/>
                </a:solidFill>
              </a:rPr>
              <a:t>y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in the set {1,2,3,4,5,6,7,8,9,10} , you can find a </a:t>
            </a:r>
            <a:r>
              <a:rPr lang="en-US" sz="2400" dirty="0">
                <a:solidFill>
                  <a:srgbClr val="FF0000"/>
                </a:solidFill>
              </a:rPr>
              <a:t>unique value of </a:t>
            </a:r>
            <a:r>
              <a:rPr lang="en-US" sz="2400" dirty="0" err="1">
                <a:solidFill>
                  <a:srgbClr val="FF0000"/>
                </a:solidFill>
              </a:rPr>
              <a:t>x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for a </a:t>
            </a:r>
            <a:r>
              <a:rPr lang="en-US" sz="2400" dirty="0">
                <a:solidFill>
                  <a:srgbClr val="FF0000"/>
                </a:solidFill>
              </a:rPr>
              <a:t>given </a:t>
            </a:r>
            <a:r>
              <a:rPr lang="en-US" sz="2400" dirty="0" err="1">
                <a:solidFill>
                  <a:srgbClr val="FF0000"/>
                </a:solidFill>
              </a:rPr>
              <a:t>y</a:t>
            </a:r>
            <a:r>
              <a:rPr lang="en-US" sz="2400" dirty="0"/>
              <a:t>. We will say that </a:t>
            </a:r>
            <a:r>
              <a:rPr lang="en-US" sz="2400" dirty="0" err="1">
                <a:solidFill>
                  <a:srgbClr val="0000FF"/>
                </a:solidFill>
              </a:rPr>
              <a:t>x</a:t>
            </a:r>
            <a:r>
              <a:rPr lang="en-US" sz="2400" dirty="0">
                <a:solidFill>
                  <a:srgbClr val="0000FF"/>
                </a:solidFill>
              </a:rPr>
              <a:t> is the</a:t>
            </a:r>
            <a:r>
              <a:rPr lang="en-US" sz="2400" dirty="0"/>
              <a:t>  </a:t>
            </a:r>
            <a:r>
              <a:rPr lang="en-US" sz="2400" b="1" dirty="0">
                <a:solidFill>
                  <a:srgbClr val="0000FF"/>
                </a:solidFill>
              </a:rPr>
              <a:t>discrete logarithm</a:t>
            </a:r>
            <a:r>
              <a:rPr lang="en-US" sz="2400" dirty="0">
                <a:solidFill>
                  <a:srgbClr val="0000FF"/>
                </a:solidFill>
              </a:rPr>
              <a:t> of </a:t>
            </a:r>
            <a:r>
              <a:rPr lang="en-US" sz="2400" dirty="0" err="1">
                <a:solidFill>
                  <a:srgbClr val="0000FF"/>
                </a:solidFill>
              </a:rPr>
              <a:t>y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(mod 11) (to the base 2).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Discrete Logarithm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81364" y="1298388"/>
            <a:ext cx="7497618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 </a:t>
            </a:r>
            <a:r>
              <a:rPr lang="en-US" sz="2400" dirty="0"/>
              <a:t>It is easy to compute 2</a:t>
            </a:r>
            <a:r>
              <a:rPr lang="en-US" sz="2400" baseline="30000" dirty="0"/>
              <a:t>x</a:t>
            </a:r>
            <a:r>
              <a:rPr lang="en-US" sz="2400" dirty="0"/>
              <a:t> (mod 11) = </a:t>
            </a:r>
            <a:r>
              <a:rPr lang="en-US" sz="2400" dirty="0" err="1"/>
              <a:t>y</a:t>
            </a:r>
            <a:r>
              <a:rPr lang="en-US" sz="2400" dirty="0"/>
              <a:t>. But it is extremely difficult to solve </a:t>
            </a:r>
            <a:r>
              <a:rPr lang="en-US" sz="2400" b="1" dirty="0">
                <a:solidFill>
                  <a:srgbClr val="0000FF"/>
                </a:solidFill>
              </a:rPr>
              <a:t>2</a:t>
            </a:r>
            <a:r>
              <a:rPr lang="en-US" sz="2400" b="1" baseline="30000" dirty="0">
                <a:solidFill>
                  <a:srgbClr val="0000FF"/>
                </a:solidFill>
              </a:rPr>
              <a:t>?</a:t>
            </a:r>
            <a:r>
              <a:rPr lang="en-US" sz="2400" b="1" dirty="0">
                <a:solidFill>
                  <a:srgbClr val="0000FF"/>
                </a:solidFill>
              </a:rPr>
              <a:t> (mod 11) = </a:t>
            </a:r>
            <a:r>
              <a:rPr lang="en-US" sz="2400" b="1" dirty="0" err="1">
                <a:solidFill>
                  <a:srgbClr val="0000FF"/>
                </a:solidFill>
              </a:rPr>
              <a:t>y</a:t>
            </a:r>
            <a:r>
              <a:rPr lang="en-US" sz="2400" dirty="0"/>
              <a:t>. This is the </a:t>
            </a:r>
            <a:r>
              <a:rPr lang="en-US" sz="2400" b="1" dirty="0">
                <a:solidFill>
                  <a:srgbClr val="0000FF"/>
                </a:solidFill>
              </a:rPr>
              <a:t>discrete logarithm </a:t>
            </a:r>
            <a:r>
              <a:rPr lang="en-US" sz="2400" dirty="0"/>
              <a:t>problem. For example, how difficult is it to compute  </a:t>
            </a:r>
            <a:r>
              <a:rPr lang="en-US" sz="2400" b="1" dirty="0" err="1">
                <a:solidFill>
                  <a:srgbClr val="0000FF"/>
                </a:solidFill>
              </a:rPr>
              <a:t>g</a:t>
            </a:r>
            <a:r>
              <a:rPr lang="en-US" sz="2400" b="1" baseline="30000" dirty="0">
                <a:solidFill>
                  <a:srgbClr val="0000FF"/>
                </a:solidFill>
              </a:rPr>
              <a:t>?</a:t>
            </a:r>
            <a:r>
              <a:rPr lang="en-US" sz="2400" b="1" dirty="0">
                <a:solidFill>
                  <a:srgbClr val="0000FF"/>
                </a:solidFill>
              </a:rPr>
              <a:t> mod </a:t>
            </a:r>
            <a:r>
              <a:rPr lang="en-US" sz="2400" b="1" dirty="0" err="1">
                <a:solidFill>
                  <a:srgbClr val="0000FF"/>
                </a:solidFill>
              </a:rPr>
              <a:t>p</a:t>
            </a:r>
            <a:r>
              <a:rPr lang="en-US" sz="2400" b="1" dirty="0">
                <a:solidFill>
                  <a:srgbClr val="0000FF"/>
                </a:solidFill>
              </a:rPr>
              <a:t> = </a:t>
            </a:r>
            <a:r>
              <a:rPr lang="en-US" sz="2400" b="1" dirty="0" err="1">
                <a:solidFill>
                  <a:srgbClr val="0000FF"/>
                </a:solidFill>
              </a:rPr>
              <a:t>q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where </a:t>
            </a:r>
            <a:r>
              <a:rPr lang="en-US" sz="2400" dirty="0" err="1"/>
              <a:t>p</a:t>
            </a:r>
            <a:r>
              <a:rPr lang="en-US" sz="2400" dirty="0"/>
              <a:t> is a 100 digit prime number? </a:t>
            </a:r>
            <a:r>
              <a:rPr lang="en-US" sz="2400" dirty="0">
                <a:solidFill>
                  <a:srgbClr val="FF0000"/>
                </a:solidFill>
              </a:rPr>
              <a:t>This is a cornerstone of modern cryptography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4378511" y="4630138"/>
          <a:ext cx="1668813" cy="556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3" name="Equation" r:id="rId3" imgW="571500" imgH="190500" progId="Equation.DSMT4">
                  <p:embed/>
                </p:oleObj>
              </mc:Choice>
              <mc:Fallback>
                <p:oleObj name="Equation" r:id="rId3" imgW="571500" imgH="190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8511" y="4630138"/>
                        <a:ext cx="1668813" cy="5562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57600" y="4630138"/>
            <a:ext cx="498841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It is easy to compute</a:t>
            </a:r>
          </a:p>
          <a:p>
            <a:endParaRPr lang="en-US" sz="2400" dirty="0"/>
          </a:p>
          <a:p>
            <a:r>
              <a:rPr lang="en-US" sz="2400" dirty="0"/>
              <a:t>But is is extremely difficult to compute </a:t>
            </a:r>
          </a:p>
        </p:txBody>
      </p:sp>
      <p:graphicFrame>
        <p:nvGraphicFramePr>
          <p:cNvPr id="88067" name="Object 3"/>
          <p:cNvGraphicFramePr>
            <a:graphicFrameLocks noChangeAspect="1"/>
          </p:cNvGraphicFramePr>
          <p:nvPr/>
        </p:nvGraphicFramePr>
        <p:xfrm>
          <a:off x="6446015" y="5431263"/>
          <a:ext cx="1300464" cy="399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4" name="Equation" r:id="rId5" imgW="571500" imgH="190500" progId="Equation.DSMT4">
                  <p:embed/>
                </p:oleObj>
              </mc:Choice>
              <mc:Fallback>
                <p:oleObj name="Equation" r:id="rId5" imgW="571500" imgH="1905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6015" y="5431263"/>
                        <a:ext cx="1300464" cy="3992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32876" y="6016057"/>
            <a:ext cx="2407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cap="small" dirty="0">
                <a:solidFill>
                  <a:srgbClr val="FF0000"/>
                </a:solidFill>
              </a:rPr>
              <a:t>One-way function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190593" y="4553125"/>
            <a:ext cx="6974889" cy="2074208"/>
          </a:xfrm>
          <a:prstGeom prst="roundRect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Inverse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6668" y="1417638"/>
            <a:ext cx="822733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</a:rPr>
              <a:t>a </a:t>
            </a:r>
            <a:r>
              <a:rPr lang="en-US" sz="2400" dirty="0">
                <a:solidFill>
                  <a:srgbClr val="0000FF"/>
                </a:solidFill>
              </a:rPr>
              <a:t>mod </a:t>
            </a:r>
            <a:r>
              <a:rPr lang="en-US" sz="2400" dirty="0" err="1">
                <a:solidFill>
                  <a:srgbClr val="0000FF"/>
                </a:solidFill>
              </a:rPr>
              <a:t>m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has an </a:t>
            </a:r>
            <a:r>
              <a:rPr lang="en-US" sz="2400" dirty="0">
                <a:solidFill>
                  <a:srgbClr val="FF0000"/>
                </a:solidFill>
              </a:rPr>
              <a:t>inverse</a:t>
            </a:r>
            <a:r>
              <a:rPr lang="en-US" sz="2400" dirty="0"/>
              <a:t> </a:t>
            </a:r>
            <a:r>
              <a:rPr lang="en-US" sz="2400" i="1" dirty="0"/>
              <a:t>a'</a:t>
            </a:r>
            <a:r>
              <a:rPr lang="en-US" sz="2400" dirty="0"/>
              <a:t>, if </a:t>
            </a:r>
            <a:r>
              <a:rPr lang="en-US" sz="2400" i="1" dirty="0" err="1">
                <a:solidFill>
                  <a:srgbClr val="0000FF"/>
                </a:solidFill>
              </a:rPr>
              <a:t>a.a</a:t>
            </a:r>
            <a:r>
              <a:rPr lang="en-US" sz="2400" i="1" dirty="0">
                <a:solidFill>
                  <a:srgbClr val="0000FF"/>
                </a:solidFill>
              </a:rPr>
              <a:t>’ </a:t>
            </a:r>
            <a:r>
              <a:rPr lang="en-US" sz="2400" dirty="0">
                <a:latin typeface="ＭＳ ゴシック"/>
                <a:ea typeface="ＭＳ ゴシック"/>
                <a:cs typeface="ＭＳ ゴシック"/>
              </a:rPr>
              <a:t>≡ </a:t>
            </a:r>
            <a:r>
              <a:rPr lang="en-US" sz="2400" i="1" dirty="0">
                <a:solidFill>
                  <a:srgbClr val="0000FF"/>
                </a:solidFill>
              </a:rPr>
              <a:t>1 (mod </a:t>
            </a:r>
            <a:r>
              <a:rPr lang="en-US" sz="2400" i="1" dirty="0" err="1">
                <a:solidFill>
                  <a:srgbClr val="0000FF"/>
                </a:solidFill>
              </a:rPr>
              <a:t>m</a:t>
            </a:r>
            <a:r>
              <a:rPr lang="en-US" sz="2400" i="1" dirty="0">
                <a:solidFill>
                  <a:srgbClr val="0000FF"/>
                </a:solidFill>
              </a:rPr>
              <a:t>)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The inverse exists whenever </a:t>
            </a:r>
            <a:r>
              <a:rPr lang="en-US" sz="2400" i="1" dirty="0">
                <a:solidFill>
                  <a:srgbClr val="0000FF"/>
                </a:solidFill>
              </a:rPr>
              <a:t>a</a:t>
            </a:r>
            <a:r>
              <a:rPr lang="en-US" sz="2400" dirty="0"/>
              <a:t> and </a:t>
            </a:r>
            <a:r>
              <a:rPr lang="en-US" sz="2400" i="1" dirty="0" err="1">
                <a:solidFill>
                  <a:srgbClr val="0000FF"/>
                </a:solidFill>
              </a:rPr>
              <a:t>m</a:t>
            </a:r>
            <a:r>
              <a:rPr lang="en-US" sz="2400" dirty="0"/>
              <a:t> are relatively prime,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i.e. </a:t>
            </a:r>
            <a:r>
              <a:rPr lang="en-US" sz="2400" i="1" dirty="0" err="1"/>
              <a:t>gcd</a:t>
            </a:r>
            <a:r>
              <a:rPr lang="en-US" sz="2400" i="1" dirty="0"/>
              <a:t> </a:t>
            </a:r>
            <a:r>
              <a:rPr lang="en-US" sz="2400" dirty="0"/>
              <a:t>(</a:t>
            </a:r>
            <a:r>
              <a:rPr lang="en-US" sz="2400" i="1" dirty="0"/>
              <a:t>a, </a:t>
            </a:r>
            <a:r>
              <a:rPr lang="en-US" sz="2400" i="1" dirty="0" err="1"/>
              <a:t>m</a:t>
            </a:r>
            <a:r>
              <a:rPr lang="en-US" sz="2400" dirty="0"/>
              <a:t>) = 1.</a:t>
            </a:r>
          </a:p>
          <a:p>
            <a:endParaRPr lang="en-US" sz="2400" dirty="0"/>
          </a:p>
          <a:p>
            <a:r>
              <a:rPr lang="en-US" sz="2400" b="1" dirty="0"/>
              <a:t>Example</a:t>
            </a:r>
            <a:r>
              <a:rPr lang="en-US" sz="2400" dirty="0"/>
              <a:t>. 	</a:t>
            </a:r>
            <a:r>
              <a:rPr lang="en-US" sz="2400" b="1" dirty="0">
                <a:solidFill>
                  <a:srgbClr val="660066"/>
                </a:solidFill>
                <a:latin typeface="+mj-lt"/>
              </a:rPr>
              <a:t>What is the inverse of 3 mod 7</a:t>
            </a:r>
            <a:r>
              <a:rPr lang="en-US" sz="2400" b="1" i="1" dirty="0">
                <a:solidFill>
                  <a:srgbClr val="660066"/>
                </a:solidFill>
                <a:latin typeface="+mj-lt"/>
              </a:rPr>
              <a:t>?</a:t>
            </a:r>
          </a:p>
          <a:p>
            <a:endParaRPr lang="en-US" sz="2400" i="1" dirty="0">
              <a:solidFill>
                <a:srgbClr val="660066"/>
              </a:solidFill>
              <a:latin typeface="+mj-lt"/>
            </a:endParaRPr>
          </a:p>
          <a:p>
            <a:r>
              <a:rPr lang="en-US" sz="2400" i="1" dirty="0">
                <a:solidFill>
                  <a:srgbClr val="660066"/>
                </a:solidFill>
                <a:latin typeface="+mj-lt"/>
              </a:rPr>
              <a:t>			</a:t>
            </a:r>
            <a:r>
              <a:rPr lang="en-US" sz="2400" dirty="0">
                <a:solidFill>
                  <a:srgbClr val="660066"/>
                </a:solidFill>
                <a:latin typeface="+mj-lt"/>
              </a:rPr>
              <a:t>Since</a:t>
            </a:r>
            <a:r>
              <a:rPr lang="en-US" sz="2400" i="1" dirty="0">
                <a:solidFill>
                  <a:srgbClr val="660066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+mj-lt"/>
              </a:rPr>
              <a:t>gcd</a:t>
            </a:r>
            <a:r>
              <a:rPr lang="en-US" sz="2400" dirty="0">
                <a:solidFill>
                  <a:srgbClr val="660066"/>
                </a:solidFill>
                <a:latin typeface="+mj-lt"/>
              </a:rPr>
              <a:t> (3, 7) = 1, it has an inverse. </a:t>
            </a:r>
          </a:p>
          <a:p>
            <a:r>
              <a:rPr lang="en-US" sz="2400" dirty="0">
                <a:solidFill>
                  <a:srgbClr val="660066"/>
                </a:solidFill>
                <a:latin typeface="+mj-lt"/>
              </a:rPr>
              <a:t>			</a:t>
            </a:r>
          </a:p>
          <a:p>
            <a:r>
              <a:rPr lang="en-US" sz="2400" dirty="0">
                <a:solidFill>
                  <a:srgbClr val="660066"/>
                </a:solidFill>
                <a:latin typeface="+mj-lt"/>
              </a:rPr>
              <a:t>			The inverse is -2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Solution of linear congruence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6668" y="1417638"/>
            <a:ext cx="77701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Solve 3x </a:t>
            </a:r>
            <a:r>
              <a:rPr lang="en-US" sz="2400" dirty="0">
                <a:latin typeface="ＭＳ ゴシック"/>
                <a:ea typeface="ＭＳ ゴシック"/>
                <a:cs typeface="ＭＳ ゴシック"/>
              </a:rPr>
              <a:t>≡</a:t>
            </a:r>
            <a:r>
              <a:rPr lang="en-US" sz="2400" dirty="0"/>
              <a:t> 4 (mod 7)</a:t>
            </a:r>
          </a:p>
          <a:p>
            <a:endParaRPr lang="en-US" sz="2400" i="1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First, compute the inverse of 3 mod 7.  The inverse is -2.</a:t>
            </a:r>
          </a:p>
          <a:p>
            <a:r>
              <a:rPr lang="en-US" sz="2400" dirty="0">
                <a:solidFill>
                  <a:srgbClr val="0000FF"/>
                </a:solidFill>
              </a:rPr>
              <a:t> (-6 mod 7 = 1 mod 7)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</a:rPr>
              <a:t>Multiplying both sides by the inverse,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</a:rPr>
              <a:t>-2. 3x = -2.4 (mod 7) = -8 (mod 7)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FF"/>
                </a:solidFill>
              </a:rPr>
              <a:t>x</a:t>
            </a:r>
            <a:r>
              <a:rPr lang="en-US" sz="2400" dirty="0">
                <a:solidFill>
                  <a:srgbClr val="0000FF"/>
                </a:solidFill>
              </a:rPr>
              <a:t> = -8 mod 7 = -1 mod 7 = 6 mod 7 = ..</a:t>
            </a:r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Divisors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544" y="1417638"/>
            <a:ext cx="6928451" cy="428646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Chinese remainder theorem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9749" y="1565906"/>
            <a:ext cx="8243387" cy="4770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 the first century, Chinese mathematician Sun-</a:t>
            </a:r>
            <a:r>
              <a:rPr lang="en-US" sz="2400" dirty="0" err="1"/>
              <a:t>Tsu</a:t>
            </a:r>
            <a:r>
              <a:rPr lang="en-US" sz="2400" dirty="0"/>
              <a:t> asked:</a:t>
            </a:r>
          </a:p>
          <a:p>
            <a:endParaRPr lang="en-US" sz="2400" dirty="0"/>
          </a:p>
          <a:p>
            <a:r>
              <a:rPr lang="en-US" sz="2000" dirty="0">
                <a:solidFill>
                  <a:srgbClr val="0000FF"/>
                </a:solidFill>
              </a:rPr>
              <a:t>Consider an unknown number </a:t>
            </a:r>
            <a:r>
              <a:rPr lang="en-US" sz="2000" dirty="0" err="1">
                <a:solidFill>
                  <a:srgbClr val="0000FF"/>
                </a:solidFill>
              </a:rPr>
              <a:t>x</a:t>
            </a:r>
            <a:r>
              <a:rPr lang="en-US" sz="2000" dirty="0">
                <a:solidFill>
                  <a:srgbClr val="0000FF"/>
                </a:solidFill>
              </a:rPr>
              <a:t>. When divided by 3 the remainder is 2, when </a:t>
            </a:r>
          </a:p>
          <a:p>
            <a:r>
              <a:rPr lang="en-US" sz="2000" dirty="0">
                <a:solidFill>
                  <a:srgbClr val="0000FF"/>
                </a:solidFill>
              </a:rPr>
              <a:t>divided by 5, the remainder is 3, and when divided by 7, the remainder is 2.</a:t>
            </a:r>
          </a:p>
          <a:p>
            <a:r>
              <a:rPr lang="en-US" dirty="0">
                <a:solidFill>
                  <a:srgbClr val="0000FF"/>
                </a:solidFill>
              </a:rPr>
              <a:t>What </a:t>
            </a:r>
            <a:r>
              <a:rPr lang="en-US" sz="2000" dirty="0">
                <a:solidFill>
                  <a:srgbClr val="0000FF"/>
                </a:solidFill>
              </a:rPr>
              <a:t>is </a:t>
            </a:r>
            <a:r>
              <a:rPr lang="en-US" sz="2000" dirty="0" err="1">
                <a:solidFill>
                  <a:srgbClr val="0000FF"/>
                </a:solidFill>
              </a:rPr>
              <a:t>x</a:t>
            </a:r>
            <a:r>
              <a:rPr lang="en-US" sz="2000" dirty="0">
                <a:solidFill>
                  <a:srgbClr val="0000FF"/>
                </a:solidFill>
              </a:rPr>
              <a:t>?</a:t>
            </a:r>
          </a:p>
          <a:p>
            <a:endParaRPr lang="en-US" sz="2400" dirty="0"/>
          </a:p>
          <a:p>
            <a:r>
              <a:rPr lang="en-US" sz="2400" dirty="0"/>
              <a:t>This is equivalent to solving the system of linear </a:t>
            </a:r>
            <a:r>
              <a:rPr lang="en-US" sz="2400" dirty="0" err="1"/>
              <a:t>congruences</a:t>
            </a:r>
            <a:endParaRPr lang="en-US" sz="2400" dirty="0"/>
          </a:p>
          <a:p>
            <a:endParaRPr lang="en-US" sz="2400" b="1" i="1" dirty="0">
              <a:solidFill>
                <a:srgbClr val="0000FF"/>
              </a:solidFill>
            </a:endParaRPr>
          </a:p>
          <a:p>
            <a:r>
              <a:rPr lang="en-US" sz="2400" b="1" i="1" dirty="0">
                <a:solidFill>
                  <a:srgbClr val="0000FF"/>
                </a:solidFill>
              </a:rPr>
              <a:t>	</a:t>
            </a:r>
            <a:r>
              <a:rPr lang="en-US" sz="2400" b="1" dirty="0" err="1">
                <a:solidFill>
                  <a:srgbClr val="0000FF"/>
                </a:solidFill>
              </a:rPr>
              <a:t>x</a:t>
            </a:r>
            <a:r>
              <a:rPr lang="en-US" sz="2400" dirty="0"/>
              <a:t> 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≡</a:t>
            </a:r>
            <a:r>
              <a:rPr lang="en-US" sz="2400" dirty="0"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2400" dirty="0"/>
              <a:t>2 (mod 3)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	</a:t>
            </a:r>
            <a:r>
              <a:rPr lang="en-US" sz="2400" b="1" dirty="0" err="1">
                <a:solidFill>
                  <a:srgbClr val="0000FF"/>
                </a:solidFill>
              </a:rPr>
              <a:t>x</a:t>
            </a:r>
            <a:r>
              <a:rPr lang="en-US" sz="2400" dirty="0"/>
              <a:t> 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≡</a:t>
            </a:r>
            <a:r>
              <a:rPr lang="en-US" sz="2400" dirty="0"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2400" dirty="0"/>
              <a:t>3 (mod 5) 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	</a:t>
            </a:r>
            <a:r>
              <a:rPr lang="en-US" sz="2400" b="1" dirty="0" err="1">
                <a:solidFill>
                  <a:srgbClr val="0000FF"/>
                </a:solidFill>
              </a:rPr>
              <a:t>x</a:t>
            </a:r>
            <a:r>
              <a:rPr lang="en-US" sz="2400" dirty="0"/>
              <a:t> 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≡</a:t>
            </a:r>
            <a:r>
              <a:rPr lang="en-US" sz="2400" dirty="0"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2400" dirty="0"/>
              <a:t>2 (mod 7) </a:t>
            </a:r>
          </a:p>
          <a:p>
            <a:r>
              <a:rPr lang="en-US" sz="2400" dirty="0"/>
              <a:t> 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Chinese remainder theorem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9749" y="1565906"/>
            <a:ext cx="7968397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Let m</a:t>
            </a:r>
            <a:r>
              <a:rPr lang="en-US" sz="2400" baseline="-25000" dirty="0"/>
              <a:t>1</a:t>
            </a:r>
            <a:r>
              <a:rPr lang="en-US" sz="2400" dirty="0"/>
              <a:t>, m</a:t>
            </a:r>
            <a:r>
              <a:rPr lang="en-US" sz="2400" baseline="-25000" dirty="0"/>
              <a:t>2, </a:t>
            </a:r>
            <a:r>
              <a:rPr lang="en-US" sz="2400" dirty="0"/>
              <a:t>m</a:t>
            </a:r>
            <a:r>
              <a:rPr lang="en-US" sz="2400" baseline="-25000" dirty="0"/>
              <a:t>3</a:t>
            </a:r>
            <a:r>
              <a:rPr lang="en-US" sz="2400" dirty="0"/>
              <a:t>, …</a:t>
            </a:r>
            <a:r>
              <a:rPr lang="en-US" sz="2400" dirty="0" err="1"/>
              <a:t>m</a:t>
            </a:r>
            <a:r>
              <a:rPr lang="en-US" sz="2400" baseline="-25000" dirty="0" err="1"/>
              <a:t>n</a:t>
            </a:r>
            <a:r>
              <a:rPr lang="en-US" sz="2400" dirty="0"/>
              <a:t> be </a:t>
            </a:r>
            <a:r>
              <a:rPr lang="en-US" sz="2400" i="1" dirty="0" err="1">
                <a:solidFill>
                  <a:srgbClr val="FF0000"/>
                </a:solidFill>
              </a:rPr>
              <a:t>pairwise</a:t>
            </a:r>
            <a:r>
              <a:rPr lang="en-US" sz="2400" i="1" dirty="0">
                <a:solidFill>
                  <a:srgbClr val="FF0000"/>
                </a:solidFill>
              </a:rPr>
              <a:t> relatively prime</a:t>
            </a:r>
            <a:r>
              <a:rPr lang="en-US" sz="2400" dirty="0"/>
              <a:t> integers, and</a:t>
            </a:r>
          </a:p>
          <a:p>
            <a:r>
              <a:rPr lang="en-US" sz="2400" dirty="0"/>
              <a:t>a</a:t>
            </a:r>
            <a:r>
              <a:rPr lang="en-US" sz="2400" baseline="-25000" dirty="0"/>
              <a:t>1</a:t>
            </a:r>
            <a:r>
              <a:rPr lang="en-US" sz="2400" dirty="0"/>
              <a:t>, a</a:t>
            </a:r>
            <a:r>
              <a:rPr lang="en-US" sz="2400" baseline="-25000" dirty="0"/>
              <a:t>2</a:t>
            </a:r>
            <a:r>
              <a:rPr lang="en-US" sz="2400" dirty="0"/>
              <a:t>,…, a</a:t>
            </a:r>
            <a:r>
              <a:rPr lang="en-US" sz="2400" baseline="-25000" dirty="0"/>
              <a:t>n</a:t>
            </a:r>
            <a:r>
              <a:rPr lang="en-US" sz="2400" dirty="0"/>
              <a:t> be arbitrary integers. Then the system of equations</a:t>
            </a:r>
          </a:p>
          <a:p>
            <a:endParaRPr lang="en-US" sz="2400" dirty="0"/>
          </a:p>
          <a:p>
            <a:r>
              <a:rPr lang="en-US" sz="2400" dirty="0"/>
              <a:t>	</a:t>
            </a:r>
            <a:r>
              <a:rPr lang="en-US" sz="2400" dirty="0" err="1">
                <a:solidFill>
                  <a:srgbClr val="0000FF"/>
                </a:solidFill>
              </a:rPr>
              <a:t>x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dirty="0">
                <a:ea typeface="ＭＳ ゴシック"/>
                <a:cs typeface="ＭＳ ゴシック"/>
              </a:rPr>
              <a:t>≡</a:t>
            </a:r>
            <a:r>
              <a:rPr lang="en-US" sz="2400" dirty="0">
                <a:solidFill>
                  <a:srgbClr val="0000FF"/>
                </a:solidFill>
              </a:rPr>
              <a:t> a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 (mod m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err="1">
                <a:solidFill>
                  <a:srgbClr val="0000FF"/>
                </a:solidFill>
              </a:rPr>
              <a:t>x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dirty="0">
                <a:ea typeface="ＭＳ ゴシック"/>
                <a:cs typeface="ＭＳ ゴシック"/>
              </a:rPr>
              <a:t>≡</a:t>
            </a:r>
            <a:r>
              <a:rPr lang="en-US" sz="2400" dirty="0">
                <a:solidFill>
                  <a:srgbClr val="0000FF"/>
                </a:solidFill>
              </a:rPr>
              <a:t> a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r>
              <a:rPr lang="en-US" sz="2400" dirty="0">
                <a:solidFill>
                  <a:srgbClr val="0000FF"/>
                </a:solidFill>
              </a:rPr>
              <a:t> (mod m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r>
              <a:rPr lang="en-US" sz="2400" dirty="0">
                <a:solidFill>
                  <a:srgbClr val="0000FF"/>
                </a:solidFill>
              </a:rPr>
              <a:t>	...	…	…	…</a:t>
            </a:r>
          </a:p>
          <a:p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err="1">
                <a:solidFill>
                  <a:srgbClr val="0000FF"/>
                </a:solidFill>
              </a:rPr>
              <a:t>x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dirty="0">
                <a:ea typeface="ＭＳ ゴシック"/>
                <a:cs typeface="ＭＳ ゴシック"/>
              </a:rPr>
              <a:t>≡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a</a:t>
            </a:r>
            <a:r>
              <a:rPr lang="en-US" sz="2400" baseline="-25000" dirty="0">
                <a:solidFill>
                  <a:srgbClr val="0000FF"/>
                </a:solidFill>
              </a:rPr>
              <a:t>n</a:t>
            </a:r>
            <a:r>
              <a:rPr lang="en-US" sz="2400" dirty="0">
                <a:solidFill>
                  <a:srgbClr val="0000FF"/>
                </a:solidFill>
              </a:rPr>
              <a:t> (mod </a:t>
            </a:r>
            <a:r>
              <a:rPr lang="en-US" sz="2400" dirty="0" err="1">
                <a:solidFill>
                  <a:srgbClr val="0000FF"/>
                </a:solidFill>
              </a:rPr>
              <a:t>m</a:t>
            </a:r>
            <a:r>
              <a:rPr lang="en-US" sz="2400" baseline="-25000" dirty="0" err="1">
                <a:solidFill>
                  <a:srgbClr val="0000FF"/>
                </a:solidFill>
              </a:rPr>
              <a:t>n</a:t>
            </a:r>
            <a:r>
              <a:rPr lang="en-US" sz="2400" dirty="0">
                <a:solidFill>
                  <a:srgbClr val="0000FF"/>
                </a:solidFill>
              </a:rPr>
              <a:t>) </a:t>
            </a:r>
          </a:p>
          <a:p>
            <a:endParaRPr lang="en-US" sz="2400" dirty="0"/>
          </a:p>
          <a:p>
            <a:r>
              <a:rPr lang="en-US" sz="2400" dirty="0"/>
              <a:t>has a </a:t>
            </a:r>
            <a:r>
              <a:rPr lang="en-US" sz="2400" i="1" dirty="0">
                <a:solidFill>
                  <a:srgbClr val="FF0000"/>
                </a:solidFill>
              </a:rPr>
              <a:t>unique solution </a:t>
            </a:r>
            <a:r>
              <a:rPr lang="en-US" sz="2400" dirty="0"/>
              <a:t>modulo </a:t>
            </a:r>
            <a:r>
              <a:rPr lang="en-US" sz="2400" dirty="0" err="1">
                <a:solidFill>
                  <a:srgbClr val="FF0000"/>
                </a:solidFill>
              </a:rPr>
              <a:t>m</a:t>
            </a:r>
            <a:r>
              <a:rPr lang="en-US" sz="2400" dirty="0">
                <a:solidFill>
                  <a:srgbClr val="FF0000"/>
                </a:solidFill>
              </a:rPr>
              <a:t> = m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m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m</a:t>
            </a:r>
            <a:r>
              <a:rPr lang="en-US" sz="2400" baseline="-25000" dirty="0">
                <a:solidFill>
                  <a:srgbClr val="FF0000"/>
                </a:solidFill>
              </a:rPr>
              <a:t>3</a:t>
            </a:r>
            <a:r>
              <a:rPr lang="en-US" sz="2400" dirty="0">
                <a:solidFill>
                  <a:srgbClr val="FF0000"/>
                </a:solidFill>
              </a:rPr>
              <a:t> ... </a:t>
            </a:r>
            <a:r>
              <a:rPr lang="en-US" sz="2400" dirty="0" err="1">
                <a:solidFill>
                  <a:srgbClr val="FF0000"/>
                </a:solidFill>
              </a:rPr>
              <a:t>m</a:t>
            </a:r>
            <a:r>
              <a:rPr lang="en-US" sz="2400" baseline="-25000" dirty="0" err="1">
                <a:solidFill>
                  <a:srgbClr val="FF0000"/>
                </a:solidFill>
              </a:rPr>
              <a:t>n</a:t>
            </a:r>
            <a:endParaRPr lang="en-US" sz="2400" baseline="-25000" dirty="0">
              <a:solidFill>
                <a:srgbClr val="FF0000"/>
              </a:solidFill>
            </a:endParaRPr>
          </a:p>
          <a:p>
            <a:endParaRPr lang="en-US" sz="2400" baseline="-25000" dirty="0"/>
          </a:p>
          <a:p>
            <a:r>
              <a:rPr lang="en-US" sz="2400" dirty="0">
                <a:solidFill>
                  <a:srgbClr val="660066"/>
                </a:solidFill>
              </a:rPr>
              <a:t>[It is </a:t>
            </a:r>
            <a:r>
              <a:rPr lang="en-US" sz="2400" dirty="0" err="1">
                <a:solidFill>
                  <a:srgbClr val="660066"/>
                </a:solidFill>
              </a:rPr>
              <a:t>x</a:t>
            </a:r>
            <a:r>
              <a:rPr lang="en-US" sz="2400" dirty="0">
                <a:solidFill>
                  <a:srgbClr val="660066"/>
                </a:solidFill>
              </a:rPr>
              <a:t> = a</a:t>
            </a:r>
            <a:r>
              <a:rPr lang="en-US" sz="2400" baseline="-25000" dirty="0">
                <a:solidFill>
                  <a:srgbClr val="660066"/>
                </a:solidFill>
              </a:rPr>
              <a:t>1</a:t>
            </a:r>
            <a:r>
              <a:rPr lang="en-US" sz="2400" dirty="0">
                <a:solidFill>
                  <a:srgbClr val="660066"/>
                </a:solidFill>
              </a:rPr>
              <a:t> M</a:t>
            </a:r>
            <a:r>
              <a:rPr lang="en-US" sz="2400" baseline="-25000" dirty="0">
                <a:solidFill>
                  <a:srgbClr val="660066"/>
                </a:solidFill>
              </a:rPr>
              <a:t>1</a:t>
            </a:r>
            <a:r>
              <a:rPr lang="en-US" sz="2400" dirty="0">
                <a:solidFill>
                  <a:srgbClr val="660066"/>
                </a:solidFill>
              </a:rPr>
              <a:t> y</a:t>
            </a:r>
            <a:r>
              <a:rPr lang="en-US" sz="2400" baseline="-25000" dirty="0">
                <a:solidFill>
                  <a:srgbClr val="660066"/>
                </a:solidFill>
              </a:rPr>
              <a:t>1</a:t>
            </a:r>
            <a:r>
              <a:rPr lang="en-US" sz="2400" dirty="0">
                <a:solidFill>
                  <a:srgbClr val="660066"/>
                </a:solidFill>
              </a:rPr>
              <a:t> + a</a:t>
            </a:r>
            <a:r>
              <a:rPr lang="en-US" sz="2400" baseline="-25000" dirty="0">
                <a:solidFill>
                  <a:srgbClr val="660066"/>
                </a:solidFill>
              </a:rPr>
              <a:t>2</a:t>
            </a:r>
            <a:r>
              <a:rPr lang="en-US" sz="2400" dirty="0">
                <a:solidFill>
                  <a:srgbClr val="660066"/>
                </a:solidFill>
              </a:rPr>
              <a:t> M</a:t>
            </a:r>
            <a:r>
              <a:rPr lang="en-US" sz="2400" baseline="-25000" dirty="0">
                <a:solidFill>
                  <a:srgbClr val="660066"/>
                </a:solidFill>
              </a:rPr>
              <a:t>2</a:t>
            </a:r>
            <a:r>
              <a:rPr lang="en-US" sz="2400" dirty="0">
                <a:solidFill>
                  <a:srgbClr val="660066"/>
                </a:solidFill>
              </a:rPr>
              <a:t> y</a:t>
            </a:r>
            <a:r>
              <a:rPr lang="en-US" sz="2400" baseline="-25000" dirty="0">
                <a:solidFill>
                  <a:srgbClr val="660066"/>
                </a:solidFill>
              </a:rPr>
              <a:t>2</a:t>
            </a:r>
            <a:r>
              <a:rPr lang="en-US" sz="2400" dirty="0">
                <a:solidFill>
                  <a:srgbClr val="660066"/>
                </a:solidFill>
              </a:rPr>
              <a:t> + ... + a</a:t>
            </a:r>
            <a:r>
              <a:rPr lang="en-US" sz="2400" baseline="-25000" dirty="0">
                <a:solidFill>
                  <a:srgbClr val="660066"/>
                </a:solidFill>
              </a:rPr>
              <a:t>n</a:t>
            </a:r>
            <a:r>
              <a:rPr lang="en-US" sz="2400" dirty="0">
                <a:solidFill>
                  <a:srgbClr val="660066"/>
                </a:solidFill>
              </a:rPr>
              <a:t> </a:t>
            </a:r>
            <a:r>
              <a:rPr lang="en-US" sz="2400" dirty="0" err="1">
                <a:solidFill>
                  <a:srgbClr val="660066"/>
                </a:solidFill>
              </a:rPr>
              <a:t>M</a:t>
            </a:r>
            <a:r>
              <a:rPr lang="en-US" sz="2400" baseline="-25000" dirty="0" err="1">
                <a:solidFill>
                  <a:srgbClr val="660066"/>
                </a:solidFill>
              </a:rPr>
              <a:t>n</a:t>
            </a:r>
            <a:r>
              <a:rPr lang="en-US" sz="2400" dirty="0">
                <a:solidFill>
                  <a:srgbClr val="660066"/>
                </a:solidFill>
              </a:rPr>
              <a:t> </a:t>
            </a:r>
            <a:r>
              <a:rPr lang="en-US" sz="2400" dirty="0" err="1">
                <a:solidFill>
                  <a:srgbClr val="660066"/>
                </a:solidFill>
              </a:rPr>
              <a:t>y</a:t>
            </a:r>
            <a:r>
              <a:rPr lang="en-US" sz="2400" baseline="-25000" dirty="0" err="1">
                <a:solidFill>
                  <a:srgbClr val="660066"/>
                </a:solidFill>
              </a:rPr>
              <a:t>n</a:t>
            </a:r>
            <a:r>
              <a:rPr lang="en-US" sz="2400" dirty="0">
                <a:solidFill>
                  <a:srgbClr val="660066"/>
                </a:solidFill>
              </a:rPr>
              <a:t>,</a:t>
            </a:r>
          </a:p>
          <a:p>
            <a:endParaRPr lang="en-US" sz="2400" dirty="0">
              <a:solidFill>
                <a:srgbClr val="660066"/>
              </a:solidFill>
            </a:endParaRPr>
          </a:p>
          <a:p>
            <a:r>
              <a:rPr lang="en-US" sz="2400" dirty="0">
                <a:solidFill>
                  <a:srgbClr val="660066"/>
                </a:solidFill>
              </a:rPr>
              <a:t>where M</a:t>
            </a:r>
            <a:r>
              <a:rPr lang="en-US" sz="2400" baseline="-25000" dirty="0">
                <a:solidFill>
                  <a:srgbClr val="660066"/>
                </a:solidFill>
              </a:rPr>
              <a:t>k</a:t>
            </a:r>
            <a:r>
              <a:rPr lang="en-US" sz="2400" dirty="0">
                <a:solidFill>
                  <a:srgbClr val="660066"/>
                </a:solidFill>
              </a:rPr>
              <a:t> = </a:t>
            </a:r>
            <a:r>
              <a:rPr lang="en-US" sz="2400" dirty="0" err="1">
                <a:solidFill>
                  <a:srgbClr val="660066"/>
                </a:solidFill>
              </a:rPr>
              <a:t>m/m</a:t>
            </a:r>
            <a:r>
              <a:rPr lang="en-US" sz="2400" baseline="-25000" dirty="0" err="1">
                <a:solidFill>
                  <a:srgbClr val="660066"/>
                </a:solidFill>
              </a:rPr>
              <a:t>k</a:t>
            </a:r>
            <a:r>
              <a:rPr lang="en-US" sz="2400" dirty="0">
                <a:solidFill>
                  <a:srgbClr val="660066"/>
                </a:solidFill>
              </a:rPr>
              <a:t> and </a:t>
            </a:r>
            <a:r>
              <a:rPr lang="en-US" sz="2400" dirty="0" err="1">
                <a:solidFill>
                  <a:srgbClr val="660066"/>
                </a:solidFill>
              </a:rPr>
              <a:t>y</a:t>
            </a:r>
            <a:r>
              <a:rPr lang="en-US" sz="2400" baseline="-25000" dirty="0" err="1">
                <a:solidFill>
                  <a:srgbClr val="660066"/>
                </a:solidFill>
              </a:rPr>
              <a:t>k</a:t>
            </a:r>
            <a:r>
              <a:rPr lang="en-US" sz="2400" dirty="0">
                <a:solidFill>
                  <a:srgbClr val="660066"/>
                </a:solidFill>
              </a:rPr>
              <a:t> = the inverse of M</a:t>
            </a:r>
            <a:r>
              <a:rPr lang="en-US" sz="2400" baseline="-25000" dirty="0">
                <a:solidFill>
                  <a:srgbClr val="660066"/>
                </a:solidFill>
              </a:rPr>
              <a:t>k</a:t>
            </a:r>
            <a:r>
              <a:rPr lang="en-US" sz="2400" dirty="0">
                <a:solidFill>
                  <a:srgbClr val="660066"/>
                </a:solidFill>
              </a:rPr>
              <a:t> mod </a:t>
            </a:r>
            <a:r>
              <a:rPr lang="en-US" sz="2400" dirty="0" err="1">
                <a:solidFill>
                  <a:srgbClr val="660066"/>
                </a:solidFill>
              </a:rPr>
              <a:t>m</a:t>
            </a:r>
            <a:r>
              <a:rPr lang="en-US" sz="2400" baseline="-25000" dirty="0" err="1">
                <a:solidFill>
                  <a:srgbClr val="660066"/>
                </a:solidFill>
              </a:rPr>
              <a:t>k</a:t>
            </a:r>
            <a:r>
              <a:rPr lang="en-US" sz="2400" dirty="0">
                <a:solidFill>
                  <a:srgbClr val="660066"/>
                </a:solidFill>
              </a:rPr>
              <a:t>]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Chinese remainder theorem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9749" y="1565906"/>
            <a:ext cx="8111415" cy="5632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Apply the theorem to solve the problem posed by Sun-</a:t>
            </a:r>
            <a:r>
              <a:rPr lang="en-US" sz="2400" dirty="0" err="1"/>
              <a:t>Tsu</a:t>
            </a:r>
            <a:r>
              <a:rPr lang="en-US" sz="2400" dirty="0"/>
              <a:t>:</a:t>
            </a:r>
          </a:p>
          <a:p>
            <a:endParaRPr lang="en-US" sz="2400" dirty="0">
              <a:solidFill>
                <a:srgbClr val="660066"/>
              </a:solidFill>
            </a:endParaRPr>
          </a:p>
          <a:p>
            <a:r>
              <a:rPr lang="en-US" sz="2400" b="1" dirty="0">
                <a:solidFill>
                  <a:srgbClr val="0000FF"/>
                </a:solidFill>
              </a:rPr>
              <a:t>	</a:t>
            </a:r>
            <a:r>
              <a:rPr lang="en-US" sz="2400" b="1" dirty="0" err="1">
                <a:solidFill>
                  <a:srgbClr val="0000FF"/>
                </a:solidFill>
              </a:rPr>
              <a:t>x</a:t>
            </a:r>
            <a:r>
              <a:rPr lang="en-US" sz="2400" dirty="0"/>
              <a:t> </a:t>
            </a:r>
            <a:r>
              <a:rPr lang="en-US" sz="2400" dirty="0">
                <a:latin typeface="ＭＳ ゴシック"/>
                <a:ea typeface="ＭＳ ゴシック"/>
                <a:cs typeface="ＭＳ ゴシック"/>
              </a:rPr>
              <a:t>≡ </a:t>
            </a:r>
            <a:r>
              <a:rPr lang="en-US" sz="2400" dirty="0"/>
              <a:t>2 (mod 3)	m</a:t>
            </a:r>
            <a:r>
              <a:rPr lang="en-US" sz="2400" baseline="-25000" dirty="0"/>
              <a:t>1</a:t>
            </a:r>
            <a:r>
              <a:rPr lang="en-US" sz="2400" dirty="0"/>
              <a:t>=3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	</a:t>
            </a:r>
            <a:r>
              <a:rPr lang="en-US" sz="2400" b="1" dirty="0" err="1">
                <a:solidFill>
                  <a:srgbClr val="0000FF"/>
                </a:solidFill>
              </a:rPr>
              <a:t>x</a:t>
            </a:r>
            <a:r>
              <a:rPr lang="en-US" sz="2400" dirty="0"/>
              <a:t> </a:t>
            </a:r>
            <a:r>
              <a:rPr lang="en-US" sz="2400" dirty="0">
                <a:latin typeface="ＭＳ ゴシック"/>
                <a:ea typeface="ＭＳ ゴシック"/>
                <a:cs typeface="ＭＳ ゴシック"/>
              </a:rPr>
              <a:t>≡ </a:t>
            </a:r>
            <a:r>
              <a:rPr lang="en-US" sz="2400" dirty="0"/>
              <a:t>3 (mod 5) 	m</a:t>
            </a:r>
            <a:r>
              <a:rPr lang="en-US" sz="2400" baseline="-25000" dirty="0"/>
              <a:t>2</a:t>
            </a:r>
            <a:r>
              <a:rPr lang="en-US" sz="2400" dirty="0"/>
              <a:t>=5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	</a:t>
            </a:r>
            <a:r>
              <a:rPr lang="en-US" sz="2400" b="1" dirty="0" err="1">
                <a:solidFill>
                  <a:srgbClr val="0000FF"/>
                </a:solidFill>
              </a:rPr>
              <a:t>x</a:t>
            </a:r>
            <a:r>
              <a:rPr lang="en-US" sz="2400" dirty="0"/>
              <a:t> </a:t>
            </a:r>
            <a:r>
              <a:rPr lang="en-US" sz="2400" dirty="0">
                <a:latin typeface="ＭＳ ゴシック"/>
                <a:ea typeface="ＭＳ ゴシック"/>
                <a:cs typeface="ＭＳ ゴシック"/>
              </a:rPr>
              <a:t>≡ </a:t>
            </a:r>
            <a:r>
              <a:rPr lang="en-US" sz="2400" dirty="0"/>
              <a:t>2 (mod 7) 	m</a:t>
            </a:r>
            <a:r>
              <a:rPr lang="en-US" sz="2400" baseline="-25000" dirty="0"/>
              <a:t>3</a:t>
            </a:r>
            <a:r>
              <a:rPr lang="en-US" sz="2400" dirty="0"/>
              <a:t>=7</a:t>
            </a:r>
          </a:p>
          <a:p>
            <a:endParaRPr lang="en-US" sz="2400" dirty="0"/>
          </a:p>
          <a:p>
            <a:r>
              <a:rPr lang="en-US" sz="2400" dirty="0"/>
              <a:t>	So, </a:t>
            </a:r>
            <a:r>
              <a:rPr lang="en-US" sz="2400" dirty="0" err="1"/>
              <a:t>m</a:t>
            </a:r>
            <a:r>
              <a:rPr lang="en-US" sz="2400" dirty="0"/>
              <a:t> = 3.5.7 = 105 and M</a:t>
            </a:r>
            <a:r>
              <a:rPr lang="en-US" sz="2400" baseline="-25000" dirty="0"/>
              <a:t>1</a:t>
            </a:r>
            <a:r>
              <a:rPr lang="en-US" sz="2400" dirty="0"/>
              <a:t>=5.7=35, M</a:t>
            </a:r>
            <a:r>
              <a:rPr lang="en-US" sz="2400" baseline="-25000" dirty="0"/>
              <a:t>2</a:t>
            </a:r>
            <a:r>
              <a:rPr lang="en-US" sz="2400" dirty="0"/>
              <a:t>=3.7=21, M</a:t>
            </a:r>
            <a:r>
              <a:rPr lang="en-US" sz="2400" baseline="-25000" dirty="0"/>
              <a:t>3</a:t>
            </a:r>
            <a:r>
              <a:rPr lang="en-US" sz="2400" dirty="0"/>
              <a:t>=3.5= 15</a:t>
            </a:r>
          </a:p>
          <a:p>
            <a:endParaRPr lang="en-US" sz="2400" dirty="0"/>
          </a:p>
          <a:p>
            <a:r>
              <a:rPr lang="en-US" sz="2400" dirty="0"/>
              <a:t>	M</a:t>
            </a:r>
            <a:r>
              <a:rPr lang="en-US" sz="2400" baseline="-25000" dirty="0"/>
              <a:t>1</a:t>
            </a:r>
            <a:r>
              <a:rPr lang="en-US" sz="2400" dirty="0"/>
              <a:t>y</a:t>
            </a:r>
            <a:r>
              <a:rPr lang="en-US" sz="2400" baseline="-25000" dirty="0"/>
              <a:t>1</a:t>
            </a:r>
            <a:r>
              <a:rPr lang="en-US" sz="2400" dirty="0"/>
              <a:t>=1 (mod 3), M</a:t>
            </a:r>
            <a:r>
              <a:rPr lang="en-US" sz="2400" baseline="-25000" dirty="0"/>
              <a:t>2</a:t>
            </a:r>
            <a:r>
              <a:rPr lang="en-US" sz="2400" dirty="0"/>
              <a:t>y</a:t>
            </a:r>
            <a:r>
              <a:rPr lang="en-US" sz="2400" baseline="-25000" dirty="0"/>
              <a:t>2</a:t>
            </a:r>
            <a:r>
              <a:rPr lang="en-US" sz="2400" dirty="0"/>
              <a:t>=1 (mod 5), M</a:t>
            </a:r>
            <a:r>
              <a:rPr lang="en-US" sz="2400" baseline="-25000" dirty="0"/>
              <a:t>3</a:t>
            </a:r>
            <a:r>
              <a:rPr lang="en-US" sz="2400" dirty="0"/>
              <a:t>y</a:t>
            </a:r>
            <a:r>
              <a:rPr lang="en-US" sz="2400" baseline="-25000" dirty="0"/>
              <a:t>3</a:t>
            </a:r>
            <a:r>
              <a:rPr lang="en-US" sz="2400" dirty="0"/>
              <a:t>=1 (mod 7)</a:t>
            </a:r>
          </a:p>
          <a:p>
            <a:r>
              <a:rPr lang="en-US" sz="2400" dirty="0"/>
              <a:t>	So, y</a:t>
            </a:r>
            <a:r>
              <a:rPr lang="en-US" sz="2400" baseline="-25000" dirty="0"/>
              <a:t>1</a:t>
            </a:r>
            <a:r>
              <a:rPr lang="en-US" sz="2400" dirty="0"/>
              <a:t>=2 (mod 3), y</a:t>
            </a:r>
            <a:r>
              <a:rPr lang="en-US" sz="2400" baseline="-25000" dirty="0"/>
              <a:t>2</a:t>
            </a:r>
            <a:r>
              <a:rPr lang="en-US" sz="2400" dirty="0"/>
              <a:t>=1 (mod 5), y</a:t>
            </a:r>
            <a:r>
              <a:rPr lang="en-US" sz="2400" baseline="-25000" dirty="0"/>
              <a:t>3</a:t>
            </a:r>
            <a:r>
              <a:rPr lang="en-US" sz="2400" dirty="0"/>
              <a:t>=1 (mod 7)</a:t>
            </a:r>
          </a:p>
          <a:p>
            <a:endParaRPr lang="en-US" sz="2400" dirty="0"/>
          </a:p>
          <a:p>
            <a:r>
              <a:rPr lang="en-US" sz="2400" dirty="0"/>
              <a:t>Therefore, </a:t>
            </a:r>
            <a:r>
              <a:rPr lang="en-US" sz="2400" b="1" dirty="0" err="1">
                <a:solidFill>
                  <a:srgbClr val="0000FF"/>
                </a:solidFill>
              </a:rPr>
              <a:t>x</a:t>
            </a:r>
            <a:r>
              <a:rPr lang="en-US" sz="2400" dirty="0"/>
              <a:t> </a:t>
            </a:r>
            <a:r>
              <a:rPr lang="en-US" sz="2400" dirty="0">
                <a:latin typeface="ＭＳ ゴシック"/>
                <a:ea typeface="ＭＳ ゴシック"/>
                <a:cs typeface="ＭＳ ゴシック"/>
              </a:rPr>
              <a:t>= </a:t>
            </a:r>
            <a:r>
              <a:rPr lang="en-US" sz="2400" dirty="0"/>
              <a:t>2.35.2 + 3.21.1 + 2.15.1 (mod 105)</a:t>
            </a:r>
          </a:p>
          <a:p>
            <a:r>
              <a:rPr lang="en-US" sz="2400" dirty="0"/>
              <a:t>				= 233 (mod 105) = 23 (mod 105)</a:t>
            </a:r>
          </a:p>
          <a:p>
            <a:r>
              <a:rPr lang="en-US" sz="2400" dirty="0"/>
              <a:t>	 </a:t>
            </a:r>
          </a:p>
          <a:p>
            <a:endParaRPr lang="en-US" sz="2400" dirty="0">
              <a:solidFill>
                <a:srgbClr val="660066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2734484" y="2952169"/>
            <a:ext cx="1127797" cy="1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Fermat’s Little Theorem*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	If </a:t>
            </a:r>
            <a:r>
              <a:rPr lang="en-US" sz="2400" dirty="0" err="1"/>
              <a:t>p</a:t>
            </a:r>
            <a:r>
              <a:rPr lang="en-US" sz="2400" dirty="0"/>
              <a:t> is prime and a is an integer not divisible by </a:t>
            </a:r>
            <a:r>
              <a:rPr lang="en-US" sz="2400" dirty="0" err="1"/>
              <a:t>p</a:t>
            </a:r>
            <a:r>
              <a:rPr lang="en-US" sz="2400" dirty="0"/>
              <a:t>, then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						</a:t>
            </a:r>
            <a:r>
              <a:rPr lang="en-US" sz="2400" dirty="0">
                <a:solidFill>
                  <a:srgbClr val="0000FF"/>
                </a:solidFill>
              </a:rPr>
              <a:t>a</a:t>
            </a:r>
            <a:r>
              <a:rPr lang="en-US" sz="2400" baseline="30000" dirty="0">
                <a:solidFill>
                  <a:srgbClr val="0000FF"/>
                </a:solidFill>
              </a:rPr>
              <a:t>p-1 </a:t>
            </a:r>
            <a:r>
              <a:rPr lang="en-US" sz="2400" dirty="0">
                <a:solidFill>
                  <a:srgbClr val="0000FF"/>
                </a:solidFill>
              </a:rPr>
              <a:t>= 1 (mod </a:t>
            </a:r>
            <a:r>
              <a:rPr lang="en-US" sz="2400" dirty="0" err="1">
                <a:solidFill>
                  <a:srgbClr val="0000FF"/>
                </a:solidFill>
              </a:rPr>
              <a:t>p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pPr>
              <a:buNone/>
            </a:pPr>
            <a:r>
              <a:rPr lang="en-US" sz="2400" dirty="0"/>
              <a:t>	</a:t>
            </a:r>
          </a:p>
          <a:p>
            <a:pPr>
              <a:buNone/>
            </a:pPr>
            <a:r>
              <a:rPr lang="en-US" sz="2400" dirty="0"/>
              <a:t>	This also means that </a:t>
            </a:r>
            <a:r>
              <a:rPr lang="en-US" sz="2400" dirty="0" err="1">
                <a:solidFill>
                  <a:srgbClr val="0000FF"/>
                </a:solidFill>
              </a:rPr>
              <a:t>a</a:t>
            </a:r>
            <a:r>
              <a:rPr lang="en-US" sz="2400" baseline="30000" dirty="0" err="1">
                <a:solidFill>
                  <a:srgbClr val="0000FF"/>
                </a:solidFill>
              </a:rPr>
              <a:t>p</a:t>
            </a:r>
            <a:r>
              <a:rPr lang="en-US" sz="2400" baseline="30000" dirty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= a (mod </a:t>
            </a:r>
            <a:r>
              <a:rPr lang="en-US" sz="2400" dirty="0" err="1">
                <a:solidFill>
                  <a:srgbClr val="0000FF"/>
                </a:solidFill>
              </a:rPr>
              <a:t>p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* </a:t>
            </a:r>
            <a:r>
              <a:rPr lang="en-US" sz="1800" dirty="0">
                <a:solidFill>
                  <a:srgbClr val="FF0000"/>
                </a:solidFill>
              </a:rPr>
              <a:t>Should not be confused with Fermat’s Last theorem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Fermat’s Little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	Compute </a:t>
            </a:r>
            <a:r>
              <a:rPr lang="en-US" sz="2400" dirty="0">
                <a:solidFill>
                  <a:srgbClr val="0000FF"/>
                </a:solidFill>
              </a:rPr>
              <a:t>7</a:t>
            </a:r>
            <a:r>
              <a:rPr lang="en-US" sz="2400" baseline="30000" dirty="0">
                <a:solidFill>
                  <a:srgbClr val="0000FF"/>
                </a:solidFill>
              </a:rPr>
              <a:t>222</a:t>
            </a:r>
            <a:r>
              <a:rPr lang="en-US" sz="2400" dirty="0">
                <a:solidFill>
                  <a:srgbClr val="0000FF"/>
                </a:solidFill>
              </a:rPr>
              <a:t> (mod 11)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0000FF"/>
                </a:solidFill>
              </a:rPr>
              <a:t>7</a:t>
            </a:r>
            <a:r>
              <a:rPr lang="en-US" sz="2400" baseline="30000" dirty="0">
                <a:solidFill>
                  <a:srgbClr val="0000FF"/>
                </a:solidFill>
              </a:rPr>
              <a:t>222</a:t>
            </a:r>
            <a:r>
              <a:rPr lang="en-US" sz="2400" dirty="0">
                <a:solidFill>
                  <a:srgbClr val="0000FF"/>
                </a:solidFill>
              </a:rPr>
              <a:t> (mod 11) = (7</a:t>
            </a:r>
            <a:r>
              <a:rPr lang="en-US" sz="2400" baseline="30000" dirty="0">
                <a:solidFill>
                  <a:srgbClr val="0000FF"/>
                </a:solidFill>
              </a:rPr>
              <a:t>10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  <a:r>
              <a:rPr lang="en-US" sz="2400" baseline="30000" dirty="0">
                <a:solidFill>
                  <a:srgbClr val="0000FF"/>
                </a:solidFill>
              </a:rPr>
              <a:t>22 </a:t>
            </a:r>
            <a:r>
              <a:rPr lang="en-US" sz="2400" dirty="0">
                <a:solidFill>
                  <a:srgbClr val="0000FF"/>
                </a:solidFill>
              </a:rPr>
              <a:t>. 7</a:t>
            </a:r>
            <a:r>
              <a:rPr lang="en-US" sz="2400" baseline="30000" dirty="0">
                <a:solidFill>
                  <a:srgbClr val="0000FF"/>
                </a:solidFill>
              </a:rPr>
              <a:t>2</a:t>
            </a:r>
            <a:r>
              <a:rPr lang="en-US" sz="2400" dirty="0">
                <a:solidFill>
                  <a:srgbClr val="0000FF"/>
                </a:solidFill>
              </a:rPr>
              <a:t> (mod 11)</a:t>
            </a:r>
          </a:p>
          <a:p>
            <a:pPr>
              <a:buNone/>
            </a:pPr>
            <a:r>
              <a:rPr lang="en-US" sz="2400" dirty="0">
                <a:solidFill>
                  <a:srgbClr val="0000FF"/>
                </a:solidFill>
              </a:rPr>
              <a:t>	7</a:t>
            </a:r>
            <a:r>
              <a:rPr lang="en-US" sz="2400" baseline="30000" dirty="0">
                <a:solidFill>
                  <a:srgbClr val="0000FF"/>
                </a:solidFill>
              </a:rPr>
              <a:t>10</a:t>
            </a:r>
            <a:r>
              <a:rPr lang="en-US" sz="2400" dirty="0">
                <a:solidFill>
                  <a:srgbClr val="0000FF"/>
                </a:solidFill>
              </a:rPr>
              <a:t> (mod 11) =1 (Fermat’s little theorem)</a:t>
            </a:r>
          </a:p>
          <a:p>
            <a:pPr>
              <a:buNone/>
            </a:pPr>
            <a:endParaRPr lang="en-US" sz="24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dirty="0">
                <a:solidFill>
                  <a:srgbClr val="0000FF"/>
                </a:solidFill>
              </a:rPr>
              <a:t>	7</a:t>
            </a:r>
            <a:r>
              <a:rPr lang="en-US" sz="2400" baseline="30000" dirty="0">
                <a:solidFill>
                  <a:srgbClr val="0000FF"/>
                </a:solidFill>
              </a:rPr>
              <a:t>222</a:t>
            </a:r>
            <a:r>
              <a:rPr lang="en-US" sz="2400" dirty="0">
                <a:solidFill>
                  <a:srgbClr val="0000FF"/>
                </a:solidFill>
              </a:rPr>
              <a:t> (mod 11) = 1</a:t>
            </a:r>
            <a:r>
              <a:rPr lang="en-US" sz="2400" baseline="30000" dirty="0">
                <a:solidFill>
                  <a:srgbClr val="0000FF"/>
                </a:solidFill>
              </a:rPr>
              <a:t>22</a:t>
            </a:r>
            <a:r>
              <a:rPr lang="en-US" sz="2400" dirty="0">
                <a:solidFill>
                  <a:srgbClr val="0000FF"/>
                </a:solidFill>
              </a:rPr>
              <a:t>.49 (mod 11) = 49 (mod 11) = 5 </a:t>
            </a:r>
            <a:r>
              <a:rPr lang="en-US" sz="2400">
                <a:solidFill>
                  <a:srgbClr val="0000FF"/>
                </a:solidFill>
              </a:rPr>
              <a:t>(mod 11) </a:t>
            </a:r>
            <a:endParaRPr lang="en-US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on prime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/>
              <a:t>	Are there very efficient ways to generate prime numbers?</a:t>
            </a:r>
          </a:p>
          <a:p>
            <a:pPr>
              <a:buNone/>
            </a:pPr>
            <a:r>
              <a:rPr lang="en-US" sz="2400" dirty="0"/>
              <a:t>	Ancient Chinese mathematicians believed that </a:t>
            </a:r>
            <a:r>
              <a:rPr lang="en-US" sz="2400" dirty="0" err="1"/>
              <a:t>n</a:t>
            </a:r>
            <a:r>
              <a:rPr lang="en-US" sz="2400" dirty="0"/>
              <a:t> is a prime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b="1" dirty="0">
                <a:solidFill>
                  <a:srgbClr val="FF0000"/>
                </a:solidFill>
              </a:rPr>
              <a:t>if and only if</a:t>
            </a:r>
          </a:p>
          <a:p>
            <a:pPr>
              <a:buNone/>
            </a:pPr>
            <a:r>
              <a:rPr lang="en-US" sz="2400" dirty="0"/>
              <a:t>						</a:t>
            </a:r>
            <a:r>
              <a:rPr lang="en-US" sz="2400" dirty="0">
                <a:solidFill>
                  <a:srgbClr val="0000FF"/>
                </a:solidFill>
              </a:rPr>
              <a:t>2</a:t>
            </a:r>
            <a:r>
              <a:rPr lang="en-US" sz="2400" baseline="30000" dirty="0">
                <a:solidFill>
                  <a:srgbClr val="0000FF"/>
                </a:solidFill>
              </a:rPr>
              <a:t>n-1 </a:t>
            </a:r>
            <a:r>
              <a:rPr lang="en-US" sz="2400" dirty="0">
                <a:solidFill>
                  <a:srgbClr val="0000FF"/>
                </a:solidFill>
              </a:rPr>
              <a:t>= 1 (mod </a:t>
            </a:r>
            <a:r>
              <a:rPr lang="en-US" sz="2400" dirty="0" err="1">
                <a:solidFill>
                  <a:srgbClr val="0000FF"/>
                </a:solidFill>
              </a:rPr>
              <a:t>n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pPr>
              <a:buNone/>
            </a:pPr>
            <a:r>
              <a:rPr lang="en-US" sz="2400" dirty="0"/>
              <a:t>		For example </a:t>
            </a:r>
            <a:r>
              <a:rPr lang="en-US" sz="2400" dirty="0">
                <a:solidFill>
                  <a:srgbClr val="0000FF"/>
                </a:solidFill>
              </a:rPr>
              <a:t>2</a:t>
            </a:r>
            <a:r>
              <a:rPr lang="en-US" sz="2400" baseline="30000" dirty="0">
                <a:solidFill>
                  <a:srgbClr val="0000FF"/>
                </a:solidFill>
              </a:rPr>
              <a:t>7-1 </a:t>
            </a:r>
            <a:r>
              <a:rPr lang="en-US" sz="2400" dirty="0">
                <a:solidFill>
                  <a:srgbClr val="0000FF"/>
                </a:solidFill>
              </a:rPr>
              <a:t>= 1 (mod 7)	(and 7 is a prime)</a:t>
            </a:r>
          </a:p>
          <a:p>
            <a:pPr>
              <a:buNone/>
            </a:pPr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>
                <a:solidFill>
                  <a:srgbClr val="000000"/>
                </a:solidFill>
              </a:rPr>
              <a:t>But unfortunately, the “if” part is not true. Note that</a:t>
            </a:r>
          </a:p>
          <a:p>
            <a:pPr>
              <a:buNone/>
            </a:pPr>
            <a:r>
              <a:rPr lang="en-US" sz="2400" dirty="0">
                <a:solidFill>
                  <a:srgbClr val="0000FF"/>
                </a:solidFill>
              </a:rPr>
              <a:t>						2</a:t>
            </a:r>
            <a:r>
              <a:rPr lang="en-US" sz="2400" baseline="30000" dirty="0">
                <a:solidFill>
                  <a:srgbClr val="0000FF"/>
                </a:solidFill>
              </a:rPr>
              <a:t>341-1 </a:t>
            </a:r>
            <a:r>
              <a:rPr lang="en-US" sz="2400" dirty="0">
                <a:solidFill>
                  <a:srgbClr val="0000FF"/>
                </a:solidFill>
              </a:rPr>
              <a:t>= 1 (mod 341),</a:t>
            </a:r>
          </a:p>
          <a:p>
            <a:pPr>
              <a:buNone/>
            </a:pPr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>
                <a:solidFill>
                  <a:srgbClr val="000000"/>
                </a:solidFill>
              </a:rPr>
              <a:t>But 341 is not prime (341 = 11 X 31). </a:t>
            </a:r>
          </a:p>
          <a:p>
            <a:pPr>
              <a:buNone/>
            </a:pPr>
            <a:r>
              <a:rPr lang="en-US" sz="2400" dirty="0">
                <a:solidFill>
                  <a:srgbClr val="000000"/>
                </a:solidFill>
              </a:rPr>
              <a:t>	(these are called </a:t>
            </a:r>
            <a:r>
              <a:rPr lang="en-US" sz="2400" dirty="0">
                <a:solidFill>
                  <a:srgbClr val="0000FF"/>
                </a:solidFill>
              </a:rPr>
              <a:t>pseudo-prime</a:t>
            </a:r>
            <a:r>
              <a:rPr lang="en-US" sz="2400" dirty="0">
                <a:solidFill>
                  <a:srgbClr val="000000"/>
                </a:solidFill>
              </a:rPr>
              <a:t> numbers).</a:t>
            </a:r>
          </a:p>
          <a:p>
            <a:pPr>
              <a:buNone/>
            </a:pPr>
            <a:r>
              <a:rPr lang="en-US" sz="2400" dirty="0">
                <a:solidFill>
                  <a:srgbClr val="000000"/>
                </a:solidFill>
              </a:rPr>
              <a:t>When </a:t>
            </a:r>
            <a:r>
              <a:rPr lang="en-US" sz="2400" dirty="0" err="1">
                <a:solidFill>
                  <a:srgbClr val="000000"/>
                </a:solidFill>
              </a:rPr>
              <a:t>n</a:t>
            </a:r>
            <a:r>
              <a:rPr lang="en-US" sz="2400" dirty="0">
                <a:solidFill>
                  <a:srgbClr val="000000"/>
                </a:solidFill>
              </a:rPr>
              <a:t> is composite, and </a:t>
            </a:r>
            <a:r>
              <a:rPr lang="en-US" sz="2400" dirty="0">
                <a:solidFill>
                  <a:srgbClr val="0000FF"/>
                </a:solidFill>
              </a:rPr>
              <a:t>b</a:t>
            </a:r>
            <a:r>
              <a:rPr lang="en-US" sz="2400" baseline="30000" dirty="0">
                <a:solidFill>
                  <a:srgbClr val="0000FF"/>
                </a:solidFill>
              </a:rPr>
              <a:t>n-1 </a:t>
            </a:r>
            <a:r>
              <a:rPr lang="en-US" sz="2400" dirty="0">
                <a:solidFill>
                  <a:srgbClr val="0000FF"/>
                </a:solidFill>
              </a:rPr>
              <a:t>= 1 (mod </a:t>
            </a:r>
            <a:r>
              <a:rPr lang="en-US" sz="2400" dirty="0" err="1">
                <a:solidFill>
                  <a:srgbClr val="0000FF"/>
                </a:solidFill>
              </a:rPr>
              <a:t>n</a:t>
            </a:r>
            <a:r>
              <a:rPr lang="en-US" sz="2400" dirty="0">
                <a:solidFill>
                  <a:srgbClr val="0000FF"/>
                </a:solidFill>
              </a:rPr>
              <a:t>), </a:t>
            </a:r>
            <a:r>
              <a:rPr lang="en-US" sz="2400" dirty="0" err="1">
                <a:solidFill>
                  <a:srgbClr val="0000FF"/>
                </a:solidFill>
              </a:rPr>
              <a:t>n</a:t>
            </a:r>
            <a:r>
              <a:rPr lang="en-US" sz="2400" dirty="0">
                <a:solidFill>
                  <a:srgbClr val="0000FF"/>
                </a:solidFill>
              </a:rPr>
              <a:t> is called a pseudo-prime </a:t>
            </a:r>
            <a:r>
              <a:rPr lang="en-US" sz="2000" dirty="0">
                <a:solidFill>
                  <a:srgbClr val="FF0000"/>
                </a:solidFill>
              </a:rPr>
              <a:t>to the base </a:t>
            </a:r>
            <a:r>
              <a:rPr lang="en-US" sz="2400" dirty="0" err="1">
                <a:solidFill>
                  <a:srgbClr val="660066"/>
                </a:solidFill>
              </a:rPr>
              <a:t>b</a:t>
            </a:r>
            <a:endParaRPr lang="en-US" sz="2400" dirty="0">
              <a:solidFill>
                <a:srgbClr val="660066"/>
              </a:solidFill>
            </a:endParaRPr>
          </a:p>
          <a:p>
            <a:pPr>
              <a:buNone/>
            </a:pPr>
            <a:endParaRPr lang="en-US" sz="2400" dirty="0">
              <a:solidFill>
                <a:srgbClr val="0000FF"/>
              </a:solidFill>
            </a:endParaRP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Modular Exponentiation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/>
              <a:t>	A computationally efficient  way to compute </a:t>
            </a:r>
            <a:r>
              <a:rPr lang="en-US" sz="2400" dirty="0">
                <a:solidFill>
                  <a:srgbClr val="0000FF"/>
                </a:solidFill>
              </a:rPr>
              <a:t>a</a:t>
            </a:r>
            <a:r>
              <a:rPr lang="en-US" sz="2400" baseline="30000" dirty="0">
                <a:solidFill>
                  <a:srgbClr val="0000FF"/>
                </a:solidFill>
              </a:rPr>
              <a:t>x</a:t>
            </a:r>
            <a:r>
              <a:rPr lang="en-US" sz="2400" dirty="0">
                <a:solidFill>
                  <a:srgbClr val="0000FF"/>
                </a:solidFill>
              </a:rPr>
              <a:t> mod </a:t>
            </a:r>
            <a:r>
              <a:rPr lang="en-US" sz="2400" dirty="0" err="1">
                <a:solidFill>
                  <a:srgbClr val="0000FF"/>
                </a:solidFill>
              </a:rPr>
              <a:t>b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when </a:t>
            </a:r>
            <a:r>
              <a:rPr lang="en-US" sz="2400" dirty="0" err="1"/>
              <a:t>x</a:t>
            </a:r>
            <a:r>
              <a:rPr lang="en-US" sz="2400" dirty="0"/>
              <a:t> is large. The key idea is to represent </a:t>
            </a:r>
            <a:r>
              <a:rPr lang="en-US" sz="2400" dirty="0" err="1"/>
              <a:t>x</a:t>
            </a:r>
            <a:r>
              <a:rPr lang="en-US" sz="2400" dirty="0"/>
              <a:t> in the binary form first.</a:t>
            </a:r>
          </a:p>
          <a:p>
            <a:pPr>
              <a:buNone/>
            </a:pPr>
            <a:endParaRPr lang="en-US" sz="2400" dirty="0">
              <a:solidFill>
                <a:srgbClr val="660066"/>
              </a:solidFill>
            </a:endParaRPr>
          </a:p>
          <a:p>
            <a:pPr>
              <a:buNone/>
            </a:pPr>
            <a:r>
              <a:rPr lang="en-US" sz="2400" dirty="0">
                <a:solidFill>
                  <a:srgbClr val="660066"/>
                </a:solidFill>
              </a:rPr>
              <a:t>	Example. What is </a:t>
            </a:r>
            <a:r>
              <a:rPr lang="en-US" sz="2400" dirty="0">
                <a:solidFill>
                  <a:srgbClr val="0000FF"/>
                </a:solidFill>
              </a:rPr>
              <a:t>3</a:t>
            </a:r>
            <a:r>
              <a:rPr lang="en-US" sz="2400" baseline="30000" dirty="0">
                <a:solidFill>
                  <a:srgbClr val="0000FF"/>
                </a:solidFill>
              </a:rPr>
              <a:t>133</a:t>
            </a:r>
            <a:r>
              <a:rPr lang="en-US" sz="2400" dirty="0">
                <a:solidFill>
                  <a:srgbClr val="0000FF"/>
                </a:solidFill>
              </a:rPr>
              <a:t> mod 645? </a:t>
            </a:r>
          </a:p>
          <a:p>
            <a:pPr>
              <a:buNone/>
            </a:pPr>
            <a:r>
              <a:rPr lang="en-US" sz="2400" dirty="0">
                <a:solidFill>
                  <a:srgbClr val="0000FF"/>
                </a:solidFill>
              </a:rPr>
              <a:t>	</a:t>
            </a:r>
          </a:p>
          <a:p>
            <a:pPr>
              <a:buNone/>
            </a:pPr>
            <a:r>
              <a:rPr lang="en-US" sz="2400" dirty="0">
                <a:solidFill>
                  <a:srgbClr val="0000FF"/>
                </a:solidFill>
              </a:rPr>
              <a:t>	3</a:t>
            </a:r>
            <a:r>
              <a:rPr lang="en-US" sz="2400" baseline="30000" dirty="0">
                <a:solidFill>
                  <a:srgbClr val="0000FF"/>
                </a:solidFill>
              </a:rPr>
              <a:t>133 </a:t>
            </a:r>
            <a:r>
              <a:rPr lang="en-US" sz="2400" dirty="0">
                <a:solidFill>
                  <a:srgbClr val="0000FF"/>
                </a:solidFill>
              </a:rPr>
              <a:t>mod 645 = 3</a:t>
            </a:r>
            <a:r>
              <a:rPr lang="en-US" sz="2400" baseline="30000" dirty="0">
                <a:solidFill>
                  <a:srgbClr val="0000FF"/>
                </a:solidFill>
              </a:rPr>
              <a:t>10000101 </a:t>
            </a:r>
            <a:r>
              <a:rPr lang="en-US" sz="2400" dirty="0">
                <a:solidFill>
                  <a:srgbClr val="0000FF"/>
                </a:solidFill>
              </a:rPr>
              <a:t>mod 645 = 3</a:t>
            </a:r>
            <a:r>
              <a:rPr lang="en-US" sz="2400" baseline="30000" dirty="0">
                <a:solidFill>
                  <a:srgbClr val="0000FF"/>
                </a:solidFill>
              </a:rPr>
              <a:t>128+4+1 </a:t>
            </a:r>
            <a:r>
              <a:rPr lang="en-US" sz="2400" dirty="0">
                <a:solidFill>
                  <a:srgbClr val="0000FF"/>
                </a:solidFill>
              </a:rPr>
              <a:t>mod 645 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0000FF"/>
                </a:solidFill>
              </a:rPr>
              <a:t>3</a:t>
            </a:r>
            <a:r>
              <a:rPr lang="en-US" sz="2400" baseline="30000" dirty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 mod 645 = 3, 3</a:t>
            </a:r>
            <a:r>
              <a:rPr lang="en-US" sz="2400" baseline="30000" dirty="0">
                <a:solidFill>
                  <a:srgbClr val="0000FF"/>
                </a:solidFill>
              </a:rPr>
              <a:t>2</a:t>
            </a:r>
            <a:r>
              <a:rPr lang="en-US" sz="2400" dirty="0">
                <a:solidFill>
                  <a:srgbClr val="0000FF"/>
                </a:solidFill>
              </a:rPr>
              <a:t> mod 645 = 9, 3</a:t>
            </a:r>
            <a:r>
              <a:rPr lang="en-US" sz="2400" baseline="30000" dirty="0">
                <a:solidFill>
                  <a:srgbClr val="0000FF"/>
                </a:solidFill>
              </a:rPr>
              <a:t>4</a:t>
            </a:r>
            <a:r>
              <a:rPr lang="en-US" sz="2400" dirty="0">
                <a:solidFill>
                  <a:srgbClr val="0000FF"/>
                </a:solidFill>
              </a:rPr>
              <a:t> mod 645 = 81</a:t>
            </a:r>
          </a:p>
          <a:p>
            <a:pPr>
              <a:buNone/>
            </a:pPr>
            <a:r>
              <a:rPr lang="en-US" sz="2400" dirty="0">
                <a:solidFill>
                  <a:srgbClr val="0000FF"/>
                </a:solidFill>
              </a:rPr>
              <a:t>	3</a:t>
            </a:r>
            <a:r>
              <a:rPr lang="en-US" sz="2400" baseline="30000" dirty="0">
                <a:solidFill>
                  <a:srgbClr val="0000FF"/>
                </a:solidFill>
              </a:rPr>
              <a:t>8</a:t>
            </a:r>
            <a:r>
              <a:rPr lang="en-US" sz="2400" dirty="0">
                <a:solidFill>
                  <a:srgbClr val="0000FF"/>
                </a:solidFill>
              </a:rPr>
              <a:t> mod 645 = 81</a:t>
            </a:r>
            <a:r>
              <a:rPr lang="en-US" sz="2400" baseline="30000" dirty="0">
                <a:solidFill>
                  <a:srgbClr val="0000FF"/>
                </a:solidFill>
              </a:rPr>
              <a:t>2</a:t>
            </a:r>
            <a:r>
              <a:rPr lang="en-US" sz="2400" dirty="0">
                <a:solidFill>
                  <a:srgbClr val="0000FF"/>
                </a:solidFill>
              </a:rPr>
              <a:t> mod 645 = 111</a:t>
            </a:r>
          </a:p>
          <a:p>
            <a:pPr>
              <a:buNone/>
            </a:pPr>
            <a:r>
              <a:rPr lang="en-US" sz="2400" dirty="0">
                <a:solidFill>
                  <a:srgbClr val="0000FF"/>
                </a:solidFill>
              </a:rPr>
              <a:t>	3</a:t>
            </a:r>
            <a:r>
              <a:rPr lang="en-US" sz="2400" baseline="30000" dirty="0">
                <a:solidFill>
                  <a:srgbClr val="0000FF"/>
                </a:solidFill>
              </a:rPr>
              <a:t>64</a:t>
            </a:r>
            <a:r>
              <a:rPr lang="en-US" sz="2400" dirty="0">
                <a:solidFill>
                  <a:srgbClr val="0000FF"/>
                </a:solidFill>
              </a:rPr>
              <a:t> mod 845 = 111</a:t>
            </a:r>
            <a:r>
              <a:rPr lang="en-US" sz="2400" baseline="30000" dirty="0">
                <a:solidFill>
                  <a:srgbClr val="0000FF"/>
                </a:solidFill>
              </a:rPr>
              <a:t>2</a:t>
            </a:r>
            <a:r>
              <a:rPr lang="en-US" sz="2400" dirty="0">
                <a:solidFill>
                  <a:srgbClr val="0000FF"/>
                </a:solidFill>
              </a:rPr>
              <a:t> mod 645 = 66</a:t>
            </a:r>
          </a:p>
          <a:p>
            <a:pPr>
              <a:buNone/>
            </a:pPr>
            <a:r>
              <a:rPr lang="en-US" sz="2400" dirty="0">
                <a:solidFill>
                  <a:srgbClr val="0000FF"/>
                </a:solidFill>
              </a:rPr>
              <a:t>	3</a:t>
            </a:r>
            <a:r>
              <a:rPr lang="en-US" sz="2400" baseline="30000" dirty="0">
                <a:solidFill>
                  <a:srgbClr val="0000FF"/>
                </a:solidFill>
              </a:rPr>
              <a:t>128</a:t>
            </a:r>
            <a:r>
              <a:rPr lang="en-US" sz="2400" dirty="0">
                <a:solidFill>
                  <a:srgbClr val="0000FF"/>
                </a:solidFill>
              </a:rPr>
              <a:t> mod 845 = 66</a:t>
            </a:r>
            <a:r>
              <a:rPr lang="en-US" sz="2400" baseline="30000" dirty="0">
                <a:solidFill>
                  <a:srgbClr val="0000FF"/>
                </a:solidFill>
              </a:rPr>
              <a:t>2</a:t>
            </a:r>
            <a:r>
              <a:rPr lang="en-US" sz="2400" dirty="0">
                <a:solidFill>
                  <a:srgbClr val="0000FF"/>
                </a:solidFill>
              </a:rPr>
              <a:t> mod 645 = 486</a:t>
            </a:r>
          </a:p>
          <a:p>
            <a:pPr>
              <a:buNone/>
            </a:pPr>
            <a:r>
              <a:rPr lang="en-US" sz="2400" dirty="0">
                <a:solidFill>
                  <a:srgbClr val="0000FF"/>
                </a:solidFill>
              </a:rPr>
              <a:t>	So, 3</a:t>
            </a:r>
            <a:r>
              <a:rPr lang="en-US" sz="2400" baseline="30000" dirty="0">
                <a:solidFill>
                  <a:srgbClr val="0000FF"/>
                </a:solidFill>
              </a:rPr>
              <a:t>128+4+1 </a:t>
            </a:r>
            <a:r>
              <a:rPr lang="en-US" sz="2400" dirty="0">
                <a:solidFill>
                  <a:srgbClr val="0000FF"/>
                </a:solidFill>
              </a:rPr>
              <a:t>mod 645 = 486.81.3 mod 645 = you calculate</a:t>
            </a:r>
            <a:endParaRPr lang="en-US"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Applications of Congruence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515338" cy="4388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u="sng" dirty="0"/>
              <a:t>Hashing function</a:t>
            </a:r>
          </a:p>
          <a:p>
            <a:pPr>
              <a:buNone/>
            </a:pPr>
            <a:r>
              <a:rPr lang="en-US" sz="2400" dirty="0">
                <a:solidFill>
                  <a:srgbClr val="000000"/>
                </a:solidFill>
              </a:rPr>
              <a:t>A hashing function is a mapping</a:t>
            </a:r>
          </a:p>
          <a:p>
            <a:pPr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>
                <a:solidFill>
                  <a:srgbClr val="0000FF"/>
                </a:solidFill>
              </a:rPr>
              <a:t>key 	➞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 	a storage location</a:t>
            </a:r>
          </a:p>
          <a:p>
            <a:pPr>
              <a:buNone/>
            </a:pPr>
            <a:r>
              <a:rPr lang="en-US" sz="1800" dirty="0">
                <a:solidFill>
                  <a:srgbClr val="0000FF"/>
                </a:solidFill>
                <a:latin typeface="Arial Narrow"/>
                <a:cs typeface="Arial Narrow"/>
              </a:rPr>
              <a:t>(larger domain)		(smaller size storage)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So that it can be efficiently stored</a:t>
            </a:r>
          </a:p>
          <a:p>
            <a:pPr>
              <a:buNone/>
            </a:pPr>
            <a:r>
              <a:rPr lang="en-US" sz="2400" dirty="0"/>
              <a:t>and retrieved.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076462" y="2080846"/>
            <a:ext cx="1475153" cy="37806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6076462" y="2334847"/>
            <a:ext cx="147515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76462" y="2938950"/>
            <a:ext cx="147515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76462" y="2641235"/>
            <a:ext cx="147515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76462" y="5060462"/>
            <a:ext cx="147515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76462" y="5374665"/>
            <a:ext cx="147515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76462" y="5614132"/>
            <a:ext cx="147515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09522" y="20231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74703" y="233484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09522" y="264282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41495" y="5619207"/>
            <a:ext cx="56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m-1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41495" y="5246388"/>
            <a:ext cx="56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m-2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Applications of Congruence:</a:t>
            </a:r>
            <a:br>
              <a:rPr lang="en-US" dirty="0"/>
            </a:br>
            <a:r>
              <a:rPr lang="en-US" dirty="0"/>
              <a:t>Hashing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777" y="1600201"/>
            <a:ext cx="5128717" cy="438833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400" dirty="0"/>
              <a:t>A </a:t>
            </a:r>
            <a:r>
              <a:rPr lang="en-US" sz="2400" dirty="0">
                <a:solidFill>
                  <a:srgbClr val="1E04E8"/>
                </a:solidFill>
              </a:rPr>
              <a:t>hashing function </a:t>
            </a:r>
            <a:r>
              <a:rPr lang="en-US" sz="2400" dirty="0"/>
              <a:t>maps data of arbitrary size to fixed or smaller size values. The values returned by a hash function are called </a:t>
            </a:r>
            <a:r>
              <a:rPr lang="en-US" sz="2400" dirty="0">
                <a:solidFill>
                  <a:srgbClr val="1E04E8"/>
                </a:solidFill>
              </a:rPr>
              <a:t>hash values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1E04E8"/>
                </a:solidFill>
              </a:rPr>
              <a:t>digests</a:t>
            </a:r>
            <a:r>
              <a:rPr lang="en-US" sz="2400" dirty="0"/>
              <a:t>, or simply </a:t>
            </a:r>
            <a:r>
              <a:rPr lang="en-US" sz="2400" dirty="0">
                <a:solidFill>
                  <a:srgbClr val="1E04E8"/>
                </a:solidFill>
              </a:rPr>
              <a:t>hashes</a:t>
            </a:r>
            <a:r>
              <a:rPr lang="en-US" sz="2400" dirty="0"/>
              <a:t>.</a:t>
            </a:r>
            <a:r>
              <a:rPr lang="en-US" sz="2400" dirty="0">
                <a:solidFill>
                  <a:srgbClr val="000000"/>
                </a:solidFill>
              </a:rPr>
              <a:t>	</a:t>
            </a:r>
          </a:p>
          <a:p>
            <a:pPr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2400" dirty="0">
                <a:solidFill>
                  <a:srgbClr val="000000"/>
                </a:solidFill>
              </a:rPr>
              <a:t>Assume that University of Iowa plans to maintain a record of its </a:t>
            </a:r>
            <a:r>
              <a:rPr lang="en-US" sz="2400" dirty="0">
                <a:solidFill>
                  <a:srgbClr val="FF0000"/>
                </a:solidFill>
              </a:rPr>
              <a:t>5000 employees </a:t>
            </a:r>
            <a:r>
              <a:rPr lang="en-US" sz="2400" dirty="0">
                <a:solidFill>
                  <a:srgbClr val="0000FF"/>
                </a:solidFill>
              </a:rPr>
              <a:t>using </a:t>
            </a:r>
            <a:r>
              <a:rPr lang="en-US" sz="2400" dirty="0">
                <a:solidFill>
                  <a:srgbClr val="FF0000"/>
                </a:solidFill>
              </a:rPr>
              <a:t>SSN</a:t>
            </a:r>
            <a:r>
              <a:rPr lang="en-US" sz="2400" dirty="0">
                <a:solidFill>
                  <a:srgbClr val="0000FF"/>
                </a:solidFill>
              </a:rPr>
              <a:t> as the key</a:t>
            </a:r>
            <a:r>
              <a:rPr lang="en-US" sz="2400" dirty="0">
                <a:solidFill>
                  <a:srgbClr val="000000"/>
                </a:solidFill>
              </a:rPr>
              <a:t>. How will it assign a memory location to the record for an employee with </a:t>
            </a:r>
            <a:r>
              <a:rPr lang="en-US" sz="2400" dirty="0">
                <a:solidFill>
                  <a:srgbClr val="0000FF"/>
                </a:solidFill>
              </a:rPr>
              <a:t>key = </a:t>
            </a:r>
            <a:r>
              <a:rPr lang="en-US" sz="2400" dirty="0" err="1">
                <a:solidFill>
                  <a:srgbClr val="0000FF"/>
                </a:solidFill>
              </a:rPr>
              <a:t>k</a:t>
            </a:r>
            <a:r>
              <a:rPr lang="en-US" sz="2400" dirty="0">
                <a:solidFill>
                  <a:srgbClr val="000000"/>
                </a:solidFill>
              </a:rPr>
              <a:t>? One solution is to use a hashing function </a:t>
            </a:r>
            <a:r>
              <a:rPr lang="en-US" sz="2400" dirty="0">
                <a:solidFill>
                  <a:srgbClr val="1E04E8"/>
                </a:solidFill>
              </a:rPr>
              <a:t>h</a:t>
            </a:r>
            <a:r>
              <a:rPr lang="en-US" sz="2400" dirty="0">
                <a:solidFill>
                  <a:srgbClr val="000000"/>
                </a:solidFill>
              </a:rPr>
              <a:t> like</a:t>
            </a:r>
          </a:p>
          <a:p>
            <a:pPr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2400" dirty="0">
                <a:solidFill>
                  <a:srgbClr val="000000"/>
                </a:solidFill>
              </a:rPr>
              <a:t>			</a:t>
            </a:r>
            <a:r>
              <a:rPr lang="en-US" sz="2400" b="1" dirty="0" err="1">
                <a:solidFill>
                  <a:srgbClr val="0000FF"/>
                </a:solidFill>
              </a:rPr>
              <a:t>h(k</a:t>
            </a:r>
            <a:r>
              <a:rPr lang="en-US" sz="2400" b="1" dirty="0">
                <a:solidFill>
                  <a:srgbClr val="0000FF"/>
                </a:solidFill>
              </a:rPr>
              <a:t>) = k</a:t>
            </a:r>
            <a:r>
              <a:rPr lang="en-US" sz="2400" b="1" baseline="30000" dirty="0">
                <a:solidFill>
                  <a:srgbClr val="0000FF"/>
                </a:solidFill>
              </a:rPr>
              <a:t>2</a:t>
            </a:r>
            <a:r>
              <a:rPr lang="en-US" sz="2400" b="1" dirty="0">
                <a:solidFill>
                  <a:srgbClr val="0000FF"/>
                </a:solidFill>
              </a:rPr>
              <a:t> mod </a:t>
            </a:r>
            <a:r>
              <a:rPr lang="en-US" sz="2400" b="1" dirty="0" err="1">
                <a:solidFill>
                  <a:srgbClr val="0000FF"/>
                </a:solidFill>
              </a:rPr>
              <a:t>m</a:t>
            </a:r>
            <a:r>
              <a:rPr lang="en-US" sz="2400" dirty="0">
                <a:solidFill>
                  <a:srgbClr val="000000"/>
                </a:solidFill>
              </a:rPr>
              <a:t>	</a:t>
            </a:r>
          </a:p>
          <a:p>
            <a:pPr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2400" dirty="0">
                <a:solidFill>
                  <a:srgbClr val="000000"/>
                </a:solidFill>
              </a:rPr>
              <a:t>	(where </a:t>
            </a:r>
            <a:r>
              <a:rPr lang="en-US" sz="2400" dirty="0" err="1">
                <a:solidFill>
                  <a:srgbClr val="000000"/>
                </a:solidFill>
              </a:rPr>
              <a:t>m</a:t>
            </a:r>
            <a:r>
              <a:rPr lang="en-US" sz="2400" dirty="0">
                <a:solidFill>
                  <a:srgbClr val="000000"/>
                </a:solidFill>
              </a:rPr>
              <a:t> = number of  available memory locations, </a:t>
            </a:r>
            <a:r>
              <a:rPr lang="en-US" sz="2400" dirty="0" err="1">
                <a:solidFill>
                  <a:srgbClr val="000000"/>
                </a:solidFill>
              </a:rPr>
              <a:t>m</a:t>
            </a:r>
            <a:r>
              <a:rPr lang="en-US" sz="2400" dirty="0">
                <a:solidFill>
                  <a:srgbClr val="000000"/>
                </a:solidFill>
              </a:rPr>
              <a:t> ≥ 5000)</a:t>
            </a:r>
          </a:p>
          <a:p>
            <a:pPr>
              <a:buNone/>
            </a:pPr>
            <a:endParaRPr lang="en-US" sz="2400" dirty="0">
              <a:solidFill>
                <a:srgbClr val="0000FF"/>
              </a:solidFill>
            </a:endParaRPr>
          </a:p>
          <a:p>
            <a:pPr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076462" y="2080846"/>
            <a:ext cx="1475153" cy="37806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6076462" y="2334847"/>
            <a:ext cx="147515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76462" y="2938950"/>
            <a:ext cx="147515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76462" y="2641235"/>
            <a:ext cx="147515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76462" y="5060462"/>
            <a:ext cx="147515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76462" y="5374665"/>
            <a:ext cx="147515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76462" y="5614132"/>
            <a:ext cx="147515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09522" y="20231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74703" y="233484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09522" y="264282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41495" y="5619207"/>
            <a:ext cx="56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m-1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41495" y="5246388"/>
            <a:ext cx="56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m-2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Hashing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4774713" cy="438833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400" dirty="0">
                <a:solidFill>
                  <a:srgbClr val="000000"/>
                </a:solidFill>
              </a:rPr>
              <a:t>	A </a:t>
            </a:r>
            <a:r>
              <a:rPr lang="en-US" sz="2400" dirty="0">
                <a:solidFill>
                  <a:srgbClr val="1E04E8"/>
                </a:solidFill>
              </a:rPr>
              <a:t>hashing function 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a.k.a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1E04E8"/>
                </a:solidFill>
              </a:rPr>
              <a:t>hash function</a:t>
            </a:r>
            <a:r>
              <a:rPr lang="en-US" sz="2400" dirty="0">
                <a:solidFill>
                  <a:srgbClr val="000000"/>
                </a:solidFill>
              </a:rPr>
              <a:t>) </a:t>
            </a:r>
            <a:r>
              <a:rPr lang="en-US" sz="2400" dirty="0">
                <a:solidFill>
                  <a:srgbClr val="0000FF"/>
                </a:solidFill>
              </a:rPr>
              <a:t>must be easy to evaluate</a:t>
            </a:r>
            <a:r>
              <a:rPr lang="en-US" sz="2400" dirty="0">
                <a:solidFill>
                  <a:srgbClr val="000000"/>
                </a:solidFill>
              </a:rPr>
              <a:t>. There is a risk of </a:t>
            </a:r>
            <a:r>
              <a:rPr lang="en-US" sz="2400" b="1" dirty="0">
                <a:solidFill>
                  <a:srgbClr val="0000FF"/>
                </a:solidFill>
              </a:rPr>
              <a:t>collision</a:t>
            </a:r>
            <a:r>
              <a:rPr lang="en-US" sz="2400" dirty="0">
                <a:solidFill>
                  <a:srgbClr val="000000"/>
                </a:solidFill>
              </a:rPr>
              <a:t> (two keys mapped to the same location), but in that case the first free location after the occupied location has to be assigned by the hashing function.</a:t>
            </a:r>
          </a:p>
          <a:p>
            <a:pPr>
              <a:buNone/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</a:p>
          <a:p>
            <a:pPr>
              <a:buNone/>
            </a:pPr>
            <a:r>
              <a:rPr lang="en-US" sz="2400" dirty="0">
                <a:solidFill>
                  <a:srgbClr val="000000"/>
                </a:solidFill>
              </a:rPr>
              <a:t>	For good hashing functions, collisions are rare.</a:t>
            </a:r>
          </a:p>
          <a:p>
            <a:pPr>
              <a:buNone/>
            </a:pPr>
            <a:r>
              <a:rPr lang="en-US" sz="2400" dirty="0">
                <a:solidFill>
                  <a:srgbClr val="000000"/>
                </a:solidFill>
              </a:rPr>
              <a:t>				</a:t>
            </a:r>
          </a:p>
          <a:p>
            <a:pPr>
              <a:buNone/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076462" y="2080846"/>
            <a:ext cx="1475153" cy="3780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6076462" y="2334847"/>
            <a:ext cx="147515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76462" y="2938950"/>
            <a:ext cx="147515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76462" y="2641235"/>
            <a:ext cx="147515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76462" y="5060462"/>
            <a:ext cx="147515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76462" y="5374665"/>
            <a:ext cx="147515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76462" y="5614132"/>
            <a:ext cx="147515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74703" y="1967103"/>
            <a:ext cx="3016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74703" y="2334847"/>
            <a:ext cx="3016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74703" y="2754284"/>
            <a:ext cx="3016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41495" y="5619207"/>
            <a:ext cx="56968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m-1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41495" y="5246388"/>
            <a:ext cx="56968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m-2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076462" y="3818181"/>
            <a:ext cx="147515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76462" y="3556000"/>
            <a:ext cx="147515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894396" y="3188256"/>
            <a:ext cx="7924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Key k1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94396" y="3927231"/>
            <a:ext cx="68747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Key 2</a:t>
            </a:r>
          </a:p>
        </p:txBody>
      </p:sp>
      <p:cxnSp>
        <p:nvCxnSpPr>
          <p:cNvPr id="25" name="Straight Arrow Connector 24"/>
          <p:cNvCxnSpPr>
            <a:stCxn id="22" idx="1"/>
          </p:cNvCxnSpPr>
          <p:nvPr/>
        </p:nvCxnSpPr>
        <p:spPr>
          <a:xfrm rot="10800000" flipV="1">
            <a:off x="7551616" y="3372921"/>
            <a:ext cx="342781" cy="3198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V="1">
            <a:off x="7532506" y="3711879"/>
            <a:ext cx="381001" cy="3427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094537" y="3557899"/>
            <a:ext cx="974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Collision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70350" y="1417638"/>
            <a:ext cx="7516450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77|7 is FALSE  (Bigger number can’t divide a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	smaller positive number)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7|77 is TRUE, because 77 = 7.11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24|24 is TRUE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1|2 is TRUE, but 2|1 is FALSE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0|24 is FALSE (No number is divisible by 0), but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24|0 is TRUE, since 0 is divisible by every non-zero number</a:t>
            </a:r>
          </a:p>
          <a:p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Applications of Congruence: </a:t>
            </a:r>
            <a:br>
              <a:rPr lang="en-US" dirty="0"/>
            </a:br>
            <a:r>
              <a:rPr lang="en-US" dirty="0"/>
              <a:t>Parity Check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00646" cy="43883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>
                <a:solidFill>
                  <a:srgbClr val="000000"/>
                </a:solidFill>
              </a:rPr>
              <a:t>	When a string of </a:t>
            </a:r>
            <a:r>
              <a:rPr lang="en-US" sz="2400" dirty="0" err="1">
                <a:solidFill>
                  <a:srgbClr val="0000FF"/>
                </a:solidFill>
              </a:rPr>
              <a:t>n</a:t>
            </a:r>
            <a:r>
              <a:rPr lang="en-US" sz="2400" dirty="0">
                <a:solidFill>
                  <a:srgbClr val="000000"/>
                </a:solidFill>
              </a:rPr>
              <a:t> bits	 </a:t>
            </a:r>
            <a:r>
              <a:rPr lang="en-US" sz="2400" dirty="0">
                <a:solidFill>
                  <a:srgbClr val="0000FF"/>
                </a:solidFill>
              </a:rPr>
              <a:t>b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 b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r>
              <a:rPr lang="en-US" sz="2400" dirty="0">
                <a:solidFill>
                  <a:srgbClr val="0000FF"/>
                </a:solidFill>
              </a:rPr>
              <a:t> b</a:t>
            </a:r>
            <a:r>
              <a:rPr lang="en-US" sz="2400" baseline="-25000" dirty="0">
                <a:solidFill>
                  <a:srgbClr val="0000FF"/>
                </a:solidFill>
              </a:rPr>
              <a:t>3</a:t>
            </a:r>
            <a:r>
              <a:rPr lang="en-US" sz="2400" dirty="0">
                <a:solidFill>
                  <a:srgbClr val="0000FF"/>
                </a:solidFill>
              </a:rPr>
              <a:t> … </a:t>
            </a:r>
            <a:r>
              <a:rPr lang="en-US" sz="2400" dirty="0" err="1">
                <a:solidFill>
                  <a:srgbClr val="0000FF"/>
                </a:solidFill>
              </a:rPr>
              <a:t>b</a:t>
            </a:r>
            <a:r>
              <a:rPr lang="en-US" sz="2400" baseline="-25000" dirty="0" err="1">
                <a:solidFill>
                  <a:srgbClr val="0000FF"/>
                </a:solidFill>
              </a:rPr>
              <a:t>n</a:t>
            </a:r>
            <a:r>
              <a:rPr lang="en-US" sz="2400" baseline="-25000" dirty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is transmitted, sometimes a single bit is corrupted due to communication error. To safeguard this, an extra bit b</a:t>
            </a:r>
            <a:r>
              <a:rPr lang="en-US" sz="2400" baseline="-25000" dirty="0">
                <a:solidFill>
                  <a:srgbClr val="000000"/>
                </a:solidFill>
              </a:rPr>
              <a:t>n+1 </a:t>
            </a:r>
            <a:r>
              <a:rPr lang="en-US" sz="2400" dirty="0">
                <a:solidFill>
                  <a:srgbClr val="000000"/>
                </a:solidFill>
              </a:rPr>
              <a:t>is added.  The extra bit is chosen so that </a:t>
            </a:r>
            <a:r>
              <a:rPr lang="en-US" sz="2400" b="1" dirty="0">
                <a:solidFill>
                  <a:srgbClr val="0000FF"/>
                </a:solidFill>
              </a:rPr>
              <a:t>mod 2</a:t>
            </a:r>
            <a:r>
              <a:rPr lang="en-US" sz="2400" dirty="0">
                <a:solidFill>
                  <a:srgbClr val="000000"/>
                </a:solidFill>
              </a:rPr>
              <a:t> sum of all the bits is 0 (for even parity) or 1 (for odd parity).</a:t>
            </a:r>
          </a:p>
          <a:p>
            <a:pPr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2400" dirty="0">
                <a:solidFill>
                  <a:srgbClr val="000000"/>
                </a:solidFill>
              </a:rPr>
              <a:t>	1  1  0  1  0  1  </a:t>
            </a:r>
            <a:r>
              <a:rPr lang="en-US" sz="2400" dirty="0">
                <a:solidFill>
                  <a:srgbClr val="FF6600"/>
                </a:solidFill>
              </a:rPr>
              <a:t>0</a:t>
            </a:r>
          </a:p>
          <a:p>
            <a:pPr>
              <a:buNone/>
            </a:pPr>
            <a:r>
              <a:rPr lang="en-US" sz="2400" dirty="0">
                <a:solidFill>
                  <a:srgbClr val="000000"/>
                </a:solidFill>
              </a:rPr>
              <a:t>	0  1  0  1  1  0  0  1  1  </a:t>
            </a:r>
            <a:r>
              <a:rPr lang="en-US" sz="2400" dirty="0">
                <a:solidFill>
                  <a:srgbClr val="FF6600"/>
                </a:solidFill>
              </a:rPr>
              <a:t>1 </a:t>
            </a:r>
            <a:r>
              <a:rPr lang="en-US" sz="2400" dirty="0">
                <a:solidFill>
                  <a:srgbClr val="000000"/>
                </a:solidFill>
              </a:rPr>
              <a:t> 		(</a:t>
            </a:r>
            <a:r>
              <a:rPr lang="en-US" sz="2400" dirty="0">
                <a:solidFill>
                  <a:srgbClr val="FF0000"/>
                </a:solidFill>
              </a:rPr>
              <a:t>even</a:t>
            </a:r>
            <a:r>
              <a:rPr lang="en-US" sz="2400" dirty="0">
                <a:solidFill>
                  <a:srgbClr val="000000"/>
                </a:solidFill>
              </a:rPr>
              <a:t> parity bit in red)</a:t>
            </a:r>
          </a:p>
          <a:p>
            <a:pPr>
              <a:buNone/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dirty="0"/>
              <a:t>	Parity checking helps detect such transmission errors. Works for single bit corruption only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Applications of Congruence:</a:t>
            </a:r>
            <a:br>
              <a:rPr lang="en-US" dirty="0"/>
            </a:br>
            <a:r>
              <a:rPr lang="en-US" dirty="0"/>
              <a:t>UPC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1987549"/>
            <a:ext cx="8902700" cy="3272343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Applications of Congruence:</a:t>
            </a:r>
            <a:br>
              <a:rPr lang="en-US" dirty="0"/>
            </a:br>
            <a:r>
              <a:rPr lang="en-US" dirty="0"/>
              <a:t>Pseudo-random number generation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3636" y="2135909"/>
            <a:ext cx="43282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Consider the recursive definition: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706254" y="2856038"/>
          <a:ext cx="3364179" cy="480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9" name="Equation" r:id="rId3" imgW="1422400" imgH="203200" progId="Equation.DSMT4">
                  <p:embed/>
                </p:oleObj>
              </mc:Choice>
              <mc:Fallback>
                <p:oleObj name="Equation" r:id="rId3" imgW="1422400" imgH="203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6254" y="2856038"/>
                        <a:ext cx="3364179" cy="4805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1810" y="3775364"/>
            <a:ext cx="85249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It generates a </a:t>
            </a:r>
            <a:r>
              <a:rPr lang="en-US" sz="2400" dirty="0">
                <a:solidFill>
                  <a:srgbClr val="FF0000"/>
                </a:solidFill>
              </a:rPr>
              <a:t>pseudo-random sequence 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what is this</a:t>
            </a:r>
            <a:r>
              <a:rPr lang="en-US" sz="2400" dirty="0"/>
              <a:t>?) of numbers</a:t>
            </a:r>
          </a:p>
          <a:p>
            <a:endParaRPr lang="en-US" sz="2400" dirty="0"/>
          </a:p>
          <a:p>
            <a:r>
              <a:rPr lang="en-US" sz="2400" dirty="0"/>
              <a:t>where</a:t>
            </a:r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1145308" y="4493093"/>
          <a:ext cx="5187939" cy="482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0" name="Equation" r:id="rId5" imgW="2184400" imgH="203200" progId="Equation.DSMT4">
                  <p:embed/>
                </p:oleObj>
              </mc:Choice>
              <mc:Fallback>
                <p:oleObj name="Equation" r:id="rId5" imgW="2184400" imgH="203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5308" y="4493093"/>
                        <a:ext cx="5187939" cy="482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32152" y="5276993"/>
                <a:ext cx="317106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baseline="-25000" dirty="0"/>
                  <a:t>0</a:t>
                </a:r>
                <a:r>
                  <a:rPr lang="en-US" sz="2400" dirty="0"/>
                  <a:t> being the initial seed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A popular one is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152" y="5276993"/>
                <a:ext cx="3171061" cy="1200329"/>
              </a:xfrm>
              <a:prstGeom prst="rect">
                <a:avLst/>
              </a:prstGeom>
              <a:blipFill>
                <a:blip r:embed="rId7"/>
                <a:stretch>
                  <a:fillRect l="-3200" t="-3158" r="-800" b="-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4052454" y="5968678"/>
          <a:ext cx="3533737" cy="508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1" name="Equation" r:id="rId8" imgW="1676400" imgH="241300" progId="Equation.DSMT4">
                  <p:embed/>
                </p:oleObj>
              </mc:Choice>
              <mc:Fallback>
                <p:oleObj name="Equation" r:id="rId8" imgW="1676400" imgH="2413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454" y="5968678"/>
                        <a:ext cx="3533737" cy="5086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Cryptography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674091"/>
            <a:ext cx="6384636" cy="3752273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Private Key Cryptography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2535" y="1816465"/>
            <a:ext cx="76387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oldest example is </a:t>
            </a:r>
            <a:r>
              <a:rPr lang="en-US" sz="2400" dirty="0">
                <a:solidFill>
                  <a:srgbClr val="0000FF"/>
                </a:solidFill>
              </a:rPr>
              <a:t>Caesar cipher </a:t>
            </a:r>
            <a:r>
              <a:rPr lang="en-US" sz="2400" dirty="0"/>
              <a:t>used by Julius Caesar to</a:t>
            </a:r>
          </a:p>
          <a:p>
            <a:r>
              <a:rPr lang="en-US" sz="2400" dirty="0"/>
              <a:t>communicate with his generals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3444" y="2865072"/>
            <a:ext cx="7558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example, </a:t>
            </a:r>
            <a:r>
              <a:rPr lang="en-US" sz="2400" b="1" dirty="0">
                <a:solidFill>
                  <a:srgbClr val="0000FF"/>
                </a:solidFill>
              </a:rPr>
              <a:t>LOVE</a:t>
            </a:r>
            <a:r>
              <a:rPr lang="en-US" sz="2400" dirty="0"/>
              <a:t>  ➞  </a:t>
            </a:r>
            <a:r>
              <a:rPr lang="en-US" sz="2400" b="1" dirty="0">
                <a:solidFill>
                  <a:srgbClr val="0000FF"/>
                </a:solidFill>
              </a:rPr>
              <a:t>ORYH</a:t>
            </a:r>
            <a:r>
              <a:rPr lang="en-US" sz="2400" dirty="0"/>
              <a:t>  (circular shift by 3 places)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535" y="3485096"/>
            <a:ext cx="707477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 general, for Caesar Cipher, let </a:t>
            </a:r>
          </a:p>
          <a:p>
            <a:r>
              <a:rPr lang="en-US" sz="2400" dirty="0" err="1"/>
              <a:t>p</a:t>
            </a:r>
            <a:r>
              <a:rPr lang="en-US" sz="2400" dirty="0"/>
              <a:t> = plain text </a:t>
            </a:r>
            <a:r>
              <a:rPr lang="en-US" sz="2400" dirty="0" err="1"/>
              <a:t>c</a:t>
            </a:r>
            <a:r>
              <a:rPr lang="en-US" sz="2400" dirty="0"/>
              <a:t>= cipher text,  </a:t>
            </a:r>
            <a:r>
              <a:rPr lang="en-US" sz="2400" dirty="0" err="1"/>
              <a:t>k</a:t>
            </a:r>
            <a:r>
              <a:rPr lang="en-US" sz="2400" dirty="0"/>
              <a:t> = </a:t>
            </a:r>
            <a:r>
              <a:rPr lang="en-US" sz="2400" dirty="0">
                <a:solidFill>
                  <a:srgbClr val="FF0000"/>
                </a:solidFill>
              </a:rPr>
              <a:t>encryption key (secret)</a:t>
            </a:r>
          </a:p>
          <a:p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The encryption algorithm  is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/>
              <a:t>The decryption algorithm is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/>
          </a:p>
          <a:p>
            <a:r>
              <a:rPr lang="en-US" sz="2400" dirty="0"/>
              <a:t>Both parties must share a </a:t>
            </a:r>
            <a:r>
              <a:rPr lang="en-US" sz="2400" dirty="0">
                <a:solidFill>
                  <a:srgbClr val="0000FF"/>
                </a:solidFill>
              </a:rPr>
              <a:t>common secret key</a:t>
            </a:r>
            <a:r>
              <a:rPr lang="en-US" sz="2400" dirty="0"/>
              <a:t>.</a:t>
            </a: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4452909" y="4694609"/>
          <a:ext cx="2397695" cy="479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7" name="Equation" r:id="rId3" imgW="952500" imgH="190500" progId="Equation.DSMT4">
                  <p:embed/>
                </p:oleObj>
              </mc:Choice>
              <mc:Fallback>
                <p:oleObj name="Equation" r:id="rId3" imgW="952500" imgH="190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2909" y="4694609"/>
                        <a:ext cx="2397695" cy="4795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4452909" y="5293202"/>
          <a:ext cx="2397695" cy="479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8" name="Equation" r:id="rId5" imgW="952500" imgH="190500" progId="Equation.DSMT4">
                  <p:embed/>
                </p:oleObj>
              </mc:Choice>
              <mc:Fallback>
                <p:oleObj name="Equation" r:id="rId5" imgW="952500" imgH="1905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2909" y="5293202"/>
                        <a:ext cx="2397695" cy="4795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Private Key Cryptography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0799" y="2100606"/>
            <a:ext cx="715191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One problem with private key cryptography is the </a:t>
            </a:r>
            <a:r>
              <a:rPr lang="en-US" sz="2400" dirty="0">
                <a:solidFill>
                  <a:srgbClr val="FF0000"/>
                </a:solidFill>
              </a:rPr>
              <a:t>distribution of the private key</a:t>
            </a:r>
            <a:r>
              <a:rPr lang="en-US" sz="2400" dirty="0"/>
              <a:t>. To send a secret message, you need a key. How would you transmit the key? </a:t>
            </a:r>
            <a:r>
              <a:rPr lang="en-US" sz="2400" i="1" dirty="0"/>
              <a:t>Would you use another key for it?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This led to the introduction of </a:t>
            </a:r>
            <a:r>
              <a:rPr lang="en-US" sz="2400" i="1" dirty="0">
                <a:solidFill>
                  <a:srgbClr val="0000FF"/>
                </a:solidFill>
              </a:rPr>
              <a:t>public key cryptography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Public Key encryption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38416" y="1582615"/>
                <a:ext cx="7275005" cy="4845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rgbClr val="FF0000"/>
                    </a:solidFill>
                  </a:rPr>
                  <a:t>RSA Cryptosystems </a:t>
                </a:r>
                <a:r>
                  <a:rPr lang="en-US" sz="2000" dirty="0"/>
                  <a:t>uses two keys, a </a:t>
                </a:r>
                <a:r>
                  <a:rPr lang="en-US" sz="2000" dirty="0">
                    <a:solidFill>
                      <a:srgbClr val="0000FF"/>
                    </a:solidFill>
                  </a:rPr>
                  <a:t>public key </a:t>
                </a:r>
                <a:r>
                  <a:rPr lang="en-US" sz="2000" dirty="0"/>
                  <a:t>and a </a:t>
                </a:r>
                <a:r>
                  <a:rPr lang="en-US" sz="2000" dirty="0">
                    <a:solidFill>
                      <a:srgbClr val="0000FF"/>
                    </a:solidFill>
                  </a:rPr>
                  <a:t>private key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Let				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are </a:t>
                </a:r>
                <a:r>
                  <a:rPr lang="en-US" sz="2000" dirty="0">
                    <a:solidFill>
                      <a:srgbClr val="0000FF"/>
                    </a:solidFill>
                  </a:rPr>
                  <a:t>large prime numbers</a:t>
                </a:r>
                <a:r>
                  <a:rPr lang="en-US" sz="2000" dirty="0"/>
                  <a:t>, say 200 digits each)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The </a:t>
                </a:r>
                <a:r>
                  <a:rPr lang="en-US" sz="2000" i="1" dirty="0"/>
                  <a:t>encryption key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000" dirty="0"/>
                  <a:t> is </a:t>
                </a:r>
                <a:r>
                  <a:rPr lang="en-US" sz="2000" i="1" dirty="0">
                    <a:solidFill>
                      <a:srgbClr val="660066"/>
                    </a:solidFill>
                  </a:rPr>
                  <a:t>relatively prime </a:t>
                </a:r>
                <a:r>
                  <a:rPr lang="en-US" sz="2000" dirty="0"/>
                  <a:t>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−1)(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−1), </m:t>
                    </m:r>
                  </m:oMath>
                </a14:m>
                <a:r>
                  <a:rPr lang="en-US" sz="2000" dirty="0"/>
                  <a:t>and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the </a:t>
                </a:r>
                <a:r>
                  <a:rPr lang="en-US" sz="2000" i="1" dirty="0"/>
                  <a:t>decryption key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000" dirty="0"/>
                  <a:t> is the </a:t>
                </a:r>
                <a:r>
                  <a:rPr lang="en-US" sz="2000" b="1" i="1" dirty="0"/>
                  <a:t>inverse</a:t>
                </a:r>
                <a:r>
                  <a:rPr lang="en-US" sz="2000" dirty="0"/>
                  <a:t>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−1)(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FF0000"/>
                    </a:solidFill>
                  </a:rPr>
                  <a:t>(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e</a:t>
                </a:r>
                <a:r>
                  <a:rPr lang="en-US" sz="2800" dirty="0">
                    <a:solidFill>
                      <a:srgbClr val="FF0000"/>
                    </a:solidFill>
                  </a:rPr>
                  <a:t> is secret, but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d</a:t>
                </a:r>
                <a:r>
                  <a:rPr lang="en-US" sz="2800" dirty="0">
                    <a:solidFill>
                      <a:srgbClr val="FF0000"/>
                    </a:solidFill>
                  </a:rPr>
                  <a:t> is publicly known)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rgbClr val="0000FF"/>
                    </a:solidFill>
                  </a:rPr>
                  <a:t>	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rgbClr val="0000FF"/>
                    </a:solidFill>
                  </a:rPr>
                  <a:t>	Ciphertext 	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en-US" sz="2000" i="0" baseline="30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>
                  <a:solidFill>
                    <a:srgbClr val="0000FF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rgbClr val="0000FF"/>
                    </a:solidFill>
                  </a:rPr>
                  <a:t>	Plaintext 	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sty m:val="p"/>
                      </m:rPr>
                      <a:rPr lang="en-US" sz="2000" i="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2000" i="0" baseline="30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	</a:t>
                </a:r>
                <a:r>
                  <a:rPr lang="en-US" sz="2000" dirty="0"/>
                  <a:t>	(Why does it work?)</a:t>
                </a:r>
              </a:p>
              <a:p>
                <a:pPr>
                  <a:lnSpc>
                    <a:spcPct val="150000"/>
                  </a:lnSpc>
                </a:pPr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rgbClr val="FF0000"/>
                    </a:solidFill>
                  </a:rPr>
                  <a:t>Ciphertext</a:t>
                </a:r>
                <a:r>
                  <a:rPr lang="en-US" sz="2000" dirty="0"/>
                  <a:t> C is a </a:t>
                </a:r>
                <a:r>
                  <a:rPr lang="en-US" sz="2000" i="1" dirty="0"/>
                  <a:t>signed version </a:t>
                </a:r>
                <a:r>
                  <a:rPr lang="en-US" sz="2000" dirty="0"/>
                  <a:t>of the </a:t>
                </a:r>
                <a:r>
                  <a:rPr lang="en-US" sz="2000" dirty="0">
                    <a:solidFill>
                      <a:srgbClr val="1E04E8"/>
                    </a:solidFill>
                  </a:rPr>
                  <a:t>plaintext message </a:t>
                </a:r>
                <a:r>
                  <a:rPr lang="en-US" sz="2000" dirty="0"/>
                  <a:t>M.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16" y="1582615"/>
                <a:ext cx="7275005" cy="4845942"/>
              </a:xfrm>
              <a:prstGeom prst="rect">
                <a:avLst/>
              </a:prstGeom>
              <a:blipFill>
                <a:blip r:embed="rId3"/>
                <a:stretch>
                  <a:fillRect l="-1568" b="-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944491" y="4417098"/>
            <a:ext cx="4037414" cy="108727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1183566" y="2235280"/>
          <a:ext cx="1105758" cy="334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3" name="Equation" r:id="rId4" imgW="546100" imgH="165100" progId="Equation.DSMT4">
                  <p:embed/>
                </p:oleObj>
              </mc:Choice>
              <mc:Fallback>
                <p:oleObj name="Equation" r:id="rId4" imgW="546100" imgH="1651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566" y="2235280"/>
                        <a:ext cx="1105758" cy="3342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Public Key encryption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7103" y="3105607"/>
            <a:ext cx="646331" cy="1429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FF"/>
                </a:solidFill>
              </a:rPr>
              <a:t>	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038528-2D3E-7E4D-B444-590F34FE8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635" y="1472553"/>
            <a:ext cx="6708004" cy="30626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037BFF-1F46-3D46-813C-4F96A06F89F0}"/>
              </a:ext>
            </a:extLst>
          </p:cNvPr>
          <p:cNvSpPr txBox="1"/>
          <p:nvPr/>
        </p:nvSpPr>
        <p:spPr>
          <a:xfrm>
            <a:off x="1095675" y="4895906"/>
            <a:ext cx="71699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Anyone receiving C can find out M, and Alice cannot say</a:t>
            </a:r>
          </a:p>
          <a:p>
            <a:r>
              <a:rPr lang="en-US" sz="2400" dirty="0"/>
              <a:t>“I didn’t send the message”, since it is signed by her. No </a:t>
            </a:r>
          </a:p>
          <a:p>
            <a:r>
              <a:rPr lang="en-US" sz="2400" dirty="0"/>
              <a:t>one else could have done it.</a:t>
            </a:r>
          </a:p>
        </p:txBody>
      </p:sp>
    </p:spTree>
    <p:extLst>
      <p:ext uri="{BB962C8B-B14F-4D97-AF65-F5344CB8AC3E}">
        <p14:creationId xmlns:p14="http://schemas.microsoft.com/office/powerpoint/2010/main" val="11874172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Public Key encryption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7103" y="3105607"/>
            <a:ext cx="646331" cy="1429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FF"/>
                </a:solidFill>
              </a:rPr>
              <a:t>	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D22610-529E-4B42-A532-B74B20229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794" y="1606167"/>
            <a:ext cx="7975752" cy="468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729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err="1"/>
              <a:t>n</a:t>
            </a:r>
            <a:r>
              <a:rPr lang="en-US" sz="2400" dirty="0"/>
              <a:t> = 43 </a:t>
            </a:r>
            <a:r>
              <a:rPr lang="en-US" sz="2400" dirty="0" err="1"/>
              <a:t>x</a:t>
            </a:r>
            <a:r>
              <a:rPr lang="en-US" sz="2400" dirty="0"/>
              <a:t> 59 = 2537	(i.e. </a:t>
            </a:r>
            <a:r>
              <a:rPr lang="en-US" sz="2400" dirty="0" err="1"/>
              <a:t>p</a:t>
            </a:r>
            <a:r>
              <a:rPr lang="en-US" sz="2400" dirty="0"/>
              <a:t> = 43, </a:t>
            </a:r>
            <a:r>
              <a:rPr lang="en-US" sz="2400" dirty="0" err="1"/>
              <a:t>q</a:t>
            </a:r>
            <a:r>
              <a:rPr lang="en-US" sz="2400" dirty="0"/>
              <a:t> = 59). </a:t>
            </a:r>
            <a:r>
              <a:rPr lang="en-US" sz="2400" dirty="0">
                <a:solidFill>
                  <a:srgbClr val="0000FF"/>
                </a:solidFill>
              </a:rPr>
              <a:t>Everybody knows </a:t>
            </a:r>
            <a:r>
              <a:rPr lang="en-US" sz="2400" dirty="0" err="1">
                <a:solidFill>
                  <a:srgbClr val="0000FF"/>
                </a:solidFill>
              </a:rPr>
              <a:t>n</a:t>
            </a:r>
            <a:r>
              <a:rPr lang="en-US" sz="2400" dirty="0"/>
              <a:t>. but nobody knows </a:t>
            </a:r>
            <a:r>
              <a:rPr lang="en-US" sz="2400" dirty="0" err="1"/>
              <a:t>p</a:t>
            </a:r>
            <a:r>
              <a:rPr lang="en-US" sz="2400" dirty="0"/>
              <a:t> or </a:t>
            </a:r>
            <a:r>
              <a:rPr lang="en-US" sz="2400" dirty="0" err="1"/>
              <a:t>q</a:t>
            </a:r>
            <a:r>
              <a:rPr lang="en-US" sz="2400" dirty="0"/>
              <a:t> – </a:t>
            </a:r>
            <a:r>
              <a:rPr lang="en-US" sz="2400" dirty="0">
                <a:solidFill>
                  <a:srgbClr val="FF0000"/>
                </a:solidFill>
              </a:rPr>
              <a:t>they are secret</a:t>
            </a:r>
            <a:r>
              <a:rPr lang="en-US" sz="2400" dirty="0"/>
              <a:t>.</a:t>
            </a:r>
          </a:p>
          <a:p>
            <a:pPr>
              <a:buNone/>
            </a:pPr>
            <a:r>
              <a:rPr lang="en-US" sz="2400" dirty="0"/>
              <a:t>(p-1)(q-1) = 42 </a:t>
            </a:r>
            <a:r>
              <a:rPr lang="en-US" sz="2400" dirty="0" err="1"/>
              <a:t>x</a:t>
            </a:r>
            <a:r>
              <a:rPr lang="en-US" sz="2400" dirty="0"/>
              <a:t> 58 = 2436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000" dirty="0"/>
              <a:t>Encryption key </a:t>
            </a:r>
            <a:r>
              <a:rPr lang="en-US" sz="2000" dirty="0" err="1"/>
              <a:t>e</a:t>
            </a:r>
            <a:r>
              <a:rPr lang="en-US" sz="2000" dirty="0"/>
              <a:t> = 13 (must be </a:t>
            </a:r>
            <a:r>
              <a:rPr lang="en-US" sz="2000" dirty="0">
                <a:solidFill>
                  <a:srgbClr val="FF0000"/>
                </a:solidFill>
              </a:rPr>
              <a:t>relatively prime </a:t>
            </a:r>
            <a:r>
              <a:rPr lang="en-US" sz="2000" dirty="0"/>
              <a:t>with 2436) </a:t>
            </a:r>
            <a:r>
              <a:rPr lang="en-US" sz="2000" dirty="0">
                <a:solidFill>
                  <a:srgbClr val="FF0000"/>
                </a:solidFill>
              </a:rPr>
              <a:t>(secret)</a:t>
            </a:r>
            <a:r>
              <a:rPr lang="en-US" sz="2000" dirty="0"/>
              <a:t>. </a:t>
            </a:r>
          </a:p>
          <a:p>
            <a:pPr>
              <a:buNone/>
            </a:pPr>
            <a:r>
              <a:rPr lang="en-US" sz="2000" dirty="0"/>
              <a:t>Decryption key </a:t>
            </a:r>
            <a:r>
              <a:rPr lang="en-US" sz="2000" dirty="0" err="1"/>
              <a:t>d</a:t>
            </a:r>
            <a:r>
              <a:rPr lang="en-US" sz="2000" dirty="0"/>
              <a:t> = 937 (is the inverse of </a:t>
            </a:r>
            <a:r>
              <a:rPr lang="en-US" sz="2000" dirty="0" err="1"/>
              <a:t>e</a:t>
            </a:r>
            <a:r>
              <a:rPr lang="en-US" sz="2000" dirty="0"/>
              <a:t> mod (p-1)(q-1)) (</a:t>
            </a:r>
            <a:r>
              <a:rPr lang="en-US" sz="2000" dirty="0">
                <a:solidFill>
                  <a:srgbClr val="0000FF"/>
                </a:solidFill>
              </a:rPr>
              <a:t>public knowledge</a:t>
            </a:r>
            <a:r>
              <a:rPr lang="en-US" sz="2000" dirty="0"/>
              <a:t>)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Encrypt 1819: </a:t>
            </a:r>
            <a:r>
              <a:rPr lang="en-US" sz="2400" dirty="0">
                <a:solidFill>
                  <a:srgbClr val="0000FF"/>
                </a:solidFill>
              </a:rPr>
              <a:t>1819</a:t>
            </a:r>
            <a:r>
              <a:rPr lang="en-US" sz="2400" baseline="30000" dirty="0">
                <a:solidFill>
                  <a:srgbClr val="0000FF"/>
                </a:solidFill>
              </a:rPr>
              <a:t>13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b="1" dirty="0">
                <a:solidFill>
                  <a:srgbClr val="0000FF"/>
                </a:solidFill>
              </a:rPr>
              <a:t>mod</a:t>
            </a:r>
            <a:r>
              <a:rPr lang="en-US" sz="2400" dirty="0">
                <a:solidFill>
                  <a:srgbClr val="0000FF"/>
                </a:solidFill>
              </a:rPr>
              <a:t> 2537 </a:t>
            </a:r>
            <a:r>
              <a:rPr lang="en-US" sz="2400" dirty="0"/>
              <a:t>= 2081</a:t>
            </a:r>
          </a:p>
          <a:p>
            <a:pPr>
              <a:buNone/>
            </a:pPr>
            <a:r>
              <a:rPr lang="en-US" sz="2400" dirty="0"/>
              <a:t>Decrypt 2081: </a:t>
            </a:r>
            <a:r>
              <a:rPr lang="en-US" sz="2400" dirty="0">
                <a:solidFill>
                  <a:srgbClr val="0000FF"/>
                </a:solidFill>
              </a:rPr>
              <a:t>2081</a:t>
            </a:r>
            <a:r>
              <a:rPr lang="en-US" sz="2400" baseline="30000" dirty="0">
                <a:solidFill>
                  <a:srgbClr val="0000FF"/>
                </a:solidFill>
              </a:rPr>
              <a:t>937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b="1" dirty="0">
                <a:solidFill>
                  <a:srgbClr val="0000FF"/>
                </a:solidFill>
              </a:rPr>
              <a:t>mod</a:t>
            </a:r>
            <a:r>
              <a:rPr lang="en-US" sz="2400" dirty="0">
                <a:solidFill>
                  <a:srgbClr val="0000FF"/>
                </a:solidFill>
              </a:rPr>
              <a:t> 2537 </a:t>
            </a:r>
            <a:r>
              <a:rPr lang="en-US" sz="2400" dirty="0"/>
              <a:t>=1819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Divisor Theorem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00" y="1631950"/>
            <a:ext cx="5664200" cy="35941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Proof of RSA encryption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417638"/>
            <a:ext cx="8655959" cy="4467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660066"/>
                </a:solidFill>
              </a:rPr>
              <a:t>Ciphertext</a:t>
            </a:r>
            <a:r>
              <a:rPr lang="en-US" sz="2400" b="1" dirty="0">
                <a:solidFill>
                  <a:srgbClr val="660066"/>
                </a:solidFill>
              </a:rPr>
              <a:t> C = M</a:t>
            </a:r>
            <a:r>
              <a:rPr lang="en-US" sz="2400" b="1" baseline="30000" dirty="0">
                <a:solidFill>
                  <a:srgbClr val="660066"/>
                </a:solidFill>
              </a:rPr>
              <a:t>e</a:t>
            </a:r>
            <a:r>
              <a:rPr lang="en-US" sz="2400" b="1" dirty="0">
                <a:solidFill>
                  <a:srgbClr val="660066"/>
                </a:solidFill>
              </a:rPr>
              <a:t> mod </a:t>
            </a:r>
            <a:r>
              <a:rPr lang="en-US" sz="2400" b="1" dirty="0" err="1">
                <a:solidFill>
                  <a:srgbClr val="660066"/>
                </a:solidFill>
              </a:rPr>
              <a:t>n</a:t>
            </a:r>
            <a:endParaRPr lang="en-US" sz="2400" b="1" dirty="0">
              <a:solidFill>
                <a:srgbClr val="660066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err="1">
                <a:solidFill>
                  <a:srgbClr val="0000FF"/>
                </a:solidFill>
              </a:rPr>
              <a:t>C</a:t>
            </a:r>
            <a:r>
              <a:rPr lang="en-US" sz="2400" baseline="30000" dirty="0" err="1">
                <a:solidFill>
                  <a:srgbClr val="0000FF"/>
                </a:solidFill>
              </a:rPr>
              <a:t>d</a:t>
            </a:r>
            <a:r>
              <a:rPr lang="en-US" sz="2400" dirty="0">
                <a:solidFill>
                  <a:srgbClr val="0000FF"/>
                </a:solidFill>
              </a:rPr>
              <a:t>  = 	</a:t>
            </a:r>
            <a:r>
              <a:rPr lang="en-US" sz="2400" dirty="0" err="1">
                <a:solidFill>
                  <a:srgbClr val="0000FF"/>
                </a:solidFill>
              </a:rPr>
              <a:t>M</a:t>
            </a:r>
            <a:r>
              <a:rPr lang="en-US" sz="2400" baseline="30000" dirty="0" err="1">
                <a:solidFill>
                  <a:srgbClr val="0000FF"/>
                </a:solidFill>
              </a:rPr>
              <a:t>d.e</a:t>
            </a:r>
            <a:r>
              <a:rPr lang="en-US" sz="2400" dirty="0">
                <a:solidFill>
                  <a:srgbClr val="0000FF"/>
                </a:solidFill>
              </a:rPr>
              <a:t>	= M</a:t>
            </a:r>
            <a:r>
              <a:rPr lang="en-US" sz="2400" baseline="30000" dirty="0">
                <a:solidFill>
                  <a:srgbClr val="0000FF"/>
                </a:solidFill>
              </a:rPr>
              <a:t>1+k(p-1)(q-1)</a:t>
            </a:r>
            <a:r>
              <a:rPr lang="en-US" sz="2400" dirty="0">
                <a:solidFill>
                  <a:srgbClr val="0000FF"/>
                </a:solidFill>
              </a:rPr>
              <a:t> mod </a:t>
            </a:r>
            <a:r>
              <a:rPr lang="en-US" sz="2400" dirty="0" err="1">
                <a:solidFill>
                  <a:srgbClr val="0000FF"/>
                </a:solidFill>
              </a:rPr>
              <a:t>n</a:t>
            </a:r>
            <a:r>
              <a:rPr lang="en-US" sz="2400" dirty="0"/>
              <a:t>	(Here </a:t>
            </a:r>
            <a:r>
              <a:rPr lang="en-US" sz="2400" dirty="0" err="1"/>
              <a:t>n</a:t>
            </a:r>
            <a:r>
              <a:rPr lang="en-US" sz="2400" dirty="0"/>
              <a:t> = </a:t>
            </a:r>
            <a:r>
              <a:rPr lang="en-US" sz="2400" dirty="0" err="1"/>
              <a:t>p.q</a:t>
            </a:r>
            <a:r>
              <a:rPr lang="en-US" sz="24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(since </a:t>
            </a:r>
            <a:r>
              <a:rPr lang="en-US" sz="2400" dirty="0" err="1"/>
              <a:t>d</a:t>
            </a:r>
            <a:r>
              <a:rPr lang="en-US" sz="2400" dirty="0"/>
              <a:t> is the inverse of </a:t>
            </a:r>
            <a:r>
              <a:rPr lang="en-US" sz="2400" dirty="0" err="1"/>
              <a:t>e</a:t>
            </a:r>
            <a:r>
              <a:rPr lang="en-US" sz="2400" dirty="0"/>
              <a:t> mod (p-1)(q-1), </a:t>
            </a:r>
            <a:r>
              <a:rPr lang="en-US" sz="2400" dirty="0" err="1"/>
              <a:t>d.e</a:t>
            </a:r>
            <a:r>
              <a:rPr lang="en-US" sz="2400" dirty="0"/>
              <a:t> = 1 mod (p-1)(q-1)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	</a:t>
            </a:r>
            <a:r>
              <a:rPr lang="en-US" sz="2400" dirty="0">
                <a:solidFill>
                  <a:srgbClr val="0000FF"/>
                </a:solidFill>
              </a:rPr>
              <a:t>= M .(M</a:t>
            </a:r>
            <a:r>
              <a:rPr lang="en-US" sz="2400" baseline="30000" dirty="0">
                <a:solidFill>
                  <a:srgbClr val="0000FF"/>
                </a:solidFill>
              </a:rPr>
              <a:t>(p-1)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  <a:r>
              <a:rPr lang="en-US" sz="2400" baseline="30000" dirty="0">
                <a:solidFill>
                  <a:srgbClr val="0000FF"/>
                </a:solidFill>
              </a:rPr>
              <a:t>k(q-1)  </a:t>
            </a:r>
            <a:r>
              <a:rPr lang="en-US" sz="2400" dirty="0">
                <a:solidFill>
                  <a:srgbClr val="0000FF"/>
                </a:solidFill>
              </a:rPr>
              <a:t>mod </a:t>
            </a:r>
            <a:r>
              <a:rPr lang="en-US" sz="2400" dirty="0" err="1">
                <a:solidFill>
                  <a:srgbClr val="0000FF"/>
                </a:solidFill>
              </a:rPr>
              <a:t>n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Arial Narrow"/>
                <a:cs typeface="Arial Narrow"/>
              </a:rPr>
              <a:t>	Usually, </a:t>
            </a:r>
            <a:r>
              <a:rPr lang="en-US" sz="2400" dirty="0">
                <a:solidFill>
                  <a:srgbClr val="000000"/>
                </a:solidFill>
                <a:latin typeface="+mj-lt"/>
                <a:cs typeface="Arial Narrow"/>
              </a:rPr>
              <a:t>M is not a multiple of p or q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/>
              <a:t>Now</a:t>
            </a:r>
            <a:r>
              <a:rPr lang="en-US" sz="2400" dirty="0">
                <a:solidFill>
                  <a:srgbClr val="0000FF"/>
                </a:solidFill>
              </a:rPr>
              <a:t>, C</a:t>
            </a:r>
            <a:r>
              <a:rPr lang="en-US" sz="2400" baseline="30000" dirty="0">
                <a:solidFill>
                  <a:srgbClr val="0000FF"/>
                </a:solidFill>
              </a:rPr>
              <a:t>d</a:t>
            </a:r>
            <a:r>
              <a:rPr lang="en-US" sz="2400" dirty="0">
                <a:solidFill>
                  <a:srgbClr val="0000FF"/>
                </a:solidFill>
              </a:rPr>
              <a:t>  = M .(M</a:t>
            </a:r>
            <a:r>
              <a:rPr lang="en-US" sz="2400" baseline="30000" dirty="0">
                <a:solidFill>
                  <a:srgbClr val="0000FF"/>
                </a:solidFill>
              </a:rPr>
              <a:t>(p-1)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  <a:r>
              <a:rPr lang="en-US" sz="2400" baseline="30000" dirty="0">
                <a:solidFill>
                  <a:srgbClr val="0000FF"/>
                </a:solidFill>
              </a:rPr>
              <a:t>k(q-1)  </a:t>
            </a:r>
            <a:r>
              <a:rPr lang="en-US" sz="2400" dirty="0">
                <a:solidFill>
                  <a:srgbClr val="0000FF"/>
                </a:solidFill>
              </a:rPr>
              <a:t>mod p </a:t>
            </a:r>
            <a:r>
              <a:rPr lang="en-US" sz="24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= M.1 mod p </a:t>
            </a:r>
            <a:endParaRPr lang="en-US" sz="24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Arial Narrow"/>
                <a:cs typeface="Arial Narrow"/>
              </a:rPr>
              <a:t>		(Using </a:t>
            </a:r>
            <a:r>
              <a:rPr lang="en-US" sz="2400" dirty="0">
                <a:latin typeface="Arial Narrow"/>
                <a:cs typeface="Arial Narrow"/>
              </a:rPr>
              <a:t>Fermat’s Little Theorem: </a:t>
            </a:r>
            <a:r>
              <a:rPr lang="en-US" sz="2400" dirty="0">
                <a:solidFill>
                  <a:srgbClr val="0000FF"/>
                </a:solidFill>
              </a:rPr>
              <a:t>M</a:t>
            </a:r>
            <a:r>
              <a:rPr lang="en-US" sz="2400" baseline="30000" dirty="0">
                <a:solidFill>
                  <a:srgbClr val="0000FF"/>
                </a:solidFill>
              </a:rPr>
              <a:t>(p-1) </a:t>
            </a:r>
            <a:r>
              <a:rPr lang="en-US" sz="2400" dirty="0">
                <a:solidFill>
                  <a:srgbClr val="0000FF"/>
                </a:solidFill>
              </a:rPr>
              <a:t>= 1 mod </a:t>
            </a:r>
            <a:r>
              <a:rPr lang="en-US" sz="2400" dirty="0" err="1">
                <a:solidFill>
                  <a:srgbClr val="0000FF"/>
                </a:solidFill>
              </a:rPr>
              <a:t>p</a:t>
            </a:r>
            <a:r>
              <a:rPr lang="en-US" sz="2400" dirty="0">
                <a:solidFill>
                  <a:srgbClr val="0000FF"/>
                </a:solidFill>
                <a:latin typeface="Arial Narrow"/>
                <a:cs typeface="Arial Narrow"/>
              </a:rPr>
              <a:t>) 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	Similarly, </a:t>
            </a:r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err="1">
                <a:solidFill>
                  <a:srgbClr val="0000FF"/>
                </a:solidFill>
              </a:rPr>
              <a:t>C</a:t>
            </a:r>
            <a:r>
              <a:rPr lang="en-US" sz="2400" baseline="30000" dirty="0" err="1">
                <a:solidFill>
                  <a:srgbClr val="0000FF"/>
                </a:solidFill>
              </a:rPr>
              <a:t>d</a:t>
            </a:r>
            <a:r>
              <a:rPr lang="en-US" sz="2400" dirty="0">
                <a:solidFill>
                  <a:srgbClr val="0000FF"/>
                </a:solidFill>
              </a:rPr>
              <a:t>  = M .(M</a:t>
            </a:r>
            <a:r>
              <a:rPr lang="en-US" sz="2400" baseline="30000" dirty="0">
                <a:solidFill>
                  <a:srgbClr val="0000FF"/>
                </a:solidFill>
              </a:rPr>
              <a:t>(q-1)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  <a:r>
              <a:rPr lang="en-US" sz="2400" baseline="30000" dirty="0">
                <a:solidFill>
                  <a:srgbClr val="0000FF"/>
                </a:solidFill>
              </a:rPr>
              <a:t>k(p-1)  </a:t>
            </a:r>
            <a:r>
              <a:rPr lang="en-US" sz="2400" dirty="0">
                <a:solidFill>
                  <a:srgbClr val="0000FF"/>
                </a:solidFill>
              </a:rPr>
              <a:t>mod </a:t>
            </a:r>
            <a:r>
              <a:rPr lang="en-US" sz="2400" dirty="0" err="1">
                <a:solidFill>
                  <a:srgbClr val="0000FF"/>
                </a:solidFill>
              </a:rPr>
              <a:t>q</a:t>
            </a:r>
            <a:r>
              <a:rPr lang="en-US" sz="2400" dirty="0">
                <a:solidFill>
                  <a:srgbClr val="0000FF"/>
                </a:solidFill>
              </a:rPr>
              <a:t>  = M.1 mod </a:t>
            </a:r>
            <a:r>
              <a:rPr lang="en-US" sz="2400" dirty="0" err="1">
                <a:solidFill>
                  <a:srgbClr val="0000FF"/>
                </a:solidFill>
              </a:rPr>
              <a:t>q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of RSA encryption (continued)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0673" y="1417638"/>
            <a:ext cx="6560359" cy="4493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err="1">
                <a:solidFill>
                  <a:srgbClr val="0000FF"/>
                </a:solidFill>
              </a:rPr>
              <a:t>C</a:t>
            </a:r>
            <a:r>
              <a:rPr lang="en-US" sz="2400" baseline="30000" dirty="0" err="1">
                <a:solidFill>
                  <a:srgbClr val="0000FF"/>
                </a:solidFill>
              </a:rPr>
              <a:t>d</a:t>
            </a:r>
            <a:r>
              <a:rPr lang="en-US" sz="2400" dirty="0">
                <a:solidFill>
                  <a:srgbClr val="0000FF"/>
                </a:solidFill>
              </a:rPr>
              <a:t>	= M mod </a:t>
            </a:r>
            <a:r>
              <a:rPr lang="en-US" sz="2400" dirty="0" err="1">
                <a:solidFill>
                  <a:srgbClr val="0000FF"/>
                </a:solidFill>
              </a:rPr>
              <a:t>p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err="1">
                <a:solidFill>
                  <a:srgbClr val="0000FF"/>
                </a:solidFill>
              </a:rPr>
              <a:t>C</a:t>
            </a:r>
            <a:r>
              <a:rPr lang="en-US" sz="2400" baseline="30000" dirty="0" err="1">
                <a:solidFill>
                  <a:srgbClr val="0000FF"/>
                </a:solidFill>
              </a:rPr>
              <a:t>d</a:t>
            </a:r>
            <a:r>
              <a:rPr lang="en-US" sz="2400" dirty="0">
                <a:solidFill>
                  <a:srgbClr val="0000FF"/>
                </a:solidFill>
              </a:rPr>
              <a:t>	= M mod </a:t>
            </a:r>
            <a:r>
              <a:rPr lang="en-US" sz="2400" dirty="0" err="1">
                <a:solidFill>
                  <a:srgbClr val="0000FF"/>
                </a:solidFill>
              </a:rPr>
              <a:t>q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	Since </a:t>
            </a:r>
            <a:r>
              <a:rPr lang="en-US" sz="2400" dirty="0" err="1">
                <a:solidFill>
                  <a:srgbClr val="000000"/>
                </a:solidFill>
              </a:rPr>
              <a:t>gcd</a:t>
            </a:r>
            <a:r>
              <a:rPr lang="en-US" sz="2400" dirty="0">
                <a:solidFill>
                  <a:srgbClr val="000000"/>
                </a:solidFill>
              </a:rPr>
              <a:t> (</a:t>
            </a:r>
            <a:r>
              <a:rPr lang="en-US" sz="2400" dirty="0" err="1">
                <a:solidFill>
                  <a:srgbClr val="000000"/>
                </a:solidFill>
              </a:rPr>
              <a:t>p,q</a:t>
            </a:r>
            <a:r>
              <a:rPr lang="en-US" sz="2400" dirty="0">
                <a:solidFill>
                  <a:srgbClr val="000000"/>
                </a:solidFill>
              </a:rPr>
              <a:t>) = 1</a:t>
            </a:r>
            <a:r>
              <a:rPr lang="en-US" sz="2400" dirty="0">
                <a:solidFill>
                  <a:srgbClr val="0000FF"/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err="1">
                <a:solidFill>
                  <a:srgbClr val="0000FF"/>
                </a:solidFill>
              </a:rPr>
              <a:t>C</a:t>
            </a:r>
            <a:r>
              <a:rPr lang="en-US" sz="2400" baseline="30000" dirty="0" err="1">
                <a:solidFill>
                  <a:srgbClr val="0000FF"/>
                </a:solidFill>
              </a:rPr>
              <a:t>d</a:t>
            </a:r>
            <a:r>
              <a:rPr lang="en-US" sz="2400" dirty="0">
                <a:solidFill>
                  <a:srgbClr val="0000FF"/>
                </a:solidFill>
              </a:rPr>
              <a:t>	= M.1 mod </a:t>
            </a:r>
            <a:r>
              <a:rPr lang="en-US" sz="2400" dirty="0" err="1">
                <a:solidFill>
                  <a:srgbClr val="0000FF"/>
                </a:solidFill>
              </a:rPr>
              <a:t>p.q</a:t>
            </a:r>
            <a:r>
              <a:rPr lang="en-US" sz="2400" dirty="0">
                <a:solidFill>
                  <a:srgbClr val="0000FF"/>
                </a:solidFill>
              </a:rPr>
              <a:t>  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Arial Narrow"/>
                <a:cs typeface="Arial Narrow"/>
              </a:rPr>
              <a:t>Chinese Remainder Theorem</a:t>
            </a:r>
            <a:r>
              <a:rPr lang="en-US" sz="2400" dirty="0">
                <a:solidFill>
                  <a:srgbClr val="0000FF"/>
                </a:solidFill>
                <a:latin typeface="Arial Narrow"/>
                <a:cs typeface="Arial Narrow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	So</a:t>
            </a:r>
            <a:r>
              <a:rPr lang="en-US" sz="2400" dirty="0">
                <a:solidFill>
                  <a:srgbClr val="0000FF"/>
                </a:solidFill>
              </a:rPr>
              <a:t>, 		</a:t>
            </a:r>
            <a:r>
              <a:rPr lang="en-US" sz="2400" dirty="0" err="1">
                <a:solidFill>
                  <a:srgbClr val="0000FF"/>
                </a:solidFill>
              </a:rPr>
              <a:t>C</a:t>
            </a:r>
            <a:r>
              <a:rPr lang="en-US" sz="2400" baseline="30000" dirty="0" err="1">
                <a:solidFill>
                  <a:srgbClr val="0000FF"/>
                </a:solidFill>
              </a:rPr>
              <a:t>d</a:t>
            </a:r>
            <a:r>
              <a:rPr lang="en-US" sz="2400" dirty="0">
                <a:solidFill>
                  <a:srgbClr val="0000FF"/>
                </a:solidFill>
              </a:rPr>
              <a:t>	= M mod </a:t>
            </a:r>
            <a:r>
              <a:rPr lang="en-US" sz="2400" dirty="0" err="1">
                <a:solidFill>
                  <a:srgbClr val="0000FF"/>
                </a:solidFill>
              </a:rPr>
              <a:t>n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/>
              <a:t>Why is it difficult to break into RSA encryption</a:t>
            </a:r>
            <a:r>
              <a:rPr lang="en-US" sz="2400" dirty="0">
                <a:solidFill>
                  <a:srgbClr val="0000FF"/>
                </a:solidFill>
              </a:rPr>
              <a:t>?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Prime Numbers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028" y="1775967"/>
            <a:ext cx="6096000" cy="127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028" y="3977286"/>
            <a:ext cx="5054600" cy="774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theorem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0" y="1670936"/>
            <a:ext cx="6121400" cy="127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300" y="3829050"/>
            <a:ext cx="600710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Another theorem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6656" y="1200727"/>
            <a:ext cx="802014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Theorem</a:t>
            </a:r>
            <a:r>
              <a:rPr lang="en-US" sz="2400" b="1" dirty="0"/>
              <a:t>. </a:t>
            </a:r>
            <a:r>
              <a:rPr lang="en-US" sz="2400" dirty="0"/>
              <a:t>There are infinitely many prime numbers.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0000FF"/>
                </a:solidFill>
              </a:rPr>
              <a:t>Proof</a:t>
            </a:r>
            <a:r>
              <a:rPr lang="en-US" sz="2400" dirty="0"/>
              <a:t>. Suppose it is not true, and let 					be the </a:t>
            </a:r>
          </a:p>
          <a:p>
            <a:r>
              <a:rPr lang="en-US" sz="2400" dirty="0"/>
              <a:t>complete set of primes that we have. Then</a:t>
            </a:r>
          </a:p>
          <a:p>
            <a:endParaRPr lang="en-US" sz="2400" dirty="0"/>
          </a:p>
          <a:p>
            <a:r>
              <a:rPr lang="en-US" sz="2400" dirty="0"/>
              <a:t>							is a number that is not divisible by </a:t>
            </a:r>
          </a:p>
          <a:p>
            <a:r>
              <a:rPr lang="en-US" sz="2400" dirty="0"/>
              <a:t>any of the known primes p1-pn. We can thus conclude that</a:t>
            </a:r>
          </a:p>
          <a:p>
            <a:endParaRPr lang="en-US" sz="2400" dirty="0"/>
          </a:p>
          <a:p>
            <a:pPr marL="457200" indent="-457200">
              <a:buAutoNum type="arabicParenBoth"/>
            </a:pPr>
            <a:r>
              <a:rPr lang="en-US" sz="2400" dirty="0"/>
              <a:t>Either Q is a prime, or </a:t>
            </a:r>
          </a:p>
          <a:p>
            <a:pPr marL="457200" indent="-457200">
              <a:buAutoNum type="arabicParenBoth"/>
            </a:pPr>
            <a:r>
              <a:rPr lang="en-US" sz="2400" dirty="0"/>
              <a:t>Q has a prime factor that does not belong to the known set </a:t>
            </a:r>
          </a:p>
          <a:p>
            <a:pPr marL="457200" indent="-457200"/>
            <a:r>
              <a:rPr lang="en-US" sz="2400" dirty="0"/>
              <a:t>of primes.</a:t>
            </a:r>
          </a:p>
          <a:p>
            <a:pPr marL="457200" indent="-457200"/>
            <a:r>
              <a:rPr lang="en-US" sz="2400" dirty="0"/>
              <a:t> </a:t>
            </a:r>
          </a:p>
          <a:p>
            <a:pPr marL="457200" indent="-457200"/>
            <a:r>
              <a:rPr lang="en-US" sz="2400" dirty="0"/>
              <a:t>Either way, we discover one more new prime. So the set of</a:t>
            </a:r>
          </a:p>
          <a:p>
            <a:pPr marL="457200" indent="-457200"/>
            <a:r>
              <a:rPr lang="en-US" sz="2400" dirty="0"/>
              <a:t>prime numbers must be infinite.</a:t>
            </a: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875009" y="2940475"/>
          <a:ext cx="2958861" cy="531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1" name="Equation" r:id="rId3" imgW="1130300" imgH="203200" progId="Equation.DSMT4">
                  <p:embed/>
                </p:oleObj>
              </mc:Choice>
              <mc:Fallback>
                <p:oleObj name="Equation" r:id="rId3" imgW="1130300" imgH="203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009" y="2940475"/>
                        <a:ext cx="2958861" cy="5319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5248529" y="1959348"/>
          <a:ext cx="1815654" cy="42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2" name="Equation" r:id="rId5" imgW="863600" imgH="203200" progId="Equation.DSMT4">
                  <p:embed/>
                </p:oleObj>
              </mc:Choice>
              <mc:Fallback>
                <p:oleObj name="Equation" r:id="rId5" imgW="863600" imgH="203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8529" y="1959348"/>
                        <a:ext cx="1815654" cy="42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Testing Prime Numbers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326" y="1556358"/>
            <a:ext cx="5778500" cy="1257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326" y="3313228"/>
            <a:ext cx="5537200" cy="2057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</TotalTime>
  <Words>979</Words>
  <Application>Microsoft Macintosh PowerPoint</Application>
  <PresentationFormat>On-screen Show (4:3)</PresentationFormat>
  <Paragraphs>355</Paragraphs>
  <Slides>51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ＭＳ ゴシック</vt:lpstr>
      <vt:lpstr>Arial</vt:lpstr>
      <vt:lpstr>Arial Narrow</vt:lpstr>
      <vt:lpstr>Calibri</vt:lpstr>
      <vt:lpstr>Cambria Math</vt:lpstr>
      <vt:lpstr>Office Theme</vt:lpstr>
      <vt:lpstr>Equation</vt:lpstr>
      <vt:lpstr>CS 2210:0001Discrete Structures Modular Arithmetic and Cryptography </vt:lpstr>
      <vt:lpstr>Preamble </vt:lpstr>
      <vt:lpstr>Divisors </vt:lpstr>
      <vt:lpstr>Examples </vt:lpstr>
      <vt:lpstr>Divisor Theorem </vt:lpstr>
      <vt:lpstr>Prime Numbers </vt:lpstr>
      <vt:lpstr>A theorem </vt:lpstr>
      <vt:lpstr>Another theorem </vt:lpstr>
      <vt:lpstr>Testing Prime Numbers</vt:lpstr>
      <vt:lpstr>Time Complexity </vt:lpstr>
      <vt:lpstr>Primality testing theorem </vt:lpstr>
      <vt:lpstr>A Fundamental Theorem </vt:lpstr>
      <vt:lpstr>Division</vt:lpstr>
      <vt:lpstr>Division </vt:lpstr>
      <vt:lpstr>Greatest Common Divisor </vt:lpstr>
      <vt:lpstr>Greatest Common Divisor </vt:lpstr>
      <vt:lpstr>Euclid’s gcd Algorithm </vt:lpstr>
      <vt:lpstr>The mod Function </vt:lpstr>
      <vt:lpstr>(mod) Congruence </vt:lpstr>
      <vt:lpstr>(mod) Congruence </vt:lpstr>
      <vt:lpstr>Modular Arithmetic: harder examples </vt:lpstr>
      <vt:lpstr>Modular Arithmetic: harder examples </vt:lpstr>
      <vt:lpstr>Linear Congruence </vt:lpstr>
      <vt:lpstr>Discrete Logarithm </vt:lpstr>
      <vt:lpstr>Discrete Logarithm </vt:lpstr>
      <vt:lpstr>Discrete Logarithm </vt:lpstr>
      <vt:lpstr>Discrete Logarithm </vt:lpstr>
      <vt:lpstr>The Inverse </vt:lpstr>
      <vt:lpstr>Solution of linear congruence </vt:lpstr>
      <vt:lpstr>Chinese remainder theorem</vt:lpstr>
      <vt:lpstr>Chinese remainder theorem</vt:lpstr>
      <vt:lpstr>Chinese remainder theorem</vt:lpstr>
      <vt:lpstr>Fermat’s Little Theorem*</vt:lpstr>
      <vt:lpstr>Fermat’s Little Theorem</vt:lpstr>
      <vt:lpstr>More on prime numbers</vt:lpstr>
      <vt:lpstr>Modular Exponentiation</vt:lpstr>
      <vt:lpstr>Applications of Congruence</vt:lpstr>
      <vt:lpstr>Applications of Congruence: Hashing function</vt:lpstr>
      <vt:lpstr>Hashing functions</vt:lpstr>
      <vt:lpstr>Applications of Congruence:  Parity Check </vt:lpstr>
      <vt:lpstr>Applications of Congruence: UPC</vt:lpstr>
      <vt:lpstr>Applications of Congruence: Pseudo-random number generation</vt:lpstr>
      <vt:lpstr>Cryptography</vt:lpstr>
      <vt:lpstr>Private Key Cryptography</vt:lpstr>
      <vt:lpstr>Private Key Cryptography</vt:lpstr>
      <vt:lpstr>Public Key encryption</vt:lpstr>
      <vt:lpstr>Public Key encryption</vt:lpstr>
      <vt:lpstr>Public Key encryption</vt:lpstr>
      <vt:lpstr>Example</vt:lpstr>
      <vt:lpstr>Proof of RSA encryption</vt:lpstr>
      <vt:lpstr>Proof of RSA encryption (continued)</vt:lpstr>
    </vt:vector>
  </TitlesOfParts>
  <Company>University of Iowa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22C:19 Discrete Math</dc:title>
  <dc:creator>Sukumar Ghosh</dc:creator>
  <cp:lastModifiedBy>Ghosh, Sukumar</cp:lastModifiedBy>
  <cp:revision>210</cp:revision>
  <cp:lastPrinted>2010-09-29T03:29:44Z</cp:lastPrinted>
  <dcterms:created xsi:type="dcterms:W3CDTF">2015-03-08T03:26:59Z</dcterms:created>
  <dcterms:modified xsi:type="dcterms:W3CDTF">2019-10-10T03:32:51Z</dcterms:modified>
</cp:coreProperties>
</file>