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93" r:id="rId9"/>
    <p:sldId id="264" r:id="rId10"/>
    <p:sldId id="266" r:id="rId11"/>
    <p:sldId id="267" r:id="rId12"/>
    <p:sldId id="265" r:id="rId13"/>
    <p:sldId id="272" r:id="rId14"/>
    <p:sldId id="268" r:id="rId15"/>
    <p:sldId id="273" r:id="rId16"/>
    <p:sldId id="274" r:id="rId17"/>
    <p:sldId id="291" r:id="rId18"/>
    <p:sldId id="299" r:id="rId19"/>
    <p:sldId id="300" r:id="rId20"/>
    <p:sldId id="276" r:id="rId21"/>
    <p:sldId id="277" r:id="rId22"/>
    <p:sldId id="278" r:id="rId23"/>
    <p:sldId id="269" r:id="rId24"/>
    <p:sldId id="279" r:id="rId25"/>
    <p:sldId id="280" r:id="rId26"/>
    <p:sldId id="290" r:id="rId27"/>
    <p:sldId id="281" r:id="rId28"/>
    <p:sldId id="270" r:id="rId29"/>
    <p:sldId id="282" r:id="rId30"/>
    <p:sldId id="301" r:id="rId31"/>
    <p:sldId id="283" r:id="rId32"/>
    <p:sldId id="284" r:id="rId33"/>
    <p:sldId id="285" r:id="rId34"/>
    <p:sldId id="286" r:id="rId35"/>
    <p:sldId id="287" r:id="rId36"/>
    <p:sldId id="292" r:id="rId37"/>
    <p:sldId id="288" r:id="rId38"/>
    <p:sldId id="289" r:id="rId39"/>
    <p:sldId id="302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image" Target="../media/image17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38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6.png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35.png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CS 2210:0001 Discrete Structures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Sets and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Fall 2019</a:t>
            </a:r>
          </a:p>
          <a:p>
            <a:r>
              <a:rPr lang="en-US" dirty="0">
                <a:solidFill>
                  <a:schemeClr val="tx1"/>
                </a:solidFill>
              </a:rPr>
              <a:t>Sukumar Ghosh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of Sets</a:t>
            </a:r>
          </a:p>
        </p:txBody>
      </p:sp>
      <p:sp>
        <p:nvSpPr>
          <p:cNvPr id="4" name="Oval 3"/>
          <p:cNvSpPr/>
          <p:nvPr/>
        </p:nvSpPr>
        <p:spPr>
          <a:xfrm>
            <a:off x="3030762" y="2203412"/>
            <a:ext cx="2068615" cy="2039840"/>
          </a:xfrm>
          <a:prstGeom prst="ellipse">
            <a:avLst/>
          </a:prstGeom>
          <a:solidFill>
            <a:srgbClr val="660066">
              <a:alpha val="28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24331" y="2203412"/>
            <a:ext cx="2068615" cy="2039840"/>
          </a:xfrm>
          <a:prstGeom prst="ellipse">
            <a:avLst/>
          </a:prstGeom>
          <a:solidFill>
            <a:srgbClr val="FFFF00">
              <a:alpha val="35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1837419"/>
            <a:ext cx="5926760" cy="40005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of Sets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92" y="2445139"/>
            <a:ext cx="5257800" cy="317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37792" y="1772252"/>
            <a:ext cx="519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Set of elements that belong to both sets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and Intersection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73" y="1982109"/>
            <a:ext cx="793112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A = {1, 2, 3, 4, 5} and B = {0, 2, 5, 8}</a:t>
            </a:r>
          </a:p>
          <a:p>
            <a:endParaRPr lang="en-US" sz="2400" dirty="0"/>
          </a:p>
          <a:p>
            <a:r>
              <a:rPr lang="en-US" sz="2400" dirty="0"/>
              <a:t>Then </a:t>
            </a:r>
            <a:r>
              <a:rPr lang="en-US" sz="2400" b="1" dirty="0">
                <a:solidFill>
                  <a:srgbClr val="0000FF"/>
                </a:solidFill>
              </a:rPr>
              <a:t>A ⋃ B </a:t>
            </a:r>
            <a:r>
              <a:rPr lang="en-US" sz="2400" dirty="0"/>
              <a:t>= {0, 1, 2, 3, 4, 5, 8}  	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0000FF"/>
                </a:solidFill>
              </a:rPr>
              <a:t>A </a:t>
            </a:r>
            <a:r>
              <a:rPr lang="en-US" sz="4000" dirty="0">
                <a:solidFill>
                  <a:srgbClr val="660066"/>
                </a:solidFill>
              </a:rPr>
              <a:t>union</a:t>
            </a:r>
            <a:r>
              <a:rPr lang="en-US" sz="4000" dirty="0">
                <a:solidFill>
                  <a:srgbClr val="0000FF"/>
                </a:solidFill>
              </a:rPr>
              <a:t> B</a:t>
            </a:r>
            <a:r>
              <a:rPr lang="en-US" sz="40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And </a:t>
            </a:r>
            <a:r>
              <a:rPr lang="en-US" sz="2400" b="1" dirty="0">
                <a:solidFill>
                  <a:srgbClr val="0000FF"/>
                </a:solidFill>
              </a:rPr>
              <a:t>A ⋂ B </a:t>
            </a:r>
            <a:r>
              <a:rPr lang="en-US" sz="2400" dirty="0"/>
              <a:t>= {2, 5} 					</a:t>
            </a:r>
            <a:r>
              <a:rPr lang="en-US" sz="4000" dirty="0"/>
              <a:t>(A </a:t>
            </a:r>
            <a:r>
              <a:rPr lang="en-US" sz="4000" dirty="0">
                <a:solidFill>
                  <a:srgbClr val="660066"/>
                </a:solidFill>
              </a:rPr>
              <a:t>intersection</a:t>
            </a:r>
            <a:r>
              <a:rPr lang="en-US" sz="4000" dirty="0"/>
              <a:t> B)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07" y="2037616"/>
            <a:ext cx="58674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difference &amp; complement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4355" y="1982109"/>
            <a:ext cx="51969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A = {1, 2, 3, 4, 5} and B = {0, 2, 5, 8}</a:t>
            </a:r>
          </a:p>
          <a:p>
            <a:endParaRPr lang="en-US" sz="2400" dirty="0"/>
          </a:p>
          <a:p>
            <a:r>
              <a:rPr lang="en-US" sz="3600" b="1" dirty="0">
                <a:solidFill>
                  <a:srgbClr val="000090"/>
                </a:solidFill>
              </a:rPr>
              <a:t>A – B = {</a:t>
            </a:r>
            <a:r>
              <a:rPr lang="en-US" sz="3600" b="1" dirty="0" err="1">
                <a:solidFill>
                  <a:srgbClr val="000090"/>
                </a:solidFill>
              </a:rPr>
              <a:t>x</a:t>
            </a:r>
            <a:r>
              <a:rPr lang="en-US" sz="3600" b="1" dirty="0">
                <a:solidFill>
                  <a:srgbClr val="000090"/>
                </a:solidFill>
              </a:rPr>
              <a:t> | </a:t>
            </a:r>
            <a:r>
              <a:rPr lang="en-US" sz="3600" b="1" dirty="0" err="1">
                <a:solidFill>
                  <a:srgbClr val="000090"/>
                </a:solidFill>
              </a:rPr>
              <a:t>x</a:t>
            </a:r>
            <a:r>
              <a:rPr lang="en-US" sz="3600" b="1" dirty="0">
                <a:solidFill>
                  <a:srgbClr val="000090"/>
                </a:solidFill>
              </a:rPr>
              <a:t> ∈A ∧ </a:t>
            </a:r>
            <a:r>
              <a:rPr lang="en-US" sz="3600" b="1" dirty="0" err="1">
                <a:solidFill>
                  <a:srgbClr val="000090"/>
                </a:solidFill>
              </a:rPr>
              <a:t>x</a:t>
            </a:r>
            <a:r>
              <a:rPr lang="en-US" sz="3600" b="1" dirty="0">
                <a:solidFill>
                  <a:srgbClr val="000090"/>
                </a:solidFill>
              </a:rPr>
              <a:t> ∉ B}</a:t>
            </a:r>
          </a:p>
          <a:p>
            <a:endParaRPr lang="en-US" sz="2400" dirty="0"/>
          </a:p>
          <a:p>
            <a:r>
              <a:rPr lang="en-US" sz="2400" dirty="0"/>
              <a:t>So, in this case, A – B = {1, 3, 4}</a:t>
            </a:r>
          </a:p>
          <a:p>
            <a:endParaRPr lang="en-US" sz="2400" dirty="0"/>
          </a:p>
          <a:p>
            <a:r>
              <a:rPr lang="en-US" sz="2400" dirty="0"/>
              <a:t>Also </a:t>
            </a:r>
            <a:r>
              <a:rPr lang="en-US" sz="3600" b="1" dirty="0">
                <a:solidFill>
                  <a:srgbClr val="000090"/>
                </a:solidFill>
              </a:rPr>
              <a:t>A = {</a:t>
            </a:r>
            <a:r>
              <a:rPr lang="en-US" sz="3600" b="1" dirty="0" err="1">
                <a:solidFill>
                  <a:srgbClr val="000090"/>
                </a:solidFill>
              </a:rPr>
              <a:t>x</a:t>
            </a:r>
            <a:r>
              <a:rPr lang="en-US" sz="3600" b="1" dirty="0">
                <a:solidFill>
                  <a:srgbClr val="000090"/>
                </a:solidFill>
              </a:rPr>
              <a:t> | </a:t>
            </a:r>
            <a:r>
              <a:rPr lang="en-US" sz="3600" b="1" dirty="0" err="1">
                <a:solidFill>
                  <a:srgbClr val="000090"/>
                </a:solidFill>
              </a:rPr>
              <a:t>x</a:t>
            </a:r>
            <a:r>
              <a:rPr lang="en-US" sz="3600" b="1" dirty="0">
                <a:solidFill>
                  <a:srgbClr val="000090"/>
                </a:solidFill>
              </a:rPr>
              <a:t> ∉ A} </a:t>
            </a:r>
          </a:p>
          <a:p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10886" y="4462968"/>
            <a:ext cx="33194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difference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010886" y="4462968"/>
            <a:ext cx="33194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0" y="1638300"/>
            <a:ext cx="50927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826" y="2300005"/>
            <a:ext cx="4848880" cy="33252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identities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511" y="1753298"/>
            <a:ext cx="7963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the laws (also called </a:t>
            </a:r>
            <a:r>
              <a:rPr lang="en-US" b="1" dirty="0"/>
              <a:t>identities</a:t>
            </a:r>
            <a:r>
              <a:rPr lang="en-US" dirty="0"/>
              <a:t> or </a:t>
            </a:r>
            <a:r>
              <a:rPr lang="en-US" b="1" dirty="0"/>
              <a:t>theorems</a:t>
            </a:r>
            <a:r>
              <a:rPr lang="en-US" dirty="0"/>
              <a:t>) with propositions (see page 27).</a:t>
            </a:r>
          </a:p>
          <a:p>
            <a:r>
              <a:rPr lang="en-US" dirty="0"/>
              <a:t>Each such law can be transformed into a corresponding law for sets.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0756" y="2633766"/>
            <a:ext cx="1827093" cy="4224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Identity law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Domination law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Idempotent laws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Double negation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Commutative law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Associative law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De Morgan’s law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Absorption law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Negation law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2537" y="3004299"/>
            <a:ext cx="32481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</a:rPr>
              <a:t>Replace ⋁ by ⋃</a:t>
            </a:r>
          </a:p>
          <a:p>
            <a:r>
              <a:rPr lang="en-US" b="1" dirty="0">
                <a:solidFill>
                  <a:srgbClr val="660066"/>
                </a:solidFill>
              </a:rPr>
              <a:t>Replace ⋀ by ⋂</a:t>
            </a:r>
          </a:p>
          <a:p>
            <a:r>
              <a:rPr lang="en-US" b="1" dirty="0">
                <a:solidFill>
                  <a:srgbClr val="660066"/>
                </a:solidFill>
              </a:rPr>
              <a:t>Replace ¬ by complementation </a:t>
            </a:r>
          </a:p>
          <a:p>
            <a:r>
              <a:rPr lang="en-US" b="1" dirty="0">
                <a:solidFill>
                  <a:srgbClr val="660066"/>
                </a:solidFill>
              </a:rPr>
              <a:t>Replace F by the empty set</a:t>
            </a:r>
          </a:p>
          <a:p>
            <a:r>
              <a:rPr lang="en-US" b="1" dirty="0">
                <a:solidFill>
                  <a:srgbClr val="660066"/>
                </a:solidFill>
              </a:rPr>
              <a:t>Replace T by the Universal set U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2537" y="3004299"/>
            <a:ext cx="3180641" cy="1668002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identities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22" y="1417638"/>
            <a:ext cx="6412729" cy="50112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identities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75" y="1756045"/>
            <a:ext cx="7322144" cy="43355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Definition</a:t>
            </a:r>
            <a:r>
              <a:rPr lang="en-US" sz="2400" dirty="0"/>
              <a:t>. A set is an </a:t>
            </a:r>
            <a:r>
              <a:rPr lang="en-US" sz="2400" dirty="0">
                <a:solidFill>
                  <a:srgbClr val="FF0000"/>
                </a:solidFill>
              </a:rPr>
              <a:t>unordered collection </a:t>
            </a:r>
            <a:r>
              <a:rPr lang="en-US" sz="2400" dirty="0"/>
              <a:t>of objects.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S = {2, 4, 6, 8, …}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COLOR = {red, blue, green, yellow}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Each object is called an </a:t>
            </a:r>
            <a:r>
              <a:rPr lang="en-US" sz="2400" dirty="0">
                <a:solidFill>
                  <a:srgbClr val="FF0000"/>
                </a:solidFill>
              </a:rPr>
              <a:t>elemen</a:t>
            </a:r>
            <a:r>
              <a:rPr lang="en-US" sz="2400" dirty="0"/>
              <a:t>t  or a </a:t>
            </a:r>
            <a:r>
              <a:rPr lang="en-US" sz="2400" dirty="0">
                <a:solidFill>
                  <a:srgbClr val="FF0000"/>
                </a:solidFill>
              </a:rPr>
              <a:t>member</a:t>
            </a:r>
            <a:r>
              <a:rPr lang="en-US" sz="2400" dirty="0"/>
              <a:t> of the set.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set identity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800" y="1701799"/>
            <a:ext cx="6472765" cy="37665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</a:t>
            </a:r>
            <a:r>
              <a:rPr lang="en-US" dirty="0" err="1"/>
              <a:t>DeMorgan’s</a:t>
            </a:r>
            <a:r>
              <a:rPr lang="en-US" dirty="0"/>
              <a:t>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17" y="1717119"/>
            <a:ext cx="62103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</a:t>
            </a:r>
            <a:r>
              <a:rPr lang="en-US" dirty="0" err="1"/>
              <a:t>DeMorgan’s</a:t>
            </a:r>
            <a:r>
              <a:rPr lang="en-US" dirty="0"/>
              <a:t> theorem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228" y="1573229"/>
            <a:ext cx="6299200" cy="39751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240" y="1417638"/>
            <a:ext cx="8353569" cy="5144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Let A, B be two non-empty sets. (Example: </a:t>
            </a:r>
            <a:r>
              <a:rPr lang="en-US" sz="2000" b="1" dirty="0">
                <a:solidFill>
                  <a:srgbClr val="660066"/>
                </a:solidFill>
              </a:rPr>
              <a:t>A = set of students</a:t>
            </a:r>
            <a:r>
              <a:rPr lang="en-US" sz="2000" dirty="0"/>
              <a:t>,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660066"/>
                </a:solidFill>
              </a:rPr>
              <a:t>B = set of integers</a:t>
            </a:r>
            <a:r>
              <a:rPr lang="en-US" sz="2000" dirty="0"/>
              <a:t>). Then, a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0090"/>
                </a:solidFill>
              </a:rPr>
              <a:t>function</a:t>
            </a:r>
            <a:r>
              <a:rPr lang="en-US" sz="2000" b="1" dirty="0"/>
              <a:t> </a:t>
            </a:r>
            <a:r>
              <a:rPr lang="en-US" sz="2000" b="1" dirty="0" err="1"/>
              <a:t>f</a:t>
            </a:r>
            <a:r>
              <a:rPr lang="en-US" sz="2000" dirty="0"/>
              <a:t> assigns </a:t>
            </a:r>
            <a:r>
              <a:rPr lang="en-US" sz="2000" b="1" i="1" dirty="0">
                <a:solidFill>
                  <a:srgbClr val="FF0000"/>
                </a:solidFill>
              </a:rPr>
              <a:t>exactly one element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of B to each element of A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						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Also called </a:t>
            </a:r>
            <a:r>
              <a:rPr lang="en-US" sz="2400" dirty="0">
                <a:solidFill>
                  <a:srgbClr val="FF0000"/>
                </a:solidFill>
              </a:rPr>
              <a:t>mapping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FF0000"/>
                </a:solidFill>
              </a:rPr>
              <a:t>transformation</a:t>
            </a:r>
            <a:r>
              <a:rPr lang="en-US" sz="2400" dirty="0"/>
              <a:t> …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(As an example, if the function </a:t>
            </a:r>
            <a:r>
              <a:rPr lang="en-US" sz="2000" dirty="0" err="1"/>
              <a:t>f</a:t>
            </a:r>
            <a:r>
              <a:rPr lang="en-US" sz="2000" dirty="0"/>
              <a:t> is </a:t>
            </a:r>
            <a:r>
              <a:rPr lang="en-US" sz="2000" b="1" i="1" dirty="0">
                <a:solidFill>
                  <a:srgbClr val="FF0000"/>
                </a:solidFill>
              </a:rPr>
              <a:t>age</a:t>
            </a:r>
            <a:r>
              <a:rPr lang="en-US" sz="2000" dirty="0"/>
              <a:t>, then it “maps” each student from set A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To  an integer from B to  like </a:t>
            </a:r>
            <a:r>
              <a:rPr lang="en-US" sz="2000" dirty="0">
                <a:solidFill>
                  <a:srgbClr val="FF0000"/>
                </a:solidFill>
              </a:rPr>
              <a:t>age (Bob) = 19, age (Alice) = 21 …</a:t>
            </a:r>
            <a:r>
              <a:rPr lang="en-US" sz="2000" dirty="0"/>
              <a:t>}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217876" y="3217679"/>
            <a:ext cx="1061547" cy="369332"/>
          </a:xfrm>
          <a:prstGeom prst="wedgeRectCallout">
            <a:avLst>
              <a:gd name="adj1" fmla="val 95496"/>
              <a:gd name="adj2" fmla="val 61238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function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748649" y="4454324"/>
            <a:ext cx="1061547" cy="369332"/>
          </a:xfrm>
          <a:prstGeom prst="wedgeRectCallout">
            <a:avLst>
              <a:gd name="adj1" fmla="val 94049"/>
              <a:gd name="adj2" fmla="val -236517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domain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652614" y="4269658"/>
            <a:ext cx="1297750" cy="369332"/>
          </a:xfrm>
          <a:prstGeom prst="wedgeRectCallout">
            <a:avLst>
              <a:gd name="adj1" fmla="val -89824"/>
              <a:gd name="adj2" fmla="val -213748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Co-domain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677376" y="3402345"/>
          <a:ext cx="1582691" cy="50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3" imgW="596900" imgH="190500" progId="Equation.DSMT4">
                  <p:embed/>
                </p:oleObj>
              </mc:Choice>
              <mc:Fallback>
                <p:oleObj name="Equation" r:id="rId3" imgW="5969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376" y="3402345"/>
                        <a:ext cx="1582691" cy="505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Floor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657350"/>
            <a:ext cx="64516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54" y="1417638"/>
            <a:ext cx="7004427" cy="39354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84835" y="5353050"/>
                <a:ext cx="62559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Example of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floor</a:t>
                </a:r>
                <a:r>
                  <a:rPr lang="en-US" sz="2400" dirty="0"/>
                  <a:t> function. 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Floor(x) </a:t>
                </a:r>
                <a:r>
                  <a:rPr lang="en-US" sz="2400" dirty="0"/>
                  <a:t>(denotes as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) is the largest integer ≤ x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835" y="5353050"/>
                <a:ext cx="6255944" cy="830997"/>
              </a:xfrm>
              <a:prstGeom prst="rect">
                <a:avLst/>
              </a:prstGeom>
              <a:blipFill>
                <a:blip r:embed="rId3"/>
                <a:stretch>
                  <a:fillRect l="-1417" t="-6061" r="-141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E8B8085-3A09-644E-B9CD-F6C95249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811" y="2871076"/>
            <a:ext cx="4098378" cy="86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108200"/>
            <a:ext cx="596900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59897" y="1986027"/>
                <a:ext cx="7326301" cy="2739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be an integer. Why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not</a:t>
                </a:r>
                <a:r>
                  <a:rPr lang="en-US" sz="2400" dirty="0"/>
                  <a:t> a function from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400" dirty="0"/>
                  <a:t> if</a:t>
                </a:r>
              </a:p>
              <a:p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AutoNum type="alphaLcParenBoth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= 1/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AutoNum type="alphaLcParenBoth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sz="2400" baseline="30000" dirty="0"/>
              </a:p>
              <a:p>
                <a:pPr marL="342900" indent="-342900">
                  <a:lnSpc>
                    <a:spcPct val="150000"/>
                  </a:lnSpc>
                  <a:buFontTx/>
                  <a:buAutoNum type="alphaLcParenBoth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= ±(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+ 1)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</a:rPr>
                      <m:t> ½</m:t>
                    </m:r>
                  </m:oMath>
                </a14:m>
                <a:endParaRPr lang="en-US" sz="2400" dirty="0"/>
              </a:p>
              <a:p>
                <a:endParaRPr lang="en-US" sz="2400" baseline="30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97" y="1986027"/>
                <a:ext cx="7326301" cy="2739211"/>
              </a:xfrm>
              <a:prstGeom prst="rect">
                <a:avLst/>
              </a:prstGeom>
              <a:blipFill>
                <a:blip r:embed="rId2"/>
                <a:stretch>
                  <a:fillRect l="-1211" t="-1389" r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327" y="2063750"/>
            <a:ext cx="6234709" cy="319942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6225088" y="2063750"/>
            <a:ext cx="384859" cy="41374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084" y="5503719"/>
            <a:ext cx="531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distinction between co-domain and range?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55" y="1837779"/>
            <a:ext cx="6244759" cy="3723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8233" y="5725115"/>
            <a:ext cx="6438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term </a:t>
            </a:r>
            <a:r>
              <a:rPr lang="en-US" sz="2400" dirty="0">
                <a:solidFill>
                  <a:srgbClr val="FF0000"/>
                </a:solidFill>
              </a:rPr>
              <a:t>injective</a:t>
            </a:r>
            <a:r>
              <a:rPr lang="en-US" sz="2400" dirty="0"/>
              <a:t> is synonymous with one-to-one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 Functions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8233" y="5725115"/>
            <a:ext cx="5851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term </a:t>
            </a:r>
            <a:r>
              <a:rPr lang="en-US" sz="2400" dirty="0" err="1">
                <a:solidFill>
                  <a:srgbClr val="FF0000"/>
                </a:solidFill>
              </a:rPr>
              <a:t>surjective</a:t>
            </a:r>
            <a:r>
              <a:rPr lang="en-US" sz="2400" dirty="0"/>
              <a:t> is synonymous with onto.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695450"/>
            <a:ext cx="5829300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known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/>
              <a:t>Well known sets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N = {0, 1, 2, 3 …}	</a:t>
            </a:r>
            <a:r>
              <a:rPr lang="en-US" dirty="0"/>
              <a:t>	the set of natural numbers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Z = {…, -2, -1, 0, 1, 2, …} </a:t>
            </a:r>
            <a:r>
              <a:rPr lang="en-US" dirty="0"/>
              <a:t>	the set of integers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Z+ = {1, 2, 3, …</a:t>
            </a:r>
            <a:r>
              <a:rPr lang="en-US" dirty="0"/>
              <a:t>} 	the set of positive integers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R </a:t>
            </a:r>
            <a:r>
              <a:rPr lang="en-US" dirty="0"/>
              <a:t>= the set of real numbers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200" b="1" dirty="0"/>
              <a:t>Note</a:t>
            </a:r>
            <a:r>
              <a:rPr lang="en-US" sz="2200" dirty="0"/>
              <a:t>. Some also define N as {1, 2, 3, …}. There does not seem to be a general agreement of whether the element 0 should belong to N.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Strictly increasing functions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932631" y="1825493"/>
            <a:ext cx="76351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 				 where			   the set of real numbers</a:t>
            </a:r>
          </a:p>
          <a:p>
            <a:endParaRPr lang="en-US" sz="2400" dirty="0"/>
          </a:p>
          <a:p>
            <a:r>
              <a:rPr lang="en-US" sz="2400" dirty="0"/>
              <a:t>The function </a:t>
            </a:r>
            <a:r>
              <a:rPr lang="en-US" sz="2400" dirty="0" err="1"/>
              <a:t>f</a:t>
            </a:r>
            <a:r>
              <a:rPr lang="en-US" sz="2400" dirty="0"/>
              <a:t> is called </a:t>
            </a:r>
            <a:r>
              <a:rPr lang="en-US" sz="2400" dirty="0">
                <a:solidFill>
                  <a:srgbClr val="0000FF"/>
                </a:solidFill>
              </a:rPr>
              <a:t>strictly increasing </a:t>
            </a:r>
            <a:r>
              <a:rPr lang="en-US" sz="2400" dirty="0"/>
              <a:t>if </a:t>
            </a:r>
            <a:r>
              <a:rPr lang="en-US" sz="2400" dirty="0" err="1"/>
              <a:t>f(x</a:t>
            </a:r>
            <a:r>
              <a:rPr lang="en-US" sz="2400" dirty="0"/>
              <a:t>) &lt; </a:t>
            </a:r>
            <a:r>
              <a:rPr lang="en-US" sz="2400" dirty="0" err="1"/>
              <a:t>f(y</a:t>
            </a:r>
            <a:r>
              <a:rPr lang="en-US" sz="2400" dirty="0"/>
              <a:t>), whenever </a:t>
            </a:r>
            <a:r>
              <a:rPr lang="en-US" sz="2400" dirty="0" err="1"/>
              <a:t>x</a:t>
            </a:r>
            <a:r>
              <a:rPr lang="en-US" sz="2400" dirty="0"/>
              <a:t> &lt; </a:t>
            </a:r>
            <a:r>
              <a:rPr lang="en-US" sz="2400" dirty="0" err="1"/>
              <a:t>y</a:t>
            </a:r>
            <a:r>
              <a:rPr lang="en-US" sz="2400" dirty="0"/>
              <a:t> . One can define </a:t>
            </a:r>
            <a:r>
              <a:rPr lang="en-US" sz="2400" dirty="0">
                <a:solidFill>
                  <a:srgbClr val="0000FF"/>
                </a:solidFill>
              </a:rPr>
              <a:t>strictly decreasing </a:t>
            </a:r>
            <a:r>
              <a:rPr lang="en-US" sz="2400" dirty="0"/>
              <a:t>functions in the same way. </a:t>
            </a:r>
          </a:p>
          <a:p>
            <a:endParaRPr lang="en-US" sz="2400" dirty="0"/>
          </a:p>
          <a:p>
            <a:r>
              <a:rPr lang="en-US" sz="2400" dirty="0"/>
              <a:t>Is a strictly increasing function a one-to-one function?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535186" y="1825493"/>
          <a:ext cx="1335956" cy="426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1" name="Equation" r:id="rId3" imgW="596900" imgH="190500" progId="Equation.DSMT4">
                  <p:embed/>
                </p:oleObj>
              </mc:Choice>
              <mc:Fallback>
                <p:oleObj name="Equation" r:id="rId3" imgW="5969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86" y="1825493"/>
                        <a:ext cx="1335956" cy="426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841762" y="1825493"/>
          <a:ext cx="1001631" cy="426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2" name="Equation" r:id="rId5" imgW="508000" imgH="177800" progId="Equation.DSMT4">
                  <p:embed/>
                </p:oleObj>
              </mc:Choice>
              <mc:Fallback>
                <p:oleObj name="Equation" r:id="rId5" imgW="508000" imgH="177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62" y="1825493"/>
                        <a:ext cx="1001631" cy="426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808915"/>
            <a:ext cx="6299200" cy="3422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3887" y="5553689"/>
            <a:ext cx="570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1-to-1 and onto function are called </a:t>
            </a:r>
            <a:r>
              <a:rPr lang="en-US" sz="2400" dirty="0" err="1">
                <a:solidFill>
                  <a:srgbClr val="FF0000"/>
                </a:solidFill>
              </a:rPr>
              <a:t>bijective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97" y="2010974"/>
            <a:ext cx="7081397" cy="290635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Identity Function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001353"/>
            <a:ext cx="5905500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99" y="1644650"/>
            <a:ext cx="6407126" cy="396014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127250"/>
            <a:ext cx="5715000" cy="260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6426" y="5213321"/>
            <a:ext cx="6047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Inverse functions can be defined  only if the original function is</a:t>
            </a:r>
          </a:p>
          <a:p>
            <a:pPr algn="ctr"/>
            <a:r>
              <a:rPr lang="en-US" i="1" dirty="0"/>
              <a:t> one-to-one and onto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of a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2321" y="1565069"/>
            <a:ext cx="752216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Let               </a:t>
            </a:r>
            <a:r>
              <a:rPr lang="en-US" sz="2400" dirty="0">
                <a:sym typeface="Wingdings"/>
              </a:rPr>
              <a:t>. Then the graph of     is the set of ordered pairs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/>
              </a:rPr>
              <a:t>          such that            	and             that can be displayed as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/>
              </a:rPr>
              <a:t>a graph.</a:t>
            </a:r>
            <a:endParaRPr lang="en-US" sz="2400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122019" y="1746124"/>
          <a:ext cx="996275" cy="488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5" name="Equation" r:id="rId3" imgW="596900" imgH="190500" progId="Equation.DSMT4">
                  <p:embed/>
                </p:oleObj>
              </mc:Choice>
              <mc:Fallback>
                <p:oleObj name="Equation" r:id="rId3" imgW="5969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019" y="1746124"/>
                        <a:ext cx="996275" cy="488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468917" y="1875024"/>
          <a:ext cx="274814" cy="374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6" name="Equation" r:id="rId5" imgW="139700" imgH="190500" progId="Equation.DSMT4">
                  <p:embed/>
                </p:oleObj>
              </mc:Choice>
              <mc:Fallback>
                <p:oleObj name="Equation" r:id="rId5" imgW="1397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17" y="1875024"/>
                        <a:ext cx="274814" cy="374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1592321" y="2328826"/>
          <a:ext cx="730232" cy="4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7" name="Equation" r:id="rId7" imgW="330200" imgH="190500" progId="Equation.DSMT4">
                  <p:embed/>
                </p:oleObj>
              </mc:Choice>
              <mc:Fallback>
                <p:oleObj name="Equation" r:id="rId7" imgW="330200" imgH="190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321" y="2328826"/>
                        <a:ext cx="730232" cy="42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606708" y="2328826"/>
          <a:ext cx="793841" cy="35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8" name="Equation" r:id="rId9" imgW="342900" imgH="152400" progId="Equation.DSMT4">
                  <p:embed/>
                </p:oleObj>
              </mc:Choice>
              <mc:Fallback>
                <p:oleObj name="Equation" r:id="rId9" imgW="342900" imgH="15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708" y="2328826"/>
                        <a:ext cx="793841" cy="352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5035186" y="2328826"/>
          <a:ext cx="708545" cy="35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9" name="Equation" r:id="rId11" imgW="342900" imgH="152400" progId="Equation.DSMT4">
                  <p:embed/>
                </p:oleObj>
              </mc:Choice>
              <mc:Fallback>
                <p:oleObj name="Equation" r:id="rId11" imgW="342900" imgH="15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186" y="2328826"/>
                        <a:ext cx="708545" cy="352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92321" y="6236052"/>
            <a:ext cx="18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floor function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6910" y="3340029"/>
            <a:ext cx="3065090" cy="29388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3112573"/>
            <a:ext cx="3824658" cy="3308145"/>
          </a:xfrm>
          <a:prstGeom prst="rect">
            <a:avLst/>
          </a:prstGeom>
        </p:spPr>
      </p:pic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3458299" y="6278842"/>
          <a:ext cx="949322" cy="341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0" name="Equation" r:id="rId15" imgW="635000" imgH="228600" progId="Equation.DSMT4">
                  <p:embed/>
                </p:oleObj>
              </mc:Choice>
              <mc:Fallback>
                <p:oleObj name="Equation" r:id="rId15" imgW="6350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299" y="6278842"/>
                        <a:ext cx="949322" cy="341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5990160" y="6292361"/>
          <a:ext cx="1033113" cy="39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1" name="Equation" r:id="rId17" imgW="558800" imgH="215900" progId="Equation.DSMT4">
                  <p:embed/>
                </p:oleObj>
              </mc:Choice>
              <mc:Fallback>
                <p:oleObj name="Equation" r:id="rId17" imgW="558800" imgH="2159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160" y="6292361"/>
                        <a:ext cx="1033113" cy="399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functions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52" y="2014672"/>
            <a:ext cx="5257800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1542" y="5413834"/>
            <a:ext cx="687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</a:rPr>
              <a:t>Note that  </a:t>
            </a:r>
            <a:r>
              <a:rPr lang="en-US" sz="3600" dirty="0" err="1">
                <a:solidFill>
                  <a:srgbClr val="0000FF"/>
                </a:solidFill>
              </a:rPr>
              <a:t>f(g(x</a:t>
            </a:r>
            <a:r>
              <a:rPr lang="en-US" sz="3600" dirty="0">
                <a:solidFill>
                  <a:srgbClr val="0000FF"/>
                </a:solidFill>
              </a:rPr>
              <a:t>) </a:t>
            </a:r>
            <a:r>
              <a:rPr lang="en-US" sz="2400" dirty="0">
                <a:solidFill>
                  <a:srgbClr val="660066"/>
                </a:solidFill>
              </a:rPr>
              <a:t>is not necessarily equal to </a:t>
            </a:r>
            <a:r>
              <a:rPr lang="en-US" sz="3600" dirty="0" err="1">
                <a:solidFill>
                  <a:srgbClr val="0000FF"/>
                </a:solidFill>
              </a:rPr>
              <a:t>g(f(x</a:t>
            </a:r>
            <a:r>
              <a:rPr lang="en-US" sz="3600" dirty="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common functions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1391" y="2043316"/>
            <a:ext cx="7564090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Floor and ceiling functions</a:t>
            </a:r>
          </a:p>
          <a:p>
            <a:endParaRPr lang="en-US" sz="2400" dirty="0"/>
          </a:p>
          <a:p>
            <a:r>
              <a:rPr lang="en-US" sz="2400" dirty="0"/>
              <a:t>Exponential function  </a:t>
            </a:r>
            <a:r>
              <a:rPr lang="en-US" sz="2400" dirty="0">
                <a:solidFill>
                  <a:srgbClr val="0000FF"/>
                </a:solidFill>
              </a:rPr>
              <a:t>e</a:t>
            </a:r>
            <a:r>
              <a:rPr lang="en-US" sz="2400" baseline="30000" dirty="0">
                <a:solidFill>
                  <a:srgbClr val="0000FF"/>
                </a:solidFill>
              </a:rPr>
              <a:t>x</a:t>
            </a:r>
          </a:p>
          <a:p>
            <a:endParaRPr lang="en-US" sz="2400" dirty="0"/>
          </a:p>
          <a:p>
            <a:r>
              <a:rPr lang="en-US" sz="2400" dirty="0"/>
              <a:t>Logarithmic function </a:t>
            </a:r>
            <a:r>
              <a:rPr lang="en-US" sz="2400" dirty="0">
                <a:solidFill>
                  <a:srgbClr val="0000FF"/>
                </a:solidFill>
              </a:rPr>
              <a:t>log 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The function </a:t>
            </a:r>
            <a:r>
              <a:rPr lang="en-US" sz="2400" dirty="0" err="1">
                <a:solidFill>
                  <a:srgbClr val="0000FF"/>
                </a:solidFill>
              </a:rPr>
              <a:t>sqrt</a:t>
            </a:r>
            <a:r>
              <a:rPr lang="en-US" sz="2400" dirty="0">
                <a:solidFill>
                  <a:srgbClr val="0000FF"/>
                </a:solidFill>
              </a:rPr>
              <a:t> (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00FF"/>
                </a:solidFill>
              </a:rPr>
              <a:t>Question.</a:t>
            </a:r>
            <a:r>
              <a:rPr lang="en-US" sz="2400" dirty="0"/>
              <a:t> Which one grows faster? </a:t>
            </a:r>
            <a:r>
              <a:rPr lang="en-US" sz="2400" dirty="0">
                <a:solidFill>
                  <a:srgbClr val="0000FF"/>
                </a:solidFill>
              </a:rPr>
              <a:t>Log 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or </a:t>
            </a:r>
            <a:r>
              <a:rPr lang="en-US" sz="2400" dirty="0" err="1">
                <a:solidFill>
                  <a:srgbClr val="0000FF"/>
                </a:solidFill>
              </a:rPr>
              <a:t>sqrt</a:t>
            </a:r>
            <a:r>
              <a:rPr lang="en-US" sz="2400" dirty="0">
                <a:solidFill>
                  <a:srgbClr val="0000FF"/>
                </a:solidFill>
              </a:rPr>
              <a:t> (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dirty="0"/>
              <a:t>Learn about these from the book (and from other sources).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 on functions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370" y="2043316"/>
            <a:ext cx="7308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Let			  be real numbers. Then prove or disprove 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928174" y="2809754"/>
          <a:ext cx="2440572" cy="504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5" name="Equation" r:id="rId3" imgW="1104900" imgH="228600" progId="Equation.DSMT4">
                  <p:embed/>
                </p:oleObj>
              </mc:Choice>
              <mc:Fallback>
                <p:oleObj name="Equation" r:id="rId3" imgW="11049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174" y="2809754"/>
                        <a:ext cx="2440572" cy="504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2061430" y="2077753"/>
          <a:ext cx="1025347" cy="42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6" name="Equation" r:id="rId5" imgW="457200" imgH="190500" progId="Equation.DSMT4">
                  <p:embed/>
                </p:oleObj>
              </mc:Choice>
              <mc:Fallback>
                <p:oleObj name="Equation" r:id="rId5" imgW="4572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1430" y="2077753"/>
                        <a:ext cx="1025347" cy="42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builders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>
                <a:solidFill>
                  <a:srgbClr val="0000FF"/>
                </a:solidFill>
              </a:rPr>
              <a:t>A mechanism to define the elements of a set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endParaRPr lang="en-US" u="sng" dirty="0"/>
          </a:p>
          <a:p>
            <a:pPr>
              <a:buNone/>
            </a:pPr>
            <a:endParaRPr lang="en-US" u="sng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This means, S = {1, 3, 5, 7, 9, 11, 13, 15, 17, 19}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849297" y="3804961"/>
            <a:ext cx="1623265" cy="830694"/>
          </a:xfrm>
          <a:prstGeom prst="wedgeRoundRectCallout">
            <a:avLst>
              <a:gd name="adj1" fmla="val -16753"/>
              <a:gd name="adj2" fmla="val -122422"/>
              <a:gd name="adj3" fmla="val 16667"/>
            </a:avLst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Belongs to,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an element of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683654" y="2817609"/>
          <a:ext cx="5926229" cy="555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3" imgW="2032000" imgH="190500" progId="Equation.DSMT4">
                  <p:embed/>
                </p:oleObj>
              </mc:Choice>
              <mc:Fallback>
                <p:oleObj name="Equation" r:id="rId3" imgW="20320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654" y="2817609"/>
                        <a:ext cx="5926229" cy="555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 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073" y="1838593"/>
            <a:ext cx="78503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</a:rPr>
              <a:t>Cardinality</a:t>
            </a:r>
            <a:r>
              <a:rPr lang="en-US" sz="2400" dirty="0"/>
              <a:t> measures the number of elements in a set.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00FF"/>
                </a:solidFill>
              </a:rPr>
              <a:t>DEF</a:t>
            </a:r>
            <a:r>
              <a:rPr lang="en-US" sz="2400" dirty="0"/>
              <a:t>. Two sets A and B have the </a:t>
            </a:r>
            <a:r>
              <a:rPr lang="en-US" sz="2400" dirty="0">
                <a:solidFill>
                  <a:srgbClr val="0000FF"/>
                </a:solidFill>
              </a:rPr>
              <a:t>same cardinality</a:t>
            </a:r>
            <a:r>
              <a:rPr lang="en-US" sz="2400" dirty="0"/>
              <a:t>, if and only if </a:t>
            </a:r>
          </a:p>
          <a:p>
            <a:r>
              <a:rPr lang="en-US" sz="2400" dirty="0"/>
              <a:t>there is a </a:t>
            </a:r>
            <a:r>
              <a:rPr lang="en-US" sz="2400" dirty="0">
                <a:solidFill>
                  <a:srgbClr val="0000FF"/>
                </a:solidFill>
              </a:rPr>
              <a:t>one-to-one correspondence </a:t>
            </a:r>
            <a:r>
              <a:rPr lang="en-US" sz="2400" dirty="0"/>
              <a:t>from A to B.</a:t>
            </a:r>
          </a:p>
          <a:p>
            <a:endParaRPr lang="en-US" sz="2400" dirty="0"/>
          </a:p>
          <a:p>
            <a:r>
              <a:rPr lang="en-US" sz="2400" dirty="0"/>
              <a:t>Can we extend this to infinite sets?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00FF"/>
                </a:solidFill>
              </a:rPr>
              <a:t>DEF</a:t>
            </a:r>
            <a:r>
              <a:rPr lang="en-US" sz="2400" dirty="0"/>
              <a:t>. A set that is </a:t>
            </a:r>
            <a:r>
              <a:rPr lang="en-US" sz="2400" dirty="0">
                <a:solidFill>
                  <a:srgbClr val="0000FF"/>
                </a:solidFill>
              </a:rPr>
              <a:t>either finite </a:t>
            </a:r>
            <a:r>
              <a:rPr lang="en-US" sz="2400" dirty="0"/>
              <a:t>or has the </a:t>
            </a:r>
            <a:r>
              <a:rPr lang="en-US" sz="2400" dirty="0">
                <a:solidFill>
                  <a:srgbClr val="0000FF"/>
                </a:solidFill>
              </a:rPr>
              <a:t>same cardinality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as the set of positive integers</a:t>
            </a:r>
            <a:r>
              <a:rPr lang="en-US" sz="2400" dirty="0"/>
              <a:t> is called a countable set.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84445" y="1574415"/>
                <a:ext cx="8622873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</a:rPr>
                  <a:t>Example</a:t>
                </a:r>
                <a:r>
                  <a:rPr lang="en-US" sz="2400" dirty="0"/>
                  <a:t>. Show that the set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odd positive integers </a:t>
                </a:r>
                <a:r>
                  <a:rPr lang="en-US" sz="2400" dirty="0"/>
                  <a:t>is countable.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2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−1 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Thus,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sz="2400" dirty="0"/>
                  <a:t>means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sz="2400" dirty="0"/>
                  <a:t>means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= 3 </m:t>
                    </m:r>
                  </m:oMath>
                </a14:m>
                <a:r>
                  <a:rPr lang="en-US" sz="2400" dirty="0"/>
                  <a:t>and so on)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Thus </a:t>
                </a:r>
                <a:r>
                  <a:rPr lang="en-US" sz="2400" dirty="0" err="1">
                    <a:solidFill>
                      <a:srgbClr val="0000FF"/>
                    </a:solidFill>
                  </a:rPr>
                  <a:t>f</a:t>
                </a:r>
                <a:r>
                  <a:rPr lang="en-US" sz="2400" dirty="0">
                    <a:solidFill>
                      <a:srgbClr val="0000FF"/>
                    </a:solidFill>
                  </a:rPr>
                  <a:t> : Z</a:t>
                </a:r>
                <a:r>
                  <a:rPr lang="en-US" sz="2400" baseline="30000" dirty="0">
                    <a:solidFill>
                      <a:srgbClr val="0000FF"/>
                    </a:solidFill>
                  </a:rPr>
                  <a:t>+</a:t>
                </a: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sym typeface="Wingdings"/>
                  </a:rPr>
                  <a:t></a:t>
                </a:r>
                <a:r>
                  <a:rPr lang="en-US" sz="2400" dirty="0">
                    <a:solidFill>
                      <a:srgbClr val="0000FF"/>
                    </a:solidFill>
                    <a:sym typeface="Wingdings"/>
                  </a:rPr>
                  <a:t> {the set of of odd positive integers}</a:t>
                </a:r>
                <a:r>
                  <a:rPr lang="en-US" sz="2400" dirty="0">
                    <a:sym typeface="Wingdings"/>
                  </a:rPr>
                  <a:t>.</a:t>
                </a:r>
              </a:p>
              <a:p>
                <a:endParaRPr lang="en-US" sz="2400" dirty="0">
                  <a:sym typeface="Wingdings"/>
                </a:endParaRPr>
              </a:p>
              <a:p>
                <a:r>
                  <a:rPr lang="en-US" sz="2400" dirty="0">
                    <a:sym typeface="Wingdings"/>
                  </a:rPr>
                  <a:t>So it is a countable set. The cardinality of such an infinite countable </a:t>
                </a:r>
              </a:p>
              <a:p>
                <a:r>
                  <a:rPr lang="en-US" sz="2400" dirty="0">
                    <a:sym typeface="Wingdings"/>
                  </a:rPr>
                  <a:t>set is denoted by</a:t>
                </a:r>
                <a:endParaRPr lang="en-US" sz="2400" dirty="0"/>
              </a:p>
              <a:p>
                <a:endParaRPr lang="en-US" sz="2400" dirty="0">
                  <a:sym typeface="Wingdings"/>
                </a:endParaRPr>
              </a:p>
              <a:p>
                <a:endParaRPr lang="en-US" sz="2400" dirty="0">
                  <a:sym typeface="Wingdings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45" y="1574415"/>
                <a:ext cx="8622873" cy="4524315"/>
              </a:xfrm>
              <a:prstGeom prst="rect">
                <a:avLst/>
              </a:prstGeom>
              <a:blipFill>
                <a:blip r:embed="rId2"/>
                <a:stretch>
                  <a:fillRect l="-1029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489" y="4971666"/>
            <a:ext cx="378241" cy="353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0189" y="4827651"/>
            <a:ext cx="2400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(called </a:t>
            </a:r>
            <a:r>
              <a:rPr lang="en-US" sz="2400" dirty="0">
                <a:solidFill>
                  <a:srgbClr val="FF0000"/>
                </a:solidFill>
              </a:rPr>
              <a:t>aleph null</a:t>
            </a:r>
            <a:r>
              <a:rPr lang="en-US" sz="24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751" y="5360067"/>
            <a:ext cx="4012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i="1" dirty="0">
              <a:solidFill>
                <a:srgbClr val="FF0000"/>
              </a:solidFill>
            </a:endParaRPr>
          </a:p>
          <a:p>
            <a:r>
              <a:rPr lang="en-US" sz="2400" i="1" dirty="0">
                <a:solidFill>
                  <a:srgbClr val="FF0000"/>
                </a:solidFill>
              </a:rPr>
              <a:t>Larger and smaller infinities ….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 with infinite sets</a:t>
            </a:r>
            <a:br>
              <a:rPr lang="en-US" dirty="0"/>
            </a:br>
            <a:r>
              <a:rPr lang="en-US" dirty="0"/>
              <a:t>Hilbert’s Grand Hotel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5418" y="1939698"/>
            <a:ext cx="7010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Accommodates a finite number of guests in a full hotel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704" y="3105727"/>
            <a:ext cx="85725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 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751" y="1417638"/>
            <a:ext cx="6574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Theorem</a:t>
            </a:r>
            <a:r>
              <a:rPr lang="en-US" sz="2400" dirty="0"/>
              <a:t>. The set of rational numbers </a:t>
            </a:r>
            <a:r>
              <a:rPr lang="en-US" sz="2400" dirty="0">
                <a:solidFill>
                  <a:srgbClr val="0000FF"/>
                </a:solidFill>
              </a:rPr>
              <a:t>is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countable</a:t>
            </a:r>
            <a:r>
              <a:rPr lang="en-US" sz="2400" dirty="0">
                <a:sym typeface="Wingdings"/>
              </a:rPr>
              <a:t>.</a:t>
            </a:r>
          </a:p>
          <a:p>
            <a:endParaRPr lang="en-US" sz="2400" dirty="0"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43545"/>
            <a:ext cx="7162800" cy="4352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6608" y="4522541"/>
            <a:ext cx="2787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Counting follows the </a:t>
            </a:r>
          </a:p>
          <a:p>
            <a:r>
              <a:rPr lang="en-US" dirty="0">
                <a:solidFill>
                  <a:srgbClr val="FF0000"/>
                </a:solidFill>
              </a:rPr>
              <a:t>direction of the arrows, and</a:t>
            </a:r>
          </a:p>
          <a:p>
            <a:r>
              <a:rPr lang="en-US" dirty="0">
                <a:solidFill>
                  <a:srgbClr val="FF0000"/>
                </a:solidFill>
              </a:rPr>
              <a:t>you cover all real numbers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7386" y="226856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3478" y="32643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5819" y="221836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8975" y="221836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7386" y="391716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 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751" y="1417638"/>
            <a:ext cx="7874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Theorem</a:t>
            </a:r>
            <a:r>
              <a:rPr lang="en-US" sz="2400" dirty="0"/>
              <a:t>. The set of real numbers is </a:t>
            </a:r>
            <a:r>
              <a:rPr lang="en-US" sz="2400" dirty="0">
                <a:solidFill>
                  <a:srgbClr val="0000FF"/>
                </a:solidFill>
              </a:rPr>
              <a:t>not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countable</a:t>
            </a:r>
            <a:r>
              <a:rPr lang="en-US" sz="2400" dirty="0">
                <a:sym typeface="Wingdings"/>
              </a:rPr>
              <a:t>.</a:t>
            </a:r>
          </a:p>
          <a:p>
            <a:r>
              <a:rPr lang="en-US" sz="2400" dirty="0">
                <a:sym typeface="Wingdings"/>
              </a:rPr>
              <a:t>(See pp 173-174 of your textbook)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b="1" dirty="0">
                <a:solidFill>
                  <a:srgbClr val="FF0000"/>
                </a:solidFill>
                <a:sym typeface="Wingdings"/>
              </a:rPr>
              <a:t>Proof by contradiction</a:t>
            </a:r>
            <a:r>
              <a:rPr lang="en-US" sz="2400" dirty="0">
                <a:sym typeface="Wingdings"/>
              </a:rPr>
              <a:t>. Consider the set of real numbers between 0 and 1 and list them 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59" y="3587539"/>
            <a:ext cx="3086100" cy="1763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513" y="5361828"/>
            <a:ext cx="815850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(Here, r</a:t>
            </a:r>
            <a:r>
              <a:rPr lang="en-US" sz="2400" baseline="-25000" dirty="0"/>
              <a:t>1 </a:t>
            </a:r>
            <a:r>
              <a:rPr lang="en-US" sz="2400" dirty="0"/>
              <a:t>is the first number</a:t>
            </a:r>
            <a:r>
              <a:rPr lang="en-US" sz="2400"/>
              <a:t>, r</a:t>
            </a:r>
            <a:r>
              <a:rPr lang="en-US" sz="2400" baseline="-25000" dirty="0"/>
              <a:t>2</a:t>
            </a:r>
            <a:r>
              <a:rPr lang="en-US" sz="2400" baseline="-25000"/>
              <a:t> </a:t>
            </a:r>
            <a:r>
              <a:rPr lang="en-US" sz="2400" dirty="0"/>
              <a:t>is the second number, and so on).</a:t>
            </a:r>
          </a:p>
          <a:p>
            <a:r>
              <a:rPr lang="en-US" sz="2400" dirty="0"/>
              <a:t>But </a:t>
            </a:r>
            <a:r>
              <a:rPr lang="en-US" sz="2400" dirty="0" err="1"/>
              <a:t>r</a:t>
            </a:r>
            <a:r>
              <a:rPr lang="en-US" sz="2400" dirty="0"/>
              <a:t> is a new number different from the rest! So how can you</a:t>
            </a:r>
          </a:p>
          <a:p>
            <a:r>
              <a:rPr lang="en-US" sz="2400" dirty="0"/>
              <a:t>assign a unique serial number to it? </a:t>
            </a:r>
            <a:r>
              <a:rPr lang="en-US" sz="2400" baseline="-25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3472055"/>
            <a:ext cx="2686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Create a new number</a:t>
            </a:r>
          </a:p>
          <a:p>
            <a:r>
              <a:rPr lang="en-US" sz="2000" dirty="0" err="1"/>
              <a:t>r</a:t>
            </a:r>
            <a:r>
              <a:rPr lang="en-US" sz="2000" dirty="0"/>
              <a:t> = 0.d</a:t>
            </a:r>
            <a:r>
              <a:rPr lang="en-US" sz="2000" baseline="-25000" dirty="0"/>
              <a:t>1</a:t>
            </a:r>
            <a:r>
              <a:rPr lang="en-US" sz="2000" dirty="0"/>
              <a:t>.d</a:t>
            </a:r>
            <a:r>
              <a:rPr lang="en-US" sz="2000" baseline="-25000" dirty="0"/>
              <a:t>2</a:t>
            </a:r>
            <a:r>
              <a:rPr lang="en-US" sz="2000" dirty="0"/>
              <a:t>.d</a:t>
            </a:r>
            <a:r>
              <a:rPr lang="en-US" sz="2000" baseline="-25000" dirty="0"/>
              <a:t>3</a:t>
            </a:r>
            <a:r>
              <a:rPr lang="en-US" sz="2000" dirty="0"/>
              <a:t>.d</a:t>
            </a:r>
            <a:r>
              <a:rPr lang="en-US" sz="2000" baseline="-25000" dirty="0"/>
              <a:t>4</a:t>
            </a:r>
            <a:r>
              <a:rPr lang="en-US" sz="2000" dirty="0"/>
              <a:t>… where</a:t>
            </a:r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341091"/>
            <a:ext cx="2324100" cy="863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334000" y="3356630"/>
            <a:ext cx="2686853" cy="1848061"/>
          </a:xfrm>
          <a:prstGeom prst="round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</a:t>
            </a:r>
          </a:p>
        </p:txBody>
      </p:sp>
      <p:sp>
        <p:nvSpPr>
          <p:cNvPr id="5" name="Oval 4"/>
          <p:cNvSpPr/>
          <p:nvPr/>
        </p:nvSpPr>
        <p:spPr>
          <a:xfrm>
            <a:off x="1222223" y="1622337"/>
            <a:ext cx="3513893" cy="2172869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88198" y="2725806"/>
            <a:ext cx="190972" cy="171867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24792" y="3017807"/>
            <a:ext cx="190972" cy="171867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34033" y="3189674"/>
            <a:ext cx="190972" cy="171867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52089" y="2098673"/>
            <a:ext cx="190972" cy="171867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88198" y="1882450"/>
            <a:ext cx="190972" cy="171867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9170" y="2553939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3061" y="1907608"/>
            <a:ext cx="23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50558" y="1729341"/>
            <a:ext cx="23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52089" y="3017807"/>
            <a:ext cx="30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09821" y="2528341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26778" y="4513053"/>
            <a:ext cx="2592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</a:rPr>
              <a:t>The set V of vowels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0278" y="5238615"/>
            <a:ext cx="7590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universal set U </a:t>
            </a:r>
            <a:r>
              <a:rPr lang="en-US" sz="2400" dirty="0">
                <a:solidFill>
                  <a:srgbClr val="0000FF"/>
                </a:solidFill>
              </a:rPr>
              <a:t>contains all objects </a:t>
            </a:r>
            <a:r>
              <a:rPr lang="en-US" sz="2400" dirty="0"/>
              <a:t>under consideration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and subsets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1699581"/>
            <a:ext cx="841288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null set  </a:t>
            </a:r>
            <a:r>
              <a:rPr lang="en-US" sz="2400" dirty="0"/>
              <a:t>(or the </a:t>
            </a:r>
            <a:r>
              <a:rPr lang="en-US" sz="2400" b="1" dirty="0">
                <a:solidFill>
                  <a:srgbClr val="0000FF"/>
                </a:solidFill>
              </a:rPr>
              <a:t>empty set</a:t>
            </a:r>
            <a:r>
              <a:rPr lang="en-US" sz="2400" dirty="0"/>
              <a:t>} </a:t>
            </a:r>
            <a:r>
              <a:rPr lang="en-US" sz="3200" b="1" dirty="0">
                <a:solidFill>
                  <a:srgbClr val="FF0000"/>
                </a:solidFill>
              </a:rPr>
              <a:t>∅</a:t>
            </a:r>
            <a:r>
              <a:rPr lang="en-US" sz="3200" dirty="0"/>
              <a:t> </a:t>
            </a:r>
            <a:r>
              <a:rPr lang="en-US" sz="2400" dirty="0"/>
              <a:t>contains </a:t>
            </a:r>
            <a:r>
              <a:rPr lang="en-US" sz="2400" dirty="0">
                <a:solidFill>
                  <a:srgbClr val="0000FF"/>
                </a:solidFill>
              </a:rPr>
              <a:t>no element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A ⊆B  (A is a </a:t>
            </a:r>
            <a:r>
              <a:rPr lang="en-US" sz="2400" b="1" dirty="0">
                <a:solidFill>
                  <a:srgbClr val="000090"/>
                </a:solidFill>
              </a:rPr>
              <a:t>subset</a:t>
            </a:r>
            <a:r>
              <a:rPr lang="en-US" sz="2400" dirty="0"/>
              <a:t> of B) if every element is also an element of B.</a:t>
            </a:r>
          </a:p>
          <a:p>
            <a:endParaRPr lang="en-US" sz="2400" dirty="0"/>
          </a:p>
          <a:p>
            <a:r>
              <a:rPr lang="en-US" sz="2400" dirty="0"/>
              <a:t>Thus </a:t>
            </a:r>
          </a:p>
          <a:p>
            <a:r>
              <a:rPr lang="en-US" sz="2400" dirty="0"/>
              <a:t>		{1, 2} ⊆  N, S ⊆ S,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	</a:t>
            </a:r>
            <a:r>
              <a:rPr lang="en-US" sz="3200" b="1" dirty="0"/>
              <a:t>∅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⊆ any set</a:t>
            </a:r>
          </a:p>
          <a:p>
            <a:endParaRPr lang="en-US" sz="2400" dirty="0"/>
          </a:p>
          <a:p>
            <a:r>
              <a:rPr lang="en-US" sz="2400" dirty="0"/>
              <a:t>A ⊂ B (called a </a:t>
            </a:r>
            <a:r>
              <a:rPr lang="en-US" sz="2400" b="1" dirty="0">
                <a:solidFill>
                  <a:srgbClr val="0000FF"/>
                </a:solidFill>
              </a:rPr>
              <a:t>proper subset </a:t>
            </a:r>
            <a:r>
              <a:rPr lang="en-US" sz="2400" dirty="0"/>
              <a:t>of B) if A ⊆B and A ≠ B</a:t>
            </a:r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0000FF"/>
                </a:solidFill>
              </a:rPr>
              <a:t>cardinality</a:t>
            </a:r>
            <a:r>
              <a:rPr lang="en-US" sz="2400" dirty="0"/>
              <a:t> of S (|S|) is the number of distinct elements in 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1699581"/>
            <a:ext cx="736869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Given a set S, its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power set  </a:t>
            </a:r>
            <a:r>
              <a:rPr lang="en-US" sz="2400" dirty="0"/>
              <a:t>is the </a:t>
            </a:r>
            <a:r>
              <a:rPr lang="en-US" sz="2400" dirty="0">
                <a:solidFill>
                  <a:srgbClr val="0000FF"/>
                </a:solidFill>
              </a:rPr>
              <a:t>set of all subsets </a:t>
            </a:r>
            <a:r>
              <a:rPr lang="en-US" sz="2400" dirty="0"/>
              <a:t>of S.</a:t>
            </a:r>
          </a:p>
          <a:p>
            <a:endParaRPr lang="en-US" sz="2400" dirty="0"/>
          </a:p>
          <a:p>
            <a:r>
              <a:rPr lang="en-US" sz="2400" dirty="0"/>
              <a:t>Let S = (a, </a:t>
            </a:r>
            <a:r>
              <a:rPr lang="en-US" sz="24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c</a:t>
            </a:r>
            <a:r>
              <a:rPr lang="en-US" sz="2400" dirty="0"/>
              <a:t>}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00FF"/>
                </a:solidFill>
              </a:rPr>
              <a:t>power set </a:t>
            </a:r>
            <a:r>
              <a:rPr lang="en-US" sz="2400" dirty="0"/>
              <a:t>of S = {</a:t>
            </a:r>
            <a:r>
              <a:rPr lang="en-US" sz="2400" b="1" dirty="0"/>
              <a:t>∅, {</a:t>
            </a:r>
            <a:r>
              <a:rPr lang="en-US" sz="2400" dirty="0"/>
              <a:t>a}, {</a:t>
            </a:r>
            <a:r>
              <a:rPr lang="en-US" sz="2400" dirty="0" err="1"/>
              <a:t>b</a:t>
            </a:r>
            <a:r>
              <a:rPr lang="en-US" sz="2400" dirty="0"/>
              <a:t>}, {</a:t>
            </a:r>
            <a:r>
              <a:rPr lang="en-US" sz="2400" dirty="0" err="1"/>
              <a:t>c</a:t>
            </a:r>
            <a:r>
              <a:rPr lang="en-US" sz="2400" dirty="0"/>
              <a:t>}, {a, </a:t>
            </a:r>
            <a:r>
              <a:rPr lang="en-US" sz="2400" dirty="0" err="1"/>
              <a:t>b</a:t>
            </a:r>
            <a:r>
              <a:rPr lang="en-US" sz="2400" dirty="0"/>
              <a:t>}, {</a:t>
            </a:r>
            <a:r>
              <a:rPr lang="en-US" sz="24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c</a:t>
            </a:r>
            <a:r>
              <a:rPr lang="en-US" sz="2400" dirty="0"/>
              <a:t>}, {a, </a:t>
            </a:r>
            <a:r>
              <a:rPr lang="en-US" sz="2400" dirty="0" err="1"/>
              <a:t>c</a:t>
            </a:r>
            <a:r>
              <a:rPr lang="en-US" sz="2400" dirty="0"/>
              <a:t>} {a, </a:t>
            </a:r>
            <a:r>
              <a:rPr lang="en-US" sz="24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c</a:t>
            </a:r>
            <a:r>
              <a:rPr lang="en-US" sz="2400" dirty="0"/>
              <a:t>} </a:t>
            </a:r>
          </a:p>
          <a:p>
            <a:endParaRPr lang="en-US" sz="2400" b="1" i="1" dirty="0">
              <a:solidFill>
                <a:srgbClr val="660066"/>
              </a:solidFill>
            </a:endParaRPr>
          </a:p>
          <a:p>
            <a:endParaRPr lang="en-US" sz="2400" b="1" i="1" dirty="0">
              <a:solidFill>
                <a:srgbClr val="660066"/>
              </a:solidFill>
            </a:endParaRPr>
          </a:p>
          <a:p>
            <a:r>
              <a:rPr lang="en-US" sz="2400" b="1" i="1" dirty="0">
                <a:solidFill>
                  <a:srgbClr val="660066"/>
                </a:solidFill>
              </a:rPr>
              <a:t>Question. What is the cardinality of the power set of 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of Sets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556" y="1789671"/>
            <a:ext cx="84702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Ordered pair</a:t>
            </a:r>
            <a:r>
              <a:rPr lang="en-US" sz="2400" dirty="0"/>
              <a:t>. It is a pair </a:t>
            </a:r>
            <a:r>
              <a:rPr lang="en-US" sz="2400" dirty="0">
                <a:solidFill>
                  <a:srgbClr val="0000FF"/>
                </a:solidFill>
              </a:rPr>
              <a:t>(a, </a:t>
            </a:r>
            <a:r>
              <a:rPr lang="en-US" sz="2400" dirty="0" err="1">
                <a:solidFill>
                  <a:srgbClr val="0000FF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/>
              <a:t>for which the </a:t>
            </a:r>
            <a:r>
              <a:rPr lang="en-US" sz="2400" dirty="0">
                <a:solidFill>
                  <a:srgbClr val="FF0000"/>
                </a:solidFill>
              </a:rPr>
              <a:t>order is important </a:t>
            </a:r>
            <a:r>
              <a:rPr lang="en-US" sz="2400" dirty="0"/>
              <a:t>(unlike a set)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00FF"/>
                </a:solidFill>
              </a:rPr>
              <a:t>Example</a:t>
            </a:r>
            <a:r>
              <a:rPr lang="en-US" sz="2400" dirty="0"/>
              <a:t>. The coordinate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/>
              <a:t>of a point. (3, 5) is not the same as (5,3), so the order matters.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00FF"/>
                </a:solidFill>
              </a:rPr>
              <a:t>Cartesian Product</a:t>
            </a:r>
            <a:r>
              <a:rPr lang="en-US" sz="2400" dirty="0"/>
              <a:t>. The Cartesian product of two sets A, B, denoted by 			is the set of all ordered pairs 			</a:t>
            </a:r>
          </a:p>
          <a:p>
            <a:r>
              <a:rPr lang="en-US" sz="2400" dirty="0"/>
              <a:t>Where			and		  .	Thus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028869" y="4464521"/>
          <a:ext cx="811515" cy="347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7" name="Equation" r:id="rId3" imgW="355600" imgH="152400" progId="Equation.DSMT4">
                  <p:embed/>
                </p:oleObj>
              </mc:Choice>
              <mc:Fallback>
                <p:oleObj name="Equation" r:id="rId3" imgW="355600" imgH="15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69" y="4464521"/>
                        <a:ext cx="811515" cy="347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683876" y="4345467"/>
          <a:ext cx="921002" cy="466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8" name="Equation" r:id="rId5" imgW="330200" imgH="190500" progId="Equation.DSMT4">
                  <p:embed/>
                </p:oleObj>
              </mc:Choice>
              <mc:Fallback>
                <p:oleObj name="Equation" r:id="rId5" imgW="3302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876" y="4345467"/>
                        <a:ext cx="921002" cy="466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246337" y="4802111"/>
          <a:ext cx="782532" cy="389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name="Equation" r:id="rId7" imgW="342900" imgH="152400" progId="Equation.DSMT4">
                  <p:embed/>
                </p:oleObj>
              </mc:Choice>
              <mc:Fallback>
                <p:oleObj name="Equation" r:id="rId7" imgW="342900" imgH="15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337" y="4802111"/>
                        <a:ext cx="782532" cy="389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840384" y="4802111"/>
          <a:ext cx="799295" cy="389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name="Equation" r:id="rId9" imgW="342900" imgH="152400" progId="Equation.DSMT4">
                  <p:embed/>
                </p:oleObj>
              </mc:Choice>
              <mc:Fallback>
                <p:oleObj name="Equation" r:id="rId9" imgW="342900" imgH="15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384" y="4802111"/>
                        <a:ext cx="799295" cy="389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028869" y="5416952"/>
          <a:ext cx="4655007" cy="505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Equation" r:id="rId11" imgW="1752600" imgH="190500" progId="Equation.DSMT4">
                  <p:embed/>
                </p:oleObj>
              </mc:Choice>
              <mc:Fallback>
                <p:oleObj name="Equation" r:id="rId11" imgW="1752600" imgH="1905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69" y="5416952"/>
                        <a:ext cx="4655007" cy="505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Cartesian Product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556" y="1516402"/>
            <a:ext cx="84702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b="1" dirty="0">
                <a:solidFill>
                  <a:srgbClr val="0000FF"/>
                </a:solidFill>
              </a:rPr>
              <a:t>Cartesian Product of Set</a:t>
            </a:r>
            <a:r>
              <a:rPr lang="en-US" sz="2400" dirty="0"/>
              <a:t> (Example)</a:t>
            </a:r>
          </a:p>
          <a:p>
            <a:endParaRPr lang="en-US" sz="2400" dirty="0"/>
          </a:p>
          <a:p>
            <a:r>
              <a:rPr lang="en-US" sz="2400" dirty="0"/>
              <a:t>	A  = {a1, a2, a3}  	B= {b1, b2}</a:t>
            </a:r>
          </a:p>
          <a:p>
            <a:endParaRPr lang="en-US" sz="2400" dirty="0"/>
          </a:p>
          <a:p>
            <a:r>
              <a:rPr lang="en-US" sz="2400" dirty="0"/>
              <a:t>	A ⨉ B = {(a1, b1), (a1, b2), (a2, b1), (a2, b2), (a3, b1), (a3, b2)}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We define A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= A X A, A</a:t>
            </a:r>
            <a:r>
              <a:rPr lang="en-US" sz="2400" baseline="30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 = A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X A and so on. </a:t>
            </a:r>
          </a:p>
          <a:p>
            <a:endParaRPr lang="en-US" sz="2400" dirty="0"/>
          </a:p>
          <a:p>
            <a:r>
              <a:rPr lang="en-US" sz="2000" dirty="0"/>
              <a:t>Thus, </a:t>
            </a:r>
            <a:r>
              <a:rPr lang="en-US" sz="2000" dirty="0">
                <a:solidFill>
                  <a:srgbClr val="FF0000"/>
                </a:solidFill>
              </a:rPr>
              <a:t>{0, 1}</a:t>
            </a:r>
            <a:r>
              <a:rPr lang="en-US" sz="2000" baseline="30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 = {(0,0,0), (0,0,1), (0,1,0), (0,1,1), (1,0,0), (1,0,1), (1,1,0), (1,1,1)} </a:t>
            </a:r>
          </a:p>
          <a:p>
            <a:endParaRPr lang="en-US" sz="2400" dirty="0"/>
          </a:p>
          <a:p>
            <a:r>
              <a:rPr lang="en-US" sz="2400" dirty="0"/>
              <a:t>Exercise. {a, b, c}</a:t>
            </a:r>
            <a:r>
              <a:rPr lang="en-US" sz="2400" baseline="30000" dirty="0"/>
              <a:t>2 </a:t>
            </a:r>
            <a:r>
              <a:rPr lang="en-US" sz="2400" dirty="0"/>
              <a:t>=?</a:t>
            </a:r>
            <a:endParaRPr lang="en-US" sz="2400" baseline="30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1127</Words>
  <Application>Microsoft Macintosh PowerPoint</Application>
  <PresentationFormat>On-screen Show (4:3)</PresentationFormat>
  <Paragraphs>234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Cambria Math</vt:lpstr>
      <vt:lpstr>Office Theme</vt:lpstr>
      <vt:lpstr>Equation</vt:lpstr>
      <vt:lpstr>CS 2210:0001 Discrete Structures Sets and Functions</vt:lpstr>
      <vt:lpstr>What is a set?</vt:lpstr>
      <vt:lpstr>Well known Sets</vt:lpstr>
      <vt:lpstr>Set builders</vt:lpstr>
      <vt:lpstr>Venn diagram</vt:lpstr>
      <vt:lpstr>Sets and subsets</vt:lpstr>
      <vt:lpstr>Power Set</vt:lpstr>
      <vt:lpstr>Cartesian Product of Sets</vt:lpstr>
      <vt:lpstr>Example of Cartesian Product</vt:lpstr>
      <vt:lpstr>Union of Sets</vt:lpstr>
      <vt:lpstr>Intersection of Sets</vt:lpstr>
      <vt:lpstr>Union and Intersection</vt:lpstr>
      <vt:lpstr>Disjoint Sets</vt:lpstr>
      <vt:lpstr>Set difference &amp; complement</vt:lpstr>
      <vt:lpstr>Set difference</vt:lpstr>
      <vt:lpstr>Complement</vt:lpstr>
      <vt:lpstr>Set identities</vt:lpstr>
      <vt:lpstr>Set identities</vt:lpstr>
      <vt:lpstr>Set identities</vt:lpstr>
      <vt:lpstr>Example of set identity</vt:lpstr>
      <vt:lpstr>Visualizing DeMorgan’s theorem</vt:lpstr>
      <vt:lpstr>Visualizing DeMorgan’s theorem</vt:lpstr>
      <vt:lpstr>Function</vt:lpstr>
      <vt:lpstr>The Floor function</vt:lpstr>
      <vt:lpstr>More examples </vt:lpstr>
      <vt:lpstr>Exercises </vt:lpstr>
      <vt:lpstr>More examples</vt:lpstr>
      <vt:lpstr>One-to-one functions</vt:lpstr>
      <vt:lpstr>Onto Functions</vt:lpstr>
      <vt:lpstr>Strictly increasing functions</vt:lpstr>
      <vt:lpstr>Exercise</vt:lpstr>
      <vt:lpstr>Arithmetic Functions</vt:lpstr>
      <vt:lpstr>Identity Function</vt:lpstr>
      <vt:lpstr>Inverse Function</vt:lpstr>
      <vt:lpstr>Inverse Function</vt:lpstr>
      <vt:lpstr>Graph of a function</vt:lpstr>
      <vt:lpstr>Composition of functions</vt:lpstr>
      <vt:lpstr>Some common functions</vt:lpstr>
      <vt:lpstr>Exercises on functions</vt:lpstr>
      <vt:lpstr>Countable sets</vt:lpstr>
      <vt:lpstr>Countable sets</vt:lpstr>
      <vt:lpstr>Fun with infinite sets Hilbert’s Grand Hotel</vt:lpstr>
      <vt:lpstr>Countable sets</vt:lpstr>
      <vt:lpstr>Countable sets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150</cp:revision>
  <cp:lastPrinted>2010-09-08T02:15:10Z</cp:lastPrinted>
  <dcterms:created xsi:type="dcterms:W3CDTF">2015-02-01T17:43:17Z</dcterms:created>
  <dcterms:modified xsi:type="dcterms:W3CDTF">2019-09-08T17:41:41Z</dcterms:modified>
</cp:coreProperties>
</file>