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76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6" r:id="rId11"/>
    <p:sldId id="355" r:id="rId12"/>
    <p:sldId id="271" r:id="rId13"/>
    <p:sldId id="272" r:id="rId14"/>
    <p:sldId id="273" r:id="rId15"/>
    <p:sldId id="277" r:id="rId16"/>
    <p:sldId id="278" r:id="rId17"/>
    <p:sldId id="360" r:id="rId18"/>
    <p:sldId id="281" r:id="rId19"/>
    <p:sldId id="296" r:id="rId20"/>
    <p:sldId id="283" r:id="rId21"/>
    <p:sldId id="287" r:id="rId22"/>
    <p:sldId id="288" r:id="rId23"/>
    <p:sldId id="285" r:id="rId24"/>
    <p:sldId id="290" r:id="rId25"/>
    <p:sldId id="291" r:id="rId26"/>
    <p:sldId id="286" r:id="rId27"/>
    <p:sldId id="301" r:id="rId28"/>
    <p:sldId id="292" r:id="rId29"/>
    <p:sldId id="304" r:id="rId30"/>
    <p:sldId id="294" r:id="rId31"/>
    <p:sldId id="295" r:id="rId32"/>
    <p:sldId id="308" r:id="rId33"/>
    <p:sldId id="309" r:id="rId34"/>
    <p:sldId id="310" r:id="rId35"/>
    <p:sldId id="311" r:id="rId36"/>
    <p:sldId id="314" r:id="rId37"/>
    <p:sldId id="299" r:id="rId38"/>
    <p:sldId id="298" r:id="rId39"/>
    <p:sldId id="305" r:id="rId40"/>
    <p:sldId id="300" r:id="rId41"/>
    <p:sldId id="313" r:id="rId42"/>
    <p:sldId id="357" r:id="rId43"/>
    <p:sldId id="312" r:id="rId44"/>
    <p:sldId id="316" r:id="rId45"/>
    <p:sldId id="361" r:id="rId46"/>
    <p:sldId id="362" r:id="rId47"/>
    <p:sldId id="363" r:id="rId48"/>
    <p:sldId id="322" r:id="rId49"/>
    <p:sldId id="328" r:id="rId50"/>
    <p:sldId id="365" r:id="rId51"/>
    <p:sldId id="331" r:id="rId52"/>
    <p:sldId id="333" r:id="rId53"/>
    <p:sldId id="334" r:id="rId54"/>
    <p:sldId id="336" r:id="rId55"/>
    <p:sldId id="339" r:id="rId56"/>
    <p:sldId id="340" r:id="rId57"/>
    <p:sldId id="341" r:id="rId58"/>
    <p:sldId id="364" r:id="rId59"/>
    <p:sldId id="346" r:id="rId60"/>
    <p:sldId id="342" r:id="rId61"/>
    <p:sldId id="343" r:id="rId62"/>
    <p:sldId id="345" r:id="rId63"/>
    <p:sldId id="344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0FF"/>
    <a:srgbClr val="00FFFF"/>
    <a:srgbClr val="050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0699"/>
            <a:ext cx="7772400" cy="1470025"/>
          </a:xfrm>
        </p:spPr>
        <p:txBody>
          <a:bodyPr/>
          <a:lstStyle/>
          <a:p>
            <a:r>
              <a:rPr lang="en-US" dirty="0"/>
              <a:t>CS 2210 Discrete Math</a:t>
            </a:r>
            <a:br>
              <a:rPr lang="en-US" dirty="0"/>
            </a:br>
            <a:r>
              <a:rPr lang="en-US" b="1" dirty="0"/>
              <a:t>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Fall</a:t>
            </a:r>
            <a:r>
              <a:rPr lang="en-US" dirty="0">
                <a:solidFill>
                  <a:schemeClr val="tx1"/>
                </a:solidFill>
              </a:rPr>
              <a:t> 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9" y="1525340"/>
            <a:ext cx="7602665" cy="4952231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0430710-261C-1849-865F-5BFF4641383A}"/>
              </a:ext>
            </a:extLst>
          </p:cNvPr>
          <p:cNvSpPr/>
          <p:nvPr/>
        </p:nvSpPr>
        <p:spPr>
          <a:xfrm>
            <a:off x="203374" y="1209797"/>
            <a:ext cx="2148440" cy="868886"/>
          </a:xfrm>
          <a:prstGeom prst="wedgeRoundRectCallout">
            <a:avLst>
              <a:gd name="adj1" fmla="val 49283"/>
              <a:gd name="adj2" fmla="val 18158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At most  one edge between a pair of nodes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1532F91-1113-AF4B-92F5-81C2228C0EE2}"/>
              </a:ext>
            </a:extLst>
          </p:cNvPr>
          <p:cNvSpPr/>
          <p:nvPr/>
        </p:nvSpPr>
        <p:spPr>
          <a:xfrm>
            <a:off x="4606397" y="4136688"/>
            <a:ext cx="1606492" cy="712715"/>
          </a:xfrm>
          <a:prstGeom prst="wedgeRoundRectCallout">
            <a:avLst>
              <a:gd name="adj1" fmla="val -12392"/>
              <a:gd name="adj2" fmla="val 178355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Multiple edges between some pair of nodes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 of graphs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9069" y="5555989"/>
            <a:ext cx="1548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Web graph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4048018" y="1752622"/>
            <a:ext cx="4777483" cy="1613391"/>
          </a:xfrm>
          <a:prstGeom prst="wedgeRoundRectCallout">
            <a:avLst>
              <a:gd name="adj1" fmla="val -58784"/>
              <a:gd name="adj2" fmla="val 1521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Each node denotes an actor or an actress, and each edge between P and Q denotes that P, Q worked together in some movie. It is an </a:t>
            </a:r>
            <a:r>
              <a:rPr lang="en-US" dirty="0">
                <a:solidFill>
                  <a:srgbClr val="FF0000"/>
                </a:solidFill>
              </a:rPr>
              <a:t>undirected graph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4161034" y="4551649"/>
            <a:ext cx="4430343" cy="1363051"/>
          </a:xfrm>
          <a:prstGeom prst="wedgeRoundRectCallout">
            <a:avLst>
              <a:gd name="adj1" fmla="val -63107"/>
              <a:gd name="adj2" fmla="val -31520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Each node denotes a web page, and each edge from page P to Q  Q denotes a link on page P pointing to page Q.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It is a </a:t>
            </a:r>
            <a:r>
              <a:rPr lang="en-US" dirty="0">
                <a:solidFill>
                  <a:srgbClr val="FF0000"/>
                </a:solidFill>
              </a:rPr>
              <a:t>directed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882" y="3504988"/>
            <a:ext cx="231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Hollywood graph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287CC-CF4D-BF43-AF5F-34E7E1B4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7" y="1752622"/>
            <a:ext cx="2107947" cy="171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5A843-68CE-344D-8294-7791B959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14" y="4280001"/>
            <a:ext cx="2750173" cy="1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degree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5" y="1315528"/>
            <a:ext cx="6112999" cy="488329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F67CB6-2C04-A844-8BB2-F0036A2A94E9}"/>
              </a:ext>
            </a:extLst>
          </p:cNvPr>
          <p:cNvSpPr/>
          <p:nvPr/>
        </p:nvSpPr>
        <p:spPr>
          <a:xfrm>
            <a:off x="6002882" y="3613047"/>
            <a:ext cx="3010328" cy="8116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D9D6E-4FBC-8A43-8A74-78B45A653451}"/>
              </a:ext>
            </a:extLst>
          </p:cNvPr>
          <p:cNvSpPr txBox="1"/>
          <p:nvPr/>
        </p:nvSpPr>
        <p:spPr>
          <a:xfrm>
            <a:off x="6070610" y="3757173"/>
            <a:ext cx="294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110FF"/>
                </a:solidFill>
              </a:rPr>
              <a:t>The max degree of any node </a:t>
            </a:r>
          </a:p>
          <a:p>
            <a:r>
              <a:rPr lang="en-US" b="1" dirty="0">
                <a:solidFill>
                  <a:srgbClr val="0110FF"/>
                </a:solidFill>
              </a:rPr>
              <a:t>in a simple graph is |V|-1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Degree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1068"/>
            <a:ext cx="8360979" cy="5556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Handshaking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7" y="1239984"/>
            <a:ext cx="7618656" cy="5353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D55D3-455C-4047-823B-2ED78BC2879F}"/>
              </a:ext>
            </a:extLst>
          </p:cNvPr>
          <p:cNvSpPr txBox="1"/>
          <p:nvPr/>
        </p:nvSpPr>
        <p:spPr>
          <a:xfrm>
            <a:off x="6253654" y="2942896"/>
            <a:ext cx="294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Proof</a:t>
            </a:r>
            <a:r>
              <a:rPr lang="en-US" dirty="0">
                <a:solidFill>
                  <a:srgbClr val="FF0000"/>
                </a:solidFill>
              </a:rPr>
              <a:t>. Each edge contributes </a:t>
            </a:r>
          </a:p>
          <a:p>
            <a:r>
              <a:rPr lang="en-US" dirty="0">
                <a:solidFill>
                  <a:srgbClr val="FF0000"/>
                </a:solidFill>
              </a:rPr>
              <a:t>2 to the sum on the RHS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216" y="1417638"/>
            <a:ext cx="86201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An undirected graph has </a:t>
            </a:r>
            <a:r>
              <a:rPr lang="en-US" sz="2400" dirty="0">
                <a:solidFill>
                  <a:srgbClr val="0000FF"/>
                </a:solidFill>
              </a:rPr>
              <a:t>even number of vertices</a:t>
            </a:r>
            <a:r>
              <a:rPr lang="en-US" sz="2400" dirty="0"/>
              <a:t>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odd degree</a:t>
            </a:r>
            <a:r>
              <a:rPr lang="en-US" sz="2400" dirty="0"/>
              <a:t>.</a:t>
            </a:r>
          </a:p>
          <a:p>
            <a:r>
              <a:rPr lang="en-US" sz="2400" b="1" dirty="0"/>
              <a:t>Proof</a:t>
            </a:r>
            <a:r>
              <a:rPr lang="en-US" sz="2400" dirty="0"/>
              <a:t>. Should follow from the handshaking theorem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110FF"/>
                </a:solidFill>
              </a:rPr>
              <a:t>Given a degree sequence such that the </a:t>
            </a:r>
            <a:r>
              <a:rPr lang="en-US" sz="2400" dirty="0">
                <a:solidFill>
                  <a:srgbClr val="FF0000"/>
                </a:solidFill>
              </a:rPr>
              <a:t>sum of the degrees is even</a:t>
            </a:r>
            <a:r>
              <a:rPr lang="en-US" sz="2400" dirty="0">
                <a:solidFill>
                  <a:srgbClr val="0110FF"/>
                </a:solidFill>
              </a:rPr>
              <a:t>,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does there always exist a graph </a:t>
            </a:r>
            <a:r>
              <a:rPr lang="en-US" sz="2400" dirty="0">
                <a:solidFill>
                  <a:srgbClr val="0110FF"/>
                </a:solidFill>
              </a:rPr>
              <a:t>with that degree sequence?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, for </a:t>
            </a:r>
            <a:r>
              <a:rPr lang="en-US" sz="2400" dirty="0">
                <a:solidFill>
                  <a:srgbClr val="0110FF"/>
                </a:solidFill>
              </a:rPr>
              <a:t>simple graphs</a:t>
            </a:r>
            <a:r>
              <a:rPr lang="en-US" sz="2400" dirty="0"/>
              <a:t>. Consider (3, 3, 3, 1). Can you draw a graph</a:t>
            </a:r>
          </a:p>
          <a:p>
            <a:r>
              <a:rPr lang="en-US" sz="2400" dirty="0"/>
              <a:t>With the degree sequence (3, 3, 3, 1)? No (try this out)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is the </a:t>
            </a:r>
            <a:r>
              <a:rPr lang="en-US" sz="2400" b="1" i="1" dirty="0">
                <a:solidFill>
                  <a:srgbClr val="0110FF"/>
                </a:solidFill>
              </a:rPr>
              <a:t>maximum possible degree of a node </a:t>
            </a:r>
            <a:r>
              <a:rPr lang="en-US" sz="2400" dirty="0"/>
              <a:t>in a simple graph?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It is (n-1) if there are n vertices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basic definitions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040254" cy="51863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093" y="1335445"/>
            <a:ext cx="734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cycle </a:t>
            </a:r>
            <a:r>
              <a:rPr lang="en-US" dirty="0"/>
              <a:t>of a graph is a subset of  its edge set that forms a path such that the </a:t>
            </a:r>
          </a:p>
          <a:p>
            <a:r>
              <a:rPr lang="en-US" dirty="0"/>
              <a:t>first node of the path corresponds to the last.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0C2915-379A-7442-907F-C84B02C3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31" y="2006870"/>
            <a:ext cx="5313223" cy="43829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643AE5-EA07-5F40-8C1C-87568C08F09C}"/>
              </a:ext>
            </a:extLst>
          </p:cNvPr>
          <p:cNvCxnSpPr>
            <a:cxnSpLocks/>
          </p:cNvCxnSpPr>
          <p:nvPr/>
        </p:nvCxnSpPr>
        <p:spPr>
          <a:xfrm flipH="1" flipV="1">
            <a:off x="6768661" y="3898349"/>
            <a:ext cx="603740" cy="572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548282-9817-6041-A817-912407395D0C}"/>
              </a:ext>
            </a:extLst>
          </p:cNvPr>
          <p:cNvCxnSpPr>
            <a:cxnSpLocks/>
          </p:cNvCxnSpPr>
          <p:nvPr/>
        </p:nvCxnSpPr>
        <p:spPr>
          <a:xfrm>
            <a:off x="1258247" y="3401211"/>
            <a:ext cx="583568" cy="339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3BFAB7-9B64-C049-8132-179F4C09389D}"/>
              </a:ext>
            </a:extLst>
          </p:cNvPr>
          <p:cNvSpPr txBox="1"/>
          <p:nvPr/>
        </p:nvSpPr>
        <p:spPr>
          <a:xfrm>
            <a:off x="6463554" y="4470578"/>
            <a:ext cx="22608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set of one or more trees not necessarily connected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38700-3661-014D-958B-2DF365D5DBD7}"/>
              </a:ext>
            </a:extLst>
          </p:cNvPr>
          <p:cNvSpPr txBox="1"/>
          <p:nvPr/>
        </p:nvSpPr>
        <p:spPr>
          <a:xfrm>
            <a:off x="0" y="2647427"/>
            <a:ext cx="15554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connected graph with no cycle is a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F1A09-BEE1-874F-8906-BD20956CF53D}"/>
              </a:ext>
            </a:extLst>
          </p:cNvPr>
          <p:cNvSpPr txBox="1"/>
          <p:nvPr/>
        </p:nvSpPr>
        <p:spPr>
          <a:xfrm>
            <a:off x="199314" y="5913035"/>
            <a:ext cx="15554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directed cycle in a DAG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AAD129-2C62-D843-8822-C5F43F956F8F}"/>
              </a:ext>
            </a:extLst>
          </p:cNvPr>
          <p:cNvCxnSpPr>
            <a:cxnSpLocks/>
          </p:cNvCxnSpPr>
          <p:nvPr/>
        </p:nvCxnSpPr>
        <p:spPr>
          <a:xfrm>
            <a:off x="1741289" y="6164480"/>
            <a:ext cx="7181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694B4E-005B-D240-A34B-3CCA96AF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21" y="2181594"/>
            <a:ext cx="1727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0" y="1690876"/>
            <a:ext cx="2082677" cy="1777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60" y="3499218"/>
            <a:ext cx="23946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Complete graph or </a:t>
            </a:r>
            <a:r>
              <a:rPr lang="en-US" sz="1600" b="1" dirty="0">
                <a:solidFill>
                  <a:srgbClr val="FF0000"/>
                </a:solidFill>
              </a:rPr>
              <a:t>Clique</a:t>
            </a:r>
            <a:r>
              <a:rPr lang="en-US" sz="1600" dirty="0"/>
              <a:t>:</a:t>
            </a:r>
          </a:p>
          <a:p>
            <a:r>
              <a:rPr lang="en-US" sz="1600" dirty="0"/>
              <a:t>All vertices are adjacent to</a:t>
            </a:r>
          </a:p>
          <a:p>
            <a:r>
              <a:rPr lang="en-US" sz="1600" dirty="0"/>
              <a:t>one another. A clique with</a:t>
            </a:r>
          </a:p>
          <a:p>
            <a:r>
              <a:rPr lang="en-US" sz="1600" dirty="0"/>
              <a:t>n vertices is called a </a:t>
            </a:r>
            <a:r>
              <a:rPr lang="en-US" sz="2000" dirty="0" err="1">
                <a:solidFill>
                  <a:srgbClr val="FF0000"/>
                </a:solidFill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</a:rPr>
              <a:t>n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993" y="5777882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Wheel 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1458" y="3071345"/>
            <a:ext cx="163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</a:t>
            </a:r>
            <a:r>
              <a:rPr lang="en-US" sz="1600" dirty="0" err="1"/>
              <a:t>n</a:t>
            </a:r>
            <a:r>
              <a:rPr lang="en-US" sz="1600" dirty="0"/>
              <a:t>-cube graph</a:t>
            </a:r>
          </a:p>
          <a:p>
            <a:pPr algn="ctr"/>
            <a:r>
              <a:rPr lang="en-US" sz="1600" dirty="0" err="1"/>
              <a:t>n</a:t>
            </a:r>
            <a:r>
              <a:rPr lang="en-US" sz="1600" dirty="0"/>
              <a:t>=3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1828510"/>
            <a:ext cx="2962026" cy="104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837" y="3499218"/>
            <a:ext cx="2794000" cy="21381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647" y="1682612"/>
            <a:ext cx="7879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Bipartite graph</a:t>
            </a:r>
          </a:p>
          <a:p>
            <a:r>
              <a:rPr lang="en-US" sz="2400" dirty="0"/>
              <a:t>A simple graph is called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/>
              <a:t> if its vertex set V can be</a:t>
            </a:r>
          </a:p>
          <a:p>
            <a:r>
              <a:rPr lang="en-US" sz="2400" dirty="0"/>
              <a:t>partitioned into </a:t>
            </a:r>
            <a:r>
              <a:rPr lang="en-US" sz="2400" b="1" dirty="0">
                <a:solidFill>
                  <a:srgbClr val="FF0000"/>
                </a:solidFill>
              </a:rPr>
              <a:t>two disjoint subsets </a:t>
            </a:r>
            <a:r>
              <a:rPr lang="en-US" sz="2400" dirty="0">
                <a:solidFill>
                  <a:srgbClr val="0110FF"/>
                </a:solidFill>
              </a:rPr>
              <a:t>V1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110FF"/>
                </a:solidFill>
              </a:rPr>
              <a:t>V2</a:t>
            </a:r>
            <a:r>
              <a:rPr lang="en-US" sz="2400" dirty="0"/>
              <a:t>, such that</a:t>
            </a:r>
          </a:p>
          <a:p>
            <a:r>
              <a:rPr lang="en-US" sz="2400" dirty="0"/>
              <a:t>every edge in the graph connects one vertex in V1 to another </a:t>
            </a:r>
          </a:p>
          <a:p>
            <a:r>
              <a:rPr lang="en-US" sz="2400" dirty="0"/>
              <a:t>vertex in V2.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03" y="3627721"/>
            <a:ext cx="5433505" cy="1561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679" y="5586996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always be colored using two colors.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918231-344C-ED4E-B1EF-01506136815F}"/>
              </a:ext>
            </a:extLst>
          </p:cNvPr>
          <p:cNvSpPr/>
          <p:nvPr/>
        </p:nvSpPr>
        <p:spPr>
          <a:xfrm>
            <a:off x="2212103" y="3698531"/>
            <a:ext cx="2174962" cy="55737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5D1A8-DFD8-AD4E-BBD0-BC462854915B}"/>
              </a:ext>
            </a:extLst>
          </p:cNvPr>
          <p:cNvSpPr/>
          <p:nvPr/>
        </p:nvSpPr>
        <p:spPr>
          <a:xfrm>
            <a:off x="2212103" y="4451141"/>
            <a:ext cx="2174962" cy="55737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BE0E9-B07D-EF46-91F0-5B205FBCF980}"/>
              </a:ext>
            </a:extLst>
          </p:cNvPr>
          <p:cNvSpPr txBox="1"/>
          <p:nvPr/>
        </p:nvSpPr>
        <p:spPr>
          <a:xfrm>
            <a:off x="1643865" y="385170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1BF94-3560-164A-B55D-DE30C613AA07}"/>
              </a:ext>
            </a:extLst>
          </p:cNvPr>
          <p:cNvSpPr txBox="1"/>
          <p:nvPr/>
        </p:nvSpPr>
        <p:spPr>
          <a:xfrm>
            <a:off x="1643865" y="453468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Bridges of </a:t>
            </a:r>
            <a:r>
              <a:rPr lang="en-US" dirty="0" err="1"/>
              <a:t>K</a:t>
            </a:r>
            <a:r>
              <a:rPr lang="en-US" sz="2800" b="1" dirty="0" err="1">
                <a:latin typeface="+mn-lt"/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8" y="1641972"/>
            <a:ext cx="7239468" cy="379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8313" y="5532842"/>
            <a:ext cx="5056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it possible to walk along a route that </a:t>
            </a:r>
          </a:p>
          <a:p>
            <a:r>
              <a:rPr lang="en-US" sz="2400" dirty="0"/>
              <a:t>crosses </a:t>
            </a:r>
            <a:r>
              <a:rPr lang="en-US" sz="2400" b="1" dirty="0">
                <a:solidFill>
                  <a:srgbClr val="FF0000"/>
                </a:solidFill>
              </a:rPr>
              <a:t>each bridge exactly once?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3708"/>
            <a:ext cx="6350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representation of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6" y="1999707"/>
            <a:ext cx="6369285" cy="344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515" y="5866439"/>
            <a:ext cx="33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(taken from Wolfram </a:t>
            </a:r>
            <a:r>
              <a:rPr lang="en-US" dirty="0" err="1"/>
              <a:t>Mathworld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771" y="1417638"/>
            <a:ext cx="21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ADJACENCY MATRIX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representation of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9076" y="1786970"/>
            <a:ext cx="17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ADJACENCY LIST</a:t>
            </a:r>
          </a:p>
        </p:txBody>
      </p:sp>
      <p:sp>
        <p:nvSpPr>
          <p:cNvPr id="9" name="Oval 8"/>
          <p:cNvSpPr/>
          <p:nvPr/>
        </p:nvSpPr>
        <p:spPr>
          <a:xfrm>
            <a:off x="2462668" y="287460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4216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2668" y="455208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7467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4"/>
            <a:endCxn id="11" idx="0"/>
          </p:cNvCxnSpPr>
          <p:nvPr/>
        </p:nvCxnSpPr>
        <p:spPr>
          <a:xfrm rot="5400000">
            <a:off x="1808745" y="3798639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0" idx="2"/>
          </p:cNvCxnSpPr>
          <p:nvPr/>
        </p:nvCxnSpPr>
        <p:spPr>
          <a:xfrm>
            <a:off x="1666508" y="3822302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595362" y="304360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4981" y="390759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6844" y="2505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779" y="3367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8504" y="4441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3257" y="36945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83125" y="2486958"/>
          <a:ext cx="2974276" cy="25534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4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Adjacent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1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3, 4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3, 4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1, 2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16526" y="546022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represented as a linked 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5767"/>
            <a:ext cx="59436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0" y="1869257"/>
            <a:ext cx="61468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050"/>
            <a:ext cx="5969000" cy="402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97149"/>
            <a:ext cx="85929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 </a:t>
            </a:r>
            <a:r>
              <a:rPr lang="en-US" sz="2400" i="1" dirty="0">
                <a:solidFill>
                  <a:srgbClr val="0000FF"/>
                </a:solidFill>
              </a:rPr>
              <a:t>undirected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connected</a:t>
            </a:r>
            <a:r>
              <a:rPr lang="en-US" sz="2400" dirty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every pair of distinct vertices of the graph. A </a:t>
            </a:r>
            <a:r>
              <a:rPr lang="en-US" sz="2400" b="1" i="1" dirty="0">
                <a:solidFill>
                  <a:srgbClr val="FF0000"/>
                </a:solidFill>
              </a:rPr>
              <a:t>connected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component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</a:t>
            </a:r>
            <a:r>
              <a:rPr lang="en-US" sz="2400" b="1" dirty="0">
                <a:solidFill>
                  <a:srgbClr val="FF0000"/>
                </a:solidFill>
              </a:rPr>
              <a:t>maximal connected subgraph </a:t>
            </a:r>
            <a:r>
              <a:rPr lang="en-US" sz="2400" dirty="0"/>
              <a:t>of the given graph.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2" y="1417638"/>
            <a:ext cx="58384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00FF"/>
                </a:solidFill>
              </a:rPr>
              <a:t>Erdös</a:t>
            </a:r>
            <a:r>
              <a:rPr lang="en-US" sz="2400" b="1" i="1" dirty="0">
                <a:solidFill>
                  <a:srgbClr val="0000FF"/>
                </a:solidFill>
              </a:rPr>
              <a:t> number </a:t>
            </a:r>
            <a:r>
              <a:rPr lang="en-US" sz="2000" dirty="0"/>
              <a:t>in </a:t>
            </a:r>
            <a:r>
              <a:rPr lang="en-US" sz="2000" i="1" dirty="0">
                <a:solidFill>
                  <a:srgbClr val="FF0000"/>
                </a:solidFill>
              </a:rPr>
              <a:t>academic collaboration graph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110FF"/>
                </a:solidFill>
              </a:rPr>
              <a:t>Erdös</a:t>
            </a:r>
            <a:r>
              <a:rPr lang="en-US" sz="2400" b="1" dirty="0">
                <a:solidFill>
                  <a:srgbClr val="0110FF"/>
                </a:solidFill>
              </a:rPr>
              <a:t> number </a:t>
            </a:r>
            <a:r>
              <a:rPr lang="en-US" sz="2400" dirty="0"/>
              <a:t>=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means the person collaborated with someone whose </a:t>
            </a:r>
            <a:r>
              <a:rPr lang="en-US" sz="2400" dirty="0" err="1"/>
              <a:t>Erdös</a:t>
            </a:r>
            <a:r>
              <a:rPr lang="en-US" sz="2400" dirty="0"/>
              <a:t> number is </a:t>
            </a:r>
            <a:r>
              <a:rPr lang="en-US" sz="2400" b="1" dirty="0">
                <a:solidFill>
                  <a:srgbClr val="FF0000"/>
                </a:solidFill>
              </a:rPr>
              <a:t>(n-1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</a:rPr>
              <a:t>Kevin Bacon number </a:t>
            </a:r>
            <a:r>
              <a:rPr lang="en-US" sz="2400" i="1" dirty="0"/>
              <a:t>in </a:t>
            </a:r>
            <a:r>
              <a:rPr lang="en-US" sz="2400" i="1" dirty="0">
                <a:solidFill>
                  <a:srgbClr val="FF0000"/>
                </a:solidFill>
              </a:rPr>
              <a:t>Hollywood graph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Actor Kevin Bacon once remarked that he worked with everybody in Hollywood, or someone who worked with them.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3D19A-7696-A640-8A47-443C5684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66" y="2493962"/>
            <a:ext cx="2717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vertex, cut set, cut 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577" y="1584982"/>
            <a:ext cx="7872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cut vertex </a:t>
            </a:r>
            <a:r>
              <a:rPr lang="en-US" sz="2400" dirty="0"/>
              <a:t>(or </a:t>
            </a:r>
            <a:r>
              <a:rPr lang="en-US" sz="2400" dirty="0">
                <a:solidFill>
                  <a:srgbClr val="0000FF"/>
                </a:solidFill>
              </a:rPr>
              <a:t>articulation point ) </a:t>
            </a:r>
            <a:r>
              <a:rPr lang="en-US" sz="2400" dirty="0"/>
              <a:t>is a vertex, by removing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which one can partition the graph. A </a:t>
            </a:r>
            <a:r>
              <a:rPr lang="en-US" sz="2400" dirty="0">
                <a:solidFill>
                  <a:srgbClr val="0000FF"/>
                </a:solidFill>
              </a:rPr>
              <a:t>cut edge </a:t>
            </a:r>
            <a:r>
              <a:rPr lang="en-US" sz="2400" dirty="0"/>
              <a:t>is an edge by removing which one can partition the graph. If multiple edges need to be remove to partition the graph, then the </a:t>
            </a:r>
            <a:r>
              <a:rPr lang="en-US" sz="2400" i="1" dirty="0">
                <a:solidFill>
                  <a:srgbClr val="0000FF"/>
                </a:solidFill>
              </a:rPr>
              <a:t>minimal set of such edges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cut set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2" y="4183208"/>
            <a:ext cx="2540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9" y="4552540"/>
            <a:ext cx="2540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2101" y="6215208"/>
            <a:ext cx="31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 taken from Wikipedia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in directed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577" y="1634205"/>
            <a:ext cx="8154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0000FF"/>
                </a:solidFill>
              </a:rPr>
              <a:t>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strongly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connected</a:t>
            </a:r>
            <a:r>
              <a:rPr lang="en-US" sz="2400" dirty="0"/>
              <a:t> if there is a path from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any vertex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to any other vertex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/>
              <a:t> of the graph.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0000FF"/>
                </a:solidFill>
              </a:rPr>
              <a:t>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weakly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connected</a:t>
            </a:r>
            <a:r>
              <a:rPr lang="en-US" sz="2400" dirty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any two vertices of the underlying undirected graph.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04" y="4311860"/>
            <a:ext cx="3621456" cy="142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878" y="5995366"/>
            <a:ext cx="3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Strongly or weakly connected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Bridges of </a:t>
            </a:r>
            <a:r>
              <a:rPr lang="en-US" dirty="0" err="1"/>
              <a:t>K</a:t>
            </a:r>
            <a:r>
              <a:rPr lang="en-US" sz="2400" b="1" dirty="0" err="1"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3" y="1417638"/>
            <a:ext cx="7954108" cy="51961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 path vs. Hamiltonian 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011" y="2040845"/>
            <a:ext cx="777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Hamiltonian path </a:t>
            </a:r>
            <a:r>
              <a:rPr lang="en-US" sz="2400" dirty="0"/>
              <a:t>= A </a:t>
            </a:r>
            <a:r>
              <a:rPr lang="en-US" sz="2400" i="1" dirty="0"/>
              <a:t>path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0000FF"/>
                </a:solidFill>
              </a:rPr>
              <a:t>passes through </a:t>
            </a:r>
            <a:r>
              <a:rPr lang="en-US" sz="2400" dirty="0">
                <a:solidFill>
                  <a:srgbClr val="FF0000"/>
                </a:solidFill>
              </a:rPr>
              <a:t>every </a:t>
            </a:r>
            <a:r>
              <a:rPr lang="en-US" sz="2400" b="1" dirty="0">
                <a:solidFill>
                  <a:srgbClr val="FF0000"/>
                </a:solidFill>
              </a:rPr>
              <a:t>vertex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exactly once. A closed path is a </a:t>
            </a:r>
            <a:r>
              <a:rPr lang="en-US" sz="2400" i="1" dirty="0">
                <a:solidFill>
                  <a:srgbClr val="0000FF"/>
                </a:solidFill>
              </a:rPr>
              <a:t>Hamiltonian circuit or cycle.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11" y="3181628"/>
            <a:ext cx="7703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Euler path </a:t>
            </a:r>
            <a:r>
              <a:rPr lang="en-US" sz="2400" dirty="0"/>
              <a:t>= A </a:t>
            </a:r>
            <a:r>
              <a:rPr lang="en-US" sz="2400" i="1" dirty="0"/>
              <a:t>path</a:t>
            </a:r>
            <a:r>
              <a:rPr lang="en-US" sz="2400" dirty="0"/>
              <a:t> that </a:t>
            </a:r>
            <a:r>
              <a:rPr lang="en-US" sz="2400" dirty="0">
                <a:solidFill>
                  <a:srgbClr val="0000FF"/>
                </a:solidFill>
              </a:rPr>
              <a:t>includes</a:t>
            </a:r>
            <a:r>
              <a:rPr lang="en-US" sz="2400" dirty="0">
                <a:solidFill>
                  <a:srgbClr val="FF0000"/>
                </a:solidFill>
              </a:rPr>
              <a:t> every</a:t>
            </a:r>
            <a:r>
              <a:rPr lang="en-US" sz="2400" b="1" dirty="0">
                <a:solidFill>
                  <a:srgbClr val="FF0000"/>
                </a:solidFill>
              </a:rPr>
              <a:t> edge </a:t>
            </a:r>
            <a:r>
              <a:rPr lang="en-US" sz="2400" dirty="0"/>
              <a:t>exactly once.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 closed path is a </a:t>
            </a:r>
            <a:r>
              <a:rPr lang="en-US" sz="2400" i="1" dirty="0">
                <a:solidFill>
                  <a:srgbClr val="0000FF"/>
                </a:solidFill>
              </a:rPr>
              <a:t>Euler circuit or cycle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have reviewed Euler path in the </a:t>
            </a:r>
            <a:r>
              <a:rPr lang="en-US" sz="2400" dirty="0">
                <a:solidFill>
                  <a:srgbClr val="FF0000"/>
                </a:solidFill>
              </a:rPr>
              <a:t>7-bridges of Konigsberg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Problem. It did not have an Euler path. Does it have a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Hamiltonian path?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Hamiltonian path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7710" y="4596783"/>
            <a:ext cx="357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Does the above graph have </a:t>
            </a:r>
          </a:p>
          <a:p>
            <a:pPr algn="ctr"/>
            <a:r>
              <a:rPr lang="en-US" sz="2400" dirty="0"/>
              <a:t>a Hamiltonian cycle? No!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9" y="1743129"/>
            <a:ext cx="2794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564" y="4776446"/>
            <a:ext cx="328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Hamiltonian circuit/cycle </a:t>
            </a:r>
          </a:p>
          <a:p>
            <a:pPr algn="ctr"/>
            <a:r>
              <a:rPr lang="en-US" sz="2400" dirty="0"/>
              <a:t>colored red</a:t>
            </a:r>
          </a:p>
        </p:txBody>
      </p:sp>
      <p:sp>
        <p:nvSpPr>
          <p:cNvPr id="13" name="Oval 12"/>
          <p:cNvSpPr/>
          <p:nvPr/>
        </p:nvSpPr>
        <p:spPr>
          <a:xfrm>
            <a:off x="6100362" y="215622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1910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0362" y="383370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161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5446439" y="3080258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4" idx="2"/>
          </p:cNvCxnSpPr>
          <p:nvPr/>
        </p:nvCxnSpPr>
        <p:spPr>
          <a:xfrm>
            <a:off x="5304202" y="3103921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233056" y="232522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2675" y="318921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4538" y="1786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7473" y="26492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198" y="3722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0951" y="29761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6101157" y="3018625"/>
            <a:ext cx="19904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3634" y="3103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62" y="1946844"/>
            <a:ext cx="5573125" cy="29380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1698" y="5330058"/>
            <a:ext cx="864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the above weighted graph, compute the shortest path from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29" name="Oval 28"/>
          <p:cNvSpPr/>
          <p:nvPr/>
        </p:nvSpPr>
        <p:spPr>
          <a:xfrm>
            <a:off x="2085184" y="3146459"/>
            <a:ext cx="549730" cy="5686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08224" y="3220118"/>
            <a:ext cx="644511" cy="4177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37187" y="4274254"/>
            <a:ext cx="527122" cy="6445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4084" y="4274253"/>
            <a:ext cx="417037" cy="6445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" y="2460716"/>
            <a:ext cx="8855426" cy="3336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238" y="5796720"/>
            <a:ext cx="722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the algorithm from </a:t>
            </a:r>
            <a:r>
              <a:rPr lang="en-US" sz="2400"/>
              <a:t>page 747-748 </a:t>
            </a:r>
            <a:r>
              <a:rPr lang="en-US" sz="2400" dirty="0"/>
              <a:t>of your text book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4" y="2217684"/>
            <a:ext cx="8686800" cy="32696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85"/>
            <a:ext cx="8918895" cy="33075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596" y="2028139"/>
            <a:ext cx="786220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 (source) = 0, and for all other node </a:t>
            </a:r>
            <a:r>
              <a:rPr lang="en-US" sz="2000" dirty="0" err="1"/>
              <a:t>u</a:t>
            </a:r>
            <a:r>
              <a:rPr lang="en-US" sz="2000" dirty="0"/>
              <a:t>, </a:t>
            </a:r>
            <a:r>
              <a:rPr lang="en-US" sz="2000" dirty="0" err="1"/>
              <a:t>L(u</a:t>
            </a:r>
            <a:r>
              <a:rPr lang="en-US" sz="2000" dirty="0"/>
              <a:t>) := infinity, S:= null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while</a:t>
            </a:r>
            <a:r>
              <a:rPr lang="en-US" sz="2000" dirty="0"/>
              <a:t> </a:t>
            </a:r>
            <a:r>
              <a:rPr lang="en-US" sz="2000" dirty="0" err="1"/>
              <a:t>z</a:t>
            </a:r>
            <a:r>
              <a:rPr lang="en-US" sz="2000" dirty="0"/>
              <a:t> is not in 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err="1"/>
              <a:t>u</a:t>
            </a:r>
            <a:r>
              <a:rPr lang="en-US" sz="2000" dirty="0"/>
              <a:t> := a vertex not in S with </a:t>
            </a:r>
            <a:r>
              <a:rPr lang="en-US" sz="2000" dirty="0" err="1"/>
              <a:t>L(u</a:t>
            </a:r>
            <a:r>
              <a:rPr lang="en-US" sz="2000" dirty="0"/>
              <a:t>) minimal;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S := S ∪ {</a:t>
            </a:r>
            <a:r>
              <a:rPr lang="en-US" sz="2000" dirty="0" err="1"/>
              <a:t>u</a:t>
            </a:r>
            <a:r>
              <a:rPr lang="en-US" sz="2000" dirty="0"/>
              <a:t>};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b="1" dirty="0"/>
              <a:t>for all </a:t>
            </a:r>
            <a:r>
              <a:rPr lang="en-US" sz="2000" dirty="0"/>
              <a:t>vertices </a:t>
            </a:r>
            <a:r>
              <a:rPr lang="en-US" sz="2000" dirty="0" err="1"/>
              <a:t>v</a:t>
            </a:r>
            <a:r>
              <a:rPr lang="en-US" sz="2000" dirty="0"/>
              <a:t> not in 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dirty="0" err="1"/>
              <a:t>L(u</a:t>
            </a:r>
            <a:r>
              <a:rPr lang="en-US" sz="2000" dirty="0"/>
              <a:t>)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 &lt; </a:t>
            </a:r>
            <a:r>
              <a:rPr lang="en-US" sz="2000" dirty="0" err="1"/>
              <a:t>L(v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dirty="0" err="1"/>
              <a:t>L(v</a:t>
            </a:r>
            <a:r>
              <a:rPr lang="en-US" sz="2000" dirty="0"/>
              <a:t>) := </a:t>
            </a:r>
            <a:r>
              <a:rPr lang="en-US" sz="2000" dirty="0" err="1"/>
              <a:t>L(u</a:t>
            </a:r>
            <a:r>
              <a:rPr lang="en-US" sz="2000" dirty="0"/>
              <a:t>)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{known as relaxation: this adds a vertex with minimal label to S and 	updates the labels of vertices not in S}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return</a:t>
            </a:r>
            <a:r>
              <a:rPr lang="en-US" sz="2000" dirty="0"/>
              <a:t> </a:t>
            </a:r>
            <a:r>
              <a:rPr lang="en-US" sz="2000" dirty="0" err="1"/>
              <a:t>L(z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596" y="1658807"/>
            <a:ext cx="745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Computes the shortest path from a source node to each target node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Traveling Salesman Problem (TSP)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910" y="1804795"/>
            <a:ext cx="422596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traveling salesman wants to visit each of </a:t>
            </a:r>
            <a:r>
              <a:rPr lang="en-US" dirty="0" err="1"/>
              <a:t>n</a:t>
            </a:r>
            <a:r>
              <a:rPr lang="en-US" dirty="0"/>
              <a:t> cities exactly once, and then return to the starting point. In which order should he</a:t>
            </a:r>
          </a:p>
          <a:p>
            <a:pPr>
              <a:lnSpc>
                <a:spcPct val="150000"/>
              </a:lnSpc>
            </a:pPr>
            <a:r>
              <a:rPr lang="en-US" dirty="0"/>
              <a:t>visit the cities to travel the minimum total distance?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TSP = Computing the </a:t>
            </a:r>
            <a:r>
              <a:rPr lang="en-US" dirty="0">
                <a:solidFill>
                  <a:srgbClr val="0000FF"/>
                </a:solidFill>
              </a:rPr>
              <a:t>minimum cost Hamiltonian circuit</a:t>
            </a:r>
            <a:r>
              <a:rPr lang="en-US" dirty="0">
                <a:solidFill>
                  <a:srgbClr val="FF0000"/>
                </a:solidFill>
              </a:rPr>
              <a:t>. TSP is an extremely hard problem to solve (NP-complete)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99" y="1586817"/>
            <a:ext cx="3175000" cy="32181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36315" y="4967199"/>
            <a:ext cx="285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optimal TSP tour through </a:t>
            </a:r>
          </a:p>
          <a:p>
            <a:pPr algn="ctr"/>
            <a:r>
              <a:rPr lang="en-US" dirty="0"/>
              <a:t>Germany’s largest cities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8679" y="5613530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(Source: Wikipedia)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Planar Graph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069" y="1648150"/>
            <a:ext cx="597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planar graph</a:t>
            </a:r>
            <a:r>
              <a:rPr lang="en-US" dirty="0"/>
              <a:t> is one that can be embedded in the plane, i.e., </a:t>
            </a:r>
          </a:p>
          <a:p>
            <a:r>
              <a:rPr lang="en-US" dirty="0"/>
              <a:t>it can be drawn on the plane in such a way that its edges do</a:t>
            </a:r>
          </a:p>
          <a:p>
            <a:r>
              <a:rPr lang="en-US" dirty="0"/>
              <a:t>not intersect except only at their endpoints.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9" y="3034671"/>
            <a:ext cx="2009575" cy="14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48" y="3034671"/>
            <a:ext cx="1654722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91" y="4740856"/>
            <a:ext cx="1861277" cy="16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248" y="5031705"/>
            <a:ext cx="1737424" cy="1060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057" y="3459778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1644" y="5827155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672" y="5846545"/>
            <a:ext cx="4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3,3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70" y="3587150"/>
            <a:ext cx="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Butterfly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31" y="5642489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9288" y="4024239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535" y="3275112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741" y="5273157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Planar Graph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231" y="1648150"/>
            <a:ext cx="84331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to verify that a graph is a </a:t>
            </a:r>
            <a:r>
              <a:rPr lang="en-US" sz="2400" b="1" dirty="0"/>
              <a:t>planar graph?</a:t>
            </a:r>
            <a:r>
              <a:rPr lang="en-US" sz="2400" dirty="0"/>
              <a:t> It should not depend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upon how you draw the graph.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Any </a:t>
            </a:r>
            <a:r>
              <a:rPr lang="en-US" sz="2400" dirty="0">
                <a:solidFill>
                  <a:srgbClr val="0000FF"/>
                </a:solidFill>
              </a:rPr>
              <a:t>graph that contains a K</a:t>
            </a:r>
            <a:r>
              <a:rPr lang="en-US" sz="2400" baseline="-25000" dirty="0">
                <a:solidFill>
                  <a:srgbClr val="0000FF"/>
                </a:solidFill>
              </a:rPr>
              <a:t>5</a:t>
            </a:r>
            <a:r>
              <a:rPr lang="en-US" sz="2400" dirty="0">
                <a:solidFill>
                  <a:srgbClr val="0000FF"/>
                </a:solidFill>
              </a:rPr>
              <a:t> or K</a:t>
            </a:r>
            <a:r>
              <a:rPr lang="en-US" sz="2400" baseline="-25000" dirty="0">
                <a:solidFill>
                  <a:srgbClr val="0000FF"/>
                </a:solidFill>
              </a:rPr>
              <a:t>3,3</a:t>
            </a:r>
            <a:r>
              <a:rPr lang="en-US" sz="2400" dirty="0">
                <a:solidFill>
                  <a:srgbClr val="0000FF"/>
                </a:solidFill>
              </a:rPr>
              <a:t> as its sub-graph is not planar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Graph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8" y="1019504"/>
            <a:ext cx="8600602" cy="55762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Let G be a graph, and C be a set of colors. Graph coloring finds </a:t>
            </a:r>
            <a:r>
              <a:rPr lang="en-US" sz="2400" dirty="0">
                <a:solidFill>
                  <a:srgbClr val="0110FF"/>
                </a:solidFill>
              </a:rPr>
              <a:t>an assignment of colors to the different nodes of G, so that </a:t>
            </a:r>
            <a:r>
              <a:rPr lang="en-US" sz="2400" dirty="0">
                <a:solidFill>
                  <a:srgbClr val="FF0000"/>
                </a:solidFill>
              </a:rPr>
              <a:t>no two adjacent nodes have the same color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The problem becomes challenging when the |C| is small.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800" b="1" dirty="0">
                <a:solidFill>
                  <a:srgbClr val="0000FF"/>
                </a:solidFill>
              </a:rPr>
              <a:t>Chromatic number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0000FF"/>
                </a:solidFill>
              </a:rPr>
              <a:t>smallest number of colors </a:t>
            </a:r>
            <a:r>
              <a:rPr lang="en-US" sz="2400" dirty="0"/>
              <a:t>needs to color a graph is called its </a:t>
            </a:r>
            <a:r>
              <a:rPr lang="en-US" sz="2400" dirty="0">
                <a:solidFill>
                  <a:srgbClr val="0000FF"/>
                </a:solidFill>
              </a:rPr>
              <a:t>chromatic number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>
                <a:solidFill>
                  <a:srgbClr val="FF0000"/>
                </a:solidFill>
              </a:rPr>
              <a:t>The chromatic number of a tree is </a:t>
            </a:r>
            <a:r>
              <a:rPr lang="en-US" sz="2400" b="1" dirty="0">
                <a:solidFill>
                  <a:srgbClr val="0000FF"/>
                </a:solidFill>
              </a:rPr>
              <a:t>2. </a:t>
            </a:r>
            <a:r>
              <a:rPr lang="en-US" sz="2400" b="1" dirty="0">
                <a:solidFill>
                  <a:srgbClr val="FF0000"/>
                </a:solidFill>
              </a:rPr>
              <a:t>Why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570"/>
            <a:ext cx="4281852" cy="29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2" y="1800684"/>
            <a:ext cx="427845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847" y="5136688"/>
            <a:ext cx="7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chromatic numbers of these two graphs?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570"/>
            <a:ext cx="4281852" cy="29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2" y="1800684"/>
            <a:ext cx="427845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847" y="5147198"/>
            <a:ext cx="7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chromatic numbers of these two graphs?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C4416-2D53-F440-9292-02BC909E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30" y="3953266"/>
            <a:ext cx="241300" cy="24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5EEC9-DE05-C744-8C3A-658B67E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19" y="2516292"/>
            <a:ext cx="241300" cy="241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EED6F-CA2B-8144-8659-5506EA3D4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959" y="3921132"/>
            <a:ext cx="241300" cy="24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F595A-2545-BC4C-A3EF-BFEDB180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182" y="2088646"/>
            <a:ext cx="241300" cy="24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DF950-C493-2841-8E00-87F53176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30" y="2497280"/>
            <a:ext cx="241300" cy="24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7D288-893F-4846-A58C-A281E9BDD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424" y="3845325"/>
            <a:ext cx="241300" cy="24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E4BD8-9F05-024F-B4AE-18E18D7B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435" y="2082301"/>
            <a:ext cx="241300" cy="24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5C5FC-1E75-AF49-BEA4-3D6155626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670" y="2990127"/>
            <a:ext cx="2413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25802-BC43-B54B-981E-E6125E85A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926" y="2994193"/>
            <a:ext cx="241300" cy="24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2D5AEF-356A-594F-9612-AE05D3BAC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68" y="2994193"/>
            <a:ext cx="241300" cy="24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DD7103-C584-2247-8942-1C3DE106A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037" y="3231427"/>
            <a:ext cx="241300" cy="24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3017E-9D38-4745-AE89-F27F8FC1D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276" y="3955800"/>
            <a:ext cx="2413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D4B895-79DC-2446-9E51-FADAF4363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778" y="3231427"/>
            <a:ext cx="241300" cy="2413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A366854-665D-4845-ACA6-9EA945D948B4}"/>
              </a:ext>
            </a:extLst>
          </p:cNvPr>
          <p:cNvSpPr/>
          <p:nvPr/>
        </p:nvSpPr>
        <p:spPr>
          <a:xfrm>
            <a:off x="8400589" y="3266248"/>
            <a:ext cx="155493" cy="17165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8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539" y="1724866"/>
            <a:ext cx="724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Theorem</a:t>
            </a:r>
            <a:r>
              <a:rPr lang="en-US" sz="2800" dirty="0"/>
              <a:t>. Any planar graph can be colored using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at most </a:t>
            </a:r>
            <a:r>
              <a:rPr lang="en-US" sz="2800" b="1" dirty="0">
                <a:solidFill>
                  <a:srgbClr val="0000FF"/>
                </a:solidFill>
              </a:rPr>
              <a:t>four colors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color theorem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372" y="3212799"/>
            <a:ext cx="79363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all started with map coloring – bordering states or counties </a:t>
            </a:r>
          </a:p>
          <a:p>
            <a:r>
              <a:rPr lang="en-US" sz="2400" dirty="0"/>
              <a:t>must be colored with different colors. </a:t>
            </a:r>
            <a:r>
              <a:rPr lang="en-US" sz="2400" dirty="0">
                <a:solidFill>
                  <a:srgbClr val="0000FF"/>
                </a:solidFill>
              </a:rPr>
              <a:t>In 1852</a:t>
            </a:r>
            <a:r>
              <a:rPr lang="en-US" sz="2400" dirty="0"/>
              <a:t>, an ex-student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of De Morgan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Francis Guthrie</a:t>
            </a:r>
            <a:r>
              <a:rPr lang="en-US" sz="2400" dirty="0"/>
              <a:t>, noticed that the </a:t>
            </a:r>
            <a:r>
              <a:rPr lang="en-US" sz="2400" dirty="0">
                <a:solidFill>
                  <a:srgbClr val="0000FF"/>
                </a:solidFill>
              </a:rPr>
              <a:t>counties in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England could be colored using four colors so that no adjacent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counties were assigned the same color. </a:t>
            </a:r>
            <a:r>
              <a:rPr lang="en-US" sz="2400" dirty="0"/>
              <a:t>On this evidence, he </a:t>
            </a:r>
          </a:p>
          <a:p>
            <a:r>
              <a:rPr lang="en-US" sz="2400" dirty="0"/>
              <a:t>conjectured the four-color theorem. It took </a:t>
            </a:r>
            <a:r>
              <a:rPr lang="en-US" sz="2400" b="1">
                <a:solidFill>
                  <a:srgbClr val="0000FF"/>
                </a:solidFill>
              </a:rPr>
              <a:t>nearly 124 </a:t>
            </a:r>
            <a:r>
              <a:rPr lang="en-US" sz="2400" b="1" dirty="0">
                <a:solidFill>
                  <a:srgbClr val="0000FF"/>
                </a:solidFill>
              </a:rPr>
              <a:t>years </a:t>
            </a:r>
          </a:p>
          <a:p>
            <a:r>
              <a:rPr lang="en-US" sz="2400" dirty="0"/>
              <a:t>to find a proof. It was presented by Andrew </a:t>
            </a:r>
            <a:r>
              <a:rPr lang="en-US" sz="2400" dirty="0" err="1"/>
              <a:t>Appel</a:t>
            </a:r>
            <a:r>
              <a:rPr lang="en-US" sz="2400" dirty="0"/>
              <a:t> and </a:t>
            </a:r>
          </a:p>
          <a:p>
            <a:r>
              <a:rPr lang="en-US" sz="2400" dirty="0"/>
              <a:t>Wolfgang </a:t>
            </a:r>
            <a:r>
              <a:rPr lang="en-US" sz="2400" dirty="0" err="1"/>
              <a:t>Haken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53CAF-F2F2-D14B-8472-FEA68D07E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Trees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tree: recursive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8FFA8-EB8F-C84B-83E2-3C16642F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1" y="1595188"/>
            <a:ext cx="4204243" cy="5021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14DBD-C055-CC49-8212-590E096A1E3F}"/>
              </a:ext>
            </a:extLst>
          </p:cNvPr>
          <p:cNvSpPr txBox="1"/>
          <p:nvPr/>
        </p:nvSpPr>
        <p:spPr>
          <a:xfrm>
            <a:off x="5279552" y="2887079"/>
            <a:ext cx="3722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50BE8"/>
                </a:solidFill>
              </a:rPr>
              <a:t>Base case. </a:t>
            </a:r>
            <a:r>
              <a:rPr lang="en-US" dirty="0"/>
              <a:t>A single node is a tree</a:t>
            </a:r>
          </a:p>
          <a:p>
            <a:endParaRPr lang="en-US" dirty="0"/>
          </a:p>
          <a:p>
            <a:r>
              <a:rPr lang="en-US" b="1" dirty="0">
                <a:solidFill>
                  <a:srgbClr val="050BE8"/>
                </a:solidFill>
              </a:rPr>
              <a:t>Recursive step</a:t>
            </a:r>
            <a:r>
              <a:rPr lang="en-US" dirty="0"/>
              <a:t>.  A graph obtained by</a:t>
            </a:r>
          </a:p>
          <a:p>
            <a:r>
              <a:rPr lang="en-US" dirty="0"/>
              <a:t>connecting the roots of a set of trees </a:t>
            </a:r>
          </a:p>
          <a:p>
            <a:r>
              <a:rPr lang="en-US" dirty="0"/>
              <a:t>to a new root is a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75F1E-91A8-FD4D-B22E-E8528B221533}"/>
              </a:ext>
            </a:extLst>
          </p:cNvPr>
          <p:cNvSpPr txBox="1"/>
          <p:nvPr/>
        </p:nvSpPr>
        <p:spPr>
          <a:xfrm>
            <a:off x="5686097" y="5423382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923421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tree: recursive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8FFA8-EB8F-C84B-83E2-3C16642F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1" y="1595188"/>
            <a:ext cx="4204243" cy="5021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14DBD-C055-CC49-8212-590E096A1E3F}"/>
              </a:ext>
            </a:extLst>
          </p:cNvPr>
          <p:cNvSpPr txBox="1"/>
          <p:nvPr/>
        </p:nvSpPr>
        <p:spPr>
          <a:xfrm>
            <a:off x="5279552" y="2887079"/>
            <a:ext cx="3722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50BE8"/>
                </a:solidFill>
              </a:rPr>
              <a:t>Base case. </a:t>
            </a:r>
            <a:r>
              <a:rPr lang="en-US" dirty="0"/>
              <a:t>A single node is a tree</a:t>
            </a:r>
          </a:p>
          <a:p>
            <a:endParaRPr lang="en-US" dirty="0"/>
          </a:p>
          <a:p>
            <a:r>
              <a:rPr lang="en-US" b="1" dirty="0">
                <a:solidFill>
                  <a:srgbClr val="050BE8"/>
                </a:solidFill>
              </a:rPr>
              <a:t>Recursive step</a:t>
            </a:r>
            <a:r>
              <a:rPr lang="en-US" dirty="0"/>
              <a:t>.  A graph obtained by</a:t>
            </a:r>
          </a:p>
          <a:p>
            <a:r>
              <a:rPr lang="en-US" dirty="0"/>
              <a:t>connecting the roots of a set of trees </a:t>
            </a:r>
          </a:p>
          <a:p>
            <a:r>
              <a:rPr lang="en-US" dirty="0"/>
              <a:t>to a new root is a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75F1E-91A8-FD4D-B22E-E8528B221533}"/>
              </a:ext>
            </a:extLst>
          </p:cNvPr>
          <p:cNvSpPr txBox="1"/>
          <p:nvPr/>
        </p:nvSpPr>
        <p:spPr>
          <a:xfrm>
            <a:off x="3721765" y="4108486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56A14-20BF-4B49-990A-24258F843ED5}"/>
              </a:ext>
            </a:extLst>
          </p:cNvPr>
          <p:cNvSpPr txBox="1"/>
          <p:nvPr/>
        </p:nvSpPr>
        <p:spPr>
          <a:xfrm>
            <a:off x="631545" y="5793493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0BA0D-7E9B-2646-BA60-ED01654B6B0B}"/>
              </a:ext>
            </a:extLst>
          </p:cNvPr>
          <p:cNvSpPr txBox="1"/>
          <p:nvPr/>
        </p:nvSpPr>
        <p:spPr>
          <a:xfrm>
            <a:off x="2420970" y="5773207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CFCF9-3C1C-3148-80B8-C3DCC462FBA0}"/>
              </a:ext>
            </a:extLst>
          </p:cNvPr>
          <p:cNvSpPr txBox="1"/>
          <p:nvPr/>
        </p:nvSpPr>
        <p:spPr>
          <a:xfrm>
            <a:off x="3337035" y="6398696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60091-74F5-9F42-B1A5-59976784643A}"/>
              </a:ext>
            </a:extLst>
          </p:cNvPr>
          <p:cNvSpPr txBox="1"/>
          <p:nvPr/>
        </p:nvSpPr>
        <p:spPr>
          <a:xfrm>
            <a:off x="1459711" y="4920127"/>
            <a:ext cx="48470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leaf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5E318-FA0F-9246-93EE-29A87972A6C8}"/>
              </a:ext>
            </a:extLst>
          </p:cNvPr>
          <p:cNvSpPr txBox="1"/>
          <p:nvPr/>
        </p:nvSpPr>
        <p:spPr>
          <a:xfrm>
            <a:off x="2337989" y="3625743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FBB83-BD52-2F4F-9D44-C4FC21F539CF}"/>
              </a:ext>
            </a:extLst>
          </p:cNvPr>
          <p:cNvSpPr txBox="1"/>
          <p:nvPr/>
        </p:nvSpPr>
        <p:spPr>
          <a:xfrm>
            <a:off x="465583" y="3625743"/>
            <a:ext cx="5675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979D4A-7378-7740-9D00-118791BB2129}"/>
              </a:ext>
            </a:extLst>
          </p:cNvPr>
          <p:cNvSpPr/>
          <p:nvPr/>
        </p:nvSpPr>
        <p:spPr>
          <a:xfrm>
            <a:off x="2280182" y="4519448"/>
            <a:ext cx="2009141" cy="2272957"/>
          </a:xfrm>
          <a:prstGeom prst="ellipse">
            <a:avLst/>
          </a:prstGeom>
          <a:solidFill>
            <a:srgbClr val="00FFFF">
              <a:alpha val="902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F9985-D188-454A-A845-E6B1745D29E3}"/>
              </a:ext>
            </a:extLst>
          </p:cNvPr>
          <p:cNvSpPr txBox="1"/>
          <p:nvPr/>
        </p:nvSpPr>
        <p:spPr>
          <a:xfrm>
            <a:off x="4341417" y="5550762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Subree</a:t>
            </a:r>
            <a:r>
              <a:rPr lang="en-US" dirty="0"/>
              <a:t> of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89D5C-08A2-A748-B90C-18DF0A3C908B}"/>
              </a:ext>
            </a:extLst>
          </p:cNvPr>
          <p:cNvSpPr txBox="1"/>
          <p:nvPr/>
        </p:nvSpPr>
        <p:spPr>
          <a:xfrm>
            <a:off x="1743647" y="624722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12825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 terminology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32699-EB86-2D45-A46C-1E24E82D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32" y="1543460"/>
            <a:ext cx="4191000" cy="4406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B93CCF-291F-2B4B-A98E-4FA1B7A741C2}"/>
              </a:ext>
            </a:extLst>
          </p:cNvPr>
          <p:cNvSpPr txBox="1"/>
          <p:nvPr/>
        </p:nvSpPr>
        <p:spPr>
          <a:xfrm>
            <a:off x="6415800" y="2129472"/>
            <a:ext cx="25740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 has a depth of  2</a:t>
            </a:r>
          </a:p>
          <a:p>
            <a:r>
              <a:rPr lang="en-US" dirty="0"/>
              <a:t>r3 has a height of 3</a:t>
            </a:r>
          </a:p>
          <a:p>
            <a:r>
              <a:rPr lang="en-US" dirty="0"/>
              <a:t>The tree has a height of 4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6845-67CC-9F47-A2F9-83DA86A9BFB2}"/>
              </a:ext>
            </a:extLst>
          </p:cNvPr>
          <p:cNvSpPr txBox="1"/>
          <p:nvPr/>
        </p:nvSpPr>
        <p:spPr>
          <a:xfrm>
            <a:off x="1112773" y="158888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6BF6E-69C3-C74F-959D-ACB12B47C5F8}"/>
              </a:ext>
            </a:extLst>
          </p:cNvPr>
          <p:cNvSpPr txBox="1"/>
          <p:nvPr/>
        </p:nvSpPr>
        <p:spPr>
          <a:xfrm>
            <a:off x="1099477" y="2235220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AAEB5-404E-D048-8A79-E4EF91B89731}"/>
              </a:ext>
            </a:extLst>
          </p:cNvPr>
          <p:cNvSpPr txBox="1"/>
          <p:nvPr/>
        </p:nvSpPr>
        <p:spPr>
          <a:xfrm>
            <a:off x="1112773" y="296046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DFA69-063A-FC48-B50C-752E1F5ED88E}"/>
              </a:ext>
            </a:extLst>
          </p:cNvPr>
          <p:cNvSpPr txBox="1"/>
          <p:nvPr/>
        </p:nvSpPr>
        <p:spPr>
          <a:xfrm>
            <a:off x="4572000" y="3429000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76812-313F-7D49-8161-47D91113748F}"/>
              </a:ext>
            </a:extLst>
          </p:cNvPr>
          <p:cNvSpPr txBox="1"/>
          <p:nvPr/>
        </p:nvSpPr>
        <p:spPr>
          <a:xfrm>
            <a:off x="3809384" y="403407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204255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properties of trees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" y="1838593"/>
            <a:ext cx="7023274" cy="3403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B4EC9-8E1E-7742-AA0E-62820EE23C10}"/>
              </a:ext>
            </a:extLst>
          </p:cNvPr>
          <p:cNvSpPr txBox="1"/>
          <p:nvPr/>
        </p:nvSpPr>
        <p:spPr>
          <a:xfrm>
            <a:off x="1089982" y="5106034"/>
            <a:ext cx="5870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Every tree is a bipartite graph. </a:t>
            </a:r>
          </a:p>
          <a:p>
            <a:endParaRPr lang="en-US" sz="2400" dirty="0"/>
          </a:p>
          <a:p>
            <a:r>
              <a:rPr lang="en-US" sz="2400" b="1" dirty="0"/>
              <a:t>Theorem. </a:t>
            </a:r>
            <a:r>
              <a:rPr lang="en-US" sz="2400" dirty="0"/>
              <a:t>Every tree is a planar graph.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and </a:t>
            </a:r>
            <a:r>
              <a:rPr lang="en-US" dirty="0" err="1"/>
              <a:t>m-ary</a:t>
            </a:r>
            <a:r>
              <a:rPr lang="en-US" dirty="0"/>
              <a:t> tree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1836945"/>
            <a:ext cx="91440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Binary tree</a:t>
            </a:r>
            <a:r>
              <a:rPr lang="en-US" sz="2400" dirty="0"/>
              <a:t>. Each non-leaf node has </a:t>
            </a:r>
            <a:r>
              <a:rPr lang="en-US" sz="2400" i="1" dirty="0">
                <a:solidFill>
                  <a:srgbClr val="0000FF"/>
                </a:solidFill>
              </a:rPr>
              <a:t>up to 2 children</a:t>
            </a:r>
            <a:r>
              <a:rPr lang="en-US" sz="2400" dirty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node has exactly two nodes, then it becomes a </a:t>
            </a:r>
            <a:r>
              <a:rPr lang="en-US" sz="2400" b="1" dirty="0">
                <a:solidFill>
                  <a:srgbClr val="0000FF"/>
                </a:solidFill>
              </a:rPr>
              <a:t>full binary tree.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m-</a:t>
            </a:r>
            <a:r>
              <a:rPr lang="en-US" sz="2400" b="1" dirty="0" err="1">
                <a:solidFill>
                  <a:srgbClr val="FF0000"/>
                </a:solidFill>
              </a:rPr>
              <a:t>ary</a:t>
            </a:r>
            <a:r>
              <a:rPr lang="en-US" sz="2400" b="1" dirty="0">
                <a:solidFill>
                  <a:srgbClr val="FF0000"/>
                </a:solidFill>
              </a:rPr>
              <a:t> tree</a:t>
            </a:r>
            <a:r>
              <a:rPr lang="en-US" sz="2400" dirty="0"/>
              <a:t>. Each non-leaf node has </a:t>
            </a:r>
            <a:r>
              <a:rPr lang="en-US" sz="2400" i="1" dirty="0">
                <a:solidFill>
                  <a:srgbClr val="0000FF"/>
                </a:solidFill>
              </a:rPr>
              <a:t>up to </a:t>
            </a:r>
            <a:r>
              <a:rPr lang="en-US" sz="2400" b="1" i="1" dirty="0" err="1">
                <a:solidFill>
                  <a:srgbClr val="0000FF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children</a:t>
            </a:r>
            <a:r>
              <a:rPr lang="en-US" sz="2400" dirty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node has exactly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dirty="0"/>
              <a:t> nodes, then it becomes a </a:t>
            </a:r>
            <a:r>
              <a:rPr lang="en-US" sz="2400" b="1" dirty="0">
                <a:solidFill>
                  <a:srgbClr val="0000FF"/>
                </a:solidFill>
              </a:rPr>
              <a:t>full </a:t>
            </a:r>
            <a:r>
              <a:rPr lang="en-US" sz="2400" b="1" dirty="0" err="1">
                <a:solidFill>
                  <a:srgbClr val="0000FF"/>
                </a:solidFill>
              </a:rPr>
              <a:t>m-ary</a:t>
            </a:r>
            <a:r>
              <a:rPr lang="en-US" sz="2400" b="1" dirty="0">
                <a:solidFill>
                  <a:srgbClr val="0000FF"/>
                </a:solidFill>
              </a:rPr>
              <a:t> tree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DC6CB-0F2D-D943-92B5-CF7F3C7127BD}"/>
              </a:ext>
            </a:extLst>
          </p:cNvPr>
          <p:cNvSpPr txBox="1"/>
          <p:nvPr/>
        </p:nvSpPr>
        <p:spPr>
          <a:xfrm>
            <a:off x="102667" y="3113069"/>
            <a:ext cx="798815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Complete</a:t>
            </a:r>
            <a:r>
              <a:rPr lang="en-US" sz="2000" b="1" dirty="0">
                <a:solidFill>
                  <a:srgbClr val="0000FF"/>
                </a:solidFill>
              </a:rPr>
              <a:t> binary tree: </a:t>
            </a:r>
            <a:r>
              <a:rPr lang="en-US" sz="2000" dirty="0"/>
              <a:t>all levels are completely filled except possibly the last level. </a:t>
            </a:r>
            <a:r>
              <a:rPr lang="en-US" sz="2000" b="1" dirty="0">
                <a:solidFill>
                  <a:srgbClr val="FF0000"/>
                </a:solidFill>
              </a:rPr>
              <a:t>Perfect</a:t>
            </a:r>
            <a:r>
              <a:rPr lang="en-US" sz="2000" b="1" dirty="0">
                <a:solidFill>
                  <a:srgbClr val="0000FF"/>
                </a:solidFill>
              </a:rPr>
              <a:t> binary tree: </a:t>
            </a:r>
            <a:r>
              <a:rPr lang="en-US" sz="2000" dirty="0"/>
              <a:t>a full binary tree where all leaves are at the same depth (</a:t>
            </a:r>
            <a:r>
              <a:rPr lang="en-US" sz="2000" dirty="0" err="1"/>
              <a:t>a.k.a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balanced</a:t>
            </a:r>
            <a:r>
              <a:rPr lang="en-US" sz="2000" dirty="0"/>
              <a:t> binary tree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 Graph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355" y="1761831"/>
            <a:ext cx="8769645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i="1" dirty="0"/>
              <a:t>graph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G = (V, E) </a:t>
            </a:r>
            <a:r>
              <a:rPr lang="en-US" sz="2800" dirty="0"/>
              <a:t>consists of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, a nonempty set of </a:t>
            </a:r>
            <a:r>
              <a:rPr lang="en-US" sz="2800" dirty="0">
                <a:solidFill>
                  <a:srgbClr val="0000FF"/>
                </a:solidFill>
              </a:rPr>
              <a:t>vertices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(or </a:t>
            </a:r>
            <a:r>
              <a:rPr lang="en-US" sz="2800" dirty="0">
                <a:solidFill>
                  <a:srgbClr val="0110FF"/>
                </a:solidFill>
              </a:rPr>
              <a:t>nodes</a:t>
            </a:r>
            <a:r>
              <a:rPr lang="en-US" sz="2800" dirty="0"/>
              <a:t>) and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, a set of </a:t>
            </a:r>
            <a:r>
              <a:rPr lang="en-US" sz="2800" dirty="0">
                <a:solidFill>
                  <a:srgbClr val="0000FF"/>
                </a:solidFill>
              </a:rPr>
              <a:t>edges</a:t>
            </a:r>
            <a:r>
              <a:rPr lang="en-US" sz="2800" dirty="0"/>
              <a:t>. Each edge connects </a:t>
            </a:r>
            <a:r>
              <a:rPr lang="en-US" sz="2800" dirty="0">
                <a:solidFill>
                  <a:srgbClr val="0110FF"/>
                </a:solidFill>
              </a:rPr>
              <a:t>a pair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110FF"/>
                </a:solidFill>
              </a:rPr>
              <a:t>of nodes</a:t>
            </a:r>
            <a:r>
              <a:rPr lang="en-US" sz="2800" dirty="0"/>
              <a:t> that are called its </a:t>
            </a:r>
            <a:r>
              <a:rPr lang="en-US" sz="2800" dirty="0">
                <a:solidFill>
                  <a:srgbClr val="0000FF"/>
                </a:solidFill>
              </a:rPr>
              <a:t>endpoints.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</a:rPr>
              <a:t>Graphs are widely used to model various systems in the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</a:rPr>
              <a:t>real world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various binary trees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D995E-0914-0E49-8B64-5A70057E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3" y="1414195"/>
            <a:ext cx="5686096" cy="54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70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 of balanced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7120" y="1503503"/>
                <a:ext cx="5591528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Here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balanced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rooted ternary </a:t>
                </a:r>
                <a:r>
                  <a:rPr lang="en-US" sz="2400" dirty="0"/>
                  <a:t>tree all all leaves are at levels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h = 3 </a:t>
                </a:r>
                <a:r>
                  <a:rPr lang="en-US" sz="2400" dirty="0"/>
                  <a:t>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h − 1 = 2</a:t>
                </a:r>
                <a:r>
                  <a:rPr lang="en-US" sz="2400" dirty="0"/>
                  <a:t>.</a:t>
                </a:r>
                <a:endParaRPr lang="en-US" sz="24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There are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at most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m</a:t>
                </a:r>
                <a:r>
                  <a:rPr lang="en-US" sz="2800" baseline="30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800" dirty="0"/>
                  <a:t> </a:t>
                </a:r>
                <a:r>
                  <a:rPr lang="en-US" sz="2400" dirty="0"/>
                  <a:t>leaves in an m-</a:t>
                </a:r>
                <a:r>
                  <a:rPr lang="en-US" sz="2400" dirty="0" err="1"/>
                  <a:t>ary</a:t>
                </a:r>
                <a:r>
                  <a:rPr lang="en-US" sz="2400" dirty="0"/>
                  <a:t> tree of height 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m-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ary</a:t>
                </a:r>
                <a:r>
                  <a:rPr lang="en-US" sz="2400" dirty="0"/>
                  <a:t> tree of height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dirty="0"/>
                  <a:t> has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l</a:t>
                </a:r>
                <a:r>
                  <a:rPr lang="en-US" sz="2400" dirty="0"/>
                  <a:t> leaves, then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0" y="1503503"/>
                <a:ext cx="5591528" cy="3877985"/>
              </a:xfrm>
              <a:prstGeom prst="rect">
                <a:avLst/>
              </a:prstGeom>
              <a:blipFill>
                <a:blip r:embed="rId2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FBB9D3-EEFC-2A46-8A8F-A2BDC0EC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85" y="1909081"/>
            <a:ext cx="3613395" cy="3066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CF43F-0C6B-5F42-A6DD-095FF782C3B3}"/>
              </a:ext>
            </a:extLst>
          </p:cNvPr>
          <p:cNvSpPr txBox="1"/>
          <p:nvPr/>
        </p:nvSpPr>
        <p:spPr>
          <a:xfrm>
            <a:off x="5990896" y="5467355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rooted ternary tree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842803"/>
            <a:ext cx="3145973" cy="253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57" y="4767074"/>
            <a:ext cx="3171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 binary search tree of size 9 </a:t>
            </a:r>
          </a:p>
          <a:p>
            <a:pPr algn="ctr"/>
            <a:r>
              <a:rPr lang="en-US" sz="2000" dirty="0"/>
              <a:t>and depth 3, with root 8 and </a:t>
            </a:r>
          </a:p>
          <a:p>
            <a:pPr algn="ctr"/>
            <a:r>
              <a:rPr lang="en-US" sz="2000" dirty="0"/>
              <a:t>leaves 1, 4, 7 and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14" y="1842803"/>
            <a:ext cx="4996806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Ordered binary tree. For any non-leaf node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The left </a:t>
            </a:r>
            <a:r>
              <a:rPr lang="en-US" sz="2000" dirty="0" err="1">
                <a:solidFill>
                  <a:srgbClr val="0000FF"/>
                </a:solidFill>
              </a:rPr>
              <a:t>subtree</a:t>
            </a:r>
            <a:r>
              <a:rPr lang="en-US" sz="2000" dirty="0">
                <a:solidFill>
                  <a:srgbClr val="0000FF"/>
                </a:solidFill>
              </a:rPr>
              <a:t> contains the lower keys.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The right </a:t>
            </a:r>
            <a:r>
              <a:rPr lang="en-US" sz="2000" dirty="0" err="1">
                <a:solidFill>
                  <a:srgbClr val="0000FF"/>
                </a:solidFill>
              </a:rPr>
              <a:t>subtree</a:t>
            </a:r>
            <a:r>
              <a:rPr lang="en-US" sz="2000" dirty="0">
                <a:solidFill>
                  <a:srgbClr val="0000FF"/>
                </a:solidFill>
              </a:rPr>
              <a:t> contains the higher keys.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How can you search an item? How many steps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does each search take?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12" y="1729603"/>
            <a:ext cx="5869965" cy="169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4" y="3819345"/>
            <a:ext cx="6819953" cy="235984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1658525"/>
            <a:ext cx="8051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Decision trees </a:t>
            </a:r>
            <a:r>
              <a:rPr lang="en-US" sz="2400" dirty="0"/>
              <a:t>generate solutions via a sequence of decisions.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Example 1</a:t>
            </a:r>
            <a:r>
              <a:rPr lang="en-US" sz="2400" dirty="0"/>
              <a:t>. There are </a:t>
            </a:r>
            <a:r>
              <a:rPr lang="en-US" sz="2400" dirty="0">
                <a:solidFill>
                  <a:srgbClr val="0000FF"/>
                </a:solidFill>
              </a:rPr>
              <a:t>seven coins</a:t>
            </a:r>
            <a:r>
              <a:rPr lang="en-US" sz="2400" dirty="0"/>
              <a:t>, all of which are of </a:t>
            </a:r>
            <a:r>
              <a:rPr lang="en-US" sz="2400" i="1" dirty="0">
                <a:solidFill>
                  <a:srgbClr val="0000FF"/>
                </a:solidFill>
              </a:rPr>
              <a:t>equal  weight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one counterfeit coin </a:t>
            </a:r>
            <a:r>
              <a:rPr lang="en-US" sz="2400" dirty="0"/>
              <a:t>that is </a:t>
            </a:r>
            <a:r>
              <a:rPr lang="en-US" sz="2400" i="1" dirty="0">
                <a:solidFill>
                  <a:srgbClr val="FF0000"/>
                </a:solidFill>
              </a:rPr>
              <a:t>lighter than the rest</a:t>
            </a:r>
            <a:r>
              <a:rPr lang="en-US" sz="2400" dirty="0"/>
              <a:t>. Given a weighing scale, in </a:t>
            </a:r>
            <a:r>
              <a:rPr lang="en-US" sz="2400" dirty="0">
                <a:solidFill>
                  <a:srgbClr val="0000FF"/>
                </a:solidFill>
              </a:rPr>
              <a:t>how many times do you need to weigh </a:t>
            </a:r>
            <a:r>
              <a:rPr lang="en-US" sz="2400" dirty="0"/>
              <a:t>(each weighing determines the relative weights of the objects on the the two pans) to identify the counterfeit coin?</a:t>
            </a:r>
          </a:p>
          <a:p>
            <a:endParaRPr lang="en-US" sz="2400" dirty="0"/>
          </a:p>
          <a:p>
            <a:r>
              <a:rPr lang="en-US" sz="2400" dirty="0"/>
              <a:t>{We will solve it in the class}.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Spanning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59" y="1417638"/>
            <a:ext cx="743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a connected graph G. A </a:t>
            </a:r>
            <a:r>
              <a:rPr lang="en-US" sz="2400" dirty="0">
                <a:solidFill>
                  <a:srgbClr val="FF0000"/>
                </a:solidFill>
              </a:rPr>
              <a:t>spanning tree</a:t>
            </a:r>
            <a:r>
              <a:rPr lang="en-US" sz="2400" dirty="0"/>
              <a:t> is </a:t>
            </a:r>
            <a:r>
              <a:rPr lang="en-US" sz="2400"/>
              <a:t>a tree that </a:t>
            </a:r>
            <a:r>
              <a:rPr lang="en-US" sz="2400" dirty="0"/>
              <a:t>contains every vertex of 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64" y="2881094"/>
            <a:ext cx="2794000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380" y="6046508"/>
            <a:ext cx="582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other spanning trees of this graph exist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a spanning 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4891" y="1857548"/>
            <a:ext cx="712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connected graph G,  remove the edges (in some order) without disrupting the connectivity, i.e. not causing a partition of the graph.  When no further edges can be removed, a  spanning tree is generated.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17" y="3857255"/>
            <a:ext cx="3933412" cy="2445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628" y="4843174"/>
            <a:ext cx="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a spanning tree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82" y="1630092"/>
            <a:ext cx="3663060" cy="199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39" y="3970982"/>
            <a:ext cx="5990161" cy="197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2183" y="6041910"/>
            <a:ext cx="192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Spanning tree of 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Enumeration of spanning trees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5401" y="1645494"/>
            <a:ext cx="7373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many spanning trees do the following graphs have?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2ED98E-9C98-DC4E-B3A5-9DCC4E4B7311}"/>
              </a:ext>
            </a:extLst>
          </p:cNvPr>
          <p:cNvCxnSpPr>
            <a:cxnSpLocks/>
          </p:cNvCxnSpPr>
          <p:nvPr/>
        </p:nvCxnSpPr>
        <p:spPr>
          <a:xfrm flipH="1">
            <a:off x="1868079" y="2839065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E09EE-C3F1-C44F-B786-EA42DD67BC2B}"/>
              </a:ext>
            </a:extLst>
          </p:cNvPr>
          <p:cNvCxnSpPr>
            <a:cxnSpLocks/>
          </p:cNvCxnSpPr>
          <p:nvPr/>
        </p:nvCxnSpPr>
        <p:spPr>
          <a:xfrm>
            <a:off x="1889477" y="2839065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0FBDB-3BDF-5248-AEA6-D5BB4BECB919}"/>
              </a:ext>
            </a:extLst>
          </p:cNvPr>
          <p:cNvCxnSpPr>
            <a:cxnSpLocks/>
          </p:cNvCxnSpPr>
          <p:nvPr/>
        </p:nvCxnSpPr>
        <p:spPr>
          <a:xfrm>
            <a:off x="2556884" y="2839065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C0CE2D-643B-AF45-B32C-BC494C9792D7}"/>
              </a:ext>
            </a:extLst>
          </p:cNvPr>
          <p:cNvCxnSpPr>
            <a:cxnSpLocks/>
          </p:cNvCxnSpPr>
          <p:nvPr/>
        </p:nvCxnSpPr>
        <p:spPr>
          <a:xfrm flipH="1">
            <a:off x="1868078" y="3557752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5AEB5A-C1C2-CE4D-85F7-3465F1276159}"/>
              </a:ext>
            </a:extLst>
          </p:cNvPr>
          <p:cNvCxnSpPr>
            <a:cxnSpLocks/>
          </p:cNvCxnSpPr>
          <p:nvPr/>
        </p:nvCxnSpPr>
        <p:spPr>
          <a:xfrm flipH="1">
            <a:off x="5893175" y="3185496"/>
            <a:ext cx="339968" cy="3663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CCCDB6-E8E3-D442-A97F-B3D9356048C9}"/>
              </a:ext>
            </a:extLst>
          </p:cNvPr>
          <p:cNvCxnSpPr>
            <a:cxnSpLocks/>
          </p:cNvCxnSpPr>
          <p:nvPr/>
        </p:nvCxnSpPr>
        <p:spPr>
          <a:xfrm>
            <a:off x="5839490" y="2844320"/>
            <a:ext cx="393653" cy="32041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114C6-DFCB-DD49-BF4D-FB4165A4BB52}"/>
              </a:ext>
            </a:extLst>
          </p:cNvPr>
          <p:cNvCxnSpPr>
            <a:cxnSpLocks/>
          </p:cNvCxnSpPr>
          <p:nvPr/>
        </p:nvCxnSpPr>
        <p:spPr>
          <a:xfrm flipH="1">
            <a:off x="5172083" y="2833174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0A9521-E89B-8D42-938E-7347712401AA}"/>
              </a:ext>
            </a:extLst>
          </p:cNvPr>
          <p:cNvCxnSpPr>
            <a:cxnSpLocks/>
          </p:cNvCxnSpPr>
          <p:nvPr/>
        </p:nvCxnSpPr>
        <p:spPr>
          <a:xfrm>
            <a:off x="5193481" y="2833174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0C083-1939-054A-B3D9-381DB8F68F28}"/>
              </a:ext>
            </a:extLst>
          </p:cNvPr>
          <p:cNvCxnSpPr>
            <a:cxnSpLocks/>
          </p:cNvCxnSpPr>
          <p:nvPr/>
        </p:nvCxnSpPr>
        <p:spPr>
          <a:xfrm>
            <a:off x="5860888" y="2833174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679CD8-1AF3-B446-ACCD-7AF4A48EFFEB}"/>
              </a:ext>
            </a:extLst>
          </p:cNvPr>
          <p:cNvCxnSpPr>
            <a:cxnSpLocks/>
          </p:cNvCxnSpPr>
          <p:nvPr/>
        </p:nvCxnSpPr>
        <p:spPr>
          <a:xfrm flipH="1">
            <a:off x="5172082" y="3551861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BB811C4-2DD8-AD4C-BEA1-34E9F5CD2102}"/>
              </a:ext>
            </a:extLst>
          </p:cNvPr>
          <p:cNvSpPr/>
          <p:nvPr/>
        </p:nvSpPr>
        <p:spPr>
          <a:xfrm>
            <a:off x="2462971" y="2754472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7BB4088-5F06-324E-BFC3-FEA158EBDAA7}"/>
              </a:ext>
            </a:extLst>
          </p:cNvPr>
          <p:cNvSpPr/>
          <p:nvPr/>
        </p:nvSpPr>
        <p:spPr>
          <a:xfrm>
            <a:off x="1816963" y="2750843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E417A6D-17C5-AD42-9270-2483A2E40557}"/>
              </a:ext>
            </a:extLst>
          </p:cNvPr>
          <p:cNvSpPr/>
          <p:nvPr/>
        </p:nvSpPr>
        <p:spPr>
          <a:xfrm>
            <a:off x="1792207" y="349227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608A8B-7300-334B-8A50-387B732D0462}"/>
              </a:ext>
            </a:extLst>
          </p:cNvPr>
          <p:cNvSpPr/>
          <p:nvPr/>
        </p:nvSpPr>
        <p:spPr>
          <a:xfrm>
            <a:off x="2490876" y="3461377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2357550-4946-804E-A6C4-BFB94DF381DB}"/>
              </a:ext>
            </a:extLst>
          </p:cNvPr>
          <p:cNvSpPr/>
          <p:nvPr/>
        </p:nvSpPr>
        <p:spPr>
          <a:xfrm>
            <a:off x="5105885" y="2771856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D2AF12-E09C-1541-8758-AAAC540E4F25}"/>
              </a:ext>
            </a:extLst>
          </p:cNvPr>
          <p:cNvSpPr/>
          <p:nvPr/>
        </p:nvSpPr>
        <p:spPr>
          <a:xfrm>
            <a:off x="6145547" y="3127026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167649-3655-224C-9694-058C1CDD8016}"/>
              </a:ext>
            </a:extLst>
          </p:cNvPr>
          <p:cNvSpPr/>
          <p:nvPr/>
        </p:nvSpPr>
        <p:spPr>
          <a:xfrm>
            <a:off x="5784181" y="2763558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EAF8A6-705D-134A-B626-6E94E50838A8}"/>
              </a:ext>
            </a:extLst>
          </p:cNvPr>
          <p:cNvSpPr/>
          <p:nvPr/>
        </p:nvSpPr>
        <p:spPr>
          <a:xfrm>
            <a:off x="5117610" y="3481124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9BECBF-D8A8-1648-9E0B-FEA13E314792}"/>
              </a:ext>
            </a:extLst>
          </p:cNvPr>
          <p:cNvSpPr/>
          <p:nvPr/>
        </p:nvSpPr>
        <p:spPr>
          <a:xfrm>
            <a:off x="5805579" y="346571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E7EFF8-4ED3-3648-B4A9-16622FBBE438}"/>
              </a:ext>
            </a:extLst>
          </p:cNvPr>
          <p:cNvSpPr txBox="1"/>
          <p:nvPr/>
        </p:nvSpPr>
        <p:spPr>
          <a:xfrm>
            <a:off x="1967399" y="38078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82C190-8A46-4049-B75C-928D93FE57D3}"/>
              </a:ext>
            </a:extLst>
          </p:cNvPr>
          <p:cNvSpPr txBox="1"/>
          <p:nvPr/>
        </p:nvSpPr>
        <p:spPr>
          <a:xfrm>
            <a:off x="5336623" y="380725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3D2625-EDBE-6645-A2CB-7879F8AE1E2B}"/>
              </a:ext>
            </a:extLst>
          </p:cNvPr>
          <p:cNvSpPr txBox="1"/>
          <p:nvPr/>
        </p:nvSpPr>
        <p:spPr>
          <a:xfrm>
            <a:off x="4789195" y="34106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7A34B9-90BC-B140-8642-4DCA8430FB47}"/>
              </a:ext>
            </a:extLst>
          </p:cNvPr>
          <p:cNvSpPr txBox="1"/>
          <p:nvPr/>
        </p:nvSpPr>
        <p:spPr>
          <a:xfrm>
            <a:off x="4801167" y="27215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5C8060-FC71-8C4D-B3E2-19F3FFF6C41E}"/>
              </a:ext>
            </a:extLst>
          </p:cNvPr>
          <p:cNvSpPr txBox="1"/>
          <p:nvPr/>
        </p:nvSpPr>
        <p:spPr>
          <a:xfrm>
            <a:off x="5935744" y="2669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04861B-CC56-9844-9687-3207AE12457D}"/>
              </a:ext>
            </a:extLst>
          </p:cNvPr>
          <p:cNvSpPr txBox="1"/>
          <p:nvPr/>
        </p:nvSpPr>
        <p:spPr>
          <a:xfrm>
            <a:off x="5916508" y="35012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7FF5CC-F984-0D45-8445-4DB8E486AFBD}"/>
              </a:ext>
            </a:extLst>
          </p:cNvPr>
          <p:cNvSpPr txBox="1"/>
          <p:nvPr/>
        </p:nvSpPr>
        <p:spPr>
          <a:xfrm>
            <a:off x="6309850" y="30908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BEB251-2A14-A345-B32B-F1699ECBA7BD}"/>
              </a:ext>
            </a:extLst>
          </p:cNvPr>
          <p:cNvSpPr txBox="1"/>
          <p:nvPr/>
        </p:nvSpPr>
        <p:spPr>
          <a:xfrm>
            <a:off x="1488207" y="34456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B53793-6056-FA44-92E5-879CE8C12C3D}"/>
              </a:ext>
            </a:extLst>
          </p:cNvPr>
          <p:cNvSpPr txBox="1"/>
          <p:nvPr/>
        </p:nvSpPr>
        <p:spPr>
          <a:xfrm>
            <a:off x="1519710" y="26783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A2AFC5-F218-8A4B-9BE8-E2A9CDB6698D}"/>
              </a:ext>
            </a:extLst>
          </p:cNvPr>
          <p:cNvSpPr txBox="1"/>
          <p:nvPr/>
        </p:nvSpPr>
        <p:spPr>
          <a:xfrm>
            <a:off x="2600058" y="26917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A6DB4-8CCD-454E-BDEA-9EF6DF4EB770}"/>
              </a:ext>
            </a:extLst>
          </p:cNvPr>
          <p:cNvSpPr txBox="1"/>
          <p:nvPr/>
        </p:nvSpPr>
        <p:spPr>
          <a:xfrm>
            <a:off x="2622331" y="34106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846DC2-5D8D-9D42-A57C-0D90B6B41032}"/>
              </a:ext>
            </a:extLst>
          </p:cNvPr>
          <p:cNvCxnSpPr>
            <a:cxnSpLocks/>
          </p:cNvCxnSpPr>
          <p:nvPr/>
        </p:nvCxnSpPr>
        <p:spPr>
          <a:xfrm flipH="1">
            <a:off x="1992155" y="4739059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265D40-F723-7C43-A151-0BCA6B572C07}"/>
              </a:ext>
            </a:extLst>
          </p:cNvPr>
          <p:cNvCxnSpPr>
            <a:cxnSpLocks/>
          </p:cNvCxnSpPr>
          <p:nvPr/>
        </p:nvCxnSpPr>
        <p:spPr>
          <a:xfrm>
            <a:off x="2013553" y="4739059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94E936F-CB52-C148-80D8-5CA6376465CF}"/>
              </a:ext>
            </a:extLst>
          </p:cNvPr>
          <p:cNvCxnSpPr>
            <a:cxnSpLocks/>
          </p:cNvCxnSpPr>
          <p:nvPr/>
        </p:nvCxnSpPr>
        <p:spPr>
          <a:xfrm>
            <a:off x="2680960" y="4739059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D1155E-C847-C741-9F74-BFDDF99E3470}"/>
              </a:ext>
            </a:extLst>
          </p:cNvPr>
          <p:cNvCxnSpPr>
            <a:cxnSpLocks/>
          </p:cNvCxnSpPr>
          <p:nvPr/>
        </p:nvCxnSpPr>
        <p:spPr>
          <a:xfrm flipH="1">
            <a:off x="1992154" y="5457746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ABEFED-98EE-0E47-B45B-35D48BBC339B}"/>
              </a:ext>
            </a:extLst>
          </p:cNvPr>
          <p:cNvCxnSpPr>
            <a:cxnSpLocks/>
          </p:cNvCxnSpPr>
          <p:nvPr/>
        </p:nvCxnSpPr>
        <p:spPr>
          <a:xfrm flipH="1">
            <a:off x="6017251" y="5085490"/>
            <a:ext cx="339968" cy="3663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492397-9725-2A4A-B7F7-BD22E15E00E1}"/>
              </a:ext>
            </a:extLst>
          </p:cNvPr>
          <p:cNvCxnSpPr>
            <a:cxnSpLocks/>
          </p:cNvCxnSpPr>
          <p:nvPr/>
        </p:nvCxnSpPr>
        <p:spPr>
          <a:xfrm>
            <a:off x="5963566" y="4744314"/>
            <a:ext cx="393653" cy="32041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82FA12-D155-9044-91C2-A30A9D37642E}"/>
              </a:ext>
            </a:extLst>
          </p:cNvPr>
          <p:cNvCxnSpPr>
            <a:cxnSpLocks/>
          </p:cNvCxnSpPr>
          <p:nvPr/>
        </p:nvCxnSpPr>
        <p:spPr>
          <a:xfrm flipH="1">
            <a:off x="5296159" y="4733168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3B5EF65-F896-F944-A64B-B7D9602C4CC0}"/>
              </a:ext>
            </a:extLst>
          </p:cNvPr>
          <p:cNvCxnSpPr>
            <a:cxnSpLocks/>
          </p:cNvCxnSpPr>
          <p:nvPr/>
        </p:nvCxnSpPr>
        <p:spPr>
          <a:xfrm>
            <a:off x="5317557" y="4733168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D68B87-0AB7-2B45-B6FD-9B99BDA8D2B9}"/>
              </a:ext>
            </a:extLst>
          </p:cNvPr>
          <p:cNvCxnSpPr>
            <a:cxnSpLocks/>
          </p:cNvCxnSpPr>
          <p:nvPr/>
        </p:nvCxnSpPr>
        <p:spPr>
          <a:xfrm>
            <a:off x="5984964" y="4733168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0D14E1A-7752-6646-AF45-F49708CDC80D}"/>
              </a:ext>
            </a:extLst>
          </p:cNvPr>
          <p:cNvCxnSpPr>
            <a:cxnSpLocks/>
          </p:cNvCxnSpPr>
          <p:nvPr/>
        </p:nvCxnSpPr>
        <p:spPr>
          <a:xfrm flipH="1">
            <a:off x="5296158" y="5451855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CF66F5-C5AD-2242-9CC3-4F0F0B7A8E7F}"/>
              </a:ext>
            </a:extLst>
          </p:cNvPr>
          <p:cNvSpPr/>
          <p:nvPr/>
        </p:nvSpPr>
        <p:spPr>
          <a:xfrm>
            <a:off x="2587047" y="4654466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71F02F7-9290-0742-BCF6-BF06D063F679}"/>
              </a:ext>
            </a:extLst>
          </p:cNvPr>
          <p:cNvSpPr/>
          <p:nvPr/>
        </p:nvSpPr>
        <p:spPr>
          <a:xfrm>
            <a:off x="1941039" y="4650837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F57CC0F-E247-C442-9614-2487E3FCE558}"/>
              </a:ext>
            </a:extLst>
          </p:cNvPr>
          <p:cNvSpPr/>
          <p:nvPr/>
        </p:nvSpPr>
        <p:spPr>
          <a:xfrm>
            <a:off x="1916283" y="5392264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BF282B-EE34-4F43-AF02-AB2E41033B8F}"/>
              </a:ext>
            </a:extLst>
          </p:cNvPr>
          <p:cNvSpPr/>
          <p:nvPr/>
        </p:nvSpPr>
        <p:spPr>
          <a:xfrm>
            <a:off x="2614952" y="5361371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5EC97E-A6BB-B044-95BC-F0F4826B36E7}"/>
              </a:ext>
            </a:extLst>
          </p:cNvPr>
          <p:cNvSpPr/>
          <p:nvPr/>
        </p:nvSpPr>
        <p:spPr>
          <a:xfrm>
            <a:off x="5229961" y="467185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C3BC44F-C67A-E240-AEB3-E178D01656F2}"/>
              </a:ext>
            </a:extLst>
          </p:cNvPr>
          <p:cNvSpPr/>
          <p:nvPr/>
        </p:nvSpPr>
        <p:spPr>
          <a:xfrm>
            <a:off x="6269623" y="502702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F9867DB-390A-9D4C-95B2-EE86482623F5}"/>
              </a:ext>
            </a:extLst>
          </p:cNvPr>
          <p:cNvSpPr/>
          <p:nvPr/>
        </p:nvSpPr>
        <p:spPr>
          <a:xfrm>
            <a:off x="5908257" y="4663552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426EBDC-FA4B-464B-AE56-35C88C2A3917}"/>
              </a:ext>
            </a:extLst>
          </p:cNvPr>
          <p:cNvSpPr/>
          <p:nvPr/>
        </p:nvSpPr>
        <p:spPr>
          <a:xfrm>
            <a:off x="5241686" y="5381118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722CA7-9E6C-7D4B-9B39-3758FAC3816C}"/>
              </a:ext>
            </a:extLst>
          </p:cNvPr>
          <p:cNvSpPr/>
          <p:nvPr/>
        </p:nvSpPr>
        <p:spPr>
          <a:xfrm>
            <a:off x="5929655" y="5365704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446A94-637B-F74A-8297-74EFE98BF825}"/>
              </a:ext>
            </a:extLst>
          </p:cNvPr>
          <p:cNvSpPr txBox="1"/>
          <p:nvPr/>
        </p:nvSpPr>
        <p:spPr>
          <a:xfrm>
            <a:off x="2091475" y="57078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A65AD3-F5AC-2447-8E1E-D93343C3D005}"/>
              </a:ext>
            </a:extLst>
          </p:cNvPr>
          <p:cNvSpPr txBox="1"/>
          <p:nvPr/>
        </p:nvSpPr>
        <p:spPr>
          <a:xfrm>
            <a:off x="5460699" y="570725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641D77-F048-2D49-B209-F01FCF9D1F09}"/>
              </a:ext>
            </a:extLst>
          </p:cNvPr>
          <p:cNvSpPr txBox="1"/>
          <p:nvPr/>
        </p:nvSpPr>
        <p:spPr>
          <a:xfrm>
            <a:off x="4913271" y="53106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F7A064-A78C-2642-B406-8BBDE64E11B1}"/>
              </a:ext>
            </a:extLst>
          </p:cNvPr>
          <p:cNvSpPr txBox="1"/>
          <p:nvPr/>
        </p:nvSpPr>
        <p:spPr>
          <a:xfrm>
            <a:off x="4925243" y="46215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B47DF2-C370-644B-925F-27AAA523A241}"/>
              </a:ext>
            </a:extLst>
          </p:cNvPr>
          <p:cNvSpPr txBox="1"/>
          <p:nvPr/>
        </p:nvSpPr>
        <p:spPr>
          <a:xfrm>
            <a:off x="6059820" y="456945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FFF6B1-76FC-BC47-B16C-9CD5262CCAB5}"/>
              </a:ext>
            </a:extLst>
          </p:cNvPr>
          <p:cNvSpPr txBox="1"/>
          <p:nvPr/>
        </p:nvSpPr>
        <p:spPr>
          <a:xfrm>
            <a:off x="6040584" y="540124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2661F2-8811-8E49-9642-6F6B47D708F5}"/>
              </a:ext>
            </a:extLst>
          </p:cNvPr>
          <p:cNvSpPr txBox="1"/>
          <p:nvPr/>
        </p:nvSpPr>
        <p:spPr>
          <a:xfrm>
            <a:off x="6433926" y="499084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131707-0200-884A-9C07-A4CAEEF819DC}"/>
              </a:ext>
            </a:extLst>
          </p:cNvPr>
          <p:cNvSpPr txBox="1"/>
          <p:nvPr/>
        </p:nvSpPr>
        <p:spPr>
          <a:xfrm>
            <a:off x="1612283" y="53456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55F166-57B5-7B42-9078-971E6F012154}"/>
              </a:ext>
            </a:extLst>
          </p:cNvPr>
          <p:cNvSpPr txBox="1"/>
          <p:nvPr/>
        </p:nvSpPr>
        <p:spPr>
          <a:xfrm>
            <a:off x="1643786" y="45783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3787BA-4465-F04F-AEBB-6F3DBD940BA3}"/>
              </a:ext>
            </a:extLst>
          </p:cNvPr>
          <p:cNvSpPr txBox="1"/>
          <p:nvPr/>
        </p:nvSpPr>
        <p:spPr>
          <a:xfrm>
            <a:off x="2724134" y="45917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FC8823-4679-6245-9DF4-A51718D64198}"/>
              </a:ext>
            </a:extLst>
          </p:cNvPr>
          <p:cNvSpPr txBox="1"/>
          <p:nvPr/>
        </p:nvSpPr>
        <p:spPr>
          <a:xfrm>
            <a:off x="2746407" y="531060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0997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spanning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647" y="1363756"/>
            <a:ext cx="7347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0110FF"/>
                </a:solidFill>
              </a:rPr>
              <a:t>minimum spanning tree </a:t>
            </a:r>
            <a:r>
              <a:rPr lang="en-US" sz="2400" dirty="0"/>
              <a:t>(MST) of a </a:t>
            </a:r>
            <a:r>
              <a:rPr lang="en-US" sz="2400" dirty="0">
                <a:solidFill>
                  <a:srgbClr val="FF0000"/>
                </a:solidFill>
              </a:rPr>
              <a:t>connected weighted graph </a:t>
            </a:r>
            <a:r>
              <a:rPr lang="en-US" sz="2400" dirty="0"/>
              <a:t>is a spanning tree for which the </a:t>
            </a:r>
            <a:r>
              <a:rPr lang="en-US" sz="2400" dirty="0">
                <a:solidFill>
                  <a:srgbClr val="FF0000"/>
                </a:solidFill>
              </a:rPr>
              <a:t>sum of the edge weights is the minimum.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D218D5-C259-B744-94BD-1FD79DE09B4D}"/>
              </a:ext>
            </a:extLst>
          </p:cNvPr>
          <p:cNvCxnSpPr>
            <a:cxnSpLocks/>
          </p:cNvCxnSpPr>
          <p:nvPr/>
        </p:nvCxnSpPr>
        <p:spPr>
          <a:xfrm flipH="1">
            <a:off x="1681719" y="3445275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F0AFFA-CBA1-0140-9B33-14940297D7ED}"/>
              </a:ext>
            </a:extLst>
          </p:cNvPr>
          <p:cNvCxnSpPr>
            <a:cxnSpLocks/>
          </p:cNvCxnSpPr>
          <p:nvPr/>
        </p:nvCxnSpPr>
        <p:spPr>
          <a:xfrm>
            <a:off x="1703117" y="3445275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FDC253-8BA3-3E4B-87A3-2609F8B351C5}"/>
              </a:ext>
            </a:extLst>
          </p:cNvPr>
          <p:cNvCxnSpPr>
            <a:cxnSpLocks/>
          </p:cNvCxnSpPr>
          <p:nvPr/>
        </p:nvCxnSpPr>
        <p:spPr>
          <a:xfrm>
            <a:off x="2370524" y="3445275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BD9E6-EC8A-6440-AC2E-75DCAA3FA049}"/>
              </a:ext>
            </a:extLst>
          </p:cNvPr>
          <p:cNvCxnSpPr>
            <a:cxnSpLocks/>
          </p:cNvCxnSpPr>
          <p:nvPr/>
        </p:nvCxnSpPr>
        <p:spPr>
          <a:xfrm flipH="1">
            <a:off x="1681718" y="4163962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8BBA6-8E40-D745-B032-7EF350C55A6D}"/>
              </a:ext>
            </a:extLst>
          </p:cNvPr>
          <p:cNvCxnSpPr>
            <a:cxnSpLocks/>
          </p:cNvCxnSpPr>
          <p:nvPr/>
        </p:nvCxnSpPr>
        <p:spPr>
          <a:xfrm flipH="1">
            <a:off x="5777822" y="3575691"/>
            <a:ext cx="339968" cy="3663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43B7E9-0193-0D43-88E2-8B8C7DAC968F}"/>
              </a:ext>
            </a:extLst>
          </p:cNvPr>
          <p:cNvCxnSpPr>
            <a:cxnSpLocks/>
          </p:cNvCxnSpPr>
          <p:nvPr/>
        </p:nvCxnSpPr>
        <p:spPr>
          <a:xfrm>
            <a:off x="5724137" y="3234515"/>
            <a:ext cx="393653" cy="32041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40AD3B-C0ED-9047-8BE1-49A6FE02B8A7}"/>
              </a:ext>
            </a:extLst>
          </p:cNvPr>
          <p:cNvCxnSpPr>
            <a:cxnSpLocks/>
          </p:cNvCxnSpPr>
          <p:nvPr/>
        </p:nvCxnSpPr>
        <p:spPr>
          <a:xfrm flipH="1">
            <a:off x="5056730" y="3223369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EAB398-5ADC-0941-BCF8-0D7E78FB3734}"/>
              </a:ext>
            </a:extLst>
          </p:cNvPr>
          <p:cNvCxnSpPr>
            <a:cxnSpLocks/>
          </p:cNvCxnSpPr>
          <p:nvPr/>
        </p:nvCxnSpPr>
        <p:spPr>
          <a:xfrm>
            <a:off x="5078128" y="3223369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86640-6DE7-CE47-ACF1-45197ACD3DBD}"/>
              </a:ext>
            </a:extLst>
          </p:cNvPr>
          <p:cNvCxnSpPr>
            <a:cxnSpLocks/>
          </p:cNvCxnSpPr>
          <p:nvPr/>
        </p:nvCxnSpPr>
        <p:spPr>
          <a:xfrm>
            <a:off x="5745535" y="3223369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6ABDA0-07AB-6F4A-BB65-F6194CF99F5E}"/>
              </a:ext>
            </a:extLst>
          </p:cNvPr>
          <p:cNvCxnSpPr>
            <a:cxnSpLocks/>
          </p:cNvCxnSpPr>
          <p:nvPr/>
        </p:nvCxnSpPr>
        <p:spPr>
          <a:xfrm flipH="1">
            <a:off x="5056729" y="3942056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710B901-DC32-394F-B353-CF159421D453}"/>
              </a:ext>
            </a:extLst>
          </p:cNvPr>
          <p:cNvSpPr/>
          <p:nvPr/>
        </p:nvSpPr>
        <p:spPr>
          <a:xfrm>
            <a:off x="2276611" y="3360682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60E910-081E-F949-9C23-3AB30EDD7103}"/>
              </a:ext>
            </a:extLst>
          </p:cNvPr>
          <p:cNvSpPr/>
          <p:nvPr/>
        </p:nvSpPr>
        <p:spPr>
          <a:xfrm>
            <a:off x="1630603" y="3357053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BB6159-C63A-764B-B724-6B0B3EBE248A}"/>
              </a:ext>
            </a:extLst>
          </p:cNvPr>
          <p:cNvSpPr/>
          <p:nvPr/>
        </p:nvSpPr>
        <p:spPr>
          <a:xfrm>
            <a:off x="1605847" y="409848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606792-35A0-F34F-BDE5-5031428009A1}"/>
              </a:ext>
            </a:extLst>
          </p:cNvPr>
          <p:cNvSpPr/>
          <p:nvPr/>
        </p:nvSpPr>
        <p:spPr>
          <a:xfrm>
            <a:off x="2304516" y="4067587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13644-C7FC-824F-80F4-784E0CAE02DB}"/>
              </a:ext>
            </a:extLst>
          </p:cNvPr>
          <p:cNvSpPr/>
          <p:nvPr/>
        </p:nvSpPr>
        <p:spPr>
          <a:xfrm>
            <a:off x="4990532" y="3162051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52273F-F31C-2C45-B503-11ACEFD82E6F}"/>
              </a:ext>
            </a:extLst>
          </p:cNvPr>
          <p:cNvSpPr/>
          <p:nvPr/>
        </p:nvSpPr>
        <p:spPr>
          <a:xfrm>
            <a:off x="6030194" y="3517221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043EB-6872-6048-9989-F903659E73EF}"/>
              </a:ext>
            </a:extLst>
          </p:cNvPr>
          <p:cNvSpPr/>
          <p:nvPr/>
        </p:nvSpPr>
        <p:spPr>
          <a:xfrm>
            <a:off x="5668828" y="3153753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41B554-CC9C-D445-B03E-7B31EAC246FE}"/>
              </a:ext>
            </a:extLst>
          </p:cNvPr>
          <p:cNvSpPr/>
          <p:nvPr/>
        </p:nvSpPr>
        <p:spPr>
          <a:xfrm>
            <a:off x="5002257" y="3871319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17C9EA-1B7A-2142-B271-FAFE06AEF8DB}"/>
              </a:ext>
            </a:extLst>
          </p:cNvPr>
          <p:cNvSpPr/>
          <p:nvPr/>
        </p:nvSpPr>
        <p:spPr>
          <a:xfrm>
            <a:off x="5690226" y="3855905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744A19-C786-3D48-A154-F77A97EBBECE}"/>
              </a:ext>
            </a:extLst>
          </p:cNvPr>
          <p:cNvSpPr txBox="1"/>
          <p:nvPr/>
        </p:nvSpPr>
        <p:spPr>
          <a:xfrm>
            <a:off x="475446" y="372106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D274FE-6E15-BA48-8552-66B2DA5990DC}"/>
              </a:ext>
            </a:extLst>
          </p:cNvPr>
          <p:cNvSpPr txBox="1"/>
          <p:nvPr/>
        </p:nvSpPr>
        <p:spPr>
          <a:xfrm>
            <a:off x="6748119" y="343783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CA8E47-5839-B14D-957C-DE152A29C8D2}"/>
              </a:ext>
            </a:extLst>
          </p:cNvPr>
          <p:cNvSpPr txBox="1"/>
          <p:nvPr/>
        </p:nvSpPr>
        <p:spPr>
          <a:xfrm>
            <a:off x="4941105" y="40451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F45060-2A52-A94D-876F-BB3071F051FE}"/>
              </a:ext>
            </a:extLst>
          </p:cNvPr>
          <p:cNvSpPr txBox="1"/>
          <p:nvPr/>
        </p:nvSpPr>
        <p:spPr>
          <a:xfrm>
            <a:off x="4901186" y="28749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4E033-3673-EF45-A6DD-E56260195BEE}"/>
              </a:ext>
            </a:extLst>
          </p:cNvPr>
          <p:cNvSpPr txBox="1"/>
          <p:nvPr/>
        </p:nvSpPr>
        <p:spPr>
          <a:xfrm>
            <a:off x="5614448" y="28624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913F31-A3BF-124F-B9C9-49190429EB55}"/>
              </a:ext>
            </a:extLst>
          </p:cNvPr>
          <p:cNvSpPr txBox="1"/>
          <p:nvPr/>
        </p:nvSpPr>
        <p:spPr>
          <a:xfrm>
            <a:off x="5647515" y="402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4E01E9-EFBC-3D4E-BA09-7B63B4036687}"/>
              </a:ext>
            </a:extLst>
          </p:cNvPr>
          <p:cNvSpPr txBox="1"/>
          <p:nvPr/>
        </p:nvSpPr>
        <p:spPr>
          <a:xfrm>
            <a:off x="6221724" y="343783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7D31EB-AA84-5D42-A0EA-91B100E75FEC}"/>
              </a:ext>
            </a:extLst>
          </p:cNvPr>
          <p:cNvSpPr txBox="1"/>
          <p:nvPr/>
        </p:nvSpPr>
        <p:spPr>
          <a:xfrm>
            <a:off x="1301847" y="40518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36604F-B18A-5F45-9A1A-A00D33B4FA68}"/>
              </a:ext>
            </a:extLst>
          </p:cNvPr>
          <p:cNvSpPr txBox="1"/>
          <p:nvPr/>
        </p:nvSpPr>
        <p:spPr>
          <a:xfrm>
            <a:off x="1333350" y="328452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D894CF-2474-4647-A3B5-84F3AB06F353}"/>
              </a:ext>
            </a:extLst>
          </p:cNvPr>
          <p:cNvSpPr txBox="1"/>
          <p:nvPr/>
        </p:nvSpPr>
        <p:spPr>
          <a:xfrm>
            <a:off x="2413698" y="32979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60316B-CEF0-5845-A165-46E5EBCDFCC3}"/>
              </a:ext>
            </a:extLst>
          </p:cNvPr>
          <p:cNvSpPr txBox="1"/>
          <p:nvPr/>
        </p:nvSpPr>
        <p:spPr>
          <a:xfrm>
            <a:off x="2435971" y="401681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74D6C-EDAE-AF4C-9C44-D56D5CAF22C6}"/>
              </a:ext>
            </a:extLst>
          </p:cNvPr>
          <p:cNvSpPr txBox="1"/>
          <p:nvPr/>
        </p:nvSpPr>
        <p:spPr>
          <a:xfrm>
            <a:off x="2367657" y="3627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728BC-ED6E-5049-ACD6-CF6DA012B354}"/>
              </a:ext>
            </a:extLst>
          </p:cNvPr>
          <p:cNvSpPr txBox="1"/>
          <p:nvPr/>
        </p:nvSpPr>
        <p:spPr>
          <a:xfrm>
            <a:off x="1429147" y="3667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A79A56-F445-EF4C-88CF-962BF2908E35}"/>
              </a:ext>
            </a:extLst>
          </p:cNvPr>
          <p:cNvSpPr txBox="1"/>
          <p:nvPr/>
        </p:nvSpPr>
        <p:spPr>
          <a:xfrm>
            <a:off x="1854442" y="3047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EC6D2-8749-DC47-91FA-A19B2D5199F2}"/>
              </a:ext>
            </a:extLst>
          </p:cNvPr>
          <p:cNvSpPr txBox="1"/>
          <p:nvPr/>
        </p:nvSpPr>
        <p:spPr>
          <a:xfrm>
            <a:off x="1908361" y="4131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A1AF58-DF0B-674C-85CB-1425E4AE321E}"/>
              </a:ext>
            </a:extLst>
          </p:cNvPr>
          <p:cNvSpPr txBox="1"/>
          <p:nvPr/>
        </p:nvSpPr>
        <p:spPr>
          <a:xfrm>
            <a:off x="4788167" y="3433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82F46B-5C6D-C148-B677-6AA7FDAFE8D8}"/>
              </a:ext>
            </a:extLst>
          </p:cNvPr>
          <p:cNvSpPr txBox="1"/>
          <p:nvPr/>
        </p:nvSpPr>
        <p:spPr>
          <a:xfrm>
            <a:off x="5296897" y="3947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2F35EB-A927-914B-B9AA-E2FD92C6A4D1}"/>
              </a:ext>
            </a:extLst>
          </p:cNvPr>
          <p:cNvSpPr txBox="1"/>
          <p:nvPr/>
        </p:nvSpPr>
        <p:spPr>
          <a:xfrm>
            <a:off x="5905438" y="3173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FC6C97-8C47-7C4C-B4D6-3015AF8AACAA}"/>
              </a:ext>
            </a:extLst>
          </p:cNvPr>
          <p:cNvSpPr txBox="1"/>
          <p:nvPr/>
        </p:nvSpPr>
        <p:spPr>
          <a:xfrm>
            <a:off x="5256273" y="2880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77CD06-FF20-2744-9A63-28E7B119052F}"/>
              </a:ext>
            </a:extLst>
          </p:cNvPr>
          <p:cNvSpPr txBox="1"/>
          <p:nvPr/>
        </p:nvSpPr>
        <p:spPr>
          <a:xfrm>
            <a:off x="5494618" y="3441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6DCABA-FDB0-AF4A-9721-3EBF24D9E778}"/>
              </a:ext>
            </a:extLst>
          </p:cNvPr>
          <p:cNvSpPr txBox="1"/>
          <p:nvPr/>
        </p:nvSpPr>
        <p:spPr>
          <a:xfrm>
            <a:off x="5892811" y="3726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67343D-E230-7349-B6E1-7A917CC75241}"/>
              </a:ext>
            </a:extLst>
          </p:cNvPr>
          <p:cNvCxnSpPr>
            <a:cxnSpLocks/>
          </p:cNvCxnSpPr>
          <p:nvPr/>
        </p:nvCxnSpPr>
        <p:spPr>
          <a:xfrm flipH="1">
            <a:off x="7278891" y="5845164"/>
            <a:ext cx="339968" cy="3663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C4303E-203D-014D-8581-2EE949C1EFA7}"/>
              </a:ext>
            </a:extLst>
          </p:cNvPr>
          <p:cNvCxnSpPr>
            <a:cxnSpLocks/>
          </p:cNvCxnSpPr>
          <p:nvPr/>
        </p:nvCxnSpPr>
        <p:spPr>
          <a:xfrm>
            <a:off x="5833568" y="5208360"/>
            <a:ext cx="393653" cy="32041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F0A97A-41BB-374B-A9D8-90D6D8F24101}"/>
              </a:ext>
            </a:extLst>
          </p:cNvPr>
          <p:cNvCxnSpPr>
            <a:cxnSpLocks/>
          </p:cNvCxnSpPr>
          <p:nvPr/>
        </p:nvCxnSpPr>
        <p:spPr>
          <a:xfrm flipH="1">
            <a:off x="5166161" y="5197214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68B23A-F24E-E74C-9AE0-BD063C655B29}"/>
              </a:ext>
            </a:extLst>
          </p:cNvPr>
          <p:cNvCxnSpPr>
            <a:cxnSpLocks/>
          </p:cNvCxnSpPr>
          <p:nvPr/>
        </p:nvCxnSpPr>
        <p:spPr>
          <a:xfrm>
            <a:off x="5187559" y="5197214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553B1-C1A4-DC4B-A4B7-490C8FEE1B7E}"/>
              </a:ext>
            </a:extLst>
          </p:cNvPr>
          <p:cNvCxnSpPr>
            <a:cxnSpLocks/>
          </p:cNvCxnSpPr>
          <p:nvPr/>
        </p:nvCxnSpPr>
        <p:spPr>
          <a:xfrm>
            <a:off x="7149977" y="4674072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B03B975-2C73-8548-BD17-68382E0A7F42}"/>
              </a:ext>
            </a:extLst>
          </p:cNvPr>
          <p:cNvCxnSpPr>
            <a:cxnSpLocks/>
          </p:cNvCxnSpPr>
          <p:nvPr/>
        </p:nvCxnSpPr>
        <p:spPr>
          <a:xfrm flipH="1">
            <a:off x="5166160" y="5915901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7B32E9F-5E3E-3B46-ABAB-1355AD41D66D}"/>
              </a:ext>
            </a:extLst>
          </p:cNvPr>
          <p:cNvSpPr/>
          <p:nvPr/>
        </p:nvSpPr>
        <p:spPr>
          <a:xfrm>
            <a:off x="5099963" y="5135896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77267E7-CD45-9246-B360-D54FBB7EB418}"/>
              </a:ext>
            </a:extLst>
          </p:cNvPr>
          <p:cNvSpPr/>
          <p:nvPr/>
        </p:nvSpPr>
        <p:spPr>
          <a:xfrm>
            <a:off x="6139625" y="5491066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CC838B-695B-E44F-AAAE-7B466C57108D}"/>
              </a:ext>
            </a:extLst>
          </p:cNvPr>
          <p:cNvSpPr/>
          <p:nvPr/>
        </p:nvSpPr>
        <p:spPr>
          <a:xfrm>
            <a:off x="5778259" y="5127598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1F0BA23-F83A-E14B-B06D-F48E049F82B9}"/>
              </a:ext>
            </a:extLst>
          </p:cNvPr>
          <p:cNvSpPr/>
          <p:nvPr/>
        </p:nvSpPr>
        <p:spPr>
          <a:xfrm>
            <a:off x="5111688" y="5845164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850B155-7E6A-C34B-9692-29EA2C2C72E2}"/>
              </a:ext>
            </a:extLst>
          </p:cNvPr>
          <p:cNvSpPr/>
          <p:nvPr/>
        </p:nvSpPr>
        <p:spPr>
          <a:xfrm>
            <a:off x="5799657" y="5829750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03A9B3-0E84-4D4C-A888-2602169AC827}"/>
              </a:ext>
            </a:extLst>
          </p:cNvPr>
          <p:cNvSpPr txBox="1"/>
          <p:nvPr/>
        </p:nvSpPr>
        <p:spPr>
          <a:xfrm>
            <a:off x="4941105" y="598663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BD1BF9-07C9-3744-ABAD-72D68003F9BC}"/>
              </a:ext>
            </a:extLst>
          </p:cNvPr>
          <p:cNvSpPr txBox="1"/>
          <p:nvPr/>
        </p:nvSpPr>
        <p:spPr>
          <a:xfrm>
            <a:off x="5784721" y="60208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8E91E6-40BC-AF47-8CBC-32170B9DF70A}"/>
              </a:ext>
            </a:extLst>
          </p:cNvPr>
          <p:cNvSpPr txBox="1"/>
          <p:nvPr/>
        </p:nvSpPr>
        <p:spPr>
          <a:xfrm>
            <a:off x="6331155" y="541168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1E2BCB-13C4-3140-A564-65901277C8FF}"/>
              </a:ext>
            </a:extLst>
          </p:cNvPr>
          <p:cNvSpPr txBox="1"/>
          <p:nvPr/>
        </p:nvSpPr>
        <p:spPr>
          <a:xfrm>
            <a:off x="4927285" y="5419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ADD410-3A7C-B647-8EB8-B92773B7E82B}"/>
              </a:ext>
            </a:extLst>
          </p:cNvPr>
          <p:cNvSpPr txBox="1"/>
          <p:nvPr/>
        </p:nvSpPr>
        <p:spPr>
          <a:xfrm>
            <a:off x="5406328" y="5921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D362B8-3E77-4946-A404-F553FBF5786F}"/>
              </a:ext>
            </a:extLst>
          </p:cNvPr>
          <p:cNvSpPr txBox="1"/>
          <p:nvPr/>
        </p:nvSpPr>
        <p:spPr>
          <a:xfrm>
            <a:off x="5995104" y="5159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34D49C-0E94-9749-BB84-BCD6BB01B9A8}"/>
              </a:ext>
            </a:extLst>
          </p:cNvPr>
          <p:cNvSpPr txBox="1"/>
          <p:nvPr/>
        </p:nvSpPr>
        <p:spPr>
          <a:xfrm>
            <a:off x="5354550" y="4901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97073B-1A3F-C341-918D-F80B0B891163}"/>
              </a:ext>
            </a:extLst>
          </p:cNvPr>
          <p:cNvSpPr txBox="1"/>
          <p:nvPr/>
        </p:nvSpPr>
        <p:spPr>
          <a:xfrm>
            <a:off x="7431954" y="59276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EB36C1-97B5-F14D-9677-08565041D3D8}"/>
              </a:ext>
            </a:extLst>
          </p:cNvPr>
          <p:cNvSpPr txBox="1"/>
          <p:nvPr/>
        </p:nvSpPr>
        <p:spPr>
          <a:xfrm>
            <a:off x="5841055" y="48730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6CC0B2-D874-7F4E-9BF0-BC9E15005578}"/>
              </a:ext>
            </a:extLst>
          </p:cNvPr>
          <p:cNvSpPr txBox="1"/>
          <p:nvPr/>
        </p:nvSpPr>
        <p:spPr>
          <a:xfrm>
            <a:off x="4813520" y="50571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E5F268-8692-0D4E-9E6A-7DCE47F6607C}"/>
              </a:ext>
            </a:extLst>
          </p:cNvPr>
          <p:cNvSpPr txBox="1"/>
          <p:nvPr/>
        </p:nvSpPr>
        <p:spPr>
          <a:xfrm>
            <a:off x="7147516" y="4848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A38537F-556E-5A40-9D1A-6EAFDA8FE02C}"/>
              </a:ext>
            </a:extLst>
          </p:cNvPr>
          <p:cNvCxnSpPr>
            <a:cxnSpLocks/>
          </p:cNvCxnSpPr>
          <p:nvPr/>
        </p:nvCxnSpPr>
        <p:spPr>
          <a:xfrm flipH="1">
            <a:off x="1722855" y="4952496"/>
            <a:ext cx="699694" cy="11783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D32B2A-8026-BD46-BF3E-5FD8CC797C75}"/>
              </a:ext>
            </a:extLst>
          </p:cNvPr>
          <p:cNvCxnSpPr>
            <a:cxnSpLocks/>
          </p:cNvCxnSpPr>
          <p:nvPr/>
        </p:nvCxnSpPr>
        <p:spPr>
          <a:xfrm>
            <a:off x="1744253" y="4952496"/>
            <a:ext cx="0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12AAAA-D918-6847-BD58-52BA68B975E7}"/>
              </a:ext>
            </a:extLst>
          </p:cNvPr>
          <p:cNvCxnSpPr>
            <a:cxnSpLocks/>
          </p:cNvCxnSpPr>
          <p:nvPr/>
        </p:nvCxnSpPr>
        <p:spPr>
          <a:xfrm>
            <a:off x="2411660" y="4952496"/>
            <a:ext cx="10889" cy="718687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09EA9E-D12E-2640-8444-4C0D106E9B4D}"/>
              </a:ext>
            </a:extLst>
          </p:cNvPr>
          <p:cNvCxnSpPr>
            <a:cxnSpLocks/>
          </p:cNvCxnSpPr>
          <p:nvPr/>
        </p:nvCxnSpPr>
        <p:spPr>
          <a:xfrm flipH="1">
            <a:off x="1733553" y="6185337"/>
            <a:ext cx="699695" cy="23565"/>
          </a:xfrm>
          <a:prstGeom prst="line">
            <a:avLst/>
          </a:prstGeom>
          <a:ln w="28575">
            <a:solidFill>
              <a:srgbClr val="011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91A9B047-B400-494C-873F-FA52FF0459C1}"/>
              </a:ext>
            </a:extLst>
          </p:cNvPr>
          <p:cNvSpPr/>
          <p:nvPr/>
        </p:nvSpPr>
        <p:spPr>
          <a:xfrm>
            <a:off x="2317747" y="4867903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C3ED48A-FF99-7F4B-9EF7-AAE2E29E8E81}"/>
              </a:ext>
            </a:extLst>
          </p:cNvPr>
          <p:cNvSpPr/>
          <p:nvPr/>
        </p:nvSpPr>
        <p:spPr>
          <a:xfrm>
            <a:off x="1671739" y="4864274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346D89D-E757-6440-8D77-4098147C7AF9}"/>
              </a:ext>
            </a:extLst>
          </p:cNvPr>
          <p:cNvSpPr/>
          <p:nvPr/>
        </p:nvSpPr>
        <p:spPr>
          <a:xfrm>
            <a:off x="1646983" y="5605701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A0A0138-FEA5-BC4E-B3CD-C80A4A2FE862}"/>
              </a:ext>
            </a:extLst>
          </p:cNvPr>
          <p:cNvSpPr/>
          <p:nvPr/>
        </p:nvSpPr>
        <p:spPr>
          <a:xfrm>
            <a:off x="2345652" y="5574808"/>
            <a:ext cx="175192" cy="1809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4148AC-0F86-6545-8E03-DEBA996149F3}"/>
              </a:ext>
            </a:extLst>
          </p:cNvPr>
          <p:cNvSpPr txBox="1"/>
          <p:nvPr/>
        </p:nvSpPr>
        <p:spPr>
          <a:xfrm>
            <a:off x="1342983" y="55590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D11397-B796-3E49-88DE-6DF0EE9637CC}"/>
              </a:ext>
            </a:extLst>
          </p:cNvPr>
          <p:cNvSpPr txBox="1"/>
          <p:nvPr/>
        </p:nvSpPr>
        <p:spPr>
          <a:xfrm>
            <a:off x="1374486" y="47917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D227EC3-8E45-D44A-A09D-968EB826C31D}"/>
              </a:ext>
            </a:extLst>
          </p:cNvPr>
          <p:cNvSpPr txBox="1"/>
          <p:nvPr/>
        </p:nvSpPr>
        <p:spPr>
          <a:xfrm>
            <a:off x="2454834" y="480515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2EFE17-7334-3041-B6D2-5B29C676FBBC}"/>
              </a:ext>
            </a:extLst>
          </p:cNvPr>
          <p:cNvSpPr txBox="1"/>
          <p:nvPr/>
        </p:nvSpPr>
        <p:spPr>
          <a:xfrm>
            <a:off x="2477107" y="55240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D296FB-8DD9-C645-A83C-16AAC3D7F829}"/>
              </a:ext>
            </a:extLst>
          </p:cNvPr>
          <p:cNvSpPr txBox="1"/>
          <p:nvPr/>
        </p:nvSpPr>
        <p:spPr>
          <a:xfrm>
            <a:off x="2408793" y="51344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BC0485-7E13-BA43-AC00-B6B624BAC546}"/>
              </a:ext>
            </a:extLst>
          </p:cNvPr>
          <p:cNvSpPr txBox="1"/>
          <p:nvPr/>
        </p:nvSpPr>
        <p:spPr>
          <a:xfrm>
            <a:off x="1470283" y="5174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BBB48E-3D75-0C41-8DA6-498D47883791}"/>
              </a:ext>
            </a:extLst>
          </p:cNvPr>
          <p:cNvSpPr txBox="1"/>
          <p:nvPr/>
        </p:nvSpPr>
        <p:spPr>
          <a:xfrm>
            <a:off x="1895578" y="45543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54A5CB-9DAD-984E-9E2B-57CEA49DDD47}"/>
              </a:ext>
            </a:extLst>
          </p:cNvPr>
          <p:cNvSpPr txBox="1"/>
          <p:nvPr/>
        </p:nvSpPr>
        <p:spPr>
          <a:xfrm>
            <a:off x="1921858" y="6216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Bridges of </a:t>
            </a:r>
            <a:r>
              <a:rPr lang="en-US" dirty="0" err="1"/>
              <a:t>K</a:t>
            </a:r>
            <a:r>
              <a:rPr lang="en-US" sz="2800" b="1" dirty="0" err="1"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12" y="1416539"/>
            <a:ext cx="7758788" cy="516682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248" y="1620616"/>
            <a:ext cx="7563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DFS (G: connected graph with vertices v1…</a:t>
            </a:r>
            <a:r>
              <a:rPr lang="en-US" sz="2400" dirty="0" err="1"/>
              <a:t>vn</a:t>
            </a:r>
            <a:r>
              <a:rPr lang="en-US" sz="2400" dirty="0"/>
              <a:t>)</a:t>
            </a:r>
          </a:p>
          <a:p>
            <a:r>
              <a:rPr lang="en-US" sz="2400" dirty="0"/>
              <a:t>T := tree consisting only of the vertex v1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visit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0000FF"/>
                </a:solidFill>
              </a:rPr>
              <a:t>v1</a:t>
            </a:r>
            <a:r>
              <a:rPr lang="en-US" sz="2400" dirty="0"/>
              <a:t>)	</a:t>
            </a:r>
            <a:r>
              <a:rPr lang="en-US" sz="2400" dirty="0">
                <a:solidFill>
                  <a:srgbClr val="FF0000"/>
                </a:solidFill>
              </a:rPr>
              <a:t>{Recursive procedure}</a:t>
            </a:r>
          </a:p>
          <a:p>
            <a:endParaRPr lang="en-US" sz="2400" b="1" dirty="0"/>
          </a:p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visit</a:t>
            </a:r>
            <a:r>
              <a:rPr lang="en-US" sz="2400" dirty="0"/>
              <a:t> (</a:t>
            </a:r>
            <a:r>
              <a:rPr lang="en-US" sz="2400" dirty="0" err="1"/>
              <a:t>v</a:t>
            </a:r>
            <a:r>
              <a:rPr lang="en-US" sz="2400" dirty="0"/>
              <a:t>: vertex of G)</a:t>
            </a:r>
          </a:p>
          <a:p>
            <a:r>
              <a:rPr lang="en-US" sz="2400" dirty="0"/>
              <a:t>for each vertex </a:t>
            </a:r>
            <a:r>
              <a:rPr lang="en-US" sz="2400" dirty="0" err="1"/>
              <a:t>w</a:t>
            </a:r>
            <a:r>
              <a:rPr lang="en-US" sz="2400" dirty="0"/>
              <a:t> adjacent to </a:t>
            </a:r>
            <a:r>
              <a:rPr lang="en-US" sz="2400" dirty="0" err="1"/>
              <a:t>v</a:t>
            </a:r>
            <a:r>
              <a:rPr lang="en-US" sz="2400" dirty="0"/>
              <a:t> and not yet in T</a:t>
            </a:r>
          </a:p>
          <a:p>
            <a:r>
              <a:rPr lang="en-US" sz="2400" dirty="0"/>
              <a:t>add vertex </a:t>
            </a:r>
            <a:r>
              <a:rPr lang="en-US" sz="2400" dirty="0" err="1"/>
              <a:t>w</a:t>
            </a:r>
            <a:r>
              <a:rPr lang="en-US" sz="2400" dirty="0"/>
              <a:t> and edge {</a:t>
            </a:r>
            <a:r>
              <a:rPr lang="en-US" sz="2400" dirty="0" err="1"/>
              <a:t>v</a:t>
            </a:r>
            <a:r>
              <a:rPr lang="en-US" sz="2400" dirty="0"/>
              <a:t>, </a:t>
            </a:r>
            <a:r>
              <a:rPr lang="en-US" sz="2400" dirty="0" err="1"/>
              <a:t>w</a:t>
            </a:r>
            <a:r>
              <a:rPr lang="en-US" sz="2400" dirty="0"/>
              <a:t>} to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visit </a:t>
            </a:r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The visited nodes and the edges connecting them form a spanning tree. DFS can also be used as a search or traversal algorithm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 First Search: example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66" y="1417638"/>
            <a:ext cx="4672705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3" y="3790914"/>
            <a:ext cx="7383443" cy="244807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 First 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455" y="1720840"/>
            <a:ext cx="806334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ALGORITHM. </a:t>
            </a:r>
            <a:r>
              <a:rPr lang="en-US" sz="2400" b="1" i="1" dirty="0">
                <a:solidFill>
                  <a:srgbClr val="0000FF"/>
                </a:solidFill>
              </a:rPr>
              <a:t>Breadth-First Search.</a:t>
            </a:r>
          </a:p>
          <a:p>
            <a:r>
              <a:rPr lang="en-US" sz="2400" b="1" dirty="0"/>
              <a:t>procedure</a:t>
            </a:r>
            <a:r>
              <a:rPr lang="en-US" sz="2400" dirty="0"/>
              <a:t> BFS (G: connected graph with vertices v1, v2, …</a:t>
            </a:r>
            <a:r>
              <a:rPr lang="en-US" sz="2400" dirty="0" err="1"/>
              <a:t>vn</a:t>
            </a:r>
            <a:r>
              <a:rPr lang="en-US" sz="2400" dirty="0"/>
              <a:t>)</a:t>
            </a:r>
          </a:p>
          <a:p>
            <a:r>
              <a:rPr lang="en-US" sz="2400" dirty="0"/>
              <a:t>T := tree consisting only of vertex v1</a:t>
            </a:r>
          </a:p>
          <a:p>
            <a:r>
              <a:rPr lang="en-US" sz="2400" dirty="0"/>
              <a:t>L := empty list</a:t>
            </a:r>
          </a:p>
          <a:p>
            <a:r>
              <a:rPr lang="en-US" sz="2400" dirty="0"/>
              <a:t>put v1 in the list L of unprocessed vertices</a:t>
            </a:r>
          </a:p>
          <a:p>
            <a:r>
              <a:rPr lang="en-US" sz="2400" b="1" dirty="0"/>
              <a:t>while</a:t>
            </a:r>
            <a:r>
              <a:rPr lang="en-US" sz="2400" dirty="0"/>
              <a:t> L is not empty</a:t>
            </a:r>
          </a:p>
          <a:p>
            <a:r>
              <a:rPr lang="en-US" sz="2400" dirty="0"/>
              <a:t>	remove the first vertex </a:t>
            </a:r>
            <a:r>
              <a:rPr lang="en-US" sz="2400" dirty="0" err="1"/>
              <a:t>v</a:t>
            </a:r>
            <a:r>
              <a:rPr lang="en-US" sz="2400" dirty="0"/>
              <a:t> from L</a:t>
            </a:r>
          </a:p>
          <a:p>
            <a:r>
              <a:rPr lang="en-US" sz="2400" dirty="0"/>
              <a:t>	</a:t>
            </a:r>
            <a:r>
              <a:rPr lang="en-US" sz="2400" b="1" dirty="0"/>
              <a:t>for</a:t>
            </a:r>
            <a:r>
              <a:rPr lang="en-US" sz="2400" dirty="0"/>
              <a:t> each neighbor </a:t>
            </a:r>
            <a:r>
              <a:rPr lang="en-US" sz="2400" dirty="0" err="1"/>
              <a:t>w</a:t>
            </a:r>
            <a:r>
              <a:rPr lang="en-US" sz="2400" dirty="0"/>
              <a:t> of </a:t>
            </a:r>
            <a:r>
              <a:rPr lang="en-US" sz="2400" dirty="0" err="1"/>
              <a:t>v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 is not in L and not in T </a:t>
            </a:r>
            <a:r>
              <a:rPr lang="en-US" sz="2400" b="1" dirty="0"/>
              <a:t>then</a:t>
            </a:r>
          </a:p>
          <a:p>
            <a:r>
              <a:rPr lang="en-US" sz="2400" dirty="0"/>
              <a:t>			add </a:t>
            </a:r>
            <a:r>
              <a:rPr lang="en-US" sz="2400" dirty="0" err="1"/>
              <a:t>w</a:t>
            </a:r>
            <a:r>
              <a:rPr lang="en-US" sz="2400" dirty="0"/>
              <a:t> to the end of the list L</a:t>
            </a:r>
          </a:p>
          <a:p>
            <a:r>
              <a:rPr lang="en-US" sz="2400" dirty="0"/>
              <a:t>			add </a:t>
            </a:r>
            <a:r>
              <a:rPr lang="en-US" sz="2400" dirty="0" err="1"/>
              <a:t>w</a:t>
            </a:r>
            <a:r>
              <a:rPr lang="en-US" sz="2400" dirty="0"/>
              <a:t> and edge {</a:t>
            </a:r>
            <a:r>
              <a:rPr lang="en-US" sz="2400" dirty="0" err="1"/>
              <a:t>v</a:t>
            </a:r>
            <a:r>
              <a:rPr lang="en-US" sz="2400" dirty="0"/>
              <a:t>, </a:t>
            </a:r>
            <a:r>
              <a:rPr lang="en-US" sz="2400" dirty="0" err="1"/>
              <a:t>w</a:t>
            </a:r>
            <a:r>
              <a:rPr lang="en-US" sz="2400" dirty="0"/>
              <a:t>} to 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 First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17638"/>
            <a:ext cx="2857500" cy="225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0" y="3897934"/>
            <a:ext cx="7953976" cy="2836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38" y="216082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different way of</a:t>
            </a:r>
          </a:p>
          <a:p>
            <a:r>
              <a:rPr lang="en-US" dirty="0"/>
              <a:t>generating a spanning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066" y="2132389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graph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1728" y="6226576"/>
            <a:ext cx="148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Spanning tree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7189" y="1814159"/>
            <a:ext cx="7566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the problem of coding the letters of the English </a:t>
            </a:r>
          </a:p>
          <a:p>
            <a:r>
              <a:rPr lang="en-US" sz="2400" dirty="0"/>
              <a:t>alphabet using bit-strings. One easy solution is to use</a:t>
            </a:r>
          </a:p>
          <a:p>
            <a:r>
              <a:rPr lang="en-US" sz="2400" dirty="0"/>
              <a:t>5 bits for each letter (2</a:t>
            </a:r>
            <a:r>
              <a:rPr lang="en-US" sz="2400" baseline="30000" dirty="0"/>
              <a:t>5</a:t>
            </a:r>
            <a:r>
              <a:rPr lang="en-US" sz="2400" dirty="0"/>
              <a:t> &gt; 26). Another such example is</a:t>
            </a:r>
          </a:p>
          <a:p>
            <a:r>
              <a:rPr lang="en-US" sz="2400" dirty="0"/>
              <a:t>The ASCII code. These are static codes, and do not make</a:t>
            </a:r>
          </a:p>
          <a:p>
            <a:r>
              <a:rPr lang="en-US" sz="2400" dirty="0"/>
              <a:t>use of the frequency of usage of the letters to reduce the </a:t>
            </a:r>
          </a:p>
          <a:p>
            <a:r>
              <a:rPr lang="en-US" sz="2400" dirty="0"/>
              <a:t>size of the bit string. </a:t>
            </a:r>
          </a:p>
          <a:p>
            <a:endParaRPr lang="en-US" sz="2400" dirty="0"/>
          </a:p>
          <a:p>
            <a:r>
              <a:rPr lang="en-US" sz="2400" dirty="0"/>
              <a:t>One method of reducing the size of the bit pattern is to use </a:t>
            </a:r>
          </a:p>
          <a:p>
            <a:r>
              <a:rPr lang="en-US" sz="2400" dirty="0"/>
              <a:t>prefix codes.</a:t>
            </a:r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Prefix codes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96748" y="2294233"/>
            <a:ext cx="3026782" cy="232031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6476" y="2016633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23142" y="315212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64808" y="2570430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91076" y="446171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32743" y="3859811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8722" y="2441538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9008" y="302323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5388" y="3649759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737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332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84989" y="428471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0863" y="2431989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4208" y="3023236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9980" y="3627413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264" y="426237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8374" y="4967783"/>
            <a:ext cx="27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01866" y="511195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7995" y="1417638"/>
            <a:ext cx="45655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typical English texts, </a:t>
            </a:r>
            <a:r>
              <a:rPr lang="en-US" sz="2400" dirty="0" err="1"/>
              <a:t>e</a:t>
            </a:r>
            <a:r>
              <a:rPr lang="en-US" sz="2400" dirty="0"/>
              <a:t> is most frequent, followed by, </a:t>
            </a:r>
            <a:r>
              <a:rPr lang="en-US" sz="2400" dirty="0" err="1"/>
              <a:t>l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s</a:t>
            </a:r>
            <a:r>
              <a:rPr lang="en-US" sz="2400" dirty="0"/>
              <a:t>, </a:t>
            </a:r>
            <a:r>
              <a:rPr lang="en-US" sz="2400" dirty="0" err="1"/>
              <a:t>t</a:t>
            </a:r>
            <a:r>
              <a:rPr lang="en-US" sz="2400" dirty="0"/>
              <a:t> … The prefix tree assigns to each letter of the alphabet a code whose length depends on the frequency: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= 0, a = 10, </a:t>
            </a:r>
            <a:r>
              <a:rPr lang="en-US" sz="2400" dirty="0" err="1">
                <a:solidFill>
                  <a:srgbClr val="0000FF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= 110,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= 1110 </a:t>
            </a:r>
            <a:r>
              <a:rPr lang="en-US" sz="2400" dirty="0"/>
              <a:t>etc</a:t>
            </a:r>
          </a:p>
          <a:p>
            <a:endParaRPr lang="en-US" sz="2400" dirty="0"/>
          </a:p>
          <a:p>
            <a:r>
              <a:rPr lang="en-US" sz="2400" dirty="0"/>
              <a:t>Such techniques are popular for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data compression </a:t>
            </a:r>
            <a:r>
              <a:rPr lang="en-US" sz="2400" dirty="0"/>
              <a:t>purposes. The</a:t>
            </a:r>
          </a:p>
          <a:p>
            <a:r>
              <a:rPr lang="en-US" sz="2400" dirty="0"/>
              <a:t>resulting code is a variable-length</a:t>
            </a:r>
          </a:p>
          <a:p>
            <a:r>
              <a:rPr lang="en-US" sz="2400" dirty="0"/>
              <a:t>code.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1571" y="1950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044" y="2072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74104" y="24947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7148" y="31855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5481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2028" y="43658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9645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64700" y="3023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8771" y="24077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821" y="44470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2035" y="1825181"/>
            <a:ext cx="7444766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Another </a:t>
            </a:r>
            <a:r>
              <a:rPr lang="en-US" sz="2400" dirty="0">
                <a:solidFill>
                  <a:srgbClr val="0000FF"/>
                </a:solidFill>
              </a:rPr>
              <a:t>data compression technique </a:t>
            </a:r>
            <a:r>
              <a:rPr lang="en-US" sz="2400" dirty="0"/>
              <a:t>first developed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By David Huffman when he was a graduate student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at MIT in 1951. (see pp. 763-764 of the textbook)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Huffman coding </a:t>
            </a:r>
            <a:r>
              <a:rPr lang="en-US" sz="2400" dirty="0"/>
              <a:t>is a fundamental algorithm in data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compression, the subject devoted to reducing the number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 bits required to represent information.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1461" y="1825181"/>
            <a:ext cx="7280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. Use Huffman coding to encode the following </a:t>
            </a:r>
          </a:p>
          <a:p>
            <a:r>
              <a:rPr lang="en-US" sz="2400" dirty="0"/>
              <a:t>symbols with the frequencies listed: </a:t>
            </a:r>
          </a:p>
          <a:p>
            <a:endParaRPr lang="en-US" sz="2400" dirty="0"/>
          </a:p>
          <a:p>
            <a:r>
              <a:rPr lang="en-US" sz="2400" dirty="0"/>
              <a:t>A: 0.08, B: 0.10, C: 0.12, D: 0.15, E: 0.20, F: 0.35. </a:t>
            </a:r>
          </a:p>
          <a:p>
            <a:endParaRPr lang="en-US" sz="2400" dirty="0"/>
          </a:p>
          <a:p>
            <a:r>
              <a:rPr lang="en-US" sz="2400" dirty="0"/>
              <a:t>What is the average number of bits used to encode a</a:t>
            </a:r>
          </a:p>
          <a:p>
            <a:r>
              <a:rPr lang="en-US" sz="2400" dirty="0"/>
              <a:t>character?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936749"/>
            <a:ext cx="8089680" cy="372118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1" y="1563752"/>
            <a:ext cx="7013796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Euler’s solution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" y="1583202"/>
            <a:ext cx="7824952" cy="511188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3" y="1720246"/>
            <a:ext cx="4530533" cy="432626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396" y="2218622"/>
            <a:ext cx="8260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So, in this example, what is the average number of bits needed </a:t>
            </a:r>
          </a:p>
          <a:p>
            <a:r>
              <a:rPr lang="en-US" sz="2400" dirty="0"/>
              <a:t>to encode each letter?</a:t>
            </a:r>
          </a:p>
          <a:p>
            <a:endParaRPr lang="en-US" sz="2400" dirty="0"/>
          </a:p>
          <a:p>
            <a:r>
              <a:rPr lang="en-US" sz="2400" dirty="0"/>
              <a:t>3x 0.08 + 3 </a:t>
            </a:r>
            <a:r>
              <a:rPr lang="en-US" sz="2400" dirty="0" err="1"/>
              <a:t>x</a:t>
            </a:r>
            <a:r>
              <a:rPr lang="en-US" sz="2400" dirty="0"/>
              <a:t> 0.10 + 3 </a:t>
            </a:r>
            <a:r>
              <a:rPr lang="en-US" sz="2400" dirty="0" err="1"/>
              <a:t>x</a:t>
            </a:r>
            <a:r>
              <a:rPr lang="en-US" sz="2400" dirty="0"/>
              <a:t> 0.12 + 3 </a:t>
            </a:r>
            <a:r>
              <a:rPr lang="en-US" sz="2400" dirty="0" err="1"/>
              <a:t>x</a:t>
            </a:r>
            <a:r>
              <a:rPr lang="en-US" sz="2400" dirty="0"/>
              <a:t> 0.15 + 2 </a:t>
            </a:r>
            <a:r>
              <a:rPr lang="en-US" sz="2400" dirty="0" err="1"/>
              <a:t>x</a:t>
            </a:r>
            <a:r>
              <a:rPr lang="en-US" sz="2400" dirty="0"/>
              <a:t> 0.20 + 2 </a:t>
            </a:r>
            <a:r>
              <a:rPr lang="en-US" sz="2400" dirty="0" err="1"/>
              <a:t>x</a:t>
            </a:r>
            <a:r>
              <a:rPr lang="en-US" sz="2400" dirty="0"/>
              <a:t> 0.35 = 2.45</a:t>
            </a:r>
          </a:p>
          <a:p>
            <a:endParaRPr lang="en-US" sz="2400" dirty="0"/>
          </a:p>
          <a:p>
            <a:r>
              <a:rPr lang="en-US" sz="2400" dirty="0"/>
              <a:t>instead of 3-bits per letter.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 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450"/>
            <a:ext cx="9028076" cy="55400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Simple graph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1593125"/>
            <a:ext cx="7978203" cy="5060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2663</Words>
  <Application>Microsoft Macintosh PowerPoint</Application>
  <PresentationFormat>On-screen Show (4:3)</PresentationFormat>
  <Paragraphs>446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Cambria Math</vt:lpstr>
      <vt:lpstr>Comic Sans MS</vt:lpstr>
      <vt:lpstr>Office Theme</vt:lpstr>
      <vt:lpstr>CS 2210 Discrete Math Graphs</vt:lpstr>
      <vt:lpstr>Seven Bridges of K⍥nigsberg</vt:lpstr>
      <vt:lpstr>Seven Bridges of K⍥nigsberg</vt:lpstr>
      <vt:lpstr>A Graph</vt:lpstr>
      <vt:lpstr>What is a  Graph</vt:lpstr>
      <vt:lpstr>Back to the Bridges of K⍥nigsberg</vt:lpstr>
      <vt:lpstr>Euler’s solution</vt:lpstr>
      <vt:lpstr>Euler path</vt:lpstr>
      <vt:lpstr>Simple graph</vt:lpstr>
      <vt:lpstr>Types of graph</vt:lpstr>
      <vt:lpstr>More examples of graphs</vt:lpstr>
      <vt:lpstr>Vertex degree</vt:lpstr>
      <vt:lpstr>Degree sequence</vt:lpstr>
      <vt:lpstr>Handshaking theorem</vt:lpstr>
      <vt:lpstr>A theorem</vt:lpstr>
      <vt:lpstr>Review of basic definitions</vt:lpstr>
      <vt:lpstr>Types of graphs</vt:lpstr>
      <vt:lpstr>Types of graphs</vt:lpstr>
      <vt:lpstr>Types of graphs</vt:lpstr>
      <vt:lpstr>Subgraphs</vt:lpstr>
      <vt:lpstr>Computer representation of graphs</vt:lpstr>
      <vt:lpstr>Computer representation of graphs</vt:lpstr>
      <vt:lpstr>Graph isomorphism</vt:lpstr>
      <vt:lpstr>Graph isomorphism</vt:lpstr>
      <vt:lpstr>Graph isomorphism</vt:lpstr>
      <vt:lpstr>Connectivity</vt:lpstr>
      <vt:lpstr>Connectivity issues</vt:lpstr>
      <vt:lpstr>Cut vertex, cut set, cut edge</vt:lpstr>
      <vt:lpstr>Connectivity in directed graphs</vt:lpstr>
      <vt:lpstr>Euler path vs. Hamiltonian path</vt:lpstr>
      <vt:lpstr>Hamiltonian path</vt:lpstr>
      <vt:lpstr>Shortest path</vt:lpstr>
      <vt:lpstr>Shortest path: Dijkstra’s algorithm</vt:lpstr>
      <vt:lpstr>Shortest path: Dijkstra’s algorithm</vt:lpstr>
      <vt:lpstr>Shortest path: Dijkstra’s algorithm</vt:lpstr>
      <vt:lpstr>Shortest path: Dijkstra’s algorithm</vt:lpstr>
      <vt:lpstr>Traveling Salesman Problem (TSP)</vt:lpstr>
      <vt:lpstr>Planar Graph </vt:lpstr>
      <vt:lpstr>Planar Graph </vt:lpstr>
      <vt:lpstr>Graph Coloring</vt:lpstr>
      <vt:lpstr>Graph Coloring</vt:lpstr>
      <vt:lpstr>Graph Coloring</vt:lpstr>
      <vt:lpstr>Four color theorem</vt:lpstr>
      <vt:lpstr>Trees</vt:lpstr>
      <vt:lpstr>Rooted tree: recursive definition</vt:lpstr>
      <vt:lpstr>Rooted tree: recursive definition</vt:lpstr>
      <vt:lpstr>Rooted tree terminology</vt:lpstr>
      <vt:lpstr>Important properties of trees</vt:lpstr>
      <vt:lpstr>Binary and m-ary tree</vt:lpstr>
      <vt:lpstr>Examples of various binary trees</vt:lpstr>
      <vt:lpstr>More examples of balanced trees</vt:lpstr>
      <vt:lpstr>Binary search tree</vt:lpstr>
      <vt:lpstr>Binary search tree</vt:lpstr>
      <vt:lpstr>Decision tree</vt:lpstr>
      <vt:lpstr>Spanning tree</vt:lpstr>
      <vt:lpstr>Computing a spanning tree</vt:lpstr>
      <vt:lpstr>Computing a spanning tree</vt:lpstr>
      <vt:lpstr>Enumeration of spanning trees</vt:lpstr>
      <vt:lpstr>Minimum spanning tree</vt:lpstr>
      <vt:lpstr>Depth First Search</vt:lpstr>
      <vt:lpstr>Depth First Search: example</vt:lpstr>
      <vt:lpstr>Breadth First Search</vt:lpstr>
      <vt:lpstr>Breadth First Search</vt:lpstr>
      <vt:lpstr>Huffman coding</vt:lpstr>
      <vt:lpstr>Prefix codes</vt:lpstr>
      <vt:lpstr>Huffman codes</vt:lpstr>
      <vt:lpstr>Huffman codes</vt:lpstr>
      <vt:lpstr>Huffman coding example</vt:lpstr>
      <vt:lpstr>Huffman coding example</vt:lpstr>
      <vt:lpstr>Huffman coding example</vt:lpstr>
      <vt:lpstr>Huffman coding example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323</cp:revision>
  <dcterms:created xsi:type="dcterms:W3CDTF">2015-05-05T20:19:59Z</dcterms:created>
  <dcterms:modified xsi:type="dcterms:W3CDTF">2019-12-10T02:11:53Z</dcterms:modified>
</cp:coreProperties>
</file>