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61" r:id="rId5"/>
    <p:sldId id="295" r:id="rId6"/>
    <p:sldId id="259" r:id="rId7"/>
    <p:sldId id="258" r:id="rId8"/>
    <p:sldId id="262" r:id="rId9"/>
    <p:sldId id="263" r:id="rId10"/>
    <p:sldId id="294" r:id="rId11"/>
    <p:sldId id="303" r:id="rId12"/>
    <p:sldId id="302" r:id="rId13"/>
    <p:sldId id="296" r:id="rId14"/>
    <p:sldId id="297" r:id="rId15"/>
    <p:sldId id="298" r:id="rId16"/>
    <p:sldId id="301" r:id="rId17"/>
    <p:sldId id="305" r:id="rId18"/>
    <p:sldId id="304" r:id="rId19"/>
    <p:sldId id="299" r:id="rId20"/>
    <p:sldId id="30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 </a:t>
            </a:r>
            <a:r>
              <a:rPr lang="en-US"/>
              <a:t>2210 Discrete </a:t>
            </a:r>
            <a:r>
              <a:rPr lang="en-US" dirty="0"/>
              <a:t>Structures</a:t>
            </a:r>
            <a:br>
              <a:rPr lang="en-US" dirty="0"/>
            </a:br>
            <a:r>
              <a:rPr lang="en-US" b="1" dirty="0">
                <a:solidFill>
                  <a:srgbClr val="FF0000"/>
                </a:solidFill>
              </a:rPr>
              <a:t>Advanced Counting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Fall 2019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Fibonacci sequence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1368344"/>
            <a:ext cx="856154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Solve: 	f</a:t>
            </a:r>
            <a:r>
              <a:rPr lang="en-US" sz="3200" b="1" baseline="-25000" dirty="0"/>
              <a:t>n</a:t>
            </a:r>
            <a:r>
              <a:rPr lang="en-US" sz="3200" b="1" dirty="0"/>
              <a:t> = f</a:t>
            </a:r>
            <a:r>
              <a:rPr lang="en-US" sz="3200" b="1" baseline="-25000" dirty="0"/>
              <a:t>n-1 </a:t>
            </a:r>
            <a:r>
              <a:rPr lang="en-US" sz="3200" b="1" dirty="0"/>
              <a:t>+ f</a:t>
            </a:r>
            <a:r>
              <a:rPr lang="en-US" sz="3200" b="1" baseline="-25000" dirty="0"/>
              <a:t>n-2 </a:t>
            </a:r>
            <a:r>
              <a:rPr lang="en-US" sz="2400" baseline="30000" dirty="0"/>
              <a:t>	</a:t>
            </a:r>
            <a:r>
              <a:rPr lang="en-US" sz="2400" dirty="0"/>
              <a:t>(Given that f</a:t>
            </a:r>
            <a:r>
              <a:rPr lang="en-US" sz="2400" baseline="-25000" dirty="0"/>
              <a:t>0</a:t>
            </a:r>
            <a:r>
              <a:rPr lang="en-US" sz="2400" dirty="0"/>
              <a:t> = 0 and f</a:t>
            </a:r>
            <a:r>
              <a:rPr lang="en-US" sz="2400" baseline="-25000" dirty="0"/>
              <a:t>1</a:t>
            </a:r>
            <a:r>
              <a:rPr lang="en-US" sz="2400" dirty="0"/>
              <a:t> = 1)</a:t>
            </a:r>
          </a:p>
          <a:p>
            <a:endParaRPr lang="en-US" sz="2400" dirty="0"/>
          </a:p>
          <a:p>
            <a:r>
              <a:rPr lang="en-US" sz="2400" dirty="0"/>
              <a:t>Its solution is of the form	f</a:t>
            </a:r>
            <a:r>
              <a:rPr lang="en-US" sz="2400" baseline="-25000" dirty="0"/>
              <a:t>n</a:t>
            </a:r>
            <a:r>
              <a:rPr lang="en-US" sz="2400" dirty="0"/>
              <a:t> = </a:t>
            </a:r>
            <a:r>
              <a:rPr lang="en-US" sz="2400" dirty="0" err="1"/>
              <a:t>r</a:t>
            </a:r>
            <a:r>
              <a:rPr lang="en-US" sz="2400" baseline="30000" dirty="0" err="1"/>
              <a:t>n</a:t>
            </a:r>
            <a:endParaRPr lang="en-US" sz="2400" dirty="0"/>
          </a:p>
          <a:p>
            <a:endParaRPr lang="en-US" sz="2400" baseline="30000" dirty="0"/>
          </a:p>
          <a:p>
            <a:r>
              <a:rPr lang="en-US" sz="2400" dirty="0"/>
              <a:t>The </a:t>
            </a:r>
            <a:r>
              <a:rPr lang="en-US" sz="2400" dirty="0">
                <a:solidFill>
                  <a:srgbClr val="FF0000"/>
                </a:solidFill>
              </a:rPr>
              <a:t>characteristic equation</a:t>
            </a:r>
            <a:r>
              <a:rPr lang="en-US" sz="2400" dirty="0"/>
              <a:t> is:	r</a:t>
            </a:r>
            <a:r>
              <a:rPr lang="en-US" sz="2400" baseline="30000" dirty="0"/>
              <a:t>2</a:t>
            </a:r>
            <a:r>
              <a:rPr lang="en-US" sz="2400" dirty="0"/>
              <a:t> - </a:t>
            </a:r>
            <a:r>
              <a:rPr lang="en-US" sz="2400" dirty="0" err="1"/>
              <a:t>r</a:t>
            </a:r>
            <a:r>
              <a:rPr lang="en-US" sz="2400" dirty="0"/>
              <a:t> - 1</a:t>
            </a:r>
            <a:r>
              <a:rPr lang="en-US" sz="2400" baseline="30000" dirty="0"/>
              <a:t> </a:t>
            </a:r>
            <a:r>
              <a:rPr lang="en-US" sz="2400" dirty="0"/>
              <a:t>= 0. It has two roots </a:t>
            </a:r>
          </a:p>
          <a:p>
            <a:r>
              <a:rPr lang="en-US" sz="2400" dirty="0" err="1"/>
              <a:t>r</a:t>
            </a:r>
            <a:r>
              <a:rPr lang="en-US" sz="2400" dirty="0"/>
              <a:t> = ½(1 + √</a:t>
            </a:r>
            <a:r>
              <a:rPr lang="en-US" dirty="0"/>
              <a:t>5</a:t>
            </a:r>
            <a:r>
              <a:rPr lang="en-US" sz="2400" dirty="0"/>
              <a:t>) and ½(1 - √</a:t>
            </a:r>
            <a:r>
              <a:rPr lang="en-US" dirty="0"/>
              <a:t>5</a:t>
            </a:r>
            <a:r>
              <a:rPr lang="en-US" sz="2400" dirty="0"/>
              <a:t>) </a:t>
            </a:r>
          </a:p>
          <a:p>
            <a:endParaRPr lang="en-US" sz="2400" dirty="0"/>
          </a:p>
          <a:p>
            <a:r>
              <a:rPr lang="en-US" sz="2400" dirty="0"/>
              <a:t>The sequence {a</a:t>
            </a:r>
            <a:r>
              <a:rPr lang="en-US" sz="2400" baseline="-25000" dirty="0"/>
              <a:t>n</a:t>
            </a:r>
            <a:r>
              <a:rPr lang="en-US" sz="2400" dirty="0"/>
              <a:t>} is a solution to this recurrence relation </a:t>
            </a:r>
            <a:r>
              <a:rPr lang="en-US" sz="2400" dirty="0" err="1"/>
              <a:t>iff</a:t>
            </a:r>
            <a:endParaRPr lang="en-US" sz="2400" dirty="0"/>
          </a:p>
          <a:p>
            <a:r>
              <a:rPr lang="en-US" sz="2400" dirty="0"/>
              <a:t>f</a:t>
            </a:r>
            <a:r>
              <a:rPr lang="en-US" sz="2400" baseline="-25000" dirty="0"/>
              <a:t>n</a:t>
            </a:r>
            <a:r>
              <a:rPr lang="en-US" sz="2400" dirty="0"/>
              <a:t> = α</a:t>
            </a:r>
            <a:r>
              <a:rPr lang="en-US" sz="2400" baseline="-25000" dirty="0"/>
              <a:t>1</a:t>
            </a:r>
            <a:r>
              <a:rPr lang="en-US" sz="2400" dirty="0"/>
              <a:t> (½(1 + √</a:t>
            </a:r>
            <a:r>
              <a:rPr lang="en-US" dirty="0">
                <a:solidFill>
                  <a:prstClr val="black"/>
                </a:solidFill>
              </a:rPr>
              <a:t>5</a:t>
            </a:r>
            <a:r>
              <a:rPr lang="en-US" sz="2400" dirty="0"/>
              <a:t>))</a:t>
            </a:r>
            <a:r>
              <a:rPr lang="en-US" sz="2400" baseline="30000" dirty="0"/>
              <a:t>n</a:t>
            </a:r>
            <a:r>
              <a:rPr lang="en-US" sz="2400" dirty="0"/>
              <a:t> + α</a:t>
            </a:r>
            <a:r>
              <a:rPr lang="en-US" sz="2400" baseline="-25000" dirty="0"/>
              <a:t>2</a:t>
            </a:r>
            <a:r>
              <a:rPr lang="en-US" sz="2400" dirty="0"/>
              <a:t> (½(1 - √</a:t>
            </a:r>
            <a:r>
              <a:rPr lang="en-US" dirty="0">
                <a:solidFill>
                  <a:prstClr val="black"/>
                </a:solidFill>
              </a:rPr>
              <a:t>5</a:t>
            </a:r>
            <a:r>
              <a:rPr lang="en-US" sz="2400" dirty="0"/>
              <a:t>))</a:t>
            </a:r>
            <a:r>
              <a:rPr lang="en-US" sz="2400" baseline="30000" dirty="0"/>
              <a:t>n </a:t>
            </a:r>
          </a:p>
          <a:p>
            <a:endParaRPr lang="en-US" sz="2400" baseline="30000" dirty="0"/>
          </a:p>
          <a:p>
            <a:r>
              <a:rPr lang="en-US" sz="2000" dirty="0">
                <a:latin typeface="Arial Narrow"/>
                <a:cs typeface="Arial Narro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Arial Narrow"/>
                <a:cs typeface="Arial Narrow"/>
              </a:rPr>
              <a:t>Now, compute </a:t>
            </a:r>
            <a:r>
              <a:rPr lang="en-US" sz="2000" dirty="0"/>
              <a:t>α</a:t>
            </a:r>
            <a:r>
              <a:rPr lang="en-US" sz="2000" dirty="0">
                <a:solidFill>
                  <a:srgbClr val="0000FF"/>
                </a:solidFill>
                <a:latin typeface="Arial Narrow"/>
                <a:cs typeface="Arial Narrow"/>
              </a:rPr>
              <a:t>1 and </a:t>
            </a:r>
            <a:r>
              <a:rPr lang="en-US" sz="2000" dirty="0"/>
              <a:t>α</a:t>
            </a:r>
            <a:r>
              <a:rPr lang="en-US" sz="2000" dirty="0">
                <a:solidFill>
                  <a:srgbClr val="0000FF"/>
                </a:solidFill>
                <a:latin typeface="Arial Narrow"/>
                <a:cs typeface="Arial Narrow"/>
              </a:rPr>
              <a:t>2 from the initial conditions</a:t>
            </a:r>
            <a:r>
              <a:rPr lang="en-US" sz="2000" dirty="0">
                <a:latin typeface="Arial Narrow"/>
                <a:cs typeface="Arial Narrow"/>
              </a:rPr>
              <a:t>): </a:t>
            </a:r>
            <a:r>
              <a:rPr lang="en-US" sz="2000" dirty="0"/>
              <a:t>α</a:t>
            </a:r>
            <a:r>
              <a:rPr lang="en-US" sz="2000" dirty="0">
                <a:latin typeface="Arial Narrow"/>
                <a:cs typeface="Arial Narrow"/>
              </a:rPr>
              <a:t>1 = 1/</a:t>
            </a:r>
            <a:r>
              <a:rPr lang="en-US" sz="2000" dirty="0"/>
              <a:t>√5 and </a:t>
            </a:r>
            <a:r>
              <a:rPr lang="en-US" sz="2000" dirty="0">
                <a:latin typeface="Arial Narrow"/>
                <a:cs typeface="Arial Narrow"/>
              </a:rPr>
              <a:t> </a:t>
            </a:r>
            <a:r>
              <a:rPr lang="en-US" sz="2000" dirty="0"/>
              <a:t>α</a:t>
            </a:r>
            <a:r>
              <a:rPr lang="en-US" sz="2000" dirty="0">
                <a:latin typeface="Arial Narrow"/>
                <a:cs typeface="Arial Narrow"/>
              </a:rPr>
              <a:t>2 = -1/</a:t>
            </a:r>
            <a:r>
              <a:rPr lang="en-US" sz="2000" dirty="0"/>
              <a:t>√5</a:t>
            </a:r>
            <a:r>
              <a:rPr lang="en-US" sz="2000" dirty="0">
                <a:latin typeface="Arial Narrow"/>
                <a:cs typeface="Arial Narrow"/>
              </a:rPr>
              <a:t> </a:t>
            </a:r>
            <a:endParaRPr lang="en-US" sz="2000" baseline="30000" dirty="0">
              <a:latin typeface="Arial Narrow"/>
              <a:cs typeface="Arial Narrow"/>
            </a:endParaRPr>
          </a:p>
          <a:p>
            <a:endParaRPr lang="en-US" sz="2400" baseline="30000" dirty="0"/>
          </a:p>
          <a:p>
            <a:r>
              <a:rPr lang="en-US" sz="2400" b="1" dirty="0">
                <a:solidFill>
                  <a:srgbClr val="0000FF"/>
                </a:solidFill>
              </a:rPr>
              <a:t>The final solution is f</a:t>
            </a:r>
            <a:r>
              <a:rPr lang="en-US" sz="2400" b="1" baseline="-25000" dirty="0">
                <a:solidFill>
                  <a:srgbClr val="0000FF"/>
                </a:solidFill>
              </a:rPr>
              <a:t>n</a:t>
            </a:r>
            <a:r>
              <a:rPr lang="en-US" sz="2400" b="1" dirty="0">
                <a:solidFill>
                  <a:srgbClr val="0000FF"/>
                </a:solidFill>
              </a:rPr>
              <a:t> = </a:t>
            </a:r>
            <a:r>
              <a:rPr lang="en-US" sz="2400" dirty="0">
                <a:latin typeface="Arial Narrow"/>
                <a:cs typeface="Arial Narrow"/>
              </a:rPr>
              <a:t>1/</a:t>
            </a:r>
            <a:r>
              <a:rPr lang="en-US" sz="2400" dirty="0"/>
              <a:t>√</a:t>
            </a:r>
            <a:r>
              <a:rPr lang="en-US" dirty="0">
                <a:solidFill>
                  <a:prstClr val="black"/>
                </a:solidFill>
              </a:rPr>
              <a:t>5</a:t>
            </a:r>
            <a:r>
              <a:rPr lang="en-US" sz="2400" dirty="0"/>
              <a:t>. (½(1 + √</a:t>
            </a:r>
            <a:r>
              <a:rPr lang="en-US" dirty="0">
                <a:solidFill>
                  <a:prstClr val="black"/>
                </a:solidFill>
              </a:rPr>
              <a:t>5</a:t>
            </a:r>
            <a:r>
              <a:rPr lang="en-US" sz="2400" dirty="0"/>
              <a:t>))</a:t>
            </a:r>
            <a:r>
              <a:rPr lang="en-US" sz="2400" baseline="30000" dirty="0"/>
              <a:t>n</a:t>
            </a:r>
            <a:r>
              <a:rPr lang="en-US" sz="2400" dirty="0"/>
              <a:t> - </a:t>
            </a:r>
            <a:r>
              <a:rPr lang="en-US" sz="2400" dirty="0">
                <a:latin typeface="Arial Narrow"/>
                <a:cs typeface="Arial Narrow"/>
              </a:rPr>
              <a:t>1/</a:t>
            </a:r>
            <a:r>
              <a:rPr lang="en-US" sz="2400" dirty="0"/>
              <a:t>√</a:t>
            </a:r>
            <a:r>
              <a:rPr lang="en-US" dirty="0">
                <a:solidFill>
                  <a:prstClr val="black"/>
                </a:solidFill>
              </a:rPr>
              <a:t>5</a:t>
            </a:r>
            <a:r>
              <a:rPr lang="en-US" sz="2400" dirty="0"/>
              <a:t>.(½(1 - √</a:t>
            </a:r>
            <a:r>
              <a:rPr lang="en-US" dirty="0">
                <a:solidFill>
                  <a:prstClr val="black"/>
                </a:solidFill>
              </a:rPr>
              <a:t>5</a:t>
            </a:r>
            <a:r>
              <a:rPr lang="en-US" sz="2400" dirty="0"/>
              <a:t>))</a:t>
            </a:r>
            <a:r>
              <a:rPr lang="en-US" sz="2400" baseline="30000" dirty="0"/>
              <a:t>n </a:t>
            </a:r>
          </a:p>
          <a:p>
            <a:endParaRPr lang="en-US" sz="2400" baseline="30000" dirty="0"/>
          </a:p>
          <a:p>
            <a:endParaRPr lang="en-US" sz="2400" baseline="30000" dirty="0"/>
          </a:p>
          <a:p>
            <a:endParaRPr lang="en-US" sz="2400" b="1" baseline="30000" dirty="0">
              <a:solidFill>
                <a:srgbClr val="0000FF"/>
              </a:solidFill>
            </a:endParaRPr>
          </a:p>
          <a:p>
            <a:endParaRPr lang="en-US" sz="2400" baseline="30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baseline="30000" dirty="0"/>
          </a:p>
        </p:txBody>
      </p:sp>
      <p:sp>
        <p:nvSpPr>
          <p:cNvPr id="5" name="Rectangle 4"/>
          <p:cNvSpPr/>
          <p:nvPr/>
        </p:nvSpPr>
        <p:spPr>
          <a:xfrm>
            <a:off x="8156086" y="5555848"/>
            <a:ext cx="530714" cy="584776"/>
          </a:xfrm>
          <a:prstGeom prst="rect">
            <a:avLst/>
          </a:prstGeom>
          <a:solidFill>
            <a:srgbClr val="FF6600"/>
          </a:solidFill>
        </p:spPr>
        <p:txBody>
          <a:bodyPr wrap="none">
            <a:spAutoFit/>
          </a:bodyPr>
          <a:lstStyle/>
          <a:p>
            <a:pPr lvl="0"/>
            <a:r>
              <a:rPr lang="en-US" sz="3200" dirty="0" err="1">
                <a:solidFill>
                  <a:prstClr val="black"/>
                </a:solidFill>
                <a:sym typeface="Wingdings"/>
              </a:rPr>
              <a:t>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Case of equal roots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85615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31DFF"/>
                </a:solidFill>
              </a:rPr>
              <a:t>Special Case</a:t>
            </a:r>
          </a:p>
          <a:p>
            <a:endParaRPr lang="en-US" sz="2400" dirty="0"/>
          </a:p>
          <a:p>
            <a:r>
              <a:rPr lang="en-US" sz="2400" dirty="0"/>
              <a:t>If the characteristic equation has </a:t>
            </a:r>
            <a:r>
              <a:rPr lang="en-US" sz="2400" dirty="0">
                <a:solidFill>
                  <a:srgbClr val="0000FF"/>
                </a:solidFill>
              </a:rPr>
              <a:t>only one root r</a:t>
            </a:r>
            <a:r>
              <a:rPr lang="en-US" sz="2400" baseline="-25000" dirty="0">
                <a:solidFill>
                  <a:srgbClr val="0000FF"/>
                </a:solidFill>
              </a:rPr>
              <a:t>0 </a:t>
            </a:r>
            <a:r>
              <a:rPr lang="en-US" sz="2400" dirty="0">
                <a:solidFill>
                  <a:srgbClr val="0000FF"/>
                </a:solidFill>
              </a:rPr>
              <a:t>(*), then</a:t>
            </a:r>
          </a:p>
          <a:p>
            <a:r>
              <a:rPr lang="en-US" sz="2400" dirty="0">
                <a:solidFill>
                  <a:srgbClr val="0000FF"/>
                </a:solidFill>
              </a:rPr>
              <a:t>the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solution will be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			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</a:t>
            </a:r>
            <a:r>
              <a:rPr lang="en-US" sz="2400" dirty="0"/>
              <a:t>α</a:t>
            </a:r>
            <a:r>
              <a:rPr lang="en-US" sz="2400" baseline="-25000" dirty="0"/>
              <a:t>1</a:t>
            </a:r>
            <a:r>
              <a:rPr lang="en-US" sz="2400" dirty="0"/>
              <a:t> r</a:t>
            </a:r>
            <a:r>
              <a:rPr lang="en-US" sz="2400" baseline="-25000" dirty="0"/>
              <a:t>0</a:t>
            </a:r>
            <a:r>
              <a:rPr lang="en-US" sz="2400" baseline="30000" dirty="0"/>
              <a:t>n</a:t>
            </a:r>
            <a:r>
              <a:rPr lang="en-US" sz="2400" dirty="0"/>
              <a:t> + α</a:t>
            </a:r>
            <a:r>
              <a:rPr lang="en-US" sz="2400" baseline="-25000" dirty="0"/>
              <a:t>2</a:t>
            </a:r>
            <a:r>
              <a:rPr lang="en-US" sz="2400" dirty="0"/>
              <a:t> .nr</a:t>
            </a:r>
            <a:r>
              <a:rPr lang="en-US" sz="2400" baseline="-25000" dirty="0"/>
              <a:t>0</a:t>
            </a:r>
            <a:r>
              <a:rPr lang="en-US" sz="2400" baseline="30000" dirty="0"/>
              <a:t>n </a:t>
            </a:r>
          </a:p>
          <a:p>
            <a:endParaRPr lang="en-US" sz="2400" baseline="30000" dirty="0">
              <a:solidFill>
                <a:srgbClr val="0000FF"/>
              </a:solidFill>
            </a:endParaRPr>
          </a:p>
          <a:p>
            <a:r>
              <a:rPr lang="en-US" sz="2400" dirty="0"/>
              <a:t>For this special case, see the example on page 544 of the book.</a:t>
            </a:r>
            <a:endParaRPr lang="en-US" sz="2400" dirty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>
                <a:solidFill>
                  <a:srgbClr val="0000FF"/>
                </a:solidFill>
              </a:rPr>
              <a:t> </a:t>
            </a:r>
          </a:p>
          <a:p>
            <a:endParaRPr lang="en-US" sz="2400" baseline="30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baseline="30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4: Characteristic equation with complex roots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856154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Solve: 	a</a:t>
            </a:r>
            <a:r>
              <a:rPr lang="en-US" sz="2400" baseline="-25000" dirty="0"/>
              <a:t>n</a:t>
            </a:r>
            <a:r>
              <a:rPr lang="en-US" sz="2400" dirty="0"/>
              <a:t> = 2.a</a:t>
            </a:r>
            <a:r>
              <a:rPr lang="en-US" sz="2400" baseline="-25000" dirty="0"/>
              <a:t>n-1 </a:t>
            </a:r>
            <a:r>
              <a:rPr lang="en-US" sz="2400" dirty="0"/>
              <a:t>-2.a</a:t>
            </a:r>
            <a:r>
              <a:rPr lang="en-US" sz="2400" baseline="-25000" dirty="0"/>
              <a:t>n-2 </a:t>
            </a:r>
            <a:r>
              <a:rPr lang="en-US" sz="2400" baseline="30000" dirty="0"/>
              <a:t>	</a:t>
            </a:r>
            <a:r>
              <a:rPr lang="en-US" sz="2400" dirty="0"/>
              <a:t>(Given that a</a:t>
            </a:r>
            <a:r>
              <a:rPr lang="en-US" sz="2400" baseline="-25000" dirty="0"/>
              <a:t>0</a:t>
            </a:r>
            <a:r>
              <a:rPr lang="en-US" sz="2400" dirty="0"/>
              <a:t> = 0 and a</a:t>
            </a:r>
            <a:r>
              <a:rPr lang="en-US" sz="2400" baseline="-25000" dirty="0"/>
              <a:t>1</a:t>
            </a:r>
            <a:r>
              <a:rPr lang="en-US" sz="2400" dirty="0"/>
              <a:t> = 2)</a:t>
            </a:r>
          </a:p>
          <a:p>
            <a:endParaRPr lang="en-US" sz="2400" baseline="30000" dirty="0"/>
          </a:p>
          <a:p>
            <a:r>
              <a:rPr lang="en-US" sz="2400" dirty="0"/>
              <a:t>The </a:t>
            </a:r>
            <a:r>
              <a:rPr lang="en-US" sz="2400" dirty="0">
                <a:solidFill>
                  <a:srgbClr val="FF0000"/>
                </a:solidFill>
              </a:rPr>
              <a:t>characteristic equation</a:t>
            </a:r>
            <a:r>
              <a:rPr lang="en-US" sz="2400" dirty="0"/>
              <a:t> is:	r</a:t>
            </a:r>
            <a:r>
              <a:rPr lang="en-US" sz="2400" baseline="30000" dirty="0"/>
              <a:t>2</a:t>
            </a:r>
            <a:r>
              <a:rPr lang="en-US" sz="2400" dirty="0"/>
              <a:t> - 2r + 2</a:t>
            </a:r>
            <a:r>
              <a:rPr lang="en-US" sz="2400" baseline="30000" dirty="0"/>
              <a:t> </a:t>
            </a:r>
            <a:r>
              <a:rPr lang="en-US" sz="2400" dirty="0"/>
              <a:t>= 0. It has two roots </a:t>
            </a:r>
          </a:p>
          <a:p>
            <a:endParaRPr lang="en-US" sz="2400" dirty="0"/>
          </a:p>
          <a:p>
            <a:r>
              <a:rPr lang="en-US" sz="2400" dirty="0"/>
              <a:t>					</a:t>
            </a:r>
            <a:r>
              <a:rPr lang="en-US" sz="2400" dirty="0">
                <a:solidFill>
                  <a:srgbClr val="0000FF"/>
                </a:solidFill>
              </a:rPr>
              <a:t>(1 + </a:t>
            </a:r>
            <a:r>
              <a:rPr lang="en-US" sz="2400" dirty="0" err="1">
                <a:solidFill>
                  <a:srgbClr val="0000FF"/>
                </a:solidFill>
              </a:rPr>
              <a:t>i</a:t>
            </a:r>
            <a:r>
              <a:rPr lang="en-US" sz="2400" dirty="0">
                <a:solidFill>
                  <a:srgbClr val="0000FF"/>
                </a:solidFill>
              </a:rPr>
              <a:t>)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0000FF"/>
                </a:solidFill>
              </a:rPr>
              <a:t>(1 - </a:t>
            </a:r>
            <a:r>
              <a:rPr lang="en-US" sz="2400" dirty="0" err="1">
                <a:solidFill>
                  <a:srgbClr val="0000FF"/>
                </a:solidFill>
              </a:rPr>
              <a:t>i</a:t>
            </a:r>
            <a:r>
              <a:rPr lang="en-US" sz="2400" dirty="0">
                <a:solidFill>
                  <a:srgbClr val="0000FF"/>
                </a:solidFill>
              </a:rPr>
              <a:t>) </a:t>
            </a:r>
          </a:p>
          <a:p>
            <a:endParaRPr lang="en-US" sz="2400" dirty="0"/>
          </a:p>
          <a:p>
            <a:r>
              <a:rPr lang="en-US" sz="2400" dirty="0"/>
              <a:t>The sequence {a</a:t>
            </a:r>
            <a:r>
              <a:rPr lang="en-US" sz="2400" baseline="-25000" dirty="0"/>
              <a:t>n</a:t>
            </a:r>
            <a:r>
              <a:rPr lang="en-US" sz="2400" dirty="0"/>
              <a:t>} is a solution to this recurrence relation </a:t>
            </a:r>
            <a:r>
              <a:rPr lang="en-US" sz="2400" dirty="0" err="1"/>
              <a:t>iff</a:t>
            </a:r>
            <a:endParaRPr lang="en-US" sz="2400" dirty="0"/>
          </a:p>
          <a:p>
            <a:r>
              <a:rPr lang="en-US" sz="2400" dirty="0"/>
              <a:t>a</a:t>
            </a:r>
            <a:r>
              <a:rPr lang="en-US" sz="2400" baseline="-25000" dirty="0"/>
              <a:t>n</a:t>
            </a:r>
            <a:r>
              <a:rPr lang="en-US" sz="2400" dirty="0"/>
              <a:t> = α</a:t>
            </a:r>
            <a:r>
              <a:rPr lang="en-US" sz="2400" baseline="-25000" dirty="0"/>
              <a:t>1</a:t>
            </a:r>
            <a:r>
              <a:rPr lang="en-US" sz="2400" dirty="0"/>
              <a:t> (1+i)</a:t>
            </a:r>
            <a:r>
              <a:rPr lang="en-US" sz="2400" baseline="30000" dirty="0"/>
              <a:t>n</a:t>
            </a:r>
            <a:r>
              <a:rPr lang="en-US" sz="2400" dirty="0"/>
              <a:t> + α</a:t>
            </a:r>
            <a:r>
              <a:rPr lang="en-US" sz="2400" baseline="-25000" dirty="0"/>
              <a:t>2</a:t>
            </a:r>
            <a:r>
              <a:rPr lang="en-US" sz="2400" dirty="0"/>
              <a:t> (1-i)</a:t>
            </a:r>
            <a:r>
              <a:rPr lang="en-US" sz="2400" baseline="30000" dirty="0"/>
              <a:t>n </a:t>
            </a:r>
          </a:p>
          <a:p>
            <a:endParaRPr lang="en-US" sz="2400" baseline="30000" dirty="0"/>
          </a:p>
          <a:p>
            <a:r>
              <a:rPr lang="en-US" sz="2000" dirty="0">
                <a:latin typeface="Arial Narrow"/>
                <a:cs typeface="Arial Narrow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Arial Narrow"/>
                <a:cs typeface="Arial Narrow"/>
              </a:rPr>
              <a:t>Now, compute </a:t>
            </a:r>
            <a:r>
              <a:rPr lang="en-US" sz="2000" dirty="0"/>
              <a:t>α</a:t>
            </a:r>
            <a:r>
              <a:rPr lang="en-US" sz="2000" dirty="0">
                <a:solidFill>
                  <a:srgbClr val="0000FF"/>
                </a:solidFill>
                <a:latin typeface="Arial Narrow"/>
                <a:cs typeface="Arial Narrow"/>
              </a:rPr>
              <a:t>1 and </a:t>
            </a:r>
            <a:r>
              <a:rPr lang="en-US" sz="2000" dirty="0"/>
              <a:t>α</a:t>
            </a:r>
            <a:r>
              <a:rPr lang="en-US" sz="2000" dirty="0">
                <a:solidFill>
                  <a:srgbClr val="0000FF"/>
                </a:solidFill>
                <a:latin typeface="Arial Narrow"/>
                <a:cs typeface="Arial Narrow"/>
              </a:rPr>
              <a:t>2 from the initial conditions</a:t>
            </a:r>
            <a:r>
              <a:rPr lang="en-US" sz="2000" dirty="0">
                <a:latin typeface="Arial Narrow"/>
                <a:cs typeface="Arial Narrow"/>
              </a:rPr>
              <a:t>): </a:t>
            </a:r>
            <a:r>
              <a:rPr lang="en-US" sz="2000" dirty="0"/>
              <a:t>α</a:t>
            </a:r>
            <a:r>
              <a:rPr lang="en-US" sz="2000" dirty="0">
                <a:latin typeface="Arial Narrow"/>
                <a:cs typeface="Arial Narrow"/>
              </a:rPr>
              <a:t>1 = - </a:t>
            </a:r>
            <a:r>
              <a:rPr lang="en-US" sz="2000" dirty="0" err="1">
                <a:latin typeface="Arial Narrow"/>
                <a:cs typeface="Arial Narrow"/>
              </a:rPr>
              <a:t>i</a:t>
            </a:r>
            <a:r>
              <a:rPr lang="en-US" sz="2000" dirty="0"/>
              <a:t> and </a:t>
            </a:r>
            <a:r>
              <a:rPr lang="en-US" sz="2000" dirty="0">
                <a:latin typeface="Arial Narrow"/>
                <a:cs typeface="Arial Narrow"/>
              </a:rPr>
              <a:t> </a:t>
            </a:r>
            <a:r>
              <a:rPr lang="en-US" sz="2000" dirty="0"/>
              <a:t>α</a:t>
            </a:r>
            <a:r>
              <a:rPr lang="en-US" sz="2000" dirty="0">
                <a:latin typeface="Arial Narrow"/>
                <a:cs typeface="Arial Narrow"/>
              </a:rPr>
              <a:t>2 = </a:t>
            </a:r>
            <a:r>
              <a:rPr lang="en-US" sz="2000" dirty="0" err="1">
                <a:latin typeface="Arial Narrow"/>
                <a:cs typeface="Arial Narrow"/>
              </a:rPr>
              <a:t>i</a:t>
            </a:r>
            <a:r>
              <a:rPr lang="en-US" sz="2000" dirty="0">
                <a:latin typeface="Arial Narrow"/>
                <a:cs typeface="Arial Narrow"/>
              </a:rPr>
              <a:t> </a:t>
            </a:r>
            <a:endParaRPr lang="en-US" sz="2000" baseline="30000" dirty="0">
              <a:latin typeface="Arial Narrow"/>
              <a:cs typeface="Arial Narrow"/>
            </a:endParaRPr>
          </a:p>
          <a:p>
            <a:endParaRPr lang="en-US" sz="2400" baseline="30000" dirty="0"/>
          </a:p>
          <a:p>
            <a:r>
              <a:rPr lang="en-US" sz="2400" b="1" dirty="0">
                <a:solidFill>
                  <a:srgbClr val="0000FF"/>
                </a:solidFill>
              </a:rPr>
              <a:t>The final solution is a</a:t>
            </a:r>
            <a:r>
              <a:rPr lang="en-US" sz="2400" b="1" baseline="-25000" dirty="0">
                <a:solidFill>
                  <a:srgbClr val="0000FF"/>
                </a:solidFill>
              </a:rPr>
              <a:t>n</a:t>
            </a:r>
            <a:r>
              <a:rPr lang="en-US" sz="2400" b="1" dirty="0">
                <a:solidFill>
                  <a:srgbClr val="0000FF"/>
                </a:solidFill>
              </a:rPr>
              <a:t> = </a:t>
            </a:r>
            <a:r>
              <a:rPr lang="en-US" sz="2400" dirty="0">
                <a:latin typeface="Arial Narrow"/>
                <a:cs typeface="Arial Narrow"/>
              </a:rPr>
              <a:t>-i.(1+i</a:t>
            </a:r>
            <a:r>
              <a:rPr lang="en-US" sz="2400" dirty="0"/>
              <a:t>)</a:t>
            </a:r>
            <a:r>
              <a:rPr lang="en-US" sz="2400" baseline="30000" dirty="0"/>
              <a:t>n</a:t>
            </a:r>
            <a:r>
              <a:rPr lang="en-US" sz="2400" dirty="0"/>
              <a:t> + </a:t>
            </a:r>
            <a:r>
              <a:rPr lang="en-US" sz="2400" dirty="0">
                <a:latin typeface="Arial Narrow"/>
                <a:cs typeface="Arial Narrow"/>
              </a:rPr>
              <a:t>i</a:t>
            </a:r>
            <a:r>
              <a:rPr lang="en-US" sz="2400" dirty="0"/>
              <a:t>.(1-i)</a:t>
            </a:r>
            <a:r>
              <a:rPr lang="en-US" sz="2400" baseline="30000" dirty="0"/>
              <a:t>n </a:t>
            </a:r>
          </a:p>
          <a:p>
            <a:endParaRPr lang="en-US" sz="2400" dirty="0"/>
          </a:p>
          <a:p>
            <a:r>
              <a:rPr lang="en-US" sz="2400" dirty="0"/>
              <a:t>Check if it works!</a:t>
            </a:r>
          </a:p>
          <a:p>
            <a:endParaRPr lang="en-US" sz="2400" b="1" baseline="30000" dirty="0">
              <a:solidFill>
                <a:srgbClr val="0000FF"/>
              </a:solidFill>
            </a:endParaRPr>
          </a:p>
          <a:p>
            <a:endParaRPr lang="en-US" sz="2400" baseline="30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baseline="30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i="1" dirty="0"/>
              <a:t>Divide and Conquer </a:t>
            </a:r>
            <a:br>
              <a:rPr lang="en-US" sz="3600" i="1" dirty="0"/>
            </a:br>
            <a:r>
              <a:rPr lang="en-US" sz="3600" dirty="0"/>
              <a:t>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279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Some recursive algorithms divide a problem of </a:t>
            </a:r>
            <a:r>
              <a:rPr lang="en-US" sz="2400" dirty="0">
                <a:solidFill>
                  <a:srgbClr val="FF0000"/>
                </a:solidFill>
              </a:rPr>
              <a:t>size “</a:t>
            </a:r>
            <a:r>
              <a:rPr lang="en-US" sz="24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” </a:t>
            </a:r>
            <a:r>
              <a:rPr lang="en-US" sz="2400" dirty="0"/>
              <a:t>into </a:t>
            </a:r>
            <a:r>
              <a:rPr lang="en-US" sz="2400" dirty="0">
                <a:solidFill>
                  <a:srgbClr val="0000FF"/>
                </a:solidFill>
              </a:rPr>
              <a:t>“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dirty="0">
                <a:solidFill>
                  <a:srgbClr val="0000FF"/>
                </a:solidFill>
              </a:rPr>
              <a:t>” sub-problems </a:t>
            </a:r>
            <a:r>
              <a:rPr lang="en-US" sz="2400" dirty="0"/>
              <a:t>each of size “</a:t>
            </a:r>
            <a:r>
              <a:rPr lang="en-US" sz="2400" dirty="0" err="1"/>
              <a:t>n/b</a:t>
            </a:r>
            <a:r>
              <a:rPr lang="en-US" sz="2400" dirty="0"/>
              <a:t>”, and derive the solution by combining the results from these sub-problems.</a:t>
            </a:r>
          </a:p>
          <a:p>
            <a:endParaRPr lang="en-US" sz="2400" dirty="0"/>
          </a:p>
          <a:p>
            <a:r>
              <a:rPr lang="en-US" sz="2400" dirty="0"/>
              <a:t>This is known as the </a:t>
            </a:r>
            <a:r>
              <a:rPr lang="en-US" sz="2400" dirty="0">
                <a:solidFill>
                  <a:srgbClr val="0000FF"/>
                </a:solidFill>
              </a:rPr>
              <a:t>divide-and-conquer </a:t>
            </a:r>
            <a:r>
              <a:rPr lang="en-US" sz="2400" dirty="0"/>
              <a:t>approach</a:t>
            </a:r>
          </a:p>
          <a:p>
            <a:endParaRPr lang="en-US" sz="2400" dirty="0"/>
          </a:p>
          <a:p>
            <a:pPr>
              <a:buNone/>
            </a:pPr>
            <a:r>
              <a:rPr lang="en-US" sz="2400" b="1" dirty="0"/>
              <a:t>Example 1. Binary Search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If </a:t>
            </a:r>
            <a:r>
              <a:rPr lang="en-US" sz="2400" dirty="0" err="1"/>
              <a:t>f(n</a:t>
            </a:r>
            <a:r>
              <a:rPr lang="en-US" sz="2400" dirty="0"/>
              <a:t>) comparisons are needed to search an object from a list of size </a:t>
            </a:r>
            <a:r>
              <a:rPr lang="en-US" sz="2400" dirty="0" err="1"/>
              <a:t>n</a:t>
            </a:r>
            <a:r>
              <a:rPr lang="en-US" sz="2400" dirty="0"/>
              <a:t>, then </a:t>
            </a:r>
          </a:p>
          <a:p>
            <a:pPr>
              <a:buNone/>
            </a:pPr>
            <a:r>
              <a:rPr lang="en-US" sz="2400" dirty="0"/>
              <a:t>						f(n) = f(n/2) + 2, f(1) = 1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000" dirty="0"/>
              <a:t>[</a:t>
            </a:r>
            <a:r>
              <a:rPr lang="en-US" sz="2000" dirty="0">
                <a:solidFill>
                  <a:srgbClr val="FF0000"/>
                </a:solidFill>
              </a:rPr>
              <a:t>One</a:t>
            </a:r>
            <a:r>
              <a:rPr lang="en-US" sz="2000" dirty="0">
                <a:solidFill>
                  <a:srgbClr val="031DFF"/>
                </a:solidFill>
              </a:rPr>
              <a:t> comparison to decide which half of the list to use, and </a:t>
            </a:r>
            <a:r>
              <a:rPr lang="en-US" sz="2000" dirty="0">
                <a:solidFill>
                  <a:srgbClr val="FF0000"/>
                </a:solidFill>
              </a:rPr>
              <a:t>one more </a:t>
            </a:r>
            <a:r>
              <a:rPr lang="en-US" sz="2000" dirty="0">
                <a:solidFill>
                  <a:srgbClr val="031DFF"/>
                </a:solidFill>
              </a:rPr>
              <a:t>to check if there are remaining items</a:t>
            </a:r>
            <a:r>
              <a:rPr lang="en-US" sz="2000" dirty="0"/>
              <a:t>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Divide and Conquer 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122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Example 2: Finding the maximum and minimum of a sequence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dirty="0"/>
              <a:t>							f(n) = 2.f(n/2) + 2,	 f(1)=0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Example 3. Merge Sort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Divide the list into two </a:t>
            </a:r>
            <a:r>
              <a:rPr lang="en-US" sz="2400" dirty="0" err="1"/>
              <a:t>sublists</a:t>
            </a:r>
            <a:r>
              <a:rPr lang="en-US" sz="2400" dirty="0"/>
              <a:t>, sort each of them and then merge. Here</a:t>
            </a:r>
          </a:p>
          <a:p>
            <a:pPr>
              <a:buNone/>
            </a:pPr>
            <a:r>
              <a:rPr lang="en-US" sz="2400" dirty="0"/>
              <a:t>						f(n) = 2.f(n/2) + n,	f(1)=0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i="1" dirty="0"/>
              <a:t>Divide and Conquer </a:t>
            </a:r>
            <a:br>
              <a:rPr lang="en-US" sz="3600" i="1" dirty="0"/>
            </a:br>
            <a:r>
              <a:rPr lang="en-US" sz="3600" dirty="0"/>
              <a:t>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65" y="1600200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Theorem</a:t>
            </a:r>
            <a:r>
              <a:rPr lang="en-US" sz="2400" dirty="0"/>
              <a:t>. The solution to a recurrence relations of the form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	f(n) = </a:t>
            </a:r>
            <a:r>
              <a:rPr lang="en-US" sz="2400" dirty="0" err="1">
                <a:solidFill>
                  <a:srgbClr val="0000FF"/>
                </a:solidFill>
              </a:rPr>
              <a:t>a.f</a:t>
            </a:r>
            <a:r>
              <a:rPr lang="en-US" sz="2400" dirty="0">
                <a:solidFill>
                  <a:srgbClr val="0000FF"/>
                </a:solidFill>
              </a:rPr>
              <a:t>(n/b) + c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(here b divides n, a ≥ 1, b &gt;1, and c is a </a:t>
            </a:r>
            <a:r>
              <a:rPr lang="en-US" sz="2400" dirty="0">
                <a:solidFill>
                  <a:srgbClr val="0000FF"/>
                </a:solidFill>
              </a:rPr>
              <a:t>positive real number</a:t>
            </a:r>
            <a:r>
              <a:rPr lang="en-US" sz="2400" dirty="0"/>
              <a:t>) is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f(n</a:t>
            </a:r>
            <a:r>
              <a:rPr lang="en-US" sz="2400" dirty="0"/>
              <a:t>)					 (if a=1)</a:t>
            </a:r>
          </a:p>
          <a:p>
            <a:pPr>
              <a:buNone/>
            </a:pPr>
            <a:r>
              <a:rPr lang="en-US" sz="2400" dirty="0"/>
              <a:t>							(if a &gt;1)</a:t>
            </a:r>
          </a:p>
          <a:p>
            <a:pPr>
              <a:buNone/>
            </a:pPr>
            <a:r>
              <a:rPr lang="en-US" sz="2400" dirty="0"/>
              <a:t>			 				</a:t>
            </a:r>
          </a:p>
          <a:p>
            <a:pPr>
              <a:buNone/>
            </a:pPr>
            <a:r>
              <a:rPr lang="en-US" sz="2400" dirty="0"/>
              <a:t>(See the complete derivation in page 556)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757745"/>
              </p:ext>
            </p:extLst>
          </p:nvPr>
        </p:nvGraphicFramePr>
        <p:xfrm>
          <a:off x="1330850" y="4345818"/>
          <a:ext cx="1203036" cy="399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5" name="Equation" r:id="rId3" imgW="660400" imgH="203200" progId="Equation.DSMT4">
                  <p:embed/>
                </p:oleObj>
              </mc:Choice>
              <mc:Fallback>
                <p:oleObj name="Equation" r:id="rId3" imgW="660400" imgH="203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850" y="4345818"/>
                        <a:ext cx="1203036" cy="399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362474"/>
              </p:ext>
            </p:extLst>
          </p:nvPr>
        </p:nvGraphicFramePr>
        <p:xfrm>
          <a:off x="1287287" y="4745290"/>
          <a:ext cx="1422400" cy="449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6" name="Equation" r:id="rId5" imgW="723900" imgH="241300" progId="Equation.DSMT4">
                  <p:embed/>
                </p:oleObj>
              </mc:Choice>
              <mc:Fallback>
                <p:oleObj name="Equation" r:id="rId5" imgW="723900" imgH="2413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287" y="4745290"/>
                        <a:ext cx="1422400" cy="449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Divide and Conquer 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56" y="1428148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   </a:t>
            </a:r>
            <a:r>
              <a:rPr lang="en-US" sz="2400" b="1" cap="small" dirty="0">
                <a:solidFill>
                  <a:srgbClr val="0000FF"/>
                </a:solidFill>
              </a:rPr>
              <a:t>Proof outline</a:t>
            </a:r>
            <a:r>
              <a:rPr lang="en-US" sz="2400" dirty="0">
                <a:solidFill>
                  <a:srgbClr val="0000FF"/>
                </a:solidFill>
              </a:rPr>
              <a:t>. Given </a:t>
            </a:r>
            <a:r>
              <a:rPr lang="en-US" sz="2400" dirty="0" err="1">
                <a:solidFill>
                  <a:srgbClr val="0000FF"/>
                </a:solidFill>
              </a:rPr>
              <a:t>f(n</a:t>
            </a:r>
            <a:r>
              <a:rPr lang="en-US" sz="2400" dirty="0">
                <a:solidFill>
                  <a:srgbClr val="0000FF"/>
                </a:solidFill>
              </a:rPr>
              <a:t>) = </a:t>
            </a:r>
            <a:r>
              <a:rPr lang="en-US" sz="2400" dirty="0" err="1">
                <a:solidFill>
                  <a:srgbClr val="0000FF"/>
                </a:solidFill>
              </a:rPr>
              <a:t>a.f(n/b</a:t>
            </a:r>
            <a:r>
              <a:rPr lang="en-US" sz="2400" dirty="0">
                <a:solidFill>
                  <a:srgbClr val="0000FF"/>
                </a:solidFill>
              </a:rPr>
              <a:t>) + </a:t>
            </a:r>
            <a:r>
              <a:rPr lang="en-US" sz="2400" dirty="0" err="1">
                <a:solidFill>
                  <a:srgbClr val="0000FF"/>
                </a:solidFill>
              </a:rPr>
              <a:t>c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   	</a:t>
            </a:r>
            <a:r>
              <a:rPr lang="en-US" sz="2400" dirty="0">
                <a:solidFill>
                  <a:srgbClr val="FF0000"/>
                </a:solidFill>
              </a:rPr>
              <a:t>Let </a:t>
            </a:r>
            <a:r>
              <a:rPr lang="en-US" sz="24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=b</a:t>
            </a:r>
            <a:r>
              <a:rPr lang="en-US" sz="2400" baseline="30000" dirty="0">
                <a:solidFill>
                  <a:srgbClr val="FF0000"/>
                </a:solidFill>
              </a:rPr>
              <a:t>k</a:t>
            </a:r>
            <a:r>
              <a:rPr lang="en-US" sz="2400" dirty="0"/>
              <a:t>. </a:t>
            </a:r>
            <a:r>
              <a:rPr lang="en-US" sz="2000" dirty="0"/>
              <a:t>Then 	</a:t>
            </a:r>
            <a:r>
              <a:rPr lang="en-US" sz="2400" dirty="0" err="1"/>
              <a:t>f(n</a:t>
            </a:r>
            <a:r>
              <a:rPr lang="en-US" sz="2400" dirty="0"/>
              <a:t>) = a.[a.f(n/b</a:t>
            </a:r>
            <a:r>
              <a:rPr lang="en-US" sz="2400" baseline="30000" dirty="0"/>
              <a:t>2</a:t>
            </a:r>
            <a:r>
              <a:rPr lang="en-US" sz="2400" dirty="0"/>
              <a:t>)+c] + </a:t>
            </a:r>
            <a:r>
              <a:rPr lang="en-US" sz="2400" dirty="0" err="1"/>
              <a:t>c</a:t>
            </a:r>
            <a:r>
              <a:rPr lang="en-US" sz="2400" dirty="0"/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							 =  a.[a.[a.f(n/b</a:t>
            </a:r>
            <a:r>
              <a:rPr lang="en-US" sz="2400" baseline="30000" dirty="0"/>
              <a:t>3</a:t>
            </a:r>
            <a:r>
              <a:rPr lang="en-US" sz="2400" dirty="0"/>
              <a:t>)+c]+c]+ </a:t>
            </a:r>
            <a:r>
              <a:rPr lang="en-US" sz="2400" dirty="0" err="1"/>
              <a:t>c</a:t>
            </a:r>
            <a:r>
              <a:rPr lang="en-US" sz="2400" dirty="0"/>
              <a:t>	 and so on …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							 =  </a:t>
            </a:r>
            <a:r>
              <a:rPr lang="en-US" sz="2400" dirty="0" err="1"/>
              <a:t>a</a:t>
            </a:r>
            <a:r>
              <a:rPr lang="en-US" sz="2400" baseline="30000" dirty="0" err="1"/>
              <a:t>k</a:t>
            </a:r>
            <a:r>
              <a:rPr lang="en-US" sz="2400" dirty="0"/>
              <a:t>. </a:t>
            </a:r>
            <a:r>
              <a:rPr lang="en-US" sz="2400" dirty="0" err="1"/>
              <a:t>f(n/b</a:t>
            </a:r>
            <a:r>
              <a:rPr lang="en-US" sz="2400" baseline="30000" dirty="0" err="1"/>
              <a:t>k</a:t>
            </a:r>
            <a:r>
              <a:rPr lang="en-US" sz="2400" dirty="0"/>
              <a:t>) + c.(a</a:t>
            </a:r>
            <a:r>
              <a:rPr lang="en-US" sz="2400" baseline="30000" dirty="0"/>
              <a:t>k-1</a:t>
            </a:r>
            <a:r>
              <a:rPr lang="en-US" sz="2400" dirty="0"/>
              <a:t>+a</a:t>
            </a:r>
            <a:r>
              <a:rPr lang="en-US" sz="2400" baseline="30000" dirty="0"/>
              <a:t>k-2</a:t>
            </a:r>
            <a:r>
              <a:rPr lang="en-US" sz="2400" dirty="0"/>
              <a:t>+…+1) 	… (1)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							 =  </a:t>
            </a:r>
            <a:r>
              <a:rPr lang="en-US" sz="2400" dirty="0" err="1"/>
              <a:t>a</a:t>
            </a:r>
            <a:r>
              <a:rPr lang="en-US" sz="2400" baseline="30000" dirty="0" err="1"/>
              <a:t>k</a:t>
            </a:r>
            <a:r>
              <a:rPr lang="en-US" sz="2400" dirty="0" err="1"/>
              <a:t>.f(n/b</a:t>
            </a:r>
            <a:r>
              <a:rPr lang="en-US" sz="2400" baseline="30000" dirty="0" err="1"/>
              <a:t>k</a:t>
            </a:r>
            <a:r>
              <a:rPr lang="en-US" sz="2400" dirty="0"/>
              <a:t>) + c.(a</a:t>
            </a:r>
            <a:r>
              <a:rPr lang="en-US" sz="2400" baseline="30000" dirty="0"/>
              <a:t>k</a:t>
            </a:r>
            <a:r>
              <a:rPr lang="en-US" sz="2400" dirty="0"/>
              <a:t>-1)/(a-1)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							 =  a</a:t>
            </a:r>
            <a:r>
              <a:rPr lang="en-US" sz="2400" baseline="30000" dirty="0"/>
              <a:t>k</a:t>
            </a:r>
            <a:r>
              <a:rPr lang="en-US" sz="2400" dirty="0"/>
              <a:t>.f(1) + c.(a</a:t>
            </a:r>
            <a:r>
              <a:rPr lang="en-US" sz="2400" baseline="30000" dirty="0"/>
              <a:t>k</a:t>
            </a:r>
            <a:r>
              <a:rPr lang="en-US" sz="2400" dirty="0"/>
              <a:t>-1)/(a-1)			… (2)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Divide and Conquer 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56" y="1417638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   </a:t>
            </a:r>
            <a:r>
              <a:rPr lang="en-US" sz="2400" b="1" cap="small" dirty="0">
                <a:solidFill>
                  <a:srgbClr val="0000FF"/>
                </a:solidFill>
              </a:rPr>
              <a:t>Proof outline</a:t>
            </a:r>
            <a:r>
              <a:rPr lang="en-US" sz="2400" dirty="0">
                <a:solidFill>
                  <a:srgbClr val="0000FF"/>
                </a:solidFill>
              </a:rPr>
              <a:t>. Given </a:t>
            </a:r>
            <a:r>
              <a:rPr lang="en-US" sz="2400" dirty="0" err="1">
                <a:solidFill>
                  <a:srgbClr val="0000FF"/>
                </a:solidFill>
              </a:rPr>
              <a:t>f(n</a:t>
            </a:r>
            <a:r>
              <a:rPr lang="en-US" sz="2400" dirty="0">
                <a:solidFill>
                  <a:srgbClr val="0000FF"/>
                </a:solidFill>
              </a:rPr>
              <a:t>) = </a:t>
            </a:r>
            <a:r>
              <a:rPr lang="en-US" sz="2400" dirty="0" err="1">
                <a:solidFill>
                  <a:srgbClr val="0000FF"/>
                </a:solidFill>
              </a:rPr>
              <a:t>a.f(n/b</a:t>
            </a:r>
            <a:r>
              <a:rPr lang="en-US" sz="2400" dirty="0">
                <a:solidFill>
                  <a:srgbClr val="0000FF"/>
                </a:solidFill>
              </a:rPr>
              <a:t>) + </a:t>
            </a:r>
            <a:r>
              <a:rPr lang="en-US" sz="2400" dirty="0" err="1">
                <a:solidFill>
                  <a:srgbClr val="0000FF"/>
                </a:solidFill>
              </a:rPr>
              <a:t>c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/>
              <a:t>   	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    </a:t>
            </a:r>
            <a:r>
              <a:rPr lang="en-US" sz="2400" dirty="0"/>
              <a:t>When a=1, 		</a:t>
            </a:r>
            <a:r>
              <a:rPr lang="en-US" sz="2400" dirty="0" err="1"/>
              <a:t>f(n</a:t>
            </a:r>
            <a:r>
              <a:rPr lang="en-US" sz="2400" dirty="0"/>
              <a:t>) = f(1) + </a:t>
            </a:r>
            <a:r>
              <a:rPr lang="en-US" sz="2400" dirty="0" err="1"/>
              <a:t>c.k</a:t>
            </a:r>
            <a:r>
              <a:rPr lang="en-US" sz="2400" dirty="0"/>
              <a:t>		(from 1)</a:t>
            </a:r>
          </a:p>
          <a:p>
            <a:pPr>
              <a:buNone/>
            </a:pPr>
            <a:r>
              <a:rPr lang="en-US" sz="2400" dirty="0"/>
              <a:t>   						Note that </a:t>
            </a:r>
            <a:r>
              <a:rPr lang="en-US" sz="24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=</a:t>
            </a: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baseline="30000" dirty="0" err="1">
                <a:solidFill>
                  <a:srgbClr val="FF0000"/>
                </a:solidFill>
              </a:rPr>
              <a:t>k</a:t>
            </a:r>
            <a:r>
              <a:rPr lang="en-US" sz="2400" dirty="0"/>
              <a:t>, </a:t>
            </a:r>
            <a:r>
              <a:rPr lang="en-US" sz="2400" dirty="0" err="1">
                <a:solidFill>
                  <a:srgbClr val="FF0000"/>
                </a:solidFill>
              </a:rPr>
              <a:t>k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 err="1">
                <a:solidFill>
                  <a:srgbClr val="FF0000"/>
                </a:solidFill>
              </a:rPr>
              <a:t>log</a:t>
            </a:r>
            <a:r>
              <a:rPr lang="en-US" sz="2400" baseline="-25000" dirty="0" err="1">
                <a:solidFill>
                  <a:srgbClr val="FF0000"/>
                </a:solidFill>
              </a:rPr>
              <a:t>b</a:t>
            </a:r>
            <a:r>
              <a:rPr lang="en-US" sz="2400" dirty="0" err="1">
                <a:solidFill>
                  <a:srgbClr val="FF0000"/>
                </a:solidFill>
              </a:rPr>
              <a:t>n</a:t>
            </a:r>
            <a:r>
              <a:rPr lang="en-US" sz="2400" dirty="0"/>
              <a:t>, </a:t>
            </a:r>
          </a:p>
          <a:p>
            <a:pPr>
              <a:buNone/>
            </a:pPr>
            <a:r>
              <a:rPr lang="en-US" sz="2400" dirty="0"/>
              <a:t>					So   </a:t>
            </a:r>
            <a:r>
              <a:rPr lang="en-US" sz="2400" dirty="0" err="1"/>
              <a:t>f(n</a:t>
            </a:r>
            <a:r>
              <a:rPr lang="en-US" sz="2400" dirty="0"/>
              <a:t>) = f(1) + </a:t>
            </a:r>
            <a:r>
              <a:rPr lang="en-US" sz="2400" dirty="0" err="1"/>
              <a:t>c</a:t>
            </a:r>
            <a:r>
              <a:rPr lang="en-US" sz="2400" dirty="0"/>
              <a:t>. </a:t>
            </a:r>
            <a:r>
              <a:rPr lang="en-US" sz="2400" dirty="0" err="1"/>
              <a:t>log</a:t>
            </a:r>
            <a:r>
              <a:rPr lang="en-US" sz="2400" baseline="-25000" dirty="0" err="1"/>
              <a:t>b</a:t>
            </a:r>
            <a:r>
              <a:rPr lang="en-US" sz="2400" dirty="0" err="1"/>
              <a:t>n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	[Thus </a:t>
            </a:r>
            <a:r>
              <a:rPr lang="en-US" sz="2400" dirty="0" err="1">
                <a:solidFill>
                  <a:srgbClr val="0000FF"/>
                </a:solidFill>
              </a:rPr>
              <a:t>f(n</a:t>
            </a:r>
            <a:r>
              <a:rPr lang="en-US" sz="2400" dirty="0">
                <a:solidFill>
                  <a:srgbClr val="0000FF"/>
                </a:solidFill>
              </a:rPr>
              <a:t>) = </a:t>
            </a:r>
            <a:r>
              <a:rPr lang="en-US" sz="2400" dirty="0" err="1">
                <a:solidFill>
                  <a:srgbClr val="0000FF"/>
                </a:solidFill>
              </a:rPr>
              <a:t>O(log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)]</a:t>
            </a:r>
          </a:p>
          <a:p>
            <a:pPr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/>
              <a:t>    When a&gt;1,		f(n) = a</a:t>
            </a:r>
            <a:r>
              <a:rPr lang="en-US" sz="2400" baseline="30000" dirty="0"/>
              <a:t>k</a:t>
            </a:r>
            <a:r>
              <a:rPr lang="en-US" sz="2400" dirty="0"/>
              <a:t>.[f(1) + c/(a-1</a:t>
            </a:r>
            <a:r>
              <a:rPr lang="en-US" sz="2400"/>
              <a:t>)] - </a:t>
            </a:r>
            <a:r>
              <a:rPr lang="en-US" sz="2400" dirty="0"/>
              <a:t>c/(a-1) 	</a:t>
            </a:r>
            <a:r>
              <a:rPr lang="en-US" sz="2000" dirty="0"/>
              <a:t>[          		    ]</a:t>
            </a:r>
          </a:p>
          <a:p>
            <a:pPr>
              <a:buNone/>
            </a:pPr>
            <a:endParaRPr lang="en-US" sz="2400" dirty="0"/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768335" y="5032663"/>
          <a:ext cx="1422400" cy="449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9" name="Equation" r:id="rId3" imgW="723900" imgH="241300" progId="Equation.DSMT4">
                  <p:embed/>
                </p:oleObj>
              </mc:Choice>
              <mc:Fallback>
                <p:oleObj name="Equation" r:id="rId3" imgW="723900" imgH="2413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335" y="5032663"/>
                        <a:ext cx="1422400" cy="449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7040603" y="4571789"/>
          <a:ext cx="1314339" cy="425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0" name="Equation" r:id="rId5" imgW="584200" imgH="177800" progId="Equation.DSMT4">
                  <p:embed/>
                </p:oleObj>
              </mc:Choice>
              <mc:Fallback>
                <p:oleObj name="Equation" r:id="rId5" imgW="584200" imgH="177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603" y="4571789"/>
                        <a:ext cx="1314339" cy="4256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Divide and Conquer 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56" y="1417638"/>
            <a:ext cx="877454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   	What if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≠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baseline="30000" dirty="0" err="1">
                <a:solidFill>
                  <a:srgbClr val="0000FF"/>
                </a:solidFill>
              </a:rPr>
              <a:t>k</a:t>
            </a:r>
            <a:r>
              <a:rPr lang="en-US" sz="2400" dirty="0">
                <a:solidFill>
                  <a:srgbClr val="0000FF"/>
                </a:solidFill>
              </a:rPr>
              <a:t>? </a:t>
            </a:r>
            <a:r>
              <a:rPr lang="en-US" sz="2400" dirty="0"/>
              <a:t>The result still holds. 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Assume that </a:t>
            </a:r>
            <a:r>
              <a:rPr lang="en-US" sz="2400" dirty="0" err="1">
                <a:solidFill>
                  <a:srgbClr val="0000FF"/>
                </a:solidFill>
              </a:rPr>
              <a:t>b</a:t>
            </a:r>
            <a:r>
              <a:rPr lang="en-US" sz="2400" baseline="30000" dirty="0" err="1">
                <a:solidFill>
                  <a:srgbClr val="0000FF"/>
                </a:solidFill>
              </a:rPr>
              <a:t>k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&lt;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&lt;b</a:t>
            </a:r>
            <a:r>
              <a:rPr lang="en-US" sz="2400" baseline="30000" dirty="0">
                <a:solidFill>
                  <a:srgbClr val="0000FF"/>
                </a:solidFill>
              </a:rPr>
              <a:t>k+1.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</a:t>
            </a:r>
            <a:r>
              <a:rPr lang="en-US" sz="2400" dirty="0"/>
              <a:t>So</a:t>
            </a:r>
            <a:r>
              <a:rPr lang="en-US" sz="2400" dirty="0">
                <a:solidFill>
                  <a:srgbClr val="0000FF"/>
                </a:solidFill>
              </a:rPr>
              <a:t>, </a:t>
            </a:r>
            <a:r>
              <a:rPr lang="en-US" sz="2400" dirty="0" err="1">
                <a:solidFill>
                  <a:srgbClr val="0000FF"/>
                </a:solidFill>
              </a:rPr>
              <a:t>f(n</a:t>
            </a:r>
            <a:r>
              <a:rPr lang="en-US" sz="2400" dirty="0">
                <a:solidFill>
                  <a:srgbClr val="0000FF"/>
                </a:solidFill>
              </a:rPr>
              <a:t>) &lt; f(b</a:t>
            </a:r>
            <a:r>
              <a:rPr lang="en-US" sz="2400" baseline="30000" dirty="0">
                <a:solidFill>
                  <a:srgbClr val="0000FF"/>
                </a:solidFill>
              </a:rPr>
              <a:t>k+1</a:t>
            </a:r>
            <a:r>
              <a:rPr lang="en-US" sz="2400" dirty="0">
                <a:solidFill>
                  <a:srgbClr val="0000FF"/>
                </a:solidFill>
              </a:rPr>
              <a:t>) 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f(b</a:t>
            </a:r>
            <a:r>
              <a:rPr lang="en-US" sz="2400" baseline="30000" dirty="0">
                <a:solidFill>
                  <a:srgbClr val="0000FF"/>
                </a:solidFill>
              </a:rPr>
              <a:t>k+1</a:t>
            </a:r>
            <a:r>
              <a:rPr lang="en-US" sz="2400" dirty="0">
                <a:solidFill>
                  <a:srgbClr val="0000FF"/>
                </a:solidFill>
              </a:rPr>
              <a:t>) 	= f(1) + c.(k+1)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		= [f(1) + </a:t>
            </a:r>
            <a:r>
              <a:rPr lang="en-US" sz="2400" dirty="0" err="1">
                <a:solidFill>
                  <a:srgbClr val="0000FF"/>
                </a:solidFill>
              </a:rPr>
              <a:t>c</a:t>
            </a:r>
            <a:r>
              <a:rPr lang="en-US" sz="2400" dirty="0">
                <a:solidFill>
                  <a:srgbClr val="0000FF"/>
                </a:solidFill>
              </a:rPr>
              <a:t>] + </a:t>
            </a:r>
            <a:r>
              <a:rPr lang="en-US" sz="2400" dirty="0" err="1">
                <a:solidFill>
                  <a:srgbClr val="0000FF"/>
                </a:solidFill>
              </a:rPr>
              <a:t>c.k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		= [f(1) + </a:t>
            </a:r>
            <a:r>
              <a:rPr lang="en-US" sz="2400" dirty="0" err="1">
                <a:solidFill>
                  <a:srgbClr val="0000FF"/>
                </a:solidFill>
              </a:rPr>
              <a:t>c</a:t>
            </a:r>
            <a:r>
              <a:rPr lang="en-US" sz="2400" dirty="0">
                <a:solidFill>
                  <a:srgbClr val="0000FF"/>
                </a:solidFill>
              </a:rPr>
              <a:t>] + </a:t>
            </a:r>
            <a:r>
              <a:rPr lang="en-US" sz="2400" dirty="0" err="1">
                <a:solidFill>
                  <a:srgbClr val="0000FF"/>
                </a:solidFill>
              </a:rPr>
              <a:t>c.log</a:t>
            </a:r>
            <a:r>
              <a:rPr lang="en-US" sz="2400" baseline="-25000" dirty="0" err="1">
                <a:solidFill>
                  <a:srgbClr val="0000FF"/>
                </a:solidFill>
              </a:rPr>
              <a:t>b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Therefore, f(n) is O(log n)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Divide and Conquer Recurrence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Apply to </a:t>
            </a:r>
            <a:r>
              <a:rPr lang="en-US" sz="2400" b="1" dirty="0"/>
              <a:t>binary search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			</a:t>
            </a:r>
            <a:r>
              <a:rPr lang="en-US" dirty="0" err="1">
                <a:solidFill>
                  <a:srgbClr val="0000FF"/>
                </a:solidFill>
              </a:rPr>
              <a:t>f(n</a:t>
            </a:r>
            <a:r>
              <a:rPr lang="en-US" dirty="0">
                <a:solidFill>
                  <a:srgbClr val="0000FF"/>
                </a:solidFill>
              </a:rPr>
              <a:t>) = f(n/2) + 2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The complexity of binary search	</a:t>
            </a:r>
            <a:r>
              <a:rPr lang="en-US" sz="2400" dirty="0" err="1"/>
              <a:t>f(n</a:t>
            </a:r>
            <a:r>
              <a:rPr lang="en-US" sz="2400" dirty="0"/>
              <a:t>) 				(since a=1)</a:t>
            </a:r>
          </a:p>
          <a:p>
            <a:pPr>
              <a:buNone/>
            </a:pPr>
            <a:r>
              <a:rPr lang="en-US" sz="2400" dirty="0"/>
              <a:t>			 			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What about finding the maximum or minimum of a sequence?</a:t>
            </a: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						</a:t>
            </a:r>
            <a:r>
              <a:rPr lang="en-US" sz="2400" dirty="0" err="1">
                <a:solidFill>
                  <a:srgbClr val="0000FF"/>
                </a:solidFill>
              </a:rPr>
              <a:t>f(n</a:t>
            </a:r>
            <a:r>
              <a:rPr lang="en-US" sz="2400" dirty="0">
                <a:solidFill>
                  <a:srgbClr val="0000FF"/>
                </a:solidFill>
              </a:rPr>
              <a:t>) = 2f(n/2) + 2</a:t>
            </a:r>
          </a:p>
          <a:p>
            <a:pPr>
              <a:buNone/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chemeClr val="tx2"/>
                </a:solidFill>
              </a:rPr>
              <a:t>So, the complexity is </a:t>
            </a:r>
            <a:r>
              <a:rPr lang="en-US" sz="2400" dirty="0" err="1">
                <a:solidFill>
                  <a:schemeClr val="tx2"/>
                </a:solidFill>
              </a:rPr>
              <a:t>f(n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096642" y="2671619"/>
          <a:ext cx="1203036" cy="399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4" name="Equation" r:id="rId3" imgW="660400" imgH="203200" progId="Equation.DSMT4">
                  <p:embed/>
                </p:oleObj>
              </mc:Choice>
              <mc:Fallback>
                <p:oleObj name="Equation" r:id="rId3" imgW="660400" imgH="203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642" y="2671619"/>
                        <a:ext cx="1203036" cy="399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846367" y="5204402"/>
          <a:ext cx="3461906" cy="467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5" name="Equation" r:id="rId5" imgW="1866900" imgH="241300" progId="Equation.DSMT4">
                  <p:embed/>
                </p:oleObj>
              </mc:Choice>
              <mc:Fallback>
                <p:oleObj name="Equation" r:id="rId5" imgW="1866900" imgH="2413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367" y="5204402"/>
                        <a:ext cx="3461906" cy="4670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57200" y="1417638"/>
            <a:ext cx="8025773" cy="2070628"/>
          </a:xfrm>
          <a:prstGeom prst="roundRect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3918857"/>
            <a:ext cx="8025773" cy="2207306"/>
          </a:xfrm>
          <a:prstGeom prst="roundRect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Compound Interest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5246" y="1417638"/>
            <a:ext cx="7954613" cy="55750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person deposits $10,000 in a savings account that yields </a:t>
            </a:r>
          </a:p>
          <a:p>
            <a:r>
              <a:rPr lang="en-US" sz="2400" dirty="0"/>
              <a:t>10% interest annually. How  much will be there in the account </a:t>
            </a:r>
          </a:p>
          <a:p>
            <a:r>
              <a:rPr lang="en-US" sz="2400" dirty="0"/>
              <a:t>after 30 years?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		Let </a:t>
            </a:r>
            <a:r>
              <a:rPr lang="en-US" sz="2400" dirty="0" err="1"/>
              <a:t>P</a:t>
            </a:r>
            <a:r>
              <a:rPr lang="en-US" sz="2400" baseline="-25000" dirty="0" err="1"/>
              <a:t>n</a:t>
            </a:r>
            <a:r>
              <a:rPr lang="en-US" sz="2400" dirty="0"/>
              <a:t> = account balance after </a:t>
            </a:r>
            <a:r>
              <a:rPr lang="en-US" sz="2400" dirty="0" err="1"/>
              <a:t>n</a:t>
            </a:r>
            <a:r>
              <a:rPr lang="en-US" sz="2400" dirty="0"/>
              <a:t> years.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		Then </a:t>
            </a:r>
            <a:r>
              <a:rPr lang="en-US" sz="2400" dirty="0" err="1">
                <a:solidFill>
                  <a:srgbClr val="0000FF"/>
                </a:solidFill>
              </a:rPr>
              <a:t>P</a:t>
            </a:r>
            <a:r>
              <a:rPr lang="en-US" sz="2400" baseline="-250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P</a:t>
            </a:r>
            <a:r>
              <a:rPr lang="en-US" sz="2400" baseline="-25000" dirty="0">
                <a:solidFill>
                  <a:srgbClr val="0000FF"/>
                </a:solidFill>
              </a:rPr>
              <a:t>n-1</a:t>
            </a:r>
            <a:r>
              <a:rPr lang="en-US" sz="2400" dirty="0">
                <a:solidFill>
                  <a:srgbClr val="0000FF"/>
                </a:solidFill>
              </a:rPr>
              <a:t> + 0.10 P</a:t>
            </a:r>
            <a:r>
              <a:rPr lang="en-US" sz="2400" baseline="-25000" dirty="0">
                <a:solidFill>
                  <a:srgbClr val="0000FF"/>
                </a:solidFill>
              </a:rPr>
              <a:t>n-1 </a:t>
            </a:r>
            <a:r>
              <a:rPr lang="en-US" sz="2400" dirty="0">
                <a:solidFill>
                  <a:srgbClr val="0000FF"/>
                </a:solidFill>
              </a:rPr>
              <a:t>= 1.1P</a:t>
            </a:r>
            <a:r>
              <a:rPr lang="en-US" sz="2400" baseline="-25000" dirty="0">
                <a:solidFill>
                  <a:srgbClr val="0000FF"/>
                </a:solidFill>
              </a:rPr>
              <a:t>n-1</a:t>
            </a:r>
            <a:r>
              <a:rPr lang="en-US" sz="2400" dirty="0">
                <a:solidFill>
                  <a:srgbClr val="0000FF"/>
                </a:solidFill>
              </a:rPr>
              <a:t>   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		Note that the definition is </a:t>
            </a:r>
            <a:r>
              <a:rPr lang="en-US" sz="2400" dirty="0">
                <a:solidFill>
                  <a:srgbClr val="FF0000"/>
                </a:solidFill>
              </a:rPr>
              <a:t>recursive</a:t>
            </a:r>
            <a:r>
              <a:rPr lang="en-US" sz="2400" dirty="0"/>
              <a:t>.  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What is the solution </a:t>
            </a:r>
            <a:r>
              <a:rPr lang="en-US" sz="2400" dirty="0" err="1">
                <a:solidFill>
                  <a:srgbClr val="0000FF"/>
                </a:solidFill>
              </a:rPr>
              <a:t>P</a:t>
            </a:r>
            <a:r>
              <a:rPr lang="en-US" sz="2400" baseline="-25000" dirty="0" err="1">
                <a:solidFill>
                  <a:srgbClr val="0000FF"/>
                </a:solidFill>
              </a:rPr>
              <a:t>n</a:t>
            </a:r>
            <a:r>
              <a:rPr lang="en-US" sz="2400" dirty="0"/>
              <a:t>?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</a:rPr>
              <a:t>P</a:t>
            </a:r>
            <a:r>
              <a:rPr lang="en-US" sz="2400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= P</a:t>
            </a:r>
            <a:r>
              <a:rPr lang="en-US" sz="2400" baseline="-25000" dirty="0">
                <a:solidFill>
                  <a:srgbClr val="FF0000"/>
                </a:solidFill>
              </a:rPr>
              <a:t>n-1</a:t>
            </a:r>
            <a:r>
              <a:rPr lang="en-US" sz="2400" dirty="0">
                <a:solidFill>
                  <a:srgbClr val="FF0000"/>
                </a:solidFill>
              </a:rPr>
              <a:t> + 0.10 P</a:t>
            </a:r>
            <a:r>
              <a:rPr lang="en-US" sz="2400" baseline="-25000" dirty="0">
                <a:solidFill>
                  <a:srgbClr val="FF0000"/>
                </a:solidFill>
              </a:rPr>
              <a:t>n-1 </a:t>
            </a:r>
            <a:r>
              <a:rPr lang="en-US" sz="2400" dirty="0">
                <a:solidFill>
                  <a:srgbClr val="FF0000"/>
                </a:solidFill>
              </a:rPr>
              <a:t>= 1.1P</a:t>
            </a:r>
            <a:r>
              <a:rPr lang="en-US" sz="2400" baseline="-25000" dirty="0">
                <a:solidFill>
                  <a:srgbClr val="FF0000"/>
                </a:solidFill>
              </a:rPr>
              <a:t>n-1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	</a:t>
            </a:r>
            <a:r>
              <a:rPr lang="en-US" sz="2400" dirty="0"/>
              <a:t>is a </a:t>
            </a:r>
            <a:r>
              <a:rPr lang="en-US" sz="2400" b="1" dirty="0">
                <a:solidFill>
                  <a:srgbClr val="FF0000"/>
                </a:solidFill>
              </a:rPr>
              <a:t>recurrence relation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</a:rPr>
              <a:t>with P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 = $10,000 (base case)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By “solving” this, we get the non-recursive version of it.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Master Theorem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9400"/>
            <a:ext cx="9144000" cy="44628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19909" y="6012220"/>
            <a:ext cx="5713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Note that there are four parameter: a, </a:t>
            </a:r>
            <a:r>
              <a:rPr lang="en-US" sz="2400" dirty="0" err="1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c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d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Recurrence Relation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46" y="1810132"/>
            <a:ext cx="83739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Recursively defined sequences </a:t>
            </a:r>
            <a:r>
              <a:rPr lang="en-US" sz="2400" dirty="0"/>
              <a:t>are also known as  </a:t>
            </a:r>
            <a:r>
              <a:rPr lang="en-US" sz="2400" dirty="0">
                <a:solidFill>
                  <a:srgbClr val="FF0000"/>
                </a:solidFill>
              </a:rPr>
              <a:t>recurrence relations</a:t>
            </a:r>
            <a:r>
              <a:rPr lang="en-US" sz="2400" dirty="0"/>
              <a:t>. The actual sequence is a </a:t>
            </a:r>
            <a:r>
              <a:rPr lang="en-US" sz="2400" dirty="0">
                <a:solidFill>
                  <a:srgbClr val="0000FF"/>
                </a:solidFill>
              </a:rPr>
              <a:t>solution</a:t>
            </a:r>
            <a:r>
              <a:rPr lang="en-US" sz="2400" dirty="0"/>
              <a:t> of the recurrence relations. </a:t>
            </a:r>
          </a:p>
          <a:p>
            <a:endParaRPr lang="en-US" sz="2400" dirty="0"/>
          </a:p>
          <a:p>
            <a:r>
              <a:rPr lang="en-US" sz="2400" dirty="0"/>
              <a:t>Consider the recurrence relation: </a:t>
            </a:r>
            <a:r>
              <a:rPr lang="en-US" sz="2800" dirty="0">
                <a:solidFill>
                  <a:srgbClr val="0000FF"/>
                </a:solidFill>
              </a:rPr>
              <a:t>a</a:t>
            </a:r>
            <a:r>
              <a:rPr lang="en-US" sz="2800" baseline="-25000" dirty="0">
                <a:solidFill>
                  <a:srgbClr val="0000FF"/>
                </a:solidFill>
              </a:rPr>
              <a:t>n+1 </a:t>
            </a:r>
            <a:r>
              <a:rPr lang="en-US" sz="2800" dirty="0">
                <a:solidFill>
                  <a:srgbClr val="0000FF"/>
                </a:solidFill>
              </a:rPr>
              <a:t>= 2a</a:t>
            </a:r>
            <a:r>
              <a:rPr lang="en-US" sz="2800" baseline="-25000" dirty="0">
                <a:solidFill>
                  <a:srgbClr val="0000FF"/>
                </a:solidFill>
              </a:rPr>
              <a:t>n</a:t>
            </a:r>
            <a:r>
              <a:rPr lang="en-US" sz="2400" baseline="-25000" dirty="0"/>
              <a:t>	</a:t>
            </a:r>
            <a:r>
              <a:rPr lang="en-US" sz="2400" dirty="0"/>
              <a:t>(</a:t>
            </a:r>
            <a:r>
              <a:rPr lang="en-US" sz="2400" dirty="0" err="1"/>
              <a:t>n</a:t>
            </a:r>
            <a:r>
              <a:rPr lang="en-US" sz="2400" dirty="0"/>
              <a:t> &gt; 0)  [Given a</a:t>
            </a:r>
            <a:r>
              <a:rPr lang="en-US" sz="2400" baseline="-25000" dirty="0"/>
              <a:t>1</a:t>
            </a:r>
            <a:r>
              <a:rPr lang="en-US" sz="2400" dirty="0"/>
              <a:t>=1]</a:t>
            </a:r>
            <a:endParaRPr lang="en-US" sz="2400" baseline="-25000" dirty="0"/>
          </a:p>
          <a:p>
            <a:endParaRPr lang="en-US" sz="2400" baseline="-25000" dirty="0"/>
          </a:p>
          <a:p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solution</a:t>
            </a:r>
            <a:r>
              <a:rPr lang="en-US" sz="2400" dirty="0"/>
              <a:t> is: </a:t>
            </a:r>
            <a:r>
              <a:rPr lang="en-US" sz="3200" dirty="0">
                <a:solidFill>
                  <a:srgbClr val="FF0000"/>
                </a:solidFill>
              </a:rPr>
              <a:t>a</a:t>
            </a:r>
            <a:r>
              <a:rPr lang="en-US" sz="3200" baseline="-25000" dirty="0">
                <a:solidFill>
                  <a:srgbClr val="FF0000"/>
                </a:solidFill>
              </a:rPr>
              <a:t>n</a:t>
            </a:r>
            <a:r>
              <a:rPr lang="en-US" sz="3200" dirty="0">
                <a:solidFill>
                  <a:srgbClr val="FF0000"/>
                </a:solidFill>
              </a:rPr>
              <a:t> = 2</a:t>
            </a:r>
            <a:r>
              <a:rPr lang="en-US" sz="3200" baseline="30000" dirty="0">
                <a:solidFill>
                  <a:srgbClr val="FF0000"/>
                </a:solidFill>
              </a:rPr>
              <a:t>n-1 </a:t>
            </a:r>
            <a:r>
              <a:rPr lang="en-US" sz="2400" dirty="0">
                <a:solidFill>
                  <a:srgbClr val="0000FF"/>
                </a:solidFill>
              </a:rPr>
              <a:t>(The sequence is 1, 2, 4, 8, …) </a:t>
            </a:r>
            <a:endParaRPr lang="en-US" sz="2400" baseline="30000" dirty="0">
              <a:solidFill>
                <a:srgbClr val="0000FF"/>
              </a:solidFill>
            </a:endParaRPr>
          </a:p>
          <a:p>
            <a:endParaRPr lang="en-US" sz="2400" baseline="30000" dirty="0"/>
          </a:p>
          <a:p>
            <a:r>
              <a:rPr lang="en-US" sz="2400" dirty="0"/>
              <a:t>So, a</a:t>
            </a:r>
            <a:r>
              <a:rPr lang="en-US" sz="2400" baseline="-25000" dirty="0"/>
              <a:t>30</a:t>
            </a:r>
            <a:r>
              <a:rPr lang="en-US" sz="2400" dirty="0"/>
              <a:t> = 2</a:t>
            </a:r>
            <a:r>
              <a:rPr lang="en-US" sz="2400" baseline="30000" dirty="0"/>
              <a:t>29</a:t>
            </a:r>
          </a:p>
          <a:p>
            <a:endParaRPr lang="en-US" sz="2400" dirty="0"/>
          </a:p>
          <a:p>
            <a:r>
              <a:rPr lang="en-US" sz="2400" dirty="0"/>
              <a:t>Given any recurrence relation, can we “solve” it? </a:t>
            </a:r>
          </a:p>
          <a:p>
            <a:endParaRPr lang="en-US" sz="2400" dirty="0"/>
          </a:p>
          <a:p>
            <a:r>
              <a:rPr lang="en-US" sz="2400" dirty="0"/>
              <a:t>Which are the ones that can be solved easily?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More examples of </a:t>
            </a:r>
            <a:br>
              <a:rPr lang="en-US" dirty="0"/>
            </a:br>
            <a:r>
              <a:rPr lang="en-US" dirty="0"/>
              <a:t>Recurrence Relations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0005" y="1670122"/>
            <a:ext cx="8810241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Fibonacci sequence</a:t>
            </a:r>
            <a:r>
              <a:rPr lang="en-US" sz="2400" dirty="0">
                <a:solidFill>
                  <a:srgbClr val="0000FF"/>
                </a:solidFill>
              </a:rPr>
              <a:t>: 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a</a:t>
            </a:r>
            <a:r>
              <a:rPr lang="en-US" sz="2400" baseline="-25000" dirty="0">
                <a:solidFill>
                  <a:srgbClr val="0000FF"/>
                </a:solidFill>
              </a:rPr>
              <a:t>n-1 </a:t>
            </a:r>
            <a:r>
              <a:rPr lang="en-US" sz="2400" dirty="0">
                <a:solidFill>
                  <a:srgbClr val="0000FF"/>
                </a:solidFill>
              </a:rPr>
              <a:t>+ a</a:t>
            </a:r>
            <a:r>
              <a:rPr lang="en-US" sz="2400" baseline="-25000" dirty="0">
                <a:solidFill>
                  <a:srgbClr val="0000FF"/>
                </a:solidFill>
              </a:rPr>
              <a:t>n-2</a:t>
            </a:r>
            <a:r>
              <a:rPr lang="en-US" sz="2400" baseline="-25000" dirty="0"/>
              <a:t>	</a:t>
            </a:r>
            <a:r>
              <a:rPr lang="en-US" sz="2400" dirty="0"/>
              <a:t>(</a:t>
            </a:r>
            <a:r>
              <a:rPr lang="en-US" sz="2400" dirty="0" err="1"/>
              <a:t>n</a:t>
            </a:r>
            <a:r>
              <a:rPr lang="en-US" sz="2400" dirty="0"/>
              <a:t> &gt; 2)  [Given a</a:t>
            </a:r>
            <a:r>
              <a:rPr lang="en-US" sz="2400" baseline="-25000" dirty="0"/>
              <a:t>1</a:t>
            </a:r>
            <a:r>
              <a:rPr lang="en-US" sz="2400" dirty="0"/>
              <a:t> = 1, a</a:t>
            </a:r>
            <a:r>
              <a:rPr lang="en-US" sz="2400" baseline="-25000" dirty="0"/>
              <a:t>2</a:t>
            </a:r>
            <a:r>
              <a:rPr lang="en-US" sz="2400" dirty="0"/>
              <a:t> = 1]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/>
            <a:r>
              <a:rPr lang="en-US" sz="2400" dirty="0"/>
              <a:t>	What is the formula for </a:t>
            </a:r>
            <a:r>
              <a:rPr lang="en-US" sz="2400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?</a:t>
            </a:r>
            <a:endParaRPr lang="en-US" sz="2400" dirty="0"/>
          </a:p>
          <a:p>
            <a:pPr marL="457200" indent="-457200">
              <a:buAutoNum type="arabicPeriod"/>
            </a:pPr>
            <a:endParaRPr lang="en-US" sz="2400" baseline="-25000" dirty="0"/>
          </a:p>
          <a:p>
            <a:pPr marL="457200" indent="-457200"/>
            <a:r>
              <a:rPr lang="en-US" sz="2400" dirty="0"/>
              <a:t>2.	How many </a:t>
            </a:r>
            <a:r>
              <a:rPr lang="en-US" sz="2400" dirty="0">
                <a:solidFill>
                  <a:srgbClr val="0000FF"/>
                </a:solidFill>
              </a:rPr>
              <a:t>bit strings </a:t>
            </a:r>
            <a:r>
              <a:rPr lang="en-US" sz="2400" dirty="0"/>
              <a:t>of </a:t>
            </a:r>
            <a:r>
              <a:rPr lang="en-US" sz="2400" dirty="0">
                <a:solidFill>
                  <a:srgbClr val="FF0000"/>
                </a:solidFill>
              </a:rPr>
              <a:t>length </a:t>
            </a:r>
            <a:r>
              <a:rPr lang="en-US" sz="2400" dirty="0" err="1">
                <a:solidFill>
                  <a:srgbClr val="FF0000"/>
                </a:solidFill>
              </a:rPr>
              <a:t>n</a:t>
            </a:r>
            <a:r>
              <a:rPr lang="en-US" sz="2400" dirty="0"/>
              <a:t> that </a:t>
            </a:r>
            <a:r>
              <a:rPr lang="en-US" sz="2400" i="1" dirty="0"/>
              <a:t>do not have </a:t>
            </a:r>
            <a:r>
              <a:rPr lang="en-US" sz="2400" b="1" i="1" dirty="0">
                <a:solidFill>
                  <a:srgbClr val="0000FF"/>
                </a:solidFill>
              </a:rPr>
              <a:t>two consecutive 0s</a:t>
            </a:r>
            <a:r>
              <a:rPr lang="en-US" sz="2400" b="1" dirty="0">
                <a:solidFill>
                  <a:srgbClr val="0000FF"/>
                </a:solidFill>
              </a:rPr>
              <a:t>.</a:t>
            </a:r>
          </a:p>
          <a:p>
            <a:pPr marL="457200" indent="-457200"/>
            <a:endParaRPr lang="en-US" sz="2400" b="1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dirty="0">
                <a:solidFill>
                  <a:srgbClr val="0000FF"/>
                </a:solidFill>
              </a:rPr>
              <a:t>	</a:t>
            </a:r>
            <a:r>
              <a:rPr lang="en-US" sz="2400" dirty="0">
                <a:solidFill>
                  <a:srgbClr val="0000FF"/>
                </a:solidFill>
              </a:rPr>
              <a:t>For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=1, the strings are </a:t>
            </a:r>
            <a:r>
              <a:rPr lang="en-US" sz="2400" b="1" dirty="0">
                <a:solidFill>
                  <a:srgbClr val="660066"/>
                </a:solidFill>
              </a:rPr>
              <a:t>0</a:t>
            </a:r>
            <a:r>
              <a:rPr lang="en-US" sz="2400" dirty="0">
                <a:solidFill>
                  <a:srgbClr val="0000FF"/>
                </a:solidFill>
              </a:rPr>
              <a:t> and </a:t>
            </a:r>
            <a:r>
              <a:rPr lang="en-US" sz="2400" b="1" dirty="0">
                <a:solidFill>
                  <a:srgbClr val="660066"/>
                </a:solidFill>
              </a:rPr>
              <a:t>1</a:t>
            </a:r>
          </a:p>
          <a:p>
            <a:pPr marL="457200" indent="-457200"/>
            <a:r>
              <a:rPr lang="en-US" sz="2400" dirty="0">
                <a:solidFill>
                  <a:srgbClr val="0000FF"/>
                </a:solidFill>
              </a:rPr>
              <a:t>	For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=2, the strings are </a:t>
            </a:r>
            <a:r>
              <a:rPr lang="en-US" sz="2400" dirty="0">
                <a:solidFill>
                  <a:srgbClr val="FF0000"/>
                </a:solidFill>
              </a:rPr>
              <a:t>01, 10, 11</a:t>
            </a:r>
          </a:p>
          <a:p>
            <a:pPr marL="457200" indent="-457200"/>
            <a:r>
              <a:rPr lang="en-US" sz="2400" dirty="0">
                <a:solidFill>
                  <a:srgbClr val="0000FF"/>
                </a:solidFill>
              </a:rPr>
              <a:t>	For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=3, the strings are </a:t>
            </a:r>
            <a:r>
              <a:rPr lang="en-US" sz="2400" dirty="0">
                <a:solidFill>
                  <a:srgbClr val="FF0000"/>
                </a:solidFill>
              </a:rPr>
              <a:t>01</a:t>
            </a:r>
            <a:r>
              <a:rPr lang="en-US" sz="2400" dirty="0">
                <a:solidFill>
                  <a:srgbClr val="0000FF"/>
                </a:solidFill>
              </a:rPr>
              <a:t>1, </a:t>
            </a:r>
            <a:r>
              <a:rPr lang="en-US" sz="2400" dirty="0">
                <a:solidFill>
                  <a:srgbClr val="FF0000"/>
                </a:solidFill>
              </a:rPr>
              <a:t>11</a:t>
            </a:r>
            <a:r>
              <a:rPr lang="en-US" sz="2400" dirty="0">
                <a:solidFill>
                  <a:srgbClr val="0000FF"/>
                </a:solidFill>
              </a:rPr>
              <a:t>1, </a:t>
            </a:r>
            <a:r>
              <a:rPr lang="en-US" sz="2400" dirty="0">
                <a:solidFill>
                  <a:srgbClr val="FF0000"/>
                </a:solidFill>
              </a:rPr>
              <a:t>10</a:t>
            </a:r>
            <a:r>
              <a:rPr lang="en-US" sz="2400" dirty="0">
                <a:solidFill>
                  <a:srgbClr val="0000FF"/>
                </a:solidFill>
              </a:rPr>
              <a:t>1, </a:t>
            </a:r>
            <a:r>
              <a:rPr lang="en-US" sz="2400" b="1" dirty="0">
                <a:solidFill>
                  <a:srgbClr val="660066"/>
                </a:solidFill>
              </a:rPr>
              <a:t>0</a:t>
            </a:r>
            <a:r>
              <a:rPr lang="en-US" sz="2400" dirty="0">
                <a:solidFill>
                  <a:srgbClr val="0000FF"/>
                </a:solidFill>
              </a:rPr>
              <a:t>10, </a:t>
            </a:r>
            <a:r>
              <a:rPr lang="en-US" sz="2400" b="1" dirty="0">
                <a:solidFill>
                  <a:srgbClr val="660066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10</a:t>
            </a:r>
          </a:p>
          <a:p>
            <a:pPr marL="457200" indent="-457200"/>
            <a:endParaRPr lang="en-US" sz="2400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>
                <a:solidFill>
                  <a:srgbClr val="0000FF"/>
                </a:solidFill>
              </a:rPr>
              <a:t>	Do you see a pattern here?</a:t>
            </a:r>
          </a:p>
          <a:p>
            <a:pPr marL="457200" indent="-457200">
              <a:buAutoNum type="arabicPeriod"/>
            </a:pPr>
            <a:endParaRPr lang="en-US" sz="2400" b="1" baseline="-25000" dirty="0">
              <a:solidFill>
                <a:srgbClr val="0000FF"/>
              </a:solidFill>
            </a:endParaRPr>
          </a:p>
          <a:p>
            <a:pPr marL="457200" indent="-457200"/>
            <a:endParaRPr lang="en-US" sz="2400" b="1" baseline="-25000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baseline="-25000" dirty="0">
                <a:solidFill>
                  <a:srgbClr val="0000FF"/>
                </a:solidFill>
              </a:rPr>
              <a:t>	</a:t>
            </a:r>
          </a:p>
          <a:p>
            <a:endParaRPr lang="en-US" sz="2400" b="1" baseline="-25000" dirty="0">
              <a:solidFill>
                <a:srgbClr val="0000FF"/>
              </a:solidFill>
            </a:endParaRPr>
          </a:p>
          <a:p>
            <a:endParaRPr lang="en-US" sz="2400" baseline="-2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of Recurrence Relations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0005" y="1670122"/>
            <a:ext cx="88102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400" dirty="0"/>
              <a:t>Let</a:t>
            </a:r>
            <a:r>
              <a:rPr lang="en-US" sz="2400" dirty="0">
                <a:solidFill>
                  <a:srgbClr val="0000FF"/>
                </a:solidFill>
              </a:rPr>
              <a:t> 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be the number of bit strings of </a:t>
            </a:r>
            <a:r>
              <a:rPr lang="en-US" sz="2400" dirty="0">
                <a:solidFill>
                  <a:srgbClr val="0000FF"/>
                </a:solidFill>
              </a:rPr>
              <a:t>length </a:t>
            </a:r>
            <a:r>
              <a:rPr lang="en-US" sz="24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that </a:t>
            </a:r>
            <a:r>
              <a:rPr lang="en-US" sz="2400" dirty="0">
                <a:solidFill>
                  <a:srgbClr val="000000"/>
                </a:solidFill>
              </a:rPr>
              <a:t>do not have </a:t>
            </a:r>
            <a:r>
              <a:rPr lang="en-US" sz="2400" dirty="0">
                <a:solidFill>
                  <a:srgbClr val="0000FF"/>
                </a:solidFill>
              </a:rPr>
              <a:t>two consecutive 0’s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</a:p>
          <a:p>
            <a:pPr marL="457200" indent="-457200"/>
            <a:endParaRPr lang="en-US" sz="2400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/>
              <a:t>This can be represented as </a:t>
            </a:r>
            <a:r>
              <a:rPr lang="en-US" sz="2400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a</a:t>
            </a:r>
            <a:r>
              <a:rPr lang="en-US" sz="2400" baseline="-25000" dirty="0">
                <a:solidFill>
                  <a:srgbClr val="0000FF"/>
                </a:solidFill>
              </a:rPr>
              <a:t>n-1</a:t>
            </a:r>
            <a:r>
              <a:rPr lang="en-US" sz="2400" dirty="0">
                <a:solidFill>
                  <a:srgbClr val="0000FF"/>
                </a:solidFill>
              </a:rPr>
              <a:t> + a</a:t>
            </a:r>
            <a:r>
              <a:rPr lang="en-US" sz="2400" baseline="-25000" dirty="0">
                <a:solidFill>
                  <a:srgbClr val="0000FF"/>
                </a:solidFill>
              </a:rPr>
              <a:t>n-2		</a:t>
            </a:r>
            <a:r>
              <a:rPr lang="en-US" sz="2400" dirty="0">
                <a:solidFill>
                  <a:srgbClr val="0000FF"/>
                </a:solidFill>
              </a:rPr>
              <a:t>(</a:t>
            </a:r>
            <a:r>
              <a:rPr lang="en-US" sz="2400" dirty="0">
                <a:solidFill>
                  <a:srgbClr val="FF0000"/>
                </a:solidFill>
              </a:rPr>
              <a:t>why?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  <a:p>
            <a:pPr marL="457200" indent="-457200"/>
            <a:endParaRPr lang="en-US" sz="2400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>
                <a:solidFill>
                  <a:srgbClr val="0000FF"/>
                </a:solidFill>
              </a:rPr>
              <a:t>		[bit string of length (n-1) without a 00 anywhere] 1		(a</a:t>
            </a:r>
            <a:r>
              <a:rPr lang="en-US" sz="2400" baseline="-25000" dirty="0">
                <a:solidFill>
                  <a:srgbClr val="0000FF"/>
                </a:solidFill>
              </a:rPr>
              <a:t>n-1</a:t>
            </a:r>
            <a:r>
              <a:rPr lang="en-US" sz="2400" dirty="0">
                <a:solidFill>
                  <a:srgbClr val="0000FF"/>
                </a:solidFill>
              </a:rPr>
              <a:t>) </a:t>
            </a:r>
          </a:p>
          <a:p>
            <a:pPr marL="457200" indent="-457200"/>
            <a:r>
              <a:rPr lang="en-US" sz="2400" dirty="0">
                <a:solidFill>
                  <a:srgbClr val="0000FF"/>
                </a:solidFill>
              </a:rPr>
              <a:t>and 	[bit string of length (n-2) without a 00 anywhere] 1 0	(a</a:t>
            </a:r>
            <a:r>
              <a:rPr lang="en-US" sz="2400" baseline="-25000" dirty="0">
                <a:solidFill>
                  <a:srgbClr val="0000FF"/>
                </a:solidFill>
              </a:rPr>
              <a:t>n-2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  <a:p>
            <a:pPr marL="457200" indent="-457200"/>
            <a:endParaRPr lang="en-US" sz="2400" baseline="-25000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a</a:t>
            </a:r>
            <a:r>
              <a:rPr lang="en-US" sz="2400" baseline="-25000" dirty="0">
                <a:solidFill>
                  <a:srgbClr val="0000FF"/>
                </a:solidFill>
              </a:rPr>
              <a:t>n-1</a:t>
            </a:r>
            <a:r>
              <a:rPr lang="en-US" sz="2400" dirty="0">
                <a:solidFill>
                  <a:srgbClr val="0000FF"/>
                </a:solidFill>
              </a:rPr>
              <a:t> + a</a:t>
            </a:r>
            <a:r>
              <a:rPr lang="en-US" sz="2400" baseline="-25000" dirty="0">
                <a:solidFill>
                  <a:srgbClr val="0000FF"/>
                </a:solidFill>
              </a:rPr>
              <a:t>n-2 </a:t>
            </a:r>
            <a:r>
              <a:rPr lang="en-US" sz="2400" dirty="0">
                <a:solidFill>
                  <a:srgbClr val="0000FF"/>
                </a:solidFill>
              </a:rPr>
              <a:t>is a recurrence relation. Given this, can you </a:t>
            </a:r>
            <a:r>
              <a:rPr lang="en-US" sz="2400" dirty="0">
                <a:solidFill>
                  <a:srgbClr val="FF0000"/>
                </a:solidFill>
              </a:rPr>
              <a:t>solve it </a:t>
            </a:r>
            <a:r>
              <a:rPr lang="en-US" sz="2400" dirty="0">
                <a:solidFill>
                  <a:srgbClr val="0000FF"/>
                </a:solidFill>
              </a:rPr>
              <a:t>to find  a non-recursive version of 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? </a:t>
            </a:r>
          </a:p>
          <a:p>
            <a:pPr marL="457200" indent="-457200"/>
            <a:endParaRPr lang="en-US" sz="2400" baseline="-25000" dirty="0">
              <a:solidFill>
                <a:srgbClr val="0000FF"/>
              </a:solidFill>
            </a:endParaRPr>
          </a:p>
          <a:p>
            <a:pPr marL="457200" indent="-457200"/>
            <a:endParaRPr lang="en-US" sz="2400" dirty="0">
              <a:solidFill>
                <a:srgbClr val="0000FF"/>
              </a:solidFill>
            </a:endParaRPr>
          </a:p>
          <a:p>
            <a:pPr marL="457200" indent="-457200"/>
            <a:endParaRPr lang="en-US" sz="2400" b="1" baseline="-25000" dirty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baseline="-25000" dirty="0">
                <a:solidFill>
                  <a:srgbClr val="0000FF"/>
                </a:solidFill>
              </a:rPr>
              <a:t>	</a:t>
            </a:r>
          </a:p>
          <a:p>
            <a:endParaRPr lang="en-US" sz="2400" b="1" baseline="-25000" dirty="0">
              <a:solidFill>
                <a:srgbClr val="0000FF"/>
              </a:solidFill>
            </a:endParaRPr>
          </a:p>
          <a:p>
            <a:endParaRPr lang="en-US" sz="2400" baseline="-2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Tower of Hanoi</a:t>
            </a:r>
          </a:p>
        </p:txBody>
      </p:sp>
      <p:sp>
        <p:nvSpPr>
          <p:cNvPr id="3" name="Rectangle 2"/>
          <p:cNvSpPr/>
          <p:nvPr/>
        </p:nvSpPr>
        <p:spPr>
          <a:xfrm>
            <a:off x="1848230" y="3913356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671025" y="3914914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57169" y="3914119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799741" y="3003918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9291" y="3002361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598841" y="3000804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66226" y="3695379"/>
            <a:ext cx="1251110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8398" y="3478958"/>
            <a:ext cx="985723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60048" y="3262537"/>
            <a:ext cx="720336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78523" y="3046116"/>
            <a:ext cx="464427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06477" y="2829695"/>
            <a:ext cx="208519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0" y="4805680"/>
            <a:ext cx="91172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Transfer these disks from one peg to another. However, </a:t>
            </a:r>
            <a:r>
              <a:rPr lang="en-US" sz="2400" dirty="0">
                <a:solidFill>
                  <a:srgbClr val="0000FF"/>
                </a:solidFill>
              </a:rPr>
              <a:t>at </a:t>
            </a:r>
            <a:r>
              <a:rPr lang="en-US" sz="2400" b="1" dirty="0">
                <a:solidFill>
                  <a:srgbClr val="FF0000"/>
                </a:solidFill>
              </a:rPr>
              <a:t>no time</a:t>
            </a:r>
            <a:r>
              <a:rPr lang="en-US" sz="2400" dirty="0">
                <a:solidFill>
                  <a:srgbClr val="0000FF"/>
                </a:solidFill>
              </a:rPr>
              <a:t>, 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a larger disk should be placed on a disk of smaller size</a:t>
            </a:r>
            <a:r>
              <a:rPr lang="en-US" sz="2400" dirty="0"/>
              <a:t>. Start with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64 disks</a:t>
            </a:r>
            <a:r>
              <a:rPr lang="en-US" sz="2400" dirty="0"/>
              <a:t>. When you have finished transferring them one peg to another, </a:t>
            </a:r>
          </a:p>
          <a:p>
            <a:r>
              <a:rPr lang="en-US" sz="2400" dirty="0"/>
              <a:t>the world will end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Tower of Hanoi</a:t>
            </a:r>
          </a:p>
        </p:txBody>
      </p:sp>
      <p:sp>
        <p:nvSpPr>
          <p:cNvPr id="3" name="Rectangle 2"/>
          <p:cNvSpPr/>
          <p:nvPr/>
        </p:nvSpPr>
        <p:spPr>
          <a:xfrm>
            <a:off x="1849818" y="3544504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672613" y="3546062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58757" y="3545267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801329" y="2635066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200879" y="2633509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600429" y="2631952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85181" y="3326527"/>
            <a:ext cx="1251110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32847" y="3111073"/>
            <a:ext cx="985723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98752" y="2888571"/>
            <a:ext cx="720336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93494" y="2672634"/>
            <a:ext cx="464427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06476" y="2453172"/>
            <a:ext cx="208519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76302" y="4180344"/>
            <a:ext cx="67034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Let, </a:t>
            </a:r>
            <a:r>
              <a:rPr lang="en-US" sz="2400" dirty="0" err="1"/>
              <a:t>H</a:t>
            </a:r>
            <a:r>
              <a:rPr lang="en-US" sz="2400" baseline="-25000" dirty="0" err="1"/>
              <a:t>n</a:t>
            </a:r>
            <a:r>
              <a:rPr lang="en-US" sz="2400" dirty="0"/>
              <a:t> = number of moves to transfer </a:t>
            </a:r>
            <a:r>
              <a:rPr lang="en-US" sz="2400" dirty="0" err="1"/>
              <a:t>n</a:t>
            </a:r>
            <a:r>
              <a:rPr lang="en-US" sz="2400" dirty="0"/>
              <a:t> disks. Then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 err="1">
                <a:solidFill>
                  <a:srgbClr val="0000FF"/>
                </a:solidFill>
              </a:rPr>
              <a:t>H</a:t>
            </a:r>
            <a:r>
              <a:rPr lang="en-US" sz="2400" baseline="-25000" dirty="0" err="1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2H</a:t>
            </a:r>
            <a:r>
              <a:rPr lang="en-US" sz="2400" baseline="-25000" dirty="0">
                <a:solidFill>
                  <a:srgbClr val="0000FF"/>
                </a:solidFill>
              </a:rPr>
              <a:t>n-1</a:t>
            </a:r>
            <a:r>
              <a:rPr lang="en-US" sz="2400" dirty="0">
                <a:solidFill>
                  <a:srgbClr val="0000FF"/>
                </a:solidFill>
              </a:rPr>
              <a:t> +1 (why?)</a:t>
            </a:r>
          </a:p>
          <a:p>
            <a:pPr algn="ctr"/>
            <a:endParaRPr lang="en-US" sz="2400" dirty="0">
              <a:solidFill>
                <a:srgbClr val="0000FF"/>
              </a:solidFill>
            </a:endParaRPr>
          </a:p>
          <a:p>
            <a:pPr algn="ctr"/>
            <a:r>
              <a:rPr lang="en-US" sz="2400" dirty="0">
                <a:solidFill>
                  <a:srgbClr val="0000FF"/>
                </a:solidFill>
              </a:rPr>
              <a:t>Can you solve this and compute H</a:t>
            </a:r>
            <a:r>
              <a:rPr lang="en-US" sz="2400" baseline="-25000" dirty="0">
                <a:solidFill>
                  <a:srgbClr val="0000FF"/>
                </a:solidFill>
              </a:rPr>
              <a:t>64</a:t>
            </a:r>
            <a:r>
              <a:rPr lang="en-US" sz="2400" dirty="0">
                <a:solidFill>
                  <a:srgbClr val="0000FF"/>
                </a:solidFill>
              </a:rPr>
              <a:t>? (H</a:t>
            </a:r>
            <a:r>
              <a:rPr lang="en-US" sz="2400" baseline="-25000" dirty="0">
                <a:solidFill>
                  <a:srgbClr val="0000FF"/>
                </a:solidFill>
              </a:rPr>
              <a:t>1</a:t>
            </a:r>
            <a:r>
              <a:rPr lang="en-US" sz="2400" dirty="0">
                <a:solidFill>
                  <a:srgbClr val="0000FF"/>
                </a:solidFill>
              </a:rPr>
              <a:t> = 1) 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Solving Linear Homogeneous Recurrence Relations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5240" y="1417638"/>
            <a:ext cx="616076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</a:t>
            </a:r>
            <a:r>
              <a:rPr lang="en-US" sz="2400" b="1" i="1" dirty="0">
                <a:solidFill>
                  <a:srgbClr val="FF0000"/>
                </a:solidFill>
              </a:rPr>
              <a:t>linear</a:t>
            </a:r>
            <a:r>
              <a:rPr lang="en-US" sz="2400" dirty="0">
                <a:solidFill>
                  <a:srgbClr val="FF0000"/>
                </a:solidFill>
              </a:rPr>
              <a:t> recurrence relation </a:t>
            </a:r>
            <a:r>
              <a:rPr lang="en-US" sz="2400" dirty="0"/>
              <a:t>is of the form</a:t>
            </a:r>
          </a:p>
          <a:p>
            <a:endParaRPr lang="en-US" sz="2400" dirty="0"/>
          </a:p>
          <a:p>
            <a:r>
              <a:rPr lang="en-US" sz="2400" dirty="0"/>
              <a:t>		a</a:t>
            </a:r>
            <a:r>
              <a:rPr lang="en-US" sz="2400" baseline="-25000" dirty="0"/>
              <a:t>n</a:t>
            </a:r>
            <a:r>
              <a:rPr lang="en-US" sz="2400" dirty="0"/>
              <a:t> = c</a:t>
            </a:r>
            <a:r>
              <a:rPr lang="en-US" sz="2400" baseline="-25000" dirty="0"/>
              <a:t>1</a:t>
            </a:r>
            <a:r>
              <a:rPr lang="en-US" sz="2400" dirty="0"/>
              <a:t>.a</a:t>
            </a:r>
            <a:r>
              <a:rPr lang="en-US" sz="2400" baseline="-25000" dirty="0"/>
              <a:t>n-1 </a:t>
            </a:r>
            <a:r>
              <a:rPr lang="en-US" sz="2400" dirty="0"/>
              <a:t>+ c</a:t>
            </a:r>
            <a:r>
              <a:rPr lang="en-US" sz="2400" baseline="-25000" dirty="0"/>
              <a:t>2</a:t>
            </a:r>
            <a:r>
              <a:rPr lang="en-US" sz="2400" dirty="0"/>
              <a:t>. a</a:t>
            </a:r>
            <a:r>
              <a:rPr lang="en-US" sz="2400" baseline="-25000" dirty="0"/>
              <a:t>n-2 </a:t>
            </a:r>
            <a:r>
              <a:rPr lang="en-US" sz="2400" dirty="0"/>
              <a:t>+ c</a:t>
            </a:r>
            <a:r>
              <a:rPr lang="en-US" sz="2400" baseline="-25000" dirty="0"/>
              <a:t>3</a:t>
            </a:r>
            <a:r>
              <a:rPr lang="en-US" sz="2400" dirty="0"/>
              <a:t>. a</a:t>
            </a:r>
            <a:r>
              <a:rPr lang="en-US" sz="2400" baseline="-25000" dirty="0"/>
              <a:t>n-3 </a:t>
            </a:r>
            <a:r>
              <a:rPr lang="en-US" sz="2400" dirty="0"/>
              <a:t>+ …+ c</a:t>
            </a:r>
            <a:r>
              <a:rPr lang="en-US" sz="2400" baseline="-25000" dirty="0"/>
              <a:t>k</a:t>
            </a:r>
            <a:r>
              <a:rPr lang="en-US" sz="2400" dirty="0"/>
              <a:t>. a</a:t>
            </a:r>
            <a:r>
              <a:rPr lang="en-US" sz="2400" baseline="-25000" dirty="0"/>
              <a:t>n-</a:t>
            </a:r>
            <a:r>
              <a:rPr lang="en-US" sz="2400" baseline="-25000" dirty="0" err="1"/>
              <a:t>k</a:t>
            </a:r>
            <a:endParaRPr lang="en-US" sz="2400" baseline="-25000" dirty="0"/>
          </a:p>
          <a:p>
            <a:endParaRPr lang="en-US" sz="2400" baseline="30000" dirty="0"/>
          </a:p>
          <a:p>
            <a:r>
              <a:rPr lang="en-US" sz="2400" dirty="0"/>
              <a:t>(here c</a:t>
            </a:r>
            <a:r>
              <a:rPr lang="en-US" sz="2400" baseline="-25000" dirty="0"/>
              <a:t>1</a:t>
            </a:r>
            <a:r>
              <a:rPr lang="en-US" sz="2400" dirty="0"/>
              <a:t>, c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dirty="0" err="1"/>
              <a:t>c</a:t>
            </a:r>
            <a:r>
              <a:rPr lang="en-US" sz="2400" baseline="-25000" dirty="0" err="1"/>
              <a:t>n</a:t>
            </a:r>
            <a:r>
              <a:rPr lang="en-US" sz="2400" dirty="0"/>
              <a:t> are constants)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500255"/>
            <a:ext cx="860549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Its solution is of the form </a:t>
            </a:r>
            <a:r>
              <a:rPr lang="en-US" sz="2400" dirty="0">
                <a:solidFill>
                  <a:srgbClr val="0000FF"/>
                </a:solidFill>
              </a:rPr>
              <a:t>a</a:t>
            </a:r>
            <a:r>
              <a:rPr lang="en-US" sz="2400" baseline="-25000" dirty="0">
                <a:solidFill>
                  <a:srgbClr val="0000FF"/>
                </a:solidFill>
              </a:rPr>
              <a:t>n</a:t>
            </a:r>
            <a:r>
              <a:rPr lang="en-US" sz="2400" dirty="0">
                <a:solidFill>
                  <a:srgbClr val="0000FF"/>
                </a:solidFill>
              </a:rPr>
              <a:t> = 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baseline="30000" dirty="0" err="1">
                <a:solidFill>
                  <a:srgbClr val="0000FF"/>
                </a:solidFill>
              </a:rPr>
              <a:t>n</a:t>
            </a:r>
            <a:r>
              <a:rPr lang="en-US" sz="2400" dirty="0"/>
              <a:t> (where </a:t>
            </a:r>
            <a:r>
              <a:rPr lang="en-US" sz="2400" dirty="0" err="1"/>
              <a:t>r</a:t>
            </a:r>
            <a:r>
              <a:rPr lang="en-US" sz="2400" dirty="0"/>
              <a:t> is a constant) if and only if</a:t>
            </a:r>
          </a:p>
          <a:p>
            <a:endParaRPr lang="en-US" sz="2400" dirty="0"/>
          </a:p>
          <a:p>
            <a:r>
              <a:rPr lang="en-US" sz="2400" dirty="0" err="1"/>
              <a:t>r</a:t>
            </a:r>
            <a:r>
              <a:rPr lang="en-US" sz="2400" dirty="0"/>
              <a:t> is a solution of</a:t>
            </a:r>
          </a:p>
          <a:p>
            <a:endParaRPr lang="en-US" sz="2400" dirty="0"/>
          </a:p>
          <a:p>
            <a:r>
              <a:rPr lang="en-US" sz="2400" dirty="0"/>
              <a:t>		</a:t>
            </a:r>
            <a:r>
              <a:rPr lang="en-US" sz="2400" dirty="0" err="1"/>
              <a:t>r</a:t>
            </a:r>
            <a:r>
              <a:rPr lang="en-US" sz="2400" baseline="30000" dirty="0" err="1"/>
              <a:t>n</a:t>
            </a:r>
            <a:r>
              <a:rPr lang="en-US" sz="2400" dirty="0"/>
              <a:t> = c</a:t>
            </a:r>
            <a:r>
              <a:rPr lang="en-US" sz="2400" baseline="-25000" dirty="0"/>
              <a:t>1</a:t>
            </a:r>
            <a:r>
              <a:rPr lang="en-US" sz="2400" dirty="0"/>
              <a:t>.r</a:t>
            </a:r>
            <a:r>
              <a:rPr lang="en-US" sz="2400" baseline="30000" dirty="0"/>
              <a:t>n-1 </a:t>
            </a:r>
            <a:r>
              <a:rPr lang="en-US" sz="2400" dirty="0"/>
              <a:t>+ c</a:t>
            </a:r>
            <a:r>
              <a:rPr lang="en-US" sz="2400" baseline="-25000" dirty="0"/>
              <a:t>2</a:t>
            </a:r>
            <a:r>
              <a:rPr lang="en-US" sz="2400" dirty="0"/>
              <a:t>. r</a:t>
            </a:r>
            <a:r>
              <a:rPr lang="en-US" sz="2400" baseline="30000" dirty="0"/>
              <a:t>n-2 </a:t>
            </a:r>
            <a:r>
              <a:rPr lang="en-US" sz="2400" dirty="0"/>
              <a:t>+ c</a:t>
            </a:r>
            <a:r>
              <a:rPr lang="en-US" sz="2400" baseline="-25000" dirty="0"/>
              <a:t>3</a:t>
            </a:r>
            <a:r>
              <a:rPr lang="en-US" sz="2400" dirty="0"/>
              <a:t>. r</a:t>
            </a:r>
            <a:r>
              <a:rPr lang="en-US" sz="2400" baseline="30000" dirty="0"/>
              <a:t>n-3 </a:t>
            </a:r>
            <a:r>
              <a:rPr lang="en-US" sz="2400" dirty="0"/>
              <a:t>+ …+ c</a:t>
            </a:r>
            <a:r>
              <a:rPr lang="en-US" sz="2400" baseline="-25000" dirty="0"/>
              <a:t>k</a:t>
            </a:r>
            <a:r>
              <a:rPr lang="en-US" sz="2400" dirty="0"/>
              <a:t>. </a:t>
            </a:r>
            <a:r>
              <a:rPr lang="en-US" sz="2400" dirty="0" err="1"/>
              <a:t>r</a:t>
            </a:r>
            <a:r>
              <a:rPr lang="en-US" sz="2400" baseline="30000" dirty="0" err="1"/>
              <a:t>n-k</a:t>
            </a:r>
            <a:r>
              <a:rPr lang="en-US" sz="2400" baseline="30000" dirty="0"/>
              <a:t> </a:t>
            </a:r>
          </a:p>
          <a:p>
            <a:endParaRPr lang="en-US" dirty="0"/>
          </a:p>
          <a:p>
            <a:r>
              <a:rPr lang="en-US" sz="2400" dirty="0"/>
              <a:t>This equation is known as the </a:t>
            </a:r>
            <a:r>
              <a:rPr lang="en-US" sz="2400" dirty="0">
                <a:solidFill>
                  <a:srgbClr val="FF0000"/>
                </a:solidFill>
              </a:rPr>
              <a:t>characteristic equation</a:t>
            </a:r>
            <a:r>
              <a:rPr lang="en-US" sz="24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778347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Solve: 	a</a:t>
            </a:r>
            <a:r>
              <a:rPr lang="en-US" sz="3200" b="1" baseline="-25000" dirty="0"/>
              <a:t>n</a:t>
            </a:r>
            <a:r>
              <a:rPr lang="en-US" sz="3200" b="1" dirty="0"/>
              <a:t> = a</a:t>
            </a:r>
            <a:r>
              <a:rPr lang="en-US" sz="3200" b="1" baseline="-25000" dirty="0"/>
              <a:t>n-1 </a:t>
            </a:r>
            <a:r>
              <a:rPr lang="en-US" sz="3200" b="1" dirty="0"/>
              <a:t>+ 2 a</a:t>
            </a:r>
            <a:r>
              <a:rPr lang="en-US" sz="3200" b="1" baseline="-25000" dirty="0"/>
              <a:t>n-2 </a:t>
            </a:r>
            <a:r>
              <a:rPr lang="en-US" sz="3200" b="1" baseline="30000" dirty="0"/>
              <a:t>	</a:t>
            </a:r>
            <a:r>
              <a:rPr lang="en-US" sz="2400" dirty="0"/>
              <a:t>(Given that a</a:t>
            </a:r>
            <a:r>
              <a:rPr lang="en-US" sz="2400" baseline="-25000" dirty="0"/>
              <a:t>0</a:t>
            </a:r>
            <a:r>
              <a:rPr lang="en-US" sz="2400" dirty="0"/>
              <a:t> = 2,a</a:t>
            </a:r>
            <a:r>
              <a:rPr lang="en-US" sz="2400" baseline="-25000" dirty="0"/>
              <a:t>1</a:t>
            </a:r>
            <a:r>
              <a:rPr lang="en-US" sz="2400" dirty="0"/>
              <a:t> = 7)</a:t>
            </a:r>
          </a:p>
          <a:p>
            <a:r>
              <a:rPr lang="en-US" sz="2400" dirty="0"/>
              <a:t>Its solution is of the “form”	</a:t>
            </a:r>
            <a:r>
              <a:rPr lang="en-US" sz="3200" b="1" dirty="0">
                <a:solidFill>
                  <a:srgbClr val="0000FF"/>
                </a:solidFill>
              </a:rPr>
              <a:t>a</a:t>
            </a:r>
            <a:r>
              <a:rPr lang="en-US" sz="3200" b="1" baseline="-25000" dirty="0">
                <a:solidFill>
                  <a:srgbClr val="0000FF"/>
                </a:solidFill>
              </a:rPr>
              <a:t>n</a:t>
            </a:r>
            <a:r>
              <a:rPr lang="en-US" sz="3200" b="1" dirty="0">
                <a:solidFill>
                  <a:srgbClr val="0000FF"/>
                </a:solidFill>
              </a:rPr>
              <a:t> = </a:t>
            </a:r>
            <a:r>
              <a:rPr lang="en-US" sz="3200" b="1" dirty="0" err="1">
                <a:solidFill>
                  <a:srgbClr val="0000FF"/>
                </a:solidFill>
              </a:rPr>
              <a:t>r</a:t>
            </a:r>
            <a:r>
              <a:rPr lang="en-US" sz="3200" b="1" baseline="30000" dirty="0" err="1">
                <a:solidFill>
                  <a:srgbClr val="0000FF"/>
                </a:solidFill>
              </a:rPr>
              <a:t>n</a:t>
            </a:r>
            <a:endParaRPr lang="en-US" sz="3200" b="1" dirty="0">
              <a:solidFill>
                <a:srgbClr val="0000FF"/>
              </a:solidFill>
            </a:endParaRPr>
          </a:p>
          <a:p>
            <a:endParaRPr lang="en-US" sz="2400" baseline="30000" dirty="0"/>
          </a:p>
          <a:p>
            <a:r>
              <a:rPr lang="en-US" sz="2400" dirty="0"/>
              <a:t>The </a:t>
            </a:r>
            <a:r>
              <a:rPr lang="en-US" sz="2400" b="1" dirty="0">
                <a:solidFill>
                  <a:srgbClr val="FF0000"/>
                </a:solidFill>
              </a:rPr>
              <a:t>characteristic equation</a:t>
            </a:r>
            <a:r>
              <a:rPr lang="en-US" sz="2400" b="1" dirty="0"/>
              <a:t> </a:t>
            </a:r>
            <a:r>
              <a:rPr lang="en-US" sz="2400" dirty="0"/>
              <a:t>is:  </a:t>
            </a:r>
            <a:r>
              <a:rPr lang="en-US" sz="2400" dirty="0">
                <a:solidFill>
                  <a:srgbClr val="0000FF"/>
                </a:solidFill>
              </a:rPr>
              <a:t>r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 = 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dirty="0">
                <a:solidFill>
                  <a:srgbClr val="0000FF"/>
                </a:solidFill>
              </a:rPr>
              <a:t> + 2,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i.e. r</a:t>
            </a:r>
            <a:r>
              <a:rPr lang="en-US" sz="2400" baseline="30000" dirty="0">
                <a:solidFill>
                  <a:srgbClr val="0000FF"/>
                </a:solidFill>
              </a:rPr>
              <a:t>2</a:t>
            </a:r>
            <a:r>
              <a:rPr lang="en-US" sz="2400" dirty="0">
                <a:solidFill>
                  <a:srgbClr val="0000FF"/>
                </a:solidFill>
              </a:rPr>
              <a:t> - </a:t>
            </a:r>
            <a:r>
              <a:rPr lang="en-US" sz="2400" dirty="0" err="1">
                <a:solidFill>
                  <a:srgbClr val="0000FF"/>
                </a:solidFill>
              </a:rPr>
              <a:t>r</a:t>
            </a:r>
            <a:r>
              <a:rPr lang="en-US" sz="2400" dirty="0">
                <a:solidFill>
                  <a:srgbClr val="0000FF"/>
                </a:solidFill>
              </a:rPr>
              <a:t> - 2</a:t>
            </a:r>
            <a:r>
              <a:rPr lang="en-US" sz="2400" baseline="300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= 0</a:t>
            </a:r>
            <a:r>
              <a:rPr lang="en-US" sz="2400" dirty="0"/>
              <a:t>. </a:t>
            </a:r>
          </a:p>
          <a:p>
            <a:r>
              <a:rPr lang="en-US" sz="2400" dirty="0"/>
              <a:t>It has two roots </a:t>
            </a:r>
            <a:r>
              <a:rPr lang="en-US" sz="2400" dirty="0" err="1"/>
              <a:t>r</a:t>
            </a:r>
            <a:r>
              <a:rPr lang="en-US" sz="2400" dirty="0"/>
              <a:t> = 2, and </a:t>
            </a:r>
            <a:r>
              <a:rPr lang="en-US" sz="2400" dirty="0" err="1"/>
              <a:t>r</a:t>
            </a:r>
            <a:r>
              <a:rPr lang="en-US" sz="2400" dirty="0"/>
              <a:t> = -1</a:t>
            </a:r>
          </a:p>
          <a:p>
            <a:endParaRPr lang="en-US" sz="2400" dirty="0"/>
          </a:p>
          <a:p>
            <a:r>
              <a:rPr lang="en-US" sz="2400" dirty="0"/>
              <a:t>The sequence {a</a:t>
            </a:r>
            <a:r>
              <a:rPr lang="en-US" sz="2400" baseline="-25000" dirty="0"/>
              <a:t>n</a:t>
            </a:r>
            <a:r>
              <a:rPr lang="en-US" sz="2400" dirty="0"/>
              <a:t>} is </a:t>
            </a:r>
            <a:r>
              <a:rPr lang="en-US" sz="2400" dirty="0">
                <a:solidFill>
                  <a:srgbClr val="031DFF"/>
                </a:solidFill>
              </a:rPr>
              <a:t>a solution to this recurrence relation </a:t>
            </a:r>
            <a:r>
              <a:rPr lang="en-US" sz="2400" dirty="0"/>
              <a:t>if and only if </a:t>
            </a:r>
          </a:p>
          <a:p>
            <a:r>
              <a:rPr lang="en-US" sz="2400" dirty="0"/>
              <a:t>a</a:t>
            </a:r>
            <a:r>
              <a:rPr lang="en-US" sz="2400" baseline="-25000" dirty="0"/>
              <a:t>n</a:t>
            </a:r>
            <a:r>
              <a:rPr lang="en-US" sz="2400" dirty="0"/>
              <a:t> = </a:t>
            </a:r>
            <a:r>
              <a:rPr lang="en-US" sz="2400" b="1" dirty="0">
                <a:solidFill>
                  <a:srgbClr val="FF0000"/>
                </a:solidFill>
              </a:rPr>
              <a:t>α</a:t>
            </a:r>
            <a:r>
              <a:rPr lang="en-US" sz="2400" b="1" baseline="-25000" dirty="0">
                <a:solidFill>
                  <a:srgbClr val="FF0000"/>
                </a:solidFill>
              </a:rPr>
              <a:t>1</a:t>
            </a:r>
            <a:r>
              <a:rPr lang="en-US" sz="2400" dirty="0"/>
              <a:t> 2</a:t>
            </a:r>
            <a:r>
              <a:rPr lang="en-US" sz="2400" baseline="30000" dirty="0"/>
              <a:t>n</a:t>
            </a:r>
            <a:r>
              <a:rPr lang="en-US" sz="2400" dirty="0"/>
              <a:t> + </a:t>
            </a:r>
            <a:r>
              <a:rPr lang="en-US" sz="2400" b="1" dirty="0">
                <a:solidFill>
                  <a:srgbClr val="FF0000"/>
                </a:solidFill>
              </a:rPr>
              <a:t>α</a:t>
            </a:r>
            <a:r>
              <a:rPr lang="en-US" sz="2400" b="1" baseline="-25000" dirty="0">
                <a:solidFill>
                  <a:srgbClr val="FF0000"/>
                </a:solidFill>
              </a:rPr>
              <a:t>2</a:t>
            </a:r>
            <a:r>
              <a:rPr lang="en-US" sz="2400" dirty="0"/>
              <a:t> (-1)</a:t>
            </a:r>
            <a:r>
              <a:rPr lang="en-US" sz="2400" baseline="30000" dirty="0"/>
              <a:t>n	</a:t>
            </a:r>
            <a:r>
              <a:rPr lang="en-US" sz="2400" dirty="0"/>
              <a:t>(Here α</a:t>
            </a:r>
            <a:r>
              <a:rPr lang="en-US" sz="2400" baseline="-25000" dirty="0"/>
              <a:t>1, </a:t>
            </a:r>
            <a:r>
              <a:rPr lang="en-US" sz="2400" dirty="0"/>
              <a:t>α</a:t>
            </a:r>
            <a:r>
              <a:rPr lang="en-US" sz="2400" baseline="-25000" dirty="0"/>
              <a:t>2 </a:t>
            </a:r>
            <a:r>
              <a:rPr lang="en-US" sz="2400" dirty="0"/>
              <a:t>are two constants)</a:t>
            </a:r>
          </a:p>
          <a:p>
            <a:endParaRPr lang="en-US" sz="2400" baseline="30000" dirty="0"/>
          </a:p>
          <a:p>
            <a:r>
              <a:rPr lang="en-US" sz="2400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= 2 = α</a:t>
            </a:r>
            <a:r>
              <a:rPr lang="en-US" sz="2400" baseline="-25000" dirty="0"/>
              <a:t>1</a:t>
            </a:r>
            <a:r>
              <a:rPr lang="en-US" sz="2400" dirty="0"/>
              <a:t> + α</a:t>
            </a:r>
            <a:r>
              <a:rPr lang="en-US" sz="2400" baseline="-25000" dirty="0"/>
              <a:t>2</a:t>
            </a:r>
          </a:p>
          <a:p>
            <a:r>
              <a:rPr lang="en-US" sz="2400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 = 7 = α</a:t>
            </a:r>
            <a:r>
              <a:rPr lang="en-US" sz="2400" baseline="-25000" dirty="0"/>
              <a:t>1</a:t>
            </a:r>
            <a:r>
              <a:rPr lang="en-US" sz="2400" dirty="0"/>
              <a:t>. 2 + α</a:t>
            </a:r>
            <a:r>
              <a:rPr lang="en-US" sz="2400" baseline="-25000" dirty="0"/>
              <a:t>2</a:t>
            </a:r>
            <a:r>
              <a:rPr lang="en-US" sz="2400" dirty="0"/>
              <a:t>.(-1)		This leads to α</a:t>
            </a:r>
            <a:r>
              <a:rPr lang="en-US" sz="2400" baseline="-25000" dirty="0"/>
              <a:t>1</a:t>
            </a:r>
            <a:r>
              <a:rPr lang="en-US" sz="2400" dirty="0"/>
              <a:t>= 3, and α</a:t>
            </a:r>
            <a:r>
              <a:rPr lang="en-US" sz="2400" baseline="-25000" dirty="0"/>
              <a:t>2</a:t>
            </a:r>
            <a:r>
              <a:rPr lang="en-US" sz="2400" dirty="0"/>
              <a:t> = -1</a:t>
            </a:r>
          </a:p>
          <a:p>
            <a:endParaRPr lang="en-US" sz="2400" baseline="30000" dirty="0"/>
          </a:p>
          <a:p>
            <a:r>
              <a:rPr lang="en-US" sz="2400" b="1" dirty="0">
                <a:solidFill>
                  <a:srgbClr val="0000FF"/>
                </a:solidFill>
              </a:rPr>
              <a:t>So, the solution is a</a:t>
            </a:r>
            <a:r>
              <a:rPr lang="en-US" sz="2400" b="1" baseline="-25000" dirty="0">
                <a:solidFill>
                  <a:srgbClr val="0000FF"/>
                </a:solidFill>
              </a:rPr>
              <a:t>n</a:t>
            </a:r>
            <a:r>
              <a:rPr lang="en-US" sz="2400" b="1" dirty="0">
                <a:solidFill>
                  <a:srgbClr val="0000FF"/>
                </a:solidFill>
              </a:rPr>
              <a:t> = 3. 2</a:t>
            </a:r>
            <a:r>
              <a:rPr lang="en-US" sz="2400" b="1" baseline="30000" dirty="0">
                <a:solidFill>
                  <a:srgbClr val="0000FF"/>
                </a:solidFill>
              </a:rPr>
              <a:t>n</a:t>
            </a:r>
            <a:r>
              <a:rPr lang="en-US" sz="2400" b="1" dirty="0">
                <a:solidFill>
                  <a:srgbClr val="0000FF"/>
                </a:solidFill>
              </a:rPr>
              <a:t> - (-1)</a:t>
            </a:r>
            <a:r>
              <a:rPr lang="en-US" sz="2400" b="1" baseline="30000" dirty="0">
                <a:solidFill>
                  <a:srgbClr val="0000FF"/>
                </a:solidFill>
              </a:rPr>
              <a:t>n</a:t>
            </a:r>
          </a:p>
          <a:p>
            <a:endParaRPr lang="en-US" sz="2400" baseline="300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baseline="30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</TotalTime>
  <Words>457</Words>
  <Application>Microsoft Macintosh PowerPoint</Application>
  <PresentationFormat>On-screen Show (4:3)</PresentationFormat>
  <Paragraphs>226</Paragraphs>
  <Slides>20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Narrow</vt:lpstr>
      <vt:lpstr>Calibri</vt:lpstr>
      <vt:lpstr>Wingdings</vt:lpstr>
      <vt:lpstr>Office Theme</vt:lpstr>
      <vt:lpstr>Equation</vt:lpstr>
      <vt:lpstr>CS 2210 Discrete Structures Advanced Counting</vt:lpstr>
      <vt:lpstr>Compound Interest</vt:lpstr>
      <vt:lpstr>Recurrence Relation</vt:lpstr>
      <vt:lpstr>More examples of  Recurrence Relations</vt:lpstr>
      <vt:lpstr>Example of Recurrence Relations</vt:lpstr>
      <vt:lpstr>Tower of Hanoi</vt:lpstr>
      <vt:lpstr>Tower of Hanoi</vt:lpstr>
      <vt:lpstr>Solving Linear Homogeneous Recurrence Relations</vt:lpstr>
      <vt:lpstr>Example 1</vt:lpstr>
      <vt:lpstr>Example 2: Fibonacci sequence</vt:lpstr>
      <vt:lpstr>Example 3: Case of equal roots</vt:lpstr>
      <vt:lpstr>Example 4: Characteristic equation with complex roots</vt:lpstr>
      <vt:lpstr>Divide and Conquer  Recurrence Relations</vt:lpstr>
      <vt:lpstr>Divide and Conquer Recurrence Relations</vt:lpstr>
      <vt:lpstr>Divide and Conquer  Recurrence Relations</vt:lpstr>
      <vt:lpstr>Divide and Conquer Recurrence Relations</vt:lpstr>
      <vt:lpstr>Divide and Conquer Recurrence Relations</vt:lpstr>
      <vt:lpstr>Divide and Conquer Recurrence Relations</vt:lpstr>
      <vt:lpstr>Divide and Conquer Recurrence Relations</vt:lpstr>
      <vt:lpstr>Master Theorem</vt:lpstr>
    </vt:vector>
  </TitlesOfParts>
  <Company>University of Iowa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199</cp:revision>
  <dcterms:created xsi:type="dcterms:W3CDTF">2015-04-20T18:39:42Z</dcterms:created>
  <dcterms:modified xsi:type="dcterms:W3CDTF">2019-11-19T16:41:14Z</dcterms:modified>
</cp:coreProperties>
</file>