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92" r:id="rId15"/>
    <p:sldId id="293" r:id="rId16"/>
    <p:sldId id="291" r:id="rId17"/>
    <p:sldId id="269" r:id="rId18"/>
    <p:sldId id="289" r:id="rId19"/>
    <p:sldId id="270" r:id="rId20"/>
    <p:sldId id="271" r:id="rId21"/>
    <p:sldId id="273" r:id="rId22"/>
    <p:sldId id="299" r:id="rId23"/>
    <p:sldId id="272" r:id="rId24"/>
    <p:sldId id="279" r:id="rId25"/>
    <p:sldId id="275" r:id="rId26"/>
    <p:sldId id="276" r:id="rId27"/>
    <p:sldId id="278" r:id="rId28"/>
    <p:sldId id="280" r:id="rId29"/>
    <p:sldId id="298" r:id="rId30"/>
    <p:sldId id="286" r:id="rId31"/>
    <p:sldId id="287" r:id="rId32"/>
    <p:sldId id="281" r:id="rId33"/>
    <p:sldId id="294" r:id="rId34"/>
    <p:sldId id="284" r:id="rId35"/>
    <p:sldId id="297" r:id="rId36"/>
    <p:sldId id="282" r:id="rId37"/>
    <p:sldId id="285" r:id="rId38"/>
    <p:sldId id="283" r:id="rId39"/>
    <p:sldId id="295" r:id="rId40"/>
    <p:sldId id="29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CS2210:0001Discrete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Induction and Recursion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Fall </a:t>
            </a:r>
            <a:r>
              <a:rPr lang="en-US" b="1" smtClean="0">
                <a:solidFill>
                  <a:srgbClr val="000000"/>
                </a:solidFill>
              </a:rPr>
              <a:t>2018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70050"/>
            <a:ext cx="61468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39900"/>
            <a:ext cx="54610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524000"/>
            <a:ext cx="5867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201" y="1785808"/>
            <a:ext cx="43049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Prove by induction the following:</a:t>
            </a:r>
          </a:p>
          <a:p>
            <a:endParaRPr lang="en-US" dirty="0" smtClean="0"/>
          </a:p>
          <a:p>
            <a:r>
              <a:rPr lang="en-US" dirty="0" smtClean="0"/>
              <a:t>1.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  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815655" y="2291788"/>
          <a:ext cx="4365506" cy="77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3" imgW="1828800" imgH="381000" progId="Equation.DSMT4">
                  <p:embed/>
                </p:oleObj>
              </mc:Choice>
              <mc:Fallback>
                <p:oleObj name="Equation" r:id="rId3" imgW="1828800" imgH="38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55" y="2291788"/>
                        <a:ext cx="4365506" cy="77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15655" y="3393036"/>
          <a:ext cx="4499556" cy="66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55" y="3393036"/>
                        <a:ext cx="4499556" cy="66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Tiling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753" y="1455556"/>
            <a:ext cx="82699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Prove by induction that you can tile any 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 checkerboard </a:t>
            </a:r>
          </a:p>
          <a:p>
            <a:r>
              <a:rPr lang="en-US" sz="2400" dirty="0" smtClean="0"/>
              <a:t>(n&gt;1) with one square removed using only the </a:t>
            </a:r>
            <a:r>
              <a:rPr lang="en-US" sz="2400" dirty="0" err="1" smtClean="0"/>
              <a:t>triominoes</a:t>
            </a:r>
            <a:r>
              <a:rPr lang="en-US" sz="2400" dirty="0" smtClean="0"/>
              <a:t> of Fig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45" y="3176732"/>
            <a:ext cx="862973" cy="77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45" y="4278798"/>
            <a:ext cx="862973" cy="77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14" y="2782453"/>
            <a:ext cx="3246943" cy="3515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8721" y="5461123"/>
            <a:ext cx="93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2521" y="4618304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6754091" y="4618304"/>
            <a:ext cx="1058430" cy="1846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hint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2" y="1432581"/>
            <a:ext cx="5357091" cy="1120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6273" y="2713243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 cases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728" y="2493941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1712922" y="2552700"/>
            <a:ext cx="1588" cy="125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14510" y="2274455"/>
            <a:ext cx="813945" cy="4387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82" y="3255757"/>
            <a:ext cx="3302000" cy="3136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8078" y="5622483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Inductive step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3182" y="3498824"/>
            <a:ext cx="2498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 the (2</a:t>
            </a:r>
            <a:r>
              <a:rPr lang="en-US" baseline="30000" dirty="0" smtClean="0"/>
              <a:t>k+1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k+1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checkerboard</a:t>
            </a:r>
          </a:p>
          <a:p>
            <a:r>
              <a:rPr lang="en-US" dirty="0" smtClean="0"/>
              <a:t>Into four (2</a:t>
            </a:r>
            <a:r>
              <a:rPr lang="en-US" baseline="30000" dirty="0" smtClean="0"/>
              <a:t>k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checkerboards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6827" y="4976152"/>
            <a:ext cx="28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that the claim holds</a:t>
            </a:r>
          </a:p>
          <a:p>
            <a:r>
              <a:rPr lang="en-US" dirty="0" smtClean="0"/>
              <a:t>For boards of size (2</a:t>
            </a:r>
            <a:r>
              <a:rPr lang="en-US" baseline="30000" dirty="0" smtClean="0"/>
              <a:t>k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2818" y="4283425"/>
            <a:ext cx="218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Induction hypothesis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induction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60443"/>
            <a:ext cx="847967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To prove that           is true for all integer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We compete two steps: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b="1" dirty="0" smtClean="0">
                <a:solidFill>
                  <a:srgbClr val="660066"/>
                </a:solidFill>
              </a:rPr>
              <a:t>Basis</a:t>
            </a:r>
            <a:r>
              <a:rPr lang="en-US" sz="2800" dirty="0" smtClean="0">
                <a:solidFill>
                  <a:srgbClr val="660066"/>
                </a:solidFill>
              </a:rPr>
              <a:t>. We verify that the proposition P(1) is true.</a:t>
            </a:r>
          </a:p>
          <a:p>
            <a:r>
              <a:rPr lang="en-US" sz="2800" b="1" dirty="0" smtClean="0">
                <a:solidFill>
                  <a:srgbClr val="660066"/>
                </a:solidFill>
              </a:rPr>
              <a:t>Inductive Step</a:t>
            </a:r>
            <a:r>
              <a:rPr lang="en-US" sz="2800" dirty="0" smtClean="0">
                <a:solidFill>
                  <a:srgbClr val="660066"/>
                </a:solidFill>
              </a:rPr>
              <a:t>. We show that the conditional statement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Is true for all positive integers </a:t>
            </a:r>
            <a:r>
              <a:rPr lang="en-US" sz="2800" dirty="0" err="1" smtClean="0">
                <a:solidFill>
                  <a:srgbClr val="660066"/>
                </a:solidFill>
              </a:rPr>
              <a:t>k</a:t>
            </a:r>
            <a:r>
              <a:rPr lang="en-US" sz="2800" dirty="0" smtClean="0">
                <a:solidFill>
                  <a:srgbClr val="660066"/>
                </a:solidFill>
              </a:rPr>
              <a:t>.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endParaRPr lang="en-US" sz="2800" b="1" dirty="0" smtClean="0">
              <a:solidFill>
                <a:srgbClr val="660066"/>
              </a:solidFill>
            </a:endParaRP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</a:t>
            </a:r>
            <a:endParaRPr lang="en-US" sz="2800" dirty="0">
              <a:solidFill>
                <a:srgbClr val="660066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562756" y="1948295"/>
          <a:ext cx="711797" cy="4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3" imgW="330200" imgH="190500" progId="Equation.DSMT4">
                  <p:embed/>
                </p:oleObj>
              </mc:Choice>
              <mc:Fallback>
                <p:oleObj name="Equation" r:id="rId3" imgW="3302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756" y="1948295"/>
                        <a:ext cx="711797" cy="41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411635" y="1948295"/>
          <a:ext cx="377093" cy="4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635" y="1948295"/>
                        <a:ext cx="377093" cy="41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166092" y="4271818"/>
          <a:ext cx="6615544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Equation" r:id="rId7" imgW="2590800" imgH="203200" progId="Equation.DSMT4">
                  <p:embed/>
                </p:oleObj>
              </mc:Choice>
              <mc:Fallback>
                <p:oleObj name="Equation" r:id="rId7" imgW="25908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92" y="4271818"/>
                        <a:ext cx="6615544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1512454" y="5541694"/>
            <a:ext cx="1339273" cy="669761"/>
          </a:xfrm>
          <a:prstGeom prst="wedgeRoundRectCallout">
            <a:avLst>
              <a:gd name="adj1" fmla="val 41214"/>
              <a:gd name="adj2" fmla="val -170460"/>
              <a:gd name="adj3" fmla="val 16667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60066"/>
                </a:solidFill>
              </a:rPr>
              <a:t>Inductive hypothesis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7091" y="6754091"/>
            <a:ext cx="211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1546" y="1674212"/>
            <a:ext cx="7588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Theorem. </a:t>
            </a:r>
            <a:r>
              <a:rPr lang="en-US" sz="2400" i="1" dirty="0" smtClean="0"/>
              <a:t>Show that any integer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&gt; 1 can be expressed as the product of one or more primes. </a:t>
            </a:r>
            <a:r>
              <a:rPr lang="en-US" sz="2400" dirty="0" smtClean="0"/>
              <a:t>(Let us call it P(n))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Basis</a:t>
            </a:r>
            <a:r>
              <a:rPr lang="en-US" sz="2400" dirty="0" smtClean="0"/>
              <a:t>. P(2) is true.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Induction hypothesis</a:t>
            </a:r>
            <a:r>
              <a:rPr lang="en-US" sz="2400" dirty="0" smtClean="0"/>
              <a:t>. Assume  	                                  holds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Inductive step</a:t>
            </a:r>
            <a:r>
              <a:rPr lang="en-US" sz="2400" dirty="0" smtClean="0"/>
              <a:t>. We have to show that P (k+1) holds.</a:t>
            </a:r>
          </a:p>
          <a:p>
            <a:endParaRPr lang="en-US" sz="2400" dirty="0" smtClean="0"/>
          </a:p>
          <a:p>
            <a:r>
              <a:rPr lang="en-US" sz="2400" smtClean="0"/>
              <a:t>If    P(k+1) is </a:t>
            </a:r>
            <a:r>
              <a:rPr lang="en-US" sz="2400" dirty="0" smtClean="0"/>
              <a:t>prime, then the theorem holds. Else</a:t>
            </a:r>
          </a:p>
          <a:p>
            <a:r>
              <a:rPr lang="en-US" sz="2400" dirty="0" smtClean="0"/>
              <a:t>                             and  a, </a:t>
            </a:r>
            <a:r>
              <a:rPr lang="en-US" sz="2400" dirty="0" err="1" smtClean="0"/>
              <a:t>b</a:t>
            </a:r>
            <a:r>
              <a:rPr lang="en-US" sz="2400" dirty="0" smtClean="0"/>
              <a:t> &lt; k+1, and due to the 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induction hypothesis</a:t>
            </a:r>
            <a:r>
              <a:rPr lang="en-US" sz="2400" dirty="0" smtClean="0"/>
              <a:t>, the theorem holds. </a:t>
            </a:r>
            <a:endParaRPr lang="en-US" sz="24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108383" y="3147908"/>
          <a:ext cx="2670156" cy="38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383" y="3147908"/>
                        <a:ext cx="2670156" cy="38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281546" y="4674504"/>
          <a:ext cx="1974273" cy="37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46" y="4674504"/>
                        <a:ext cx="1974273" cy="37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577636"/>
            <a:ext cx="60833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using Mathematical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27" y="1733550"/>
            <a:ext cx="7550728" cy="3935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mathematical induction?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024" y="1642292"/>
            <a:ext cx="77770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It is a method of proving that something holds.</a:t>
            </a:r>
          </a:p>
          <a:p>
            <a:endParaRPr lang="en-US" sz="2400" dirty="0" smtClean="0"/>
          </a:p>
          <a:p>
            <a:r>
              <a:rPr lang="en-US" sz="2400" dirty="0" smtClean="0"/>
              <a:t>Suppose we have an </a:t>
            </a:r>
            <a:r>
              <a:rPr lang="en-US" sz="2400" dirty="0" smtClean="0">
                <a:solidFill>
                  <a:srgbClr val="0000FF"/>
                </a:solidFill>
              </a:rPr>
              <a:t>infinite ladder</a:t>
            </a:r>
            <a:r>
              <a:rPr lang="en-US" sz="2400" dirty="0" smtClean="0"/>
              <a:t>, and we want to know</a:t>
            </a:r>
          </a:p>
          <a:p>
            <a:r>
              <a:rPr lang="en-US" sz="2400" dirty="0" smtClean="0"/>
              <a:t>if we </a:t>
            </a:r>
            <a:r>
              <a:rPr lang="en-US" sz="2400" i="1" dirty="0" smtClean="0">
                <a:solidFill>
                  <a:srgbClr val="0000FF"/>
                </a:solidFill>
              </a:rPr>
              <a:t>can reach every step </a:t>
            </a:r>
            <a:r>
              <a:rPr lang="en-US" sz="2400" dirty="0" smtClean="0"/>
              <a:t>on this ladder. </a:t>
            </a:r>
          </a:p>
          <a:p>
            <a:endParaRPr lang="en-US" sz="2400" dirty="0" smtClean="0"/>
          </a:p>
          <a:p>
            <a:r>
              <a:rPr lang="en-US" sz="2400" dirty="0" smtClean="0"/>
              <a:t>We know the following two things: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We can reach the base of the ladder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If we can reach a particular step, then we can  reach the </a:t>
            </a:r>
          </a:p>
          <a:p>
            <a:pPr marL="457200" indent="-457200"/>
            <a:r>
              <a:rPr lang="en-US" sz="2400" dirty="0" smtClean="0"/>
              <a:t>	next step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Can we conclude that we can reach every step of the ladder?</a:t>
            </a:r>
          </a:p>
          <a:p>
            <a:pPr marL="457200" indent="-457200"/>
            <a:r>
              <a:rPr lang="en-US" sz="2400" dirty="0" smtClean="0"/>
              <a:t>YES!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Proof using Strong Induction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3" y="1803399"/>
            <a:ext cx="7781636" cy="41425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in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936750"/>
            <a:ext cx="5880100" cy="298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950" y="5257812"/>
            <a:ext cx="405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Question: What is wrong here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in Induction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1950" y="5257812"/>
            <a:ext cx="405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Question: What is </a:t>
            </a:r>
            <a:r>
              <a:rPr lang="en-US" sz="2400" smtClean="0">
                <a:solidFill>
                  <a:srgbClr val="0000FF"/>
                </a:solidFill>
              </a:rPr>
              <a:t>wrong here</a:t>
            </a:r>
            <a:r>
              <a:rPr lang="en-US" sz="2400" smtClean="0"/>
              <a:t>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0544" y="1567418"/>
            <a:ext cx="78662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a “proof” that </a:t>
            </a:r>
            <a:r>
              <a:rPr lang="en-US" sz="2400" dirty="0" smtClean="0">
                <a:solidFill>
                  <a:srgbClr val="FF0000"/>
                </a:solidFill>
              </a:rPr>
              <a:t>a camel can always carry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 straws 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its back</a:t>
            </a:r>
            <a:r>
              <a:rPr lang="en-US" sz="2400" dirty="0" smtClean="0"/>
              <a:t>, even if </a:t>
            </a:r>
            <a:r>
              <a:rPr lang="en-US" sz="2400" dirty="0" err="1" smtClean="0"/>
              <a:t>n</a:t>
            </a:r>
            <a:r>
              <a:rPr lang="en-US" sz="2400" dirty="0" smtClean="0"/>
              <a:t> is arbitrarily large</a:t>
            </a:r>
          </a:p>
          <a:p>
            <a:endParaRPr lang="en-US" sz="2400" dirty="0" smtClean="0"/>
          </a:p>
          <a:p>
            <a:r>
              <a:rPr lang="en-US" sz="2400" dirty="0" smtClean="0"/>
              <a:t>Let </a:t>
            </a:r>
            <a:r>
              <a:rPr lang="en-US" sz="2400" dirty="0" err="1" smtClean="0">
                <a:solidFill>
                  <a:srgbClr val="0000FF"/>
                </a:solidFill>
              </a:rPr>
              <a:t>P(k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/>
              <a:t>represent </a:t>
            </a:r>
            <a:r>
              <a:rPr lang="en-US" sz="2400" dirty="0" smtClean="0">
                <a:solidFill>
                  <a:srgbClr val="0000FF"/>
                </a:solidFill>
              </a:rPr>
              <a:t>“the camel can carry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straws.”</a:t>
            </a:r>
          </a:p>
          <a:p>
            <a:r>
              <a:rPr lang="en-US" sz="2400" b="1" dirty="0" smtClean="0"/>
              <a:t>Base case</a:t>
            </a:r>
            <a:r>
              <a:rPr lang="en-US" sz="2400" dirty="0" smtClean="0"/>
              <a:t>: P(1) is true.</a:t>
            </a:r>
          </a:p>
          <a:p>
            <a:r>
              <a:rPr lang="en-US" sz="2400" b="1" dirty="0" smtClean="0"/>
              <a:t>Induction hypothesis</a:t>
            </a:r>
            <a:r>
              <a:rPr lang="en-US" sz="2400" dirty="0" smtClean="0"/>
              <a:t>: Assume </a:t>
            </a:r>
            <a:r>
              <a:rPr lang="en-US" sz="2400" dirty="0" err="1" smtClean="0"/>
              <a:t>P(k</a:t>
            </a:r>
            <a:r>
              <a:rPr lang="en-US" sz="2400" dirty="0" smtClean="0"/>
              <a:t>) is true for some </a:t>
            </a:r>
            <a:r>
              <a:rPr lang="en-US" sz="2400" dirty="0" err="1" smtClean="0"/>
              <a:t>k</a:t>
            </a:r>
            <a:r>
              <a:rPr lang="en-US" sz="2400" dirty="0" smtClean="0"/>
              <a:t> &lt; </a:t>
            </a:r>
            <a:r>
              <a:rPr lang="en-US" sz="2400" dirty="0" err="1" smtClean="0"/>
              <a:t>n</a:t>
            </a:r>
            <a:endParaRPr lang="en-US" sz="2400" dirty="0" smtClean="0"/>
          </a:p>
          <a:p>
            <a:r>
              <a:rPr lang="en-US" sz="2400" b="1" dirty="0" smtClean="0"/>
              <a:t>Inductive step</a:t>
            </a:r>
            <a:r>
              <a:rPr lang="en-US" sz="2400" dirty="0" smtClean="0"/>
              <a:t>: Since the camel can carry </a:t>
            </a:r>
            <a:r>
              <a:rPr lang="en-US" sz="2400" dirty="0" err="1" smtClean="0"/>
              <a:t>k</a:t>
            </a:r>
            <a:r>
              <a:rPr lang="en-US" sz="2400" dirty="0" smtClean="0"/>
              <a:t> straws, it can carry</a:t>
            </a:r>
          </a:p>
          <a:p>
            <a:r>
              <a:rPr lang="en-US" sz="2400" dirty="0" smtClean="0"/>
              <a:t>one more straw, i.e. (k+1) straws, without any problem.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8081" y="1949232"/>
            <a:ext cx="731289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Recursion means </a:t>
            </a:r>
            <a:r>
              <a:rPr lang="en-US" sz="2400" dirty="0" smtClean="0">
                <a:solidFill>
                  <a:srgbClr val="FF0000"/>
                </a:solidFill>
              </a:rPr>
              <a:t>defining</a:t>
            </a:r>
            <a:r>
              <a:rPr lang="en-US" sz="2400" dirty="0" smtClean="0"/>
              <a:t> or formulating something (such as a function or an algorithm), </a:t>
            </a:r>
            <a:r>
              <a:rPr lang="en-US" sz="2400" dirty="0" smtClean="0">
                <a:solidFill>
                  <a:srgbClr val="FF0000"/>
                </a:solidFill>
              </a:rPr>
              <a:t>in terms of itself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– For example, let </a:t>
            </a:r>
            <a:r>
              <a:rPr lang="en-US" sz="2400" dirty="0" err="1" smtClean="0">
                <a:solidFill>
                  <a:srgbClr val="0000FF"/>
                </a:solidFill>
              </a:rPr>
              <a:t>f(x</a:t>
            </a:r>
            <a:r>
              <a:rPr lang="en-US" sz="2400" dirty="0" smtClean="0">
                <a:solidFill>
                  <a:srgbClr val="0000FF"/>
                </a:solidFill>
              </a:rPr>
              <a:t>) =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– We can define </a:t>
            </a:r>
            <a:r>
              <a:rPr lang="en-US" sz="2400" dirty="0" err="1" smtClean="0"/>
              <a:t>f(x</a:t>
            </a:r>
            <a:r>
              <a:rPr lang="en-US" sz="2400" dirty="0" smtClean="0"/>
              <a:t>) </a:t>
            </a:r>
            <a:r>
              <a:rPr lang="en-US" sz="2400" i="1" dirty="0" smtClean="0"/>
              <a:t>as </a:t>
            </a:r>
            <a:r>
              <a:rPr lang="en-US" sz="2400" dirty="0" err="1" smtClean="0">
                <a:solidFill>
                  <a:srgbClr val="0000FF"/>
                </a:solidFill>
              </a:rPr>
              <a:t>f(x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i="1" dirty="0" smtClean="0">
                <a:solidFill>
                  <a:srgbClr val="0000FF"/>
                </a:solidFill>
              </a:rPr>
              <a:t> =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* f(x-1)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7005" y="1760805"/>
            <a:ext cx="4508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parts of a recursive definition: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Base case </a:t>
            </a:r>
            <a:r>
              <a:rPr lang="en-US" sz="2400" dirty="0" smtClean="0"/>
              <a:t>and a </a:t>
            </a:r>
            <a:r>
              <a:rPr lang="en-US" sz="2400" dirty="0" smtClean="0">
                <a:solidFill>
                  <a:srgbClr val="FF0000"/>
                </a:solidFill>
              </a:rPr>
              <a:t>Recursive step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69" y="3145800"/>
            <a:ext cx="43942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69" y="4570396"/>
            <a:ext cx="3801871" cy="9429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42" y="1637890"/>
            <a:ext cx="5695908" cy="35964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Fibonacci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85" y="1803399"/>
            <a:ext cx="6032658" cy="35944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recursive definitions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90" y="1866900"/>
            <a:ext cx="21717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390" y="533744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are these definitions bad?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More examples of recursive definitions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4000" dirty="0" smtClean="0"/>
              <a:t>defining strings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7" y="1866900"/>
            <a:ext cx="7531801" cy="38331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More examples of recursive definitions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4000" dirty="0" smtClean="0"/>
              <a:t>Matched strings of parentheses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1038" y="1909854"/>
            <a:ext cx="726912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Type </a:t>
            </a:r>
            <a:r>
              <a:rPr lang="en-US" dirty="0" smtClean="0">
                <a:solidFill>
                  <a:srgbClr val="0000FF"/>
                </a:solidFill>
              </a:rPr>
              <a:t>Brackets</a:t>
            </a:r>
            <a:r>
              <a:rPr lang="en-US" dirty="0" smtClean="0"/>
              <a:t> specifies the set of all “matched” sequences of brackets.</a:t>
            </a:r>
          </a:p>
          <a:p>
            <a:endParaRPr lang="en-US" dirty="0" smtClean="0"/>
          </a:p>
          <a:p>
            <a:r>
              <a:rPr lang="en-US" dirty="0" smtClean="0"/>
              <a:t>For example consider    </a:t>
            </a:r>
            <a:r>
              <a:rPr lang="en-US" b="1" dirty="0" smtClean="0">
                <a:solidFill>
                  <a:srgbClr val="0000FF"/>
                </a:solidFill>
              </a:rPr>
              <a:t>[     [     [     ]      ]     [     ]    ]   </a:t>
            </a:r>
            <a:r>
              <a:rPr lang="en-US" b="1" dirty="0" smtClean="0"/>
              <a:t>It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is matched.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0  +1  +2  +3  +2  +1  +2   +1   0</a:t>
            </a:r>
          </a:p>
          <a:p>
            <a:endParaRPr lang="en-US" dirty="0" smtClean="0"/>
          </a:p>
          <a:p>
            <a:r>
              <a:rPr lang="en-US" dirty="0" smtClean="0"/>
              <a:t>(The count should never be negative, and must end up with a zero).</a:t>
            </a:r>
          </a:p>
          <a:p>
            <a:endParaRPr lang="en-US" dirty="0" smtClean="0"/>
          </a:p>
          <a:p>
            <a:r>
              <a:rPr lang="en-US" b="1" dirty="0" smtClean="0"/>
              <a:t>Base case</a:t>
            </a:r>
            <a:r>
              <a:rPr lang="en-US" dirty="0" smtClean="0"/>
              <a:t>. 		</a:t>
            </a:r>
            <a:r>
              <a:rPr lang="en-US" dirty="0" smtClean="0">
                <a:solidFill>
                  <a:srgbClr val="0000FF"/>
                </a:solidFill>
              </a:rPr>
              <a:t>Brackets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Recursive step. </a:t>
            </a:r>
            <a:r>
              <a:rPr lang="en-US" dirty="0" smtClean="0">
                <a:solidFill>
                  <a:srgbClr val="0000FF"/>
                </a:solidFill>
              </a:rPr>
              <a:t>If					then 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905017" y="3868930"/>
          <a:ext cx="473978" cy="34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Equation" r:id="rId3" imgW="241300" imgH="177800" progId="Equation.DSMT4">
                  <p:embed/>
                </p:oleObj>
              </mc:Choice>
              <mc:Fallback>
                <p:oleObj name="Equation" r:id="rId3" imgW="241300" imgH="17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7" y="3868930"/>
                        <a:ext cx="473978" cy="349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378995" y="4405170"/>
          <a:ext cx="1703961" cy="36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Equation" r:id="rId5" imgW="825500" imgH="177800" progId="Equation.DSMT4">
                  <p:embed/>
                </p:oleObj>
              </mc:Choice>
              <mc:Fallback>
                <p:oleObj name="Equation" r:id="rId5" imgW="825500" imgH="177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995" y="4405170"/>
                        <a:ext cx="1703961" cy="367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943666" y="4339014"/>
          <a:ext cx="2227695" cy="43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Equation" r:id="rId7" imgW="914400" imgH="177800" progId="Equation.DSMT4">
                  <p:embed/>
                </p:oleObj>
              </mc:Choice>
              <mc:Fallback>
                <p:oleObj name="Equation" r:id="rId7" imgW="914400" imgH="177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666" y="4339014"/>
                        <a:ext cx="2227695" cy="43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3" y="2044372"/>
            <a:ext cx="7218759" cy="400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373" y="1582707"/>
            <a:ext cx="63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we want to prove that </a:t>
            </a:r>
            <a:r>
              <a:rPr lang="en-US" sz="2400" dirty="0" err="1" smtClean="0"/>
              <a:t>P(x</a:t>
            </a:r>
            <a:r>
              <a:rPr lang="en-US" sz="2400" dirty="0" smtClean="0"/>
              <a:t>) holds for all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12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Recursive definition of a full binary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698" y="1417638"/>
            <a:ext cx="8878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Basis. </a:t>
            </a:r>
            <a:r>
              <a:rPr lang="en-US" sz="2400" dirty="0" smtClean="0"/>
              <a:t>A single vertex is a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Recursive step. </a:t>
            </a:r>
            <a:r>
              <a:rPr lang="en-US" sz="2400" dirty="0" smtClean="0"/>
              <a:t>If T1 and T2 are disjoint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trees</a:t>
            </a:r>
            <a:r>
              <a:rPr lang="en-US" sz="2400" dirty="0" smtClean="0"/>
              <a:t>, then a full </a:t>
            </a:r>
          </a:p>
          <a:p>
            <a:r>
              <a:rPr lang="en-US" sz="2400" dirty="0" smtClean="0"/>
              <a:t>binary tree </a:t>
            </a:r>
            <a:r>
              <a:rPr lang="en-US" sz="2400" b="1" dirty="0" smtClean="0">
                <a:solidFill>
                  <a:srgbClr val="0000FF"/>
                </a:solidFill>
              </a:rPr>
              <a:t>T1.T2 </a:t>
            </a:r>
            <a:r>
              <a:rPr lang="en-US" sz="2400" dirty="0" smtClean="0"/>
              <a:t>consisting of a root </a:t>
            </a:r>
            <a:r>
              <a:rPr lang="en-US" sz="2400" dirty="0" err="1" smtClean="0"/>
              <a:t>r</a:t>
            </a:r>
            <a:r>
              <a:rPr lang="en-US" sz="2400" dirty="0" smtClean="0"/>
              <a:t> and edges connecting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to each</a:t>
            </a:r>
          </a:p>
          <a:p>
            <a:r>
              <a:rPr lang="en-US" sz="2400" dirty="0" smtClean="0"/>
              <a:t>of the roots of T1 and T2 is a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8" y="3301478"/>
            <a:ext cx="5928014" cy="30039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 definition of the height of</a:t>
            </a:r>
            <a:br>
              <a:rPr lang="en-US" dirty="0" smtClean="0"/>
            </a:br>
            <a:r>
              <a:rPr lang="en-US" dirty="0" smtClean="0"/>
              <a:t>a full binary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509" y="2262909"/>
            <a:ext cx="83663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Basis. </a:t>
            </a:r>
            <a:r>
              <a:rPr lang="en-US" sz="2400" dirty="0" smtClean="0"/>
              <a:t>The height of a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 T consisting of only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FF"/>
                </a:solidFill>
              </a:rPr>
              <a:t>		one node is</a:t>
            </a:r>
          </a:p>
          <a:p>
            <a:pPr>
              <a:lnSpc>
                <a:spcPct val="150000"/>
              </a:lnSpc>
            </a:pPr>
            <a:endParaRPr lang="en-US" sz="2400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Recursive step. </a:t>
            </a:r>
            <a:r>
              <a:rPr lang="en-US" sz="2400" dirty="0" smtClean="0"/>
              <a:t>If T1 and T2 are two </a:t>
            </a:r>
            <a:r>
              <a:rPr lang="en-US" sz="2400" i="1" dirty="0" smtClean="0">
                <a:solidFill>
                  <a:srgbClr val="0000FF"/>
                </a:solidFill>
              </a:rPr>
              <a:t>full binary trees</a:t>
            </a:r>
            <a:r>
              <a:rPr lang="en-US" sz="2400" dirty="0" smtClean="0"/>
              <a:t>, then the full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binary tree T= </a:t>
            </a:r>
            <a:r>
              <a:rPr lang="en-US" sz="2400" b="1" dirty="0" smtClean="0">
                <a:solidFill>
                  <a:srgbClr val="0000FF"/>
                </a:solidFill>
              </a:rPr>
              <a:t>T1.T2 </a:t>
            </a:r>
            <a:r>
              <a:rPr lang="en-US" sz="2400" dirty="0" smtClean="0"/>
              <a:t>has height</a:t>
            </a:r>
            <a:endParaRPr lang="en-US" sz="2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11284" y="3027217"/>
          <a:ext cx="1263650" cy="45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558800" imgH="203200" progId="Equation.DSMT4">
                  <p:embed/>
                </p:oleObj>
              </mc:Choice>
              <mc:Fallback>
                <p:oleObj name="Equation" r:id="rId3" imgW="5588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284" y="3027217"/>
                        <a:ext cx="1263650" cy="459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094921" y="5461000"/>
          <a:ext cx="4883729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5" imgW="1790700" imgH="203200" progId="Equation.DSMT4">
                  <p:embed/>
                </p:oleObj>
              </mc:Choice>
              <mc:Fallback>
                <p:oleObj name="Equation" r:id="rId5" imgW="17907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921" y="5461000"/>
                        <a:ext cx="4883729" cy="5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induction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93273"/>
            <a:ext cx="8406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technique for proving a property of a recursively defined object.</a:t>
            </a:r>
          </a:p>
          <a:p>
            <a:r>
              <a:rPr lang="en-US" sz="2400" dirty="0" smtClean="0"/>
              <a:t>It is very much like an inductive proof, except that in the inductive </a:t>
            </a:r>
          </a:p>
          <a:p>
            <a:r>
              <a:rPr lang="en-US" sz="2400" dirty="0" smtClean="0"/>
              <a:t>step we try to show that </a:t>
            </a:r>
            <a:r>
              <a:rPr lang="en-US" sz="2400" dirty="0" smtClean="0">
                <a:solidFill>
                  <a:srgbClr val="0000FF"/>
                </a:solidFill>
              </a:rPr>
              <a:t>if the statement holds for each of the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element used to construct the new element</a:t>
            </a:r>
            <a:r>
              <a:rPr lang="en-US" sz="2400" dirty="0" smtClean="0"/>
              <a:t>, then the result </a:t>
            </a:r>
            <a:r>
              <a:rPr lang="en-US" sz="2400" dirty="0" smtClean="0">
                <a:solidFill>
                  <a:srgbClr val="0000FF"/>
                </a:solidFill>
              </a:rPr>
              <a:t>holds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for the new element too.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3810000"/>
            <a:ext cx="84061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000" b="1" dirty="0" smtClean="0"/>
              <a:t>. </a:t>
            </a:r>
            <a:r>
              <a:rPr lang="en-US" sz="2400" dirty="0" smtClean="0"/>
              <a:t>Prove that </a:t>
            </a:r>
          </a:p>
          <a:p>
            <a:r>
              <a:rPr lang="en-US" sz="2400" dirty="0" smtClean="0"/>
              <a:t>if T is a full binary tree, and </a:t>
            </a:r>
          </a:p>
          <a:p>
            <a:r>
              <a:rPr lang="en-US" sz="2400" dirty="0" err="1" smtClean="0"/>
              <a:t>h(T</a:t>
            </a:r>
            <a:r>
              <a:rPr lang="en-US" sz="2400" dirty="0" smtClean="0"/>
              <a:t>) is the height of the tree </a:t>
            </a:r>
          </a:p>
          <a:p>
            <a:r>
              <a:rPr lang="en-US" sz="2400" dirty="0" smtClean="0"/>
              <a:t>then the number of nodes in the tree </a:t>
            </a:r>
            <a:r>
              <a:rPr lang="en-US" sz="2800" dirty="0" err="1" smtClean="0">
                <a:solidFill>
                  <a:srgbClr val="0000FF"/>
                </a:solidFill>
              </a:rPr>
              <a:t>n(T</a:t>
            </a:r>
            <a:r>
              <a:rPr lang="en-US" sz="2800" dirty="0" smtClean="0">
                <a:solidFill>
                  <a:srgbClr val="0000FF"/>
                </a:solidFill>
              </a:rPr>
              <a:t>) ≤ 2 </a:t>
            </a:r>
            <a:r>
              <a:rPr lang="en-US" sz="2800" baseline="30000" dirty="0" smtClean="0">
                <a:solidFill>
                  <a:srgbClr val="0000FF"/>
                </a:solidFill>
              </a:rPr>
              <a:t>h(T)+1 </a:t>
            </a:r>
            <a:r>
              <a:rPr lang="en-US" sz="2800" dirty="0" smtClean="0">
                <a:solidFill>
                  <a:srgbClr val="0000FF"/>
                </a:solidFill>
              </a:rPr>
              <a:t>-1.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induction 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683" y="1417638"/>
            <a:ext cx="8713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Prove that if T is a full binary tree, and  </a:t>
            </a:r>
            <a:r>
              <a:rPr lang="en-US" sz="2000" dirty="0" err="1" smtClean="0"/>
              <a:t>h(T</a:t>
            </a:r>
            <a:r>
              <a:rPr lang="en-US" sz="2000" dirty="0" smtClean="0"/>
              <a:t>) is the height of the tree then the number of nodes in the tree </a:t>
            </a:r>
            <a:r>
              <a:rPr lang="en-US" sz="2000" dirty="0" err="1" smtClean="0">
                <a:solidFill>
                  <a:srgbClr val="0000FF"/>
                </a:solidFill>
              </a:rPr>
              <a:t>n(T</a:t>
            </a:r>
            <a:r>
              <a:rPr lang="en-US" sz="2000" dirty="0" smtClean="0">
                <a:solidFill>
                  <a:srgbClr val="0000FF"/>
                </a:solidFill>
              </a:rPr>
              <a:t>) ≤ 2 </a:t>
            </a:r>
            <a:r>
              <a:rPr lang="en-US" sz="2000" baseline="30000" dirty="0" smtClean="0">
                <a:solidFill>
                  <a:srgbClr val="0000FF"/>
                </a:solidFill>
              </a:rPr>
              <a:t>h(T)+1 </a:t>
            </a:r>
            <a:r>
              <a:rPr lang="en-US" sz="2000" dirty="0" smtClean="0">
                <a:solidFill>
                  <a:srgbClr val="0000FF"/>
                </a:solidFill>
              </a:rPr>
              <a:t>-1.</a:t>
            </a:r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88221" y="3440652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See the textbook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(pages 355-356)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40" y="2494856"/>
            <a:ext cx="3755281" cy="3393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2621" y="231019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667" y="1884964"/>
            <a:ext cx="755687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Example 1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i="1" dirty="0" smtClean="0">
                <a:solidFill>
                  <a:srgbClr val="0000FF"/>
                </a:solidFill>
              </a:rPr>
              <a:t>Given a and </a:t>
            </a:r>
            <a:r>
              <a:rPr lang="en-US" sz="2400" i="1" dirty="0" err="1" smtClean="0">
                <a:solidFill>
                  <a:srgbClr val="0000FF"/>
                </a:solidFill>
              </a:rPr>
              <a:t>n</a:t>
            </a:r>
            <a:r>
              <a:rPr lang="en-US" sz="2400" i="1" dirty="0" smtClean="0">
                <a:solidFill>
                  <a:srgbClr val="0000FF"/>
                </a:solidFill>
              </a:rPr>
              <a:t>, compute a</a:t>
            </a:r>
            <a:r>
              <a:rPr lang="en-US" sz="2400" i="1" baseline="30000" dirty="0" smtClean="0">
                <a:solidFill>
                  <a:srgbClr val="0000FF"/>
                </a:solidFill>
              </a:rPr>
              <a:t>n</a:t>
            </a: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power</a:t>
            </a:r>
            <a:r>
              <a:rPr lang="en-US" sz="2400" dirty="0" smtClean="0"/>
              <a:t> (a : real number, </a:t>
            </a:r>
            <a:r>
              <a:rPr lang="en-US" sz="2400" dirty="0" err="1" smtClean="0"/>
              <a:t>n</a:t>
            </a:r>
            <a:r>
              <a:rPr lang="en-US" sz="2400" dirty="0" smtClean="0"/>
              <a:t>: non-negative integer)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 smtClean="0"/>
              <a:t> = 0 </a:t>
            </a:r>
            <a:r>
              <a:rPr lang="en-US" sz="2400" b="1" dirty="0" smtClean="0"/>
              <a:t>then</a:t>
            </a:r>
            <a:r>
              <a:rPr lang="en-US" sz="2400" dirty="0" smtClean="0"/>
              <a:t> power (a, </a:t>
            </a:r>
            <a:r>
              <a:rPr lang="en-US" sz="2400" dirty="0" err="1" smtClean="0"/>
              <a:t>n</a:t>
            </a:r>
            <a:r>
              <a:rPr lang="en-US" sz="2400" dirty="0" smtClean="0"/>
              <a:t>) := 1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		else </a:t>
            </a:r>
            <a:r>
              <a:rPr lang="en-US" sz="2400" dirty="0" smtClean="0"/>
              <a:t>power (a, </a:t>
            </a:r>
            <a:r>
              <a:rPr lang="en-US" sz="2400" dirty="0" err="1" smtClean="0"/>
              <a:t>n</a:t>
            </a:r>
            <a:r>
              <a:rPr lang="en-US" sz="2400" dirty="0" smtClean="0"/>
              <a:t>) := a. </a:t>
            </a:r>
            <a:r>
              <a:rPr lang="en-US" sz="2400" dirty="0" smtClean="0">
                <a:solidFill>
                  <a:srgbClr val="FF0000"/>
                </a:solidFill>
              </a:rPr>
              <a:t>power (a, n-1)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Revisit Fibonacci, factorial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667" y="1884964"/>
            <a:ext cx="484233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Example 2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i="1" dirty="0" smtClean="0">
                <a:solidFill>
                  <a:srgbClr val="0000FF"/>
                </a:solidFill>
              </a:rPr>
              <a:t>Compute GCD (</a:t>
            </a:r>
            <a:r>
              <a:rPr lang="en-US" sz="2400" i="1" dirty="0" err="1" smtClean="0">
                <a:solidFill>
                  <a:srgbClr val="0000FF"/>
                </a:solidFill>
              </a:rPr>
              <a:t>a,b</a:t>
            </a:r>
            <a:r>
              <a:rPr lang="en-US" sz="2400" i="1" smtClean="0">
                <a:solidFill>
                  <a:srgbClr val="0000FF"/>
                </a:solidFill>
              </a:rPr>
              <a:t>) a </a:t>
            </a:r>
            <a:r>
              <a:rPr lang="en-US" sz="2400" i="1" dirty="0" smtClean="0">
                <a:solidFill>
                  <a:srgbClr val="0000FF"/>
                </a:solidFill>
              </a:rPr>
              <a:t>≤ </a:t>
            </a:r>
            <a:r>
              <a:rPr lang="en-US" sz="2400" i="1" dirty="0" err="1" smtClean="0">
                <a:solidFill>
                  <a:srgbClr val="0000FF"/>
                </a:solidFill>
              </a:rPr>
              <a:t>b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endParaRPr lang="en-US" sz="2400" i="1" baseline="30000" dirty="0" smtClean="0">
              <a:solidFill>
                <a:srgbClr val="0000FF"/>
              </a:solidFill>
            </a:endParaRP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procedure </a:t>
            </a:r>
            <a:r>
              <a:rPr lang="en-US" sz="2400" dirty="0" err="1" smtClean="0"/>
              <a:t>gcd(a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if</a:t>
            </a:r>
            <a:r>
              <a:rPr lang="en-US" sz="2400" dirty="0" smtClean="0"/>
              <a:t> a = 0 </a:t>
            </a:r>
            <a:r>
              <a:rPr lang="en-US" sz="2400" b="1" dirty="0" smtClean="0"/>
              <a:t>then</a:t>
            </a:r>
            <a:r>
              <a:rPr lang="en-US" sz="2400" dirty="0" smtClean="0"/>
              <a:t> return </a:t>
            </a:r>
            <a:r>
              <a:rPr lang="en-US" sz="2400" dirty="0" err="1" smtClean="0"/>
              <a:t>b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else</a:t>
            </a:r>
            <a:r>
              <a:rPr lang="en-US" sz="2400" dirty="0" smtClean="0"/>
              <a:t> return </a:t>
            </a:r>
            <a:r>
              <a:rPr lang="en-US" sz="2400" dirty="0" err="1" smtClean="0"/>
              <a:t>gcd(b</a:t>
            </a:r>
            <a:r>
              <a:rPr lang="en-US" sz="2400" dirty="0" smtClean="0"/>
              <a:t> </a:t>
            </a:r>
            <a:r>
              <a:rPr lang="en-US" sz="2400" b="1" dirty="0" smtClean="0"/>
              <a:t>mod</a:t>
            </a:r>
            <a:r>
              <a:rPr lang="en-US" sz="2400" dirty="0" smtClean="0"/>
              <a:t> a, a)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algorithms: Sorting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96434"/>
            <a:ext cx="820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the recursive algorithm </a:t>
            </a:r>
            <a:r>
              <a:rPr lang="en-US" sz="2400" dirty="0" smtClean="0">
                <a:solidFill>
                  <a:srgbClr val="FF0000"/>
                </a:solidFill>
              </a:rPr>
              <a:t>Merge sort</a:t>
            </a:r>
            <a:r>
              <a:rPr lang="en-US" sz="2400" dirty="0" smtClean="0"/>
              <a:t>. It </a:t>
            </a:r>
            <a:r>
              <a:rPr lang="en-US" sz="2400" b="1" dirty="0" smtClean="0">
                <a:solidFill>
                  <a:srgbClr val="FF0000"/>
                </a:solidFill>
              </a:rPr>
              <a:t>merges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two sorted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Iists </a:t>
            </a:r>
            <a:r>
              <a:rPr lang="en-US" sz="2400" dirty="0" smtClean="0"/>
              <a:t>to produce a new sorted list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01678" y="3051686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8  2  4  6  10  1  5  3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4913" y="3776839"/>
            <a:ext cx="9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4522" y="3776839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10  1  5  3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7708" y="4842892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7774" y="4790908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4  6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1745" y="4790908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7282" y="474812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5  3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336292" y="3421017"/>
            <a:ext cx="1052070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4729573" y="3421018"/>
            <a:ext cx="996323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75705" y="4146170"/>
            <a:ext cx="796161" cy="60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 rot="5400000">
            <a:off x="5057771" y="4322943"/>
            <a:ext cx="601949" cy="33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78296" y="4146171"/>
            <a:ext cx="708986" cy="60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 rot="16200000" flipH="1">
            <a:off x="3040420" y="4442041"/>
            <a:ext cx="644738" cy="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Mergesort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179" y="1696434"/>
            <a:ext cx="602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merge algorithm “merges” two sorted lists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7634" y="2303262"/>
            <a:ext cx="819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2  4  6  8  </a:t>
            </a:r>
            <a:r>
              <a:rPr lang="en-US" sz="2400" dirty="0" smtClean="0"/>
              <a:t>merged with </a:t>
            </a:r>
            <a:r>
              <a:rPr lang="en-US" sz="2400" dirty="0" smtClean="0">
                <a:solidFill>
                  <a:srgbClr val="0000FF"/>
                </a:solidFill>
              </a:rPr>
              <a:t>1  3  5 10 </a:t>
            </a:r>
            <a:r>
              <a:rPr lang="en-US" sz="2400" dirty="0" smtClean="0"/>
              <a:t>will produce </a:t>
            </a:r>
            <a:r>
              <a:rPr lang="en-US" sz="2400" dirty="0" smtClean="0">
                <a:solidFill>
                  <a:srgbClr val="0000FF"/>
                </a:solidFill>
              </a:rPr>
              <a:t>1  2  3  4  5  6  8  10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8088" y="3004299"/>
            <a:ext cx="595382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mergesort</a:t>
            </a:r>
            <a:r>
              <a:rPr lang="en-US" sz="2400" dirty="0" smtClean="0"/>
              <a:t> (L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 &gt;  0 </a:t>
            </a:r>
            <a:r>
              <a:rPr lang="en-US" sz="2400" b="1" dirty="0" smtClean="0"/>
              <a:t>then</a:t>
            </a:r>
            <a:r>
              <a:rPr lang="en-US" sz="2400" dirty="0" smtClean="0"/>
              <a:t> 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m</a:t>
            </a:r>
            <a:r>
              <a:rPr lang="en-US" sz="2400" dirty="0" smtClean="0"/>
              <a:t>:= ⎣n/2⎦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L1 := 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 a</a:t>
            </a:r>
            <a:r>
              <a:rPr lang="en-US" sz="2400" baseline="-25000" dirty="0" smtClean="0"/>
              <a:t>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</a:rPr>
              <a:t>L2 :=  a</a:t>
            </a:r>
            <a:r>
              <a:rPr lang="en-US" sz="2400" baseline="-25000" dirty="0" smtClean="0">
                <a:latin typeface="+mj-lt"/>
              </a:rPr>
              <a:t>m+1</a:t>
            </a:r>
            <a:r>
              <a:rPr lang="en-US" sz="2400" dirty="0" smtClean="0">
                <a:latin typeface="+mj-lt"/>
              </a:rPr>
              <a:t>, a</a:t>
            </a:r>
            <a:r>
              <a:rPr lang="en-US" sz="2400" baseline="-25000" dirty="0" smtClean="0">
                <a:latin typeface="+mj-lt"/>
              </a:rPr>
              <a:t>m+2</a:t>
            </a:r>
            <a:r>
              <a:rPr lang="en-US" sz="2400" dirty="0" smtClean="0">
                <a:latin typeface="+mj-lt"/>
              </a:rPr>
              <a:t>, a</a:t>
            </a:r>
            <a:r>
              <a:rPr lang="en-US" sz="2400" baseline="-25000" dirty="0" smtClean="0">
                <a:latin typeface="+mj-lt"/>
              </a:rPr>
              <a:t>m+3</a:t>
            </a:r>
            <a:r>
              <a:rPr lang="en-US" sz="2400" dirty="0" smtClean="0">
                <a:latin typeface="+mj-lt"/>
              </a:rPr>
              <a:t>, … a</a:t>
            </a:r>
            <a:r>
              <a:rPr lang="en-US" sz="2400" baseline="-25000" dirty="0" smtClean="0">
                <a:latin typeface="+mj-lt"/>
              </a:rPr>
              <a:t>n</a:t>
            </a: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L</a:t>
            </a:r>
            <a:r>
              <a:rPr lang="en-US" sz="2400" b="1" dirty="0" smtClean="0">
                <a:latin typeface="+mj-lt"/>
              </a:rPr>
              <a:t> := merge (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mergesort</a:t>
            </a:r>
            <a:r>
              <a:rPr lang="en-US" sz="2400" b="1" dirty="0" smtClean="0">
                <a:latin typeface="+mj-lt"/>
              </a:rPr>
              <a:t>(L1),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mergesort</a:t>
            </a:r>
            <a:r>
              <a:rPr lang="en-US" sz="2400" b="1" dirty="0" smtClean="0">
                <a:latin typeface="+mj-lt"/>
              </a:rPr>
              <a:t>(L2))</a:t>
            </a:r>
            <a:endParaRPr lang="en-US" sz="2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77" y="3004299"/>
            <a:ext cx="6488730" cy="3512090"/>
          </a:xfrm>
          <a:prstGeom prst="round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Mergesort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4639" y="2779854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8  2  4  6  10  1  5  3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7874" y="3505007"/>
            <a:ext cx="9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8  2  4  6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7483" y="3505007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10  1  5  3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0669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0735" y="4519076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4  6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4706" y="4519076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10  1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0243" y="4476288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5  3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349253" y="3149185"/>
            <a:ext cx="1052070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4742534" y="3149186"/>
            <a:ext cx="996323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88666" y="3874338"/>
            <a:ext cx="796161" cy="60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 rot="5400000">
            <a:off x="5070732" y="4051111"/>
            <a:ext cx="601949" cy="33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91257" y="3874339"/>
            <a:ext cx="708986" cy="60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 rot="16200000" flipH="1">
            <a:off x="3053381" y="4170209"/>
            <a:ext cx="644738" cy="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7644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2  8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23304" y="4886820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62288" y="4885232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93370" y="4888408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00243" y="4845620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22980" y="3872749"/>
            <a:ext cx="89064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3533" y="3871161"/>
            <a:ext cx="89064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3760" y="3147597"/>
            <a:ext cx="1860965" cy="158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6916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4725" y="4571060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17330" y="4520664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1727837" y="3547794"/>
            <a:ext cx="99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2  4  6  8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7516" y="3547794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1  3  5  10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3074" y="2372330"/>
            <a:ext cx="18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1  2 3 4 5  6  8  10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97724" y="5664981"/>
            <a:ext cx="477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Completes sorting in </a:t>
            </a:r>
            <a:r>
              <a:rPr lang="en-US" sz="2400" dirty="0" err="1" smtClean="0"/>
              <a:t>O(n</a:t>
            </a:r>
            <a:r>
              <a:rPr lang="en-US" sz="2400" dirty="0" smtClean="0"/>
              <a:t> log </a:t>
            </a:r>
            <a:r>
              <a:rPr lang="en-US" sz="2400" dirty="0" err="1" smtClean="0"/>
              <a:t>n</a:t>
            </a:r>
            <a:r>
              <a:rPr lang="en-US" sz="2400" dirty="0" smtClean="0"/>
              <a:t>) steps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Merge Algorithm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73211" y="1706439"/>
            <a:ext cx="684187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procedure merge(L1,L2 : sorted lists)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 := empty list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while</a:t>
            </a:r>
            <a:r>
              <a:rPr lang="en-US" sz="2000" dirty="0" smtClean="0"/>
              <a:t> L1 ≠ empty and L2 ≠ empty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remove </a:t>
            </a:r>
            <a:r>
              <a:rPr lang="en-US" sz="2000" dirty="0" smtClean="0">
                <a:solidFill>
                  <a:srgbClr val="0000FF"/>
                </a:solidFill>
              </a:rPr>
              <a:t>smaller of first elements </a:t>
            </a:r>
            <a:r>
              <a:rPr lang="en-US" sz="2000" dirty="0" smtClean="0"/>
              <a:t>of L1 and L2 from its list; 	put it at the left end of 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this removal makes one list empty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remove all elements from the other list;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append them to 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return L {</a:t>
            </a:r>
            <a:r>
              <a:rPr lang="en-US" sz="2000" dirty="0" smtClean="0">
                <a:solidFill>
                  <a:srgbClr val="0000FF"/>
                </a:solidFill>
              </a:rPr>
              <a:t>L is the merged list </a:t>
            </a:r>
            <a:r>
              <a:rPr lang="en-US" sz="2000" dirty="0" smtClean="0"/>
              <a:t>with elements in increasing order}</a:t>
            </a:r>
            <a:endParaRPr lang="en-US" sz="2000" dirty="0"/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1071535" y="2916820"/>
            <a:ext cx="301676" cy="794"/>
          </a:xfrm>
          <a:prstGeom prst="line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-143808" y="4132162"/>
            <a:ext cx="2430684" cy="1588"/>
          </a:xfrm>
          <a:prstGeom prst="line">
            <a:avLst/>
          </a:prstGeom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1070740" y="5347504"/>
            <a:ext cx="301676" cy="794"/>
          </a:xfrm>
          <a:prstGeom prst="line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94" y="1642293"/>
            <a:ext cx="5022576" cy="42107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Iteration vs. Recursion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591" y="2303560"/>
            <a:ext cx="4156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dirty="0" smtClean="0"/>
              <a:t> (</a:t>
            </a:r>
            <a:r>
              <a:rPr lang="en-US" sz="2400" dirty="0" err="1" smtClean="0"/>
              <a:t>n</a:t>
            </a:r>
            <a:r>
              <a:rPr lang="en-US" sz="2400" dirty="0" smtClean="0"/>
              <a:t> ≥ 0)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 smtClean="0"/>
              <a:t> = 0 </a:t>
            </a:r>
            <a:r>
              <a:rPr lang="en-US" sz="2400" b="1" dirty="0" smtClean="0"/>
              <a:t>then</a:t>
            </a:r>
            <a:r>
              <a:rPr lang="en-US" sz="2400" dirty="0" smtClean="0"/>
              <a:t> return 0 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else if </a:t>
            </a:r>
            <a:r>
              <a:rPr lang="en-US" sz="2400" dirty="0" err="1" smtClean="0"/>
              <a:t>n</a:t>
            </a:r>
            <a:r>
              <a:rPr lang="en-US" sz="2400" dirty="0" smtClean="0"/>
              <a:t> = 1 </a:t>
            </a:r>
            <a:r>
              <a:rPr lang="en-US" sz="2400" b="1" dirty="0" smtClean="0"/>
              <a:t>then</a:t>
            </a:r>
            <a:r>
              <a:rPr lang="en-US" sz="2400" dirty="0" smtClean="0"/>
              <a:t> return 1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else</a:t>
            </a:r>
            <a:r>
              <a:rPr lang="en-US" sz="2400" dirty="0" smtClean="0"/>
              <a:t> return </a:t>
            </a:r>
            <a:r>
              <a:rPr lang="en-US" sz="2400" dirty="0" err="1" smtClean="0"/>
              <a:t>f(n</a:t>
            </a:r>
            <a:r>
              <a:rPr lang="en-US" sz="2400" dirty="0" smtClean="0"/>
              <a:t> − 1) + </a:t>
            </a:r>
            <a:r>
              <a:rPr lang="en-US" sz="2400" dirty="0" err="1" smtClean="0"/>
              <a:t>f(n</a:t>
            </a:r>
            <a:r>
              <a:rPr lang="en-US" sz="2400" dirty="0" smtClean="0"/>
              <a:t> − 2)</a:t>
            </a:r>
          </a:p>
          <a:p>
            <a:r>
              <a:rPr lang="en-US" sz="2400" dirty="0" smtClean="0"/>
              <a:t>{output is </a:t>
            </a:r>
            <a:r>
              <a:rPr lang="en-US" sz="2400" dirty="0" err="1" smtClean="0"/>
              <a:t>f(n</a:t>
            </a:r>
            <a:r>
              <a:rPr lang="en-US" sz="2400" dirty="0" smtClean="0"/>
              <a:t>)}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4591" y="1611063"/>
            <a:ext cx="267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Recursive Fibonacci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7118" y="2688281"/>
            <a:ext cx="3328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dirty="0" smtClean="0"/>
              <a:t> (</a:t>
            </a:r>
            <a:r>
              <a:rPr lang="en-US" sz="2400" dirty="0" err="1" smtClean="0"/>
              <a:t>n</a:t>
            </a:r>
            <a:r>
              <a:rPr lang="en-US" sz="2400" dirty="0" smtClean="0"/>
              <a:t> ≥ 0)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n</a:t>
            </a:r>
            <a:r>
              <a:rPr lang="en-US" sz="2400" dirty="0" smtClean="0"/>
              <a:t> = 0 then return 0 else</a:t>
            </a:r>
          </a:p>
          <a:p>
            <a:r>
              <a:rPr lang="en-US" sz="2400" dirty="0" err="1" smtClean="0"/>
              <a:t>x</a:t>
            </a:r>
            <a:r>
              <a:rPr lang="en-US" sz="2400" dirty="0" smtClean="0"/>
              <a:t> := 0, </a:t>
            </a:r>
            <a:r>
              <a:rPr lang="en-US" sz="2400" dirty="0" err="1" smtClean="0"/>
              <a:t>y</a:t>
            </a:r>
            <a:r>
              <a:rPr lang="en-US" sz="2400" dirty="0" smtClean="0"/>
              <a:t> := 1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i</a:t>
            </a:r>
            <a:r>
              <a:rPr lang="en-US" sz="2400" dirty="0" smtClean="0"/>
              <a:t> := 1 to </a:t>
            </a:r>
            <a:r>
              <a:rPr lang="en-US" sz="2400" dirty="0" err="1" smtClean="0"/>
              <a:t>n</a:t>
            </a:r>
            <a:r>
              <a:rPr lang="en-US" sz="2400" dirty="0" smtClean="0"/>
              <a:t> − 1</a:t>
            </a:r>
          </a:p>
          <a:p>
            <a:r>
              <a:rPr lang="en-US" sz="2400" dirty="0" err="1" smtClean="0"/>
              <a:t>z</a:t>
            </a:r>
            <a:r>
              <a:rPr lang="en-US" sz="2400" dirty="0" smtClean="0"/>
              <a:t> := </a:t>
            </a:r>
            <a:r>
              <a:rPr lang="en-US" sz="2400" dirty="0" err="1" smtClean="0"/>
              <a:t>x</a:t>
            </a:r>
            <a:r>
              <a:rPr lang="en-US" sz="2400" dirty="0" smtClean="0"/>
              <a:t> + </a:t>
            </a:r>
            <a:r>
              <a:rPr lang="en-US" sz="2400" dirty="0" err="1" smtClean="0"/>
              <a:t>y</a:t>
            </a:r>
            <a:r>
              <a:rPr lang="en-US" sz="2400" dirty="0" smtClean="0"/>
              <a:t>; </a:t>
            </a:r>
            <a:r>
              <a:rPr lang="en-US" sz="2400" dirty="0" err="1" smtClean="0"/>
              <a:t>x</a:t>
            </a:r>
            <a:r>
              <a:rPr lang="en-US" sz="2400" dirty="0" smtClean="0"/>
              <a:t> := </a:t>
            </a:r>
            <a:r>
              <a:rPr lang="en-US" sz="2400" dirty="0" err="1" smtClean="0"/>
              <a:t>y</a:t>
            </a:r>
            <a:r>
              <a:rPr lang="en-US" sz="2400" dirty="0" smtClean="0"/>
              <a:t>; </a:t>
            </a:r>
            <a:r>
              <a:rPr lang="en-US" sz="2400" dirty="0" err="1" smtClean="0"/>
              <a:t>y</a:t>
            </a:r>
            <a:r>
              <a:rPr lang="en-US" sz="2400" dirty="0" smtClean="0"/>
              <a:t> := </a:t>
            </a:r>
            <a:r>
              <a:rPr lang="en-US" sz="2400" dirty="0" err="1" smtClean="0"/>
              <a:t>z</a:t>
            </a:r>
            <a:endParaRPr lang="en-US" sz="2400" dirty="0" smtClean="0"/>
          </a:p>
          <a:p>
            <a:r>
              <a:rPr lang="en-US" sz="2400" dirty="0" smtClean="0"/>
              <a:t>return 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r>
              <a:rPr lang="en-US" sz="2400" dirty="0" smtClean="0"/>
              <a:t>{output is </a:t>
            </a:r>
            <a:r>
              <a:rPr lang="en-US" sz="2400" dirty="0" err="1" smtClean="0"/>
              <a:t>f(n</a:t>
            </a:r>
            <a:r>
              <a:rPr lang="en-US" sz="2400" dirty="0" smtClean="0"/>
              <a:t>)}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7118" y="1841895"/>
            <a:ext cx="252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Iterative Fibonacci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7143" y="5853483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difference do you see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 of Recursion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4177"/>
            <a:ext cx="6840862" cy="391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34067"/>
            <a:ext cx="539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While recursive definitions are easy to understand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6174" y="5833410"/>
            <a:ext cx="70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Iterative solutions for Fibonacci sequence are much faster (see page 366)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20" y="1685360"/>
            <a:ext cx="40640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95449"/>
            <a:ext cx="6248400" cy="3947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05" y="1670936"/>
            <a:ext cx="58039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19" y="1701800"/>
            <a:ext cx="6146800" cy="37502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we show?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1" y="1699580"/>
            <a:ext cx="6292542" cy="3914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38300"/>
            <a:ext cx="61849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1120</Words>
  <Application>Microsoft Macintosh PowerPoint</Application>
  <PresentationFormat>On-screen Show (4:3)</PresentationFormat>
  <Paragraphs>226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Arial</vt:lpstr>
      <vt:lpstr>Office Theme</vt:lpstr>
      <vt:lpstr>Equation</vt:lpstr>
      <vt:lpstr>CS2210:0001Discrete Structures Induction and Recursion</vt:lpstr>
      <vt:lpstr>What is mathematical induction?</vt:lpstr>
      <vt:lpstr>Understanding induction</vt:lpstr>
      <vt:lpstr>Proof structure</vt:lpstr>
      <vt:lpstr>Example 1</vt:lpstr>
      <vt:lpstr>Example continued</vt:lpstr>
      <vt:lpstr>Example continued</vt:lpstr>
      <vt:lpstr>What did we show?</vt:lpstr>
      <vt:lpstr>Example 2</vt:lpstr>
      <vt:lpstr>Example continued</vt:lpstr>
      <vt:lpstr>Example continued</vt:lpstr>
      <vt:lpstr>Example 3</vt:lpstr>
      <vt:lpstr>Exercise</vt:lpstr>
      <vt:lpstr>A Tiling Problem</vt:lpstr>
      <vt:lpstr>Proof hint</vt:lpstr>
      <vt:lpstr>Strong induction</vt:lpstr>
      <vt:lpstr>Example 1</vt:lpstr>
      <vt:lpstr>Example 2</vt:lpstr>
      <vt:lpstr>Proof using Mathematical Induction</vt:lpstr>
      <vt:lpstr>Same Proof using Strong Induction</vt:lpstr>
      <vt:lpstr>Errors in Induction</vt:lpstr>
      <vt:lpstr>Errors in Induction</vt:lpstr>
      <vt:lpstr>Recursive definition</vt:lpstr>
      <vt:lpstr>Recursive definition</vt:lpstr>
      <vt:lpstr>Recursion example</vt:lpstr>
      <vt:lpstr>Fibonacci sequence</vt:lpstr>
      <vt:lpstr>Bad recursive definitions</vt:lpstr>
      <vt:lpstr>More examples of recursive definitions:  defining strings</vt:lpstr>
      <vt:lpstr>More examples of recursive definitions:  Matched strings of parentheses</vt:lpstr>
      <vt:lpstr>Recursive definition of a full binary tree</vt:lpstr>
      <vt:lpstr>Recursive definition of the height of a full binary tree</vt:lpstr>
      <vt:lpstr>Structural induction</vt:lpstr>
      <vt:lpstr>Structural induction continued</vt:lpstr>
      <vt:lpstr>Recursive Algorithm</vt:lpstr>
      <vt:lpstr>Recursive Algorithm</vt:lpstr>
      <vt:lpstr>Recursive algorithms: Sorting</vt:lpstr>
      <vt:lpstr>Mergesort</vt:lpstr>
      <vt:lpstr>Example of Mergesort</vt:lpstr>
      <vt:lpstr>The Merge Algorithm</vt:lpstr>
      <vt:lpstr>Iteration vs. Recursion</vt:lpstr>
      <vt:lpstr>Pros and Cons of Recursion</vt:lpstr>
    </vt:vector>
  </TitlesOfParts>
  <Company>University of Iowa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171</cp:revision>
  <cp:lastPrinted>2010-10-06T02:01:15Z</cp:lastPrinted>
  <dcterms:created xsi:type="dcterms:W3CDTF">2015-03-25T18:47:25Z</dcterms:created>
  <dcterms:modified xsi:type="dcterms:W3CDTF">2018-10-10T20:36:42Z</dcterms:modified>
</cp:coreProperties>
</file>