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65" r:id="rId3"/>
    <p:sldId id="266" r:id="rId4"/>
    <p:sldId id="318" r:id="rId5"/>
    <p:sldId id="268" r:id="rId6"/>
    <p:sldId id="269" r:id="rId7"/>
    <p:sldId id="270" r:id="rId8"/>
    <p:sldId id="317" r:id="rId9"/>
    <p:sldId id="271" r:id="rId10"/>
    <p:sldId id="272" r:id="rId11"/>
    <p:sldId id="274" r:id="rId12"/>
    <p:sldId id="275" r:id="rId13"/>
    <p:sldId id="277" r:id="rId14"/>
    <p:sldId id="276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93" r:id="rId24"/>
    <p:sldId id="309" r:id="rId25"/>
    <p:sldId id="311" r:id="rId26"/>
    <p:sldId id="308" r:id="rId27"/>
    <p:sldId id="319" r:id="rId28"/>
    <p:sldId id="295" r:id="rId29"/>
    <p:sldId id="296" r:id="rId30"/>
    <p:sldId id="287" r:id="rId31"/>
    <p:sldId id="294" r:id="rId32"/>
    <p:sldId id="310" r:id="rId33"/>
    <p:sldId id="307" r:id="rId34"/>
    <p:sldId id="292" r:id="rId35"/>
    <p:sldId id="297" r:id="rId36"/>
    <p:sldId id="313" r:id="rId37"/>
    <p:sldId id="302" r:id="rId38"/>
    <p:sldId id="306" r:id="rId39"/>
    <p:sldId id="303" r:id="rId40"/>
    <p:sldId id="304" r:id="rId41"/>
    <p:sldId id="312" r:id="rId42"/>
    <p:sldId id="314" r:id="rId43"/>
    <p:sldId id="288" r:id="rId44"/>
    <p:sldId id="315" r:id="rId45"/>
    <p:sldId id="299" r:id="rId46"/>
    <p:sldId id="298" r:id="rId47"/>
    <p:sldId id="301" r:id="rId48"/>
    <p:sldId id="305" r:id="rId49"/>
    <p:sldId id="300" r:id="rId50"/>
    <p:sldId id="31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image" Target="../media/image27.png"/><Relationship Id="rId2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8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29.png"/><Relationship Id="rId9" Type="http://schemas.openxmlformats.org/officeDocument/2006/relationships/oleObject" Target="../embeddings/oleObject8.bin"/><Relationship Id="rId10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2210:0001Discrete 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Modular Arithmetic and Cryptography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</a:t>
            </a:r>
            <a:r>
              <a:rPr lang="en-US" dirty="0" smtClean="0">
                <a:solidFill>
                  <a:schemeClr val="tx1"/>
                </a:solidFill>
              </a:rPr>
              <a:t>2018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Complexity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1326" y="1556358"/>
            <a:ext cx="64813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previous algorithm has a time complexity </a:t>
            </a:r>
            <a:r>
              <a:rPr lang="en-US" sz="2400" dirty="0" err="1" smtClean="0"/>
              <a:t>O(n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(assuming that </a:t>
            </a:r>
            <a:r>
              <a:rPr lang="en-US" sz="2400" dirty="0" err="1" smtClean="0"/>
              <a:t>a|b</a:t>
            </a:r>
            <a:r>
              <a:rPr lang="en-US" sz="2400" dirty="0" smtClean="0"/>
              <a:t> can be tested in O(1) time).</a:t>
            </a:r>
          </a:p>
          <a:p>
            <a:r>
              <a:rPr lang="en-US" sz="2400" dirty="0" smtClean="0"/>
              <a:t>For an 8-digit  decimal number, it is thus O(10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This is terrible. Can we do better? </a:t>
            </a:r>
          </a:p>
          <a:p>
            <a:endParaRPr lang="en-US" sz="2400" dirty="0" smtClean="0"/>
          </a:p>
          <a:p>
            <a:r>
              <a:rPr lang="en-US" sz="2400" dirty="0" smtClean="0"/>
              <a:t>Yes! </a:t>
            </a:r>
            <a:r>
              <a:rPr lang="en-US" sz="2400" dirty="0" smtClean="0">
                <a:solidFill>
                  <a:srgbClr val="0000FF"/>
                </a:solidFill>
              </a:rPr>
              <a:t>Try only smaller prime numbers as divisors.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01" y="4570564"/>
            <a:ext cx="54102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Primality</a:t>
            </a:r>
            <a:r>
              <a:rPr lang="en-US" dirty="0" smtClean="0"/>
              <a:t> testing theorem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86" y="1556358"/>
            <a:ext cx="5854700" cy="774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6424" y="2749884"/>
            <a:ext cx="6569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Proof (by contradiction). Suppose the </a:t>
            </a:r>
            <a:r>
              <a:rPr lang="en-US" sz="2400" dirty="0" smtClean="0"/>
              <a:t>smallest prime factor </a:t>
            </a:r>
            <a:r>
              <a:rPr lang="en-US" sz="2400" dirty="0" err="1" smtClean="0"/>
              <a:t>p</a:t>
            </a:r>
            <a:r>
              <a:rPr lang="en-US" sz="2400" dirty="0" smtClean="0"/>
              <a:t> is greater than     </a:t>
            </a:r>
          </a:p>
          <a:p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 err="1" smtClean="0"/>
              <a:t>n</a:t>
            </a:r>
            <a:r>
              <a:rPr lang="en-US" sz="2400" dirty="0" smtClean="0"/>
              <a:t> = </a:t>
            </a:r>
            <a:r>
              <a:rPr lang="en-US" sz="2400" dirty="0" err="1" smtClean="0"/>
              <a:t>p.q</a:t>
            </a:r>
            <a:r>
              <a:rPr lang="en-US" sz="2400" dirty="0" smtClean="0"/>
              <a:t> where </a:t>
            </a:r>
            <a:r>
              <a:rPr lang="en-US" sz="2400" dirty="0" err="1" smtClean="0"/>
              <a:t>q</a:t>
            </a:r>
            <a:r>
              <a:rPr lang="en-US" sz="2400" dirty="0" smtClean="0"/>
              <a:t> &gt; </a:t>
            </a:r>
            <a:r>
              <a:rPr lang="en-US" sz="2400" dirty="0" err="1" smtClean="0"/>
              <a:t>p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dirty="0" smtClean="0"/>
              <a:t> </a:t>
            </a:r>
            <a:r>
              <a:rPr lang="en-US" dirty="0" smtClean="0"/>
              <a:t>&gt; </a:t>
            </a:r>
          </a:p>
          <a:p>
            <a:endParaRPr lang="en-US" dirty="0" smtClean="0"/>
          </a:p>
          <a:p>
            <a:r>
              <a:rPr lang="en-US" sz="2400" dirty="0" smtClean="0"/>
              <a:t>This is a contradiction, since the right hand side &gt; </a:t>
            </a:r>
            <a:r>
              <a:rPr lang="en-US" sz="2400" dirty="0" err="1" smtClean="0"/>
              <a:t>n</a:t>
            </a:r>
            <a:r>
              <a:rPr lang="en-US" sz="2400" smtClean="0"/>
              <a:t>.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0" y="3150908"/>
            <a:ext cx="560779" cy="441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679" y="3860800"/>
            <a:ext cx="4826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Fundamental Theorem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22" y="1570182"/>
            <a:ext cx="5998441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731817"/>
            <a:ext cx="6060786" cy="3463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20273"/>
            <a:ext cx="6072909" cy="3486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Greatest Common Divisor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2567" y="1600264"/>
            <a:ext cx="8189637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cap="small" dirty="0" smtClean="0">
                <a:solidFill>
                  <a:srgbClr val="0000FF"/>
                </a:solidFill>
              </a:rPr>
              <a:t>Definition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Let  a, </a:t>
            </a:r>
            <a:r>
              <a:rPr lang="en-US" sz="2400" dirty="0" err="1" smtClean="0"/>
              <a:t>b</a:t>
            </a:r>
            <a:r>
              <a:rPr lang="en-US" sz="2400" dirty="0" smtClean="0"/>
              <a:t> (a, </a:t>
            </a:r>
            <a:r>
              <a:rPr lang="en-US" sz="2400" dirty="0" err="1" smtClean="0"/>
              <a:t>b</a:t>
            </a:r>
            <a:r>
              <a:rPr lang="en-US" sz="2400" dirty="0" smtClean="0"/>
              <a:t> ≠ 0) be two integers. The </a:t>
            </a:r>
            <a:r>
              <a:rPr lang="en-US" sz="2400" b="1" dirty="0" smtClean="0">
                <a:solidFill>
                  <a:srgbClr val="FF0000"/>
                </a:solidFill>
              </a:rPr>
              <a:t>greatest common divisor 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gcd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</a:rPr>
              <a:t>a,b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is the </a:t>
            </a:r>
            <a:r>
              <a:rPr lang="en-US" sz="2400" b="1" dirty="0" smtClean="0">
                <a:solidFill>
                  <a:srgbClr val="0000FF"/>
                </a:solidFill>
              </a:rPr>
              <a:t>largest integer </a:t>
            </a:r>
            <a:r>
              <a:rPr lang="en-US" sz="2400" dirty="0" smtClean="0"/>
              <a:t>that divides both a and </a:t>
            </a:r>
            <a:r>
              <a:rPr lang="en-US" sz="2400" dirty="0" err="1" smtClean="0"/>
              <a:t>b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cap="small" dirty="0" smtClean="0">
                <a:solidFill>
                  <a:srgbClr val="0000FF"/>
                </a:solidFill>
              </a:rPr>
              <a:t>Definition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and </a:t>
            </a:r>
            <a:r>
              <a:rPr lang="en-US" sz="2400" dirty="0" err="1" smtClean="0"/>
              <a:t>b</a:t>
            </a:r>
            <a:r>
              <a:rPr lang="en-US" sz="2400" dirty="0" smtClean="0"/>
              <a:t> are </a:t>
            </a:r>
            <a:r>
              <a:rPr lang="en-US" sz="2400" b="1" dirty="0" smtClean="0">
                <a:solidFill>
                  <a:srgbClr val="0000FF"/>
                </a:solidFill>
              </a:rPr>
              <a:t>relatively prime </a:t>
            </a:r>
            <a:r>
              <a:rPr lang="en-US" sz="2400" dirty="0" smtClean="0"/>
              <a:t>(also called </a:t>
            </a:r>
            <a:r>
              <a:rPr lang="en-US" sz="2400" i="1" dirty="0" smtClean="0">
                <a:solidFill>
                  <a:srgbClr val="0000FF"/>
                </a:solidFill>
              </a:rPr>
              <a:t>co-prime </a:t>
            </a:r>
            <a:r>
              <a:rPr lang="en-US" sz="2400" dirty="0" smtClean="0"/>
              <a:t>or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FF"/>
                </a:solidFill>
              </a:rPr>
              <a:t>mutually prime</a:t>
            </a:r>
            <a:r>
              <a:rPr lang="en-US" sz="2400" dirty="0" smtClean="0"/>
              <a:t>, when </a:t>
            </a:r>
            <a:r>
              <a:rPr lang="en-US" sz="2400" dirty="0" err="1" smtClean="0"/>
              <a:t>gcd</a:t>
            </a:r>
            <a:r>
              <a:rPr lang="en-US" sz="2400" dirty="0" smtClean="0"/>
              <a:t> (</a:t>
            </a:r>
            <a:r>
              <a:rPr lang="en-US" sz="2400" dirty="0" err="1" smtClean="0"/>
              <a:t>a,b</a:t>
            </a:r>
            <a:r>
              <a:rPr lang="en-US" sz="2400" dirty="0" smtClean="0"/>
              <a:t>) = 1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Greatest Common Divisor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90" y="1731817"/>
            <a:ext cx="4188691" cy="2690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8091" y="4675909"/>
            <a:ext cx="368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Compute </a:t>
            </a:r>
            <a:r>
              <a:rPr lang="en-US" sz="2400" dirty="0" err="1" smtClean="0"/>
              <a:t>gcd</a:t>
            </a:r>
            <a:r>
              <a:rPr lang="en-US" sz="2400" dirty="0" smtClean="0"/>
              <a:t> (36, 54, 81) 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Euclid’s </a:t>
            </a:r>
            <a:r>
              <a:rPr lang="en-US" dirty="0" err="1" smtClean="0"/>
              <a:t>gcd</a:t>
            </a:r>
            <a:r>
              <a:rPr lang="en-US" dirty="0" smtClean="0"/>
              <a:t> Algorithm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9864" y="1594551"/>
            <a:ext cx="27326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gcd</a:t>
            </a:r>
            <a:r>
              <a:rPr lang="en-US" sz="2400" dirty="0" smtClean="0"/>
              <a:t> (a, </a:t>
            </a:r>
            <a:r>
              <a:rPr lang="en-US" sz="2400" dirty="0" err="1" smtClean="0"/>
              <a:t>b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x</a:t>
            </a:r>
            <a:r>
              <a:rPr lang="en-US" sz="2400" dirty="0" smtClean="0"/>
              <a:t>:= a; </a:t>
            </a:r>
            <a:r>
              <a:rPr lang="en-US" sz="2400" dirty="0" err="1" smtClean="0"/>
              <a:t>y</a:t>
            </a:r>
            <a:r>
              <a:rPr lang="en-US" sz="2400" dirty="0" smtClean="0"/>
              <a:t> := </a:t>
            </a:r>
            <a:r>
              <a:rPr lang="en-US" sz="2400" dirty="0" err="1" smtClean="0"/>
              <a:t>b</a:t>
            </a:r>
            <a:r>
              <a:rPr lang="en-US" sz="2400" dirty="0" smtClean="0"/>
              <a:t> (</a:t>
            </a:r>
            <a:r>
              <a:rPr lang="en-US" sz="2400" dirty="0" err="1" smtClean="0"/>
              <a:t>x</a:t>
            </a:r>
            <a:r>
              <a:rPr lang="en-US" sz="2400" dirty="0" smtClean="0"/>
              <a:t>&gt;</a:t>
            </a:r>
            <a:r>
              <a:rPr lang="en-US" sz="2400" dirty="0" err="1" smtClean="0"/>
              <a:t>y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while</a:t>
            </a:r>
            <a:r>
              <a:rPr lang="en-US" sz="2400" dirty="0" smtClean="0"/>
              <a:t> </a:t>
            </a:r>
            <a:r>
              <a:rPr lang="en-US" sz="2400" dirty="0" err="1" smtClean="0"/>
              <a:t>y</a:t>
            </a:r>
            <a:r>
              <a:rPr lang="en-US" sz="2400" dirty="0" smtClean="0"/>
              <a:t> ≠ 0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begin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r</a:t>
            </a:r>
            <a:r>
              <a:rPr lang="en-US" sz="2400" dirty="0" smtClean="0"/>
              <a:t>:= </a:t>
            </a:r>
            <a:r>
              <a:rPr lang="en-US" sz="2400" dirty="0" err="1" smtClean="0"/>
              <a:t>x</a:t>
            </a:r>
            <a:r>
              <a:rPr lang="en-US" sz="2400" dirty="0" smtClean="0"/>
              <a:t> mod </a:t>
            </a:r>
            <a:r>
              <a:rPr lang="en-US" sz="2400" dirty="0" err="1" smtClean="0"/>
              <a:t>y</a:t>
            </a:r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:= </a:t>
            </a:r>
            <a:r>
              <a:rPr lang="en-US" sz="2400" dirty="0" err="1" smtClean="0"/>
              <a:t>y</a:t>
            </a:r>
            <a:endParaRPr lang="en-US" sz="2400" dirty="0" smtClean="0"/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y</a:t>
            </a:r>
            <a:r>
              <a:rPr lang="en-US" sz="2400" dirty="0" smtClean="0"/>
              <a:t>:= </a:t>
            </a:r>
            <a:r>
              <a:rPr lang="en-US" sz="2400" dirty="0" err="1" smtClean="0"/>
              <a:t>r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end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gcd</a:t>
            </a:r>
            <a:r>
              <a:rPr lang="en-US" sz="2400" dirty="0" smtClean="0"/>
              <a:t> of (a, </a:t>
            </a:r>
            <a:r>
              <a:rPr lang="en-US" sz="2400" dirty="0" err="1" smtClean="0"/>
              <a:t>b</a:t>
            </a:r>
            <a:r>
              <a:rPr lang="en-US" sz="2400" dirty="0" smtClean="0"/>
              <a:t>) is </a:t>
            </a:r>
            <a:r>
              <a:rPr lang="en-US" sz="2400" dirty="0" err="1" smtClean="0"/>
              <a:t>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15633" y="1756870"/>
            <a:ext cx="2425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a = 12, </a:t>
            </a:r>
            <a:r>
              <a:rPr lang="en-US" sz="2400" dirty="0" err="1" smtClean="0"/>
              <a:t>b</a:t>
            </a:r>
            <a:r>
              <a:rPr lang="en-US" sz="2400" dirty="0" smtClean="0"/>
              <a:t>= 21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gcd</a:t>
            </a:r>
            <a:r>
              <a:rPr lang="en-US" sz="2400" dirty="0" smtClean="0"/>
              <a:t> (21, 12)</a:t>
            </a:r>
          </a:p>
          <a:p>
            <a:r>
              <a:rPr lang="en-US" sz="2400" dirty="0" smtClean="0"/>
              <a:t>= 	</a:t>
            </a:r>
            <a:r>
              <a:rPr lang="en-US" sz="2400" dirty="0" err="1" smtClean="0"/>
              <a:t>gcd</a:t>
            </a:r>
            <a:r>
              <a:rPr lang="en-US" sz="2400" dirty="0" smtClean="0"/>
              <a:t> (12, 9)</a:t>
            </a:r>
          </a:p>
          <a:p>
            <a:r>
              <a:rPr lang="en-US" sz="2400" dirty="0" smtClean="0"/>
              <a:t>=	</a:t>
            </a:r>
            <a:r>
              <a:rPr lang="en-US" sz="2400" dirty="0" err="1" smtClean="0"/>
              <a:t>gcd</a:t>
            </a:r>
            <a:r>
              <a:rPr lang="en-US" sz="2400" dirty="0" smtClean="0"/>
              <a:t> (9, 3)</a:t>
            </a:r>
          </a:p>
          <a:p>
            <a:endParaRPr lang="en-US" sz="2400" dirty="0" smtClean="0"/>
          </a:p>
          <a:p>
            <a:r>
              <a:rPr lang="en-US" sz="2400" dirty="0" smtClean="0"/>
              <a:t>Since 9 mod 3 = 0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gcd</a:t>
            </a:r>
            <a:r>
              <a:rPr lang="en-US" sz="2400" dirty="0" smtClean="0"/>
              <a:t> is 3 	</a:t>
            </a:r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986114" y="1417638"/>
            <a:ext cx="3418407" cy="44067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 Function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53" y="1904999"/>
            <a:ext cx="4974937" cy="28170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(mod) Congruence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1778000"/>
            <a:ext cx="6038272" cy="32673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Preamble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0279" y="1417638"/>
            <a:ext cx="755148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Historically,  </a:t>
            </a:r>
            <a:r>
              <a:rPr lang="en-US" sz="2400" i="1" dirty="0" smtClean="0">
                <a:solidFill>
                  <a:srgbClr val="0000FF"/>
                </a:solidFill>
              </a:rPr>
              <a:t>number theory </a:t>
            </a:r>
            <a:r>
              <a:rPr lang="en-US" sz="2400" dirty="0" smtClean="0"/>
              <a:t>has been a beautiful area of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study in </a:t>
            </a:r>
            <a:r>
              <a:rPr lang="en-US" sz="2400" dirty="0" smtClean="0">
                <a:solidFill>
                  <a:srgbClr val="0000FF"/>
                </a:solidFill>
              </a:rPr>
              <a:t>pure mathematics</a:t>
            </a:r>
            <a:r>
              <a:rPr lang="en-US" sz="2400" dirty="0" smtClean="0"/>
              <a:t>. However, in modern times,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number theory is very important in the </a:t>
            </a:r>
            <a:r>
              <a:rPr lang="en-US" sz="2400" dirty="0" smtClean="0">
                <a:solidFill>
                  <a:srgbClr val="FF0000"/>
                </a:solidFill>
              </a:rPr>
              <a:t>area of security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Encryption algorithms </a:t>
            </a:r>
            <a:r>
              <a:rPr lang="en-US" sz="2400" dirty="0" smtClean="0"/>
              <a:t>heavily depend on modular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arithmetic, and our ability (or inability) to deal with large integers. We need appropriate techniques to deal with large numbers.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(mod) Congruence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4" y="2101273"/>
            <a:ext cx="6892636" cy="21094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Arithmetic: harder 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2" y="1627908"/>
            <a:ext cx="5469659" cy="33712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Modular Arithmetic: harder examples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85" y="1417637"/>
            <a:ext cx="5760441" cy="234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86" y="4029363"/>
            <a:ext cx="5849340" cy="17783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Congruence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231719"/>
            <a:ext cx="82273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linear congruence </a:t>
            </a:r>
            <a:r>
              <a:rPr lang="en-US" sz="2400" dirty="0" smtClean="0"/>
              <a:t>is of the form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r>
              <a:rPr lang="en-US" sz="2400" i="1" dirty="0" smtClean="0"/>
              <a:t>a</a:t>
            </a:r>
            <a:r>
              <a:rPr lang="en-US" sz="2400" b="1" i="1" dirty="0" smtClean="0">
                <a:solidFill>
                  <a:srgbClr val="0000FF"/>
                </a:solidFill>
              </a:rPr>
              <a:t>x</a:t>
            </a:r>
            <a:r>
              <a:rPr lang="en-US" sz="2400" i="1" dirty="0" smtClean="0"/>
              <a:t> =</a:t>
            </a:r>
            <a:r>
              <a:rPr lang="en-US" sz="2400" i="1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i="1" dirty="0" err="1" smtClean="0"/>
              <a:t>b</a:t>
            </a:r>
            <a:r>
              <a:rPr lang="en-US" sz="2400" i="1" dirty="0" smtClean="0"/>
              <a:t> </a:t>
            </a:r>
            <a:r>
              <a:rPr lang="en-US" sz="2400" dirty="0" smtClean="0"/>
              <a:t>(mod </a:t>
            </a:r>
            <a:r>
              <a:rPr lang="en-US" sz="2400" dirty="0" err="1" smtClean="0"/>
              <a:t>m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Where a, </a:t>
            </a:r>
            <a:r>
              <a:rPr lang="en-US" sz="2400" dirty="0" err="1" smtClean="0"/>
              <a:t>b</a:t>
            </a:r>
            <a:r>
              <a:rPr lang="en-US" sz="2400" dirty="0" smtClean="0"/>
              <a:t>, </a:t>
            </a:r>
            <a:r>
              <a:rPr lang="en-US" sz="2400" dirty="0" err="1" smtClean="0"/>
              <a:t>m</a:t>
            </a:r>
            <a:r>
              <a:rPr lang="en-US" sz="2400" dirty="0" smtClean="0"/>
              <a:t> are integers, and </a:t>
            </a:r>
            <a:r>
              <a:rPr lang="en-US" sz="2400" dirty="0" err="1" smtClean="0"/>
              <a:t>x</a:t>
            </a:r>
            <a:r>
              <a:rPr lang="en-US" sz="2400" dirty="0" smtClean="0"/>
              <a:t> is a variable.</a:t>
            </a:r>
          </a:p>
          <a:p>
            <a:endParaRPr lang="en-US" sz="2400" dirty="0" smtClean="0"/>
          </a:p>
          <a:p>
            <a:r>
              <a:rPr lang="en-US" sz="2400" dirty="0" smtClean="0"/>
              <a:t>To solve it, find </a:t>
            </a:r>
            <a:r>
              <a:rPr lang="en-US" sz="2400" dirty="0" smtClean="0">
                <a:solidFill>
                  <a:srgbClr val="0000FF"/>
                </a:solidFill>
              </a:rPr>
              <a:t>all </a:t>
            </a:r>
            <a:r>
              <a:rPr lang="en-US" sz="2400" dirty="0" smtClean="0"/>
              <a:t>integers that satisfy this congruence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660066"/>
                </a:solidFill>
              </a:rPr>
              <a:t>For example, what is the solution of 3x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=</a:t>
            </a:r>
            <a:r>
              <a:rPr lang="en-US" sz="2400" b="1" dirty="0" smtClean="0">
                <a:solidFill>
                  <a:srgbClr val="660066"/>
                </a:solidFill>
              </a:rPr>
              <a:t> 4 (mod 7)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Logarithm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7546" y="1417638"/>
            <a:ext cx="749761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sz="2400" dirty="0" smtClean="0"/>
              <a:t>Consider </a:t>
            </a:r>
            <a:r>
              <a:rPr lang="en-US" sz="2400" dirty="0" err="1" smtClean="0"/>
              <a:t>y</a:t>
            </a:r>
            <a:r>
              <a:rPr lang="en-US" sz="2400" dirty="0" smtClean="0"/>
              <a:t> =	2</a:t>
            </a:r>
            <a:r>
              <a:rPr lang="en-US" sz="2400" baseline="30000" dirty="0" smtClean="0"/>
              <a:t>x</a:t>
            </a:r>
            <a:r>
              <a:rPr lang="en-US" sz="2400" dirty="0" smtClean="0"/>
              <a:t> mod 11	(11 is prime)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=1, </a:t>
            </a:r>
            <a:r>
              <a:rPr lang="en-US" sz="2400" dirty="0" err="1" smtClean="0"/>
              <a:t>y</a:t>
            </a:r>
            <a:r>
              <a:rPr lang="en-US" sz="2400" dirty="0" smtClean="0"/>
              <a:t>=2		</a:t>
            </a:r>
            <a:r>
              <a:rPr lang="en-US" sz="2400" dirty="0" err="1" smtClean="0"/>
              <a:t>x</a:t>
            </a:r>
            <a:r>
              <a:rPr lang="en-US" sz="2400" dirty="0" smtClean="0"/>
              <a:t>=6, </a:t>
            </a:r>
            <a:r>
              <a:rPr lang="en-US" sz="2400" dirty="0" err="1" smtClean="0"/>
              <a:t>y</a:t>
            </a:r>
            <a:r>
              <a:rPr lang="en-US" sz="2400" dirty="0" smtClean="0"/>
              <a:t>=9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=2, </a:t>
            </a:r>
            <a:r>
              <a:rPr lang="en-US" sz="2400" dirty="0" err="1" smtClean="0"/>
              <a:t>y</a:t>
            </a:r>
            <a:r>
              <a:rPr lang="en-US" sz="2400" dirty="0" smtClean="0"/>
              <a:t>=4		</a:t>
            </a:r>
            <a:r>
              <a:rPr lang="en-US" sz="2400" dirty="0" err="1" smtClean="0"/>
              <a:t>x</a:t>
            </a:r>
            <a:r>
              <a:rPr lang="en-US" sz="2400" dirty="0" smtClean="0"/>
              <a:t>=7, </a:t>
            </a:r>
            <a:r>
              <a:rPr lang="en-US" sz="2400" dirty="0" err="1" smtClean="0"/>
              <a:t>y</a:t>
            </a:r>
            <a:r>
              <a:rPr lang="en-US" sz="2400" dirty="0" smtClean="0"/>
              <a:t>=7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=3, </a:t>
            </a:r>
            <a:r>
              <a:rPr lang="en-US" sz="2400" dirty="0" err="1" smtClean="0"/>
              <a:t>y</a:t>
            </a:r>
            <a:r>
              <a:rPr lang="en-US" sz="2400" dirty="0" smtClean="0"/>
              <a:t>=8		</a:t>
            </a:r>
            <a:r>
              <a:rPr lang="en-US" sz="2400" dirty="0" err="1" smtClean="0"/>
              <a:t>x</a:t>
            </a:r>
            <a:r>
              <a:rPr lang="en-US" sz="2400" dirty="0" smtClean="0"/>
              <a:t>=8, </a:t>
            </a:r>
            <a:r>
              <a:rPr lang="en-US" sz="2400" dirty="0" err="1" smtClean="0"/>
              <a:t>y</a:t>
            </a:r>
            <a:r>
              <a:rPr lang="en-US" sz="2400" dirty="0" smtClean="0"/>
              <a:t>=3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=4, </a:t>
            </a:r>
            <a:r>
              <a:rPr lang="en-US" sz="2400" dirty="0" err="1" smtClean="0"/>
              <a:t>y</a:t>
            </a:r>
            <a:r>
              <a:rPr lang="en-US" sz="2400" dirty="0" smtClean="0"/>
              <a:t>=5		</a:t>
            </a:r>
            <a:r>
              <a:rPr lang="en-US" sz="2400" dirty="0" err="1" smtClean="0"/>
              <a:t>x</a:t>
            </a:r>
            <a:r>
              <a:rPr lang="en-US" sz="2400" dirty="0" smtClean="0"/>
              <a:t>=9, </a:t>
            </a:r>
            <a:r>
              <a:rPr lang="en-US" sz="2400" dirty="0" err="1" smtClean="0"/>
              <a:t>y</a:t>
            </a:r>
            <a:r>
              <a:rPr lang="en-US" sz="2400" dirty="0" smtClean="0"/>
              <a:t>=6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x</a:t>
            </a:r>
            <a:r>
              <a:rPr lang="en-US" sz="2400" dirty="0" smtClean="0"/>
              <a:t>=5, </a:t>
            </a:r>
            <a:r>
              <a:rPr lang="en-US" sz="2400" dirty="0" err="1" smtClean="0"/>
              <a:t>y</a:t>
            </a:r>
            <a:r>
              <a:rPr lang="en-US" sz="2400" dirty="0" smtClean="0"/>
              <a:t>=10		</a:t>
            </a:r>
            <a:r>
              <a:rPr lang="en-US" sz="2400" dirty="0" err="1" smtClean="0"/>
              <a:t>x</a:t>
            </a:r>
            <a:r>
              <a:rPr lang="en-US" sz="2400" dirty="0" smtClean="0"/>
              <a:t>=10, </a:t>
            </a:r>
            <a:r>
              <a:rPr lang="en-US" sz="2400" dirty="0" err="1" smtClean="0"/>
              <a:t>y</a:t>
            </a:r>
            <a:r>
              <a:rPr lang="en-US" sz="2400" dirty="0" smtClean="0"/>
              <a:t>=1</a:t>
            </a:r>
          </a:p>
          <a:p>
            <a:r>
              <a:rPr lang="en-US" sz="2400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Each </a:t>
            </a:r>
            <a:r>
              <a:rPr lang="en-US" sz="2400" dirty="0" smtClean="0">
                <a:solidFill>
                  <a:srgbClr val="0000FF"/>
                </a:solidFill>
              </a:rPr>
              <a:t>non-zero value </a:t>
            </a:r>
            <a:r>
              <a:rPr lang="en-US" sz="2400" dirty="0" smtClean="0"/>
              <a:t>in the set Z</a:t>
            </a:r>
            <a:r>
              <a:rPr lang="en-US" sz="2400" baseline="-25000" dirty="0" smtClean="0"/>
              <a:t>11</a:t>
            </a:r>
            <a:r>
              <a:rPr lang="en-US" sz="2400" dirty="0" smtClean="0"/>
              <a:t>= {0,1,2,3,4,5,6,7,8,9,10} is a value of </a:t>
            </a:r>
            <a:r>
              <a:rPr lang="en-US" sz="2400" dirty="0" err="1" smtClean="0"/>
              <a:t>x</a:t>
            </a:r>
            <a:r>
              <a:rPr lang="en-US" sz="2400" dirty="0" smtClean="0"/>
              <a:t> for some </a:t>
            </a:r>
            <a:r>
              <a:rPr lang="en-US" sz="2400" dirty="0" err="1" smtClean="0"/>
              <a:t>y</a:t>
            </a:r>
            <a:r>
              <a:rPr lang="en-US" sz="2400" dirty="0" smtClean="0"/>
              <a:t>. In such a case, 2 is a </a:t>
            </a:r>
            <a:r>
              <a:rPr lang="en-US" sz="2400" b="1" u="sng" dirty="0" smtClean="0"/>
              <a:t>primitive root</a:t>
            </a:r>
            <a:r>
              <a:rPr lang="en-US" sz="2400" dirty="0" smtClean="0"/>
              <a:t> of  the set Z</a:t>
            </a:r>
            <a:r>
              <a:rPr lang="en-US" sz="2400" baseline="-25000" dirty="0" smtClean="0"/>
              <a:t>11</a:t>
            </a:r>
            <a:r>
              <a:rPr lang="en-US" sz="2400" dirty="0" smtClean="0"/>
              <a:t>= {1,2,3,4,5,6,7,8,9,10} .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Logarithm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028139"/>
            <a:ext cx="7481535" cy="1995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  </a:t>
            </a:r>
            <a:r>
              <a:rPr lang="en-US" sz="2800" b="1" dirty="0" smtClean="0">
                <a:solidFill>
                  <a:srgbClr val="0000FF"/>
                </a:solidFill>
              </a:rPr>
              <a:t>primitive root </a:t>
            </a:r>
            <a:r>
              <a:rPr lang="en-US" sz="2800" dirty="0" smtClean="0">
                <a:solidFill>
                  <a:srgbClr val="660066"/>
                </a:solidFill>
              </a:rPr>
              <a:t>modulo a prime number </a:t>
            </a:r>
            <a:r>
              <a:rPr lang="en-US" sz="2800" b="1" dirty="0" err="1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/>
              <a:t>is an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integer </a:t>
            </a:r>
            <a:r>
              <a:rPr lang="en-US" sz="2800" b="1" dirty="0" err="1" smtClean="0">
                <a:solidFill>
                  <a:srgbClr val="0000FF"/>
                </a:solidFill>
              </a:rPr>
              <a:t>r</a:t>
            </a:r>
            <a:r>
              <a:rPr lang="en-US" sz="2800" b="1" dirty="0" smtClean="0">
                <a:solidFill>
                  <a:srgbClr val="0000FF"/>
                </a:solidFill>
              </a:rPr>
              <a:t> in </a:t>
            </a:r>
            <a:r>
              <a:rPr lang="en-US" sz="2800" b="1" dirty="0" err="1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such that </a:t>
            </a:r>
            <a:r>
              <a:rPr lang="en-US" sz="2800" b="1" dirty="0" smtClean="0">
                <a:solidFill>
                  <a:srgbClr val="0000FF"/>
                </a:solidFill>
              </a:rPr>
              <a:t>every nonzero element of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Z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</a:rPr>
              <a:t>is a power of </a:t>
            </a:r>
            <a:r>
              <a:rPr lang="en-US" sz="2800" b="1" dirty="0" err="1" smtClean="0">
                <a:solidFill>
                  <a:srgbClr val="0000FF"/>
                </a:solidFill>
              </a:rPr>
              <a:t>r</a:t>
            </a:r>
            <a:endParaRPr lang="en-US" sz="2800" b="1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Logarithm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1364" y="1298388"/>
            <a:ext cx="7497618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sz="2400" dirty="0" smtClean="0"/>
              <a:t>Given </a:t>
            </a: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x</a:t>
            </a:r>
            <a:r>
              <a:rPr lang="en-US" sz="2400" b="1" dirty="0" smtClean="0">
                <a:solidFill>
                  <a:srgbClr val="0000FF"/>
                </a:solidFill>
              </a:rPr>
              <a:t> (mod 11) = </a:t>
            </a:r>
            <a:r>
              <a:rPr lang="en-US" sz="2400" b="1" dirty="0" err="1" smtClean="0">
                <a:solidFill>
                  <a:srgbClr val="0000FF"/>
                </a:solidFill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in the set {1,2,3,4,5,6,7,8,9,10} , you can find a </a:t>
            </a:r>
            <a:r>
              <a:rPr lang="en-US" sz="2400" dirty="0" smtClean="0">
                <a:solidFill>
                  <a:srgbClr val="FF0000"/>
                </a:solidFill>
              </a:rPr>
              <a:t>unique value of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for a </a:t>
            </a:r>
            <a:r>
              <a:rPr lang="en-US" sz="2400" dirty="0" smtClean="0">
                <a:solidFill>
                  <a:srgbClr val="FF0000"/>
                </a:solidFill>
              </a:rPr>
              <a:t>given </a:t>
            </a:r>
            <a:r>
              <a:rPr lang="en-US" sz="2400" dirty="0" err="1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. We will say that 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is the</a:t>
            </a:r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0000FF"/>
                </a:solidFill>
              </a:rPr>
              <a:t>discrete logarithm</a:t>
            </a:r>
            <a:r>
              <a:rPr lang="en-US" sz="2400" dirty="0" smtClean="0">
                <a:solidFill>
                  <a:srgbClr val="0000FF"/>
                </a:solidFill>
              </a:rPr>
              <a:t> of 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(mod 11) (to the base 2).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Logarithm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81364" y="1298388"/>
            <a:ext cx="7497618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sz="2400" dirty="0" smtClean="0"/>
              <a:t>It is easy to compute 2</a:t>
            </a:r>
            <a:r>
              <a:rPr lang="en-US" sz="2400" baseline="30000" dirty="0" smtClean="0"/>
              <a:t>x</a:t>
            </a:r>
            <a:r>
              <a:rPr lang="en-US" sz="2400" dirty="0" smtClean="0"/>
              <a:t> (mod 11) = </a:t>
            </a:r>
            <a:r>
              <a:rPr lang="en-US" sz="2400" dirty="0" err="1" smtClean="0"/>
              <a:t>y</a:t>
            </a:r>
            <a:r>
              <a:rPr lang="en-US" sz="2400" dirty="0" smtClean="0"/>
              <a:t>. But it is extremely difficult to solve </a:t>
            </a:r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?</a:t>
            </a:r>
            <a:r>
              <a:rPr lang="en-US" sz="2400" b="1" dirty="0" smtClean="0">
                <a:solidFill>
                  <a:srgbClr val="0000FF"/>
                </a:solidFill>
              </a:rPr>
              <a:t> (mod 11) = </a:t>
            </a:r>
            <a:r>
              <a:rPr lang="en-US" sz="2400" b="1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/>
              <a:t>. This is the </a:t>
            </a:r>
            <a:r>
              <a:rPr lang="en-US" sz="2400" b="1" dirty="0" smtClean="0">
                <a:solidFill>
                  <a:srgbClr val="0000FF"/>
                </a:solidFill>
              </a:rPr>
              <a:t>discrete logarithm </a:t>
            </a:r>
            <a:r>
              <a:rPr lang="en-US" sz="2400" dirty="0" smtClean="0"/>
              <a:t>problem. For example, how difficult is it to compute  </a:t>
            </a:r>
            <a:r>
              <a:rPr lang="en-US" sz="2400" b="1" dirty="0" err="1" smtClean="0">
                <a:solidFill>
                  <a:srgbClr val="0000FF"/>
                </a:solidFill>
              </a:rPr>
              <a:t>g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?</a:t>
            </a:r>
            <a:r>
              <a:rPr lang="en-US" sz="2400" b="1" dirty="0" smtClean="0">
                <a:solidFill>
                  <a:srgbClr val="0000FF"/>
                </a:solidFill>
              </a:rPr>
              <a:t> mod </a:t>
            </a:r>
            <a:r>
              <a:rPr lang="en-US" sz="2400" b="1" dirty="0" err="1" smtClean="0">
                <a:solidFill>
                  <a:srgbClr val="0000FF"/>
                </a:solidFill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</a:rPr>
              <a:t> = </a:t>
            </a:r>
            <a:r>
              <a:rPr lang="en-US" sz="2400" b="1" dirty="0" err="1" smtClean="0">
                <a:solidFill>
                  <a:srgbClr val="0000FF"/>
                </a:solidFill>
              </a:rPr>
              <a:t>q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where </a:t>
            </a:r>
            <a:r>
              <a:rPr lang="en-US" sz="2400" dirty="0" err="1" smtClean="0"/>
              <a:t>p</a:t>
            </a:r>
            <a:r>
              <a:rPr lang="en-US" sz="2400" dirty="0" smtClean="0"/>
              <a:t> is a 100 digit prime number? </a:t>
            </a:r>
            <a:r>
              <a:rPr lang="en-US" sz="2400" dirty="0" smtClean="0">
                <a:solidFill>
                  <a:srgbClr val="FF0000"/>
                </a:solidFill>
              </a:rPr>
              <a:t>This is a cornerstone of modern cryptography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378511" y="4630138"/>
          <a:ext cx="1668813" cy="556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Equation" r:id="rId3" imgW="571500" imgH="190500" progId="Equation.DSMT4">
                  <p:embed/>
                </p:oleObj>
              </mc:Choice>
              <mc:Fallback>
                <p:oleObj name="Equation" r:id="rId3" imgW="5715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511" y="4630138"/>
                        <a:ext cx="1668813" cy="556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57600" y="4630138"/>
            <a:ext cx="49884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is easy to compute</a:t>
            </a:r>
          </a:p>
          <a:p>
            <a:endParaRPr lang="en-US" sz="2400" dirty="0" smtClean="0"/>
          </a:p>
          <a:p>
            <a:r>
              <a:rPr lang="en-US" sz="2400" dirty="0" smtClean="0"/>
              <a:t>But is is extremely difficult to compute </a:t>
            </a:r>
            <a:endParaRPr lang="en-US" sz="2400" dirty="0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6446015" y="5431263"/>
          <a:ext cx="1300464" cy="39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0" name="Equation" r:id="rId5" imgW="571500" imgH="190500" progId="Equation.DSMT4">
                  <p:embed/>
                </p:oleObj>
              </mc:Choice>
              <mc:Fallback>
                <p:oleObj name="Equation" r:id="rId5" imgW="5715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015" y="5431263"/>
                        <a:ext cx="1300464" cy="399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32876" y="6016057"/>
            <a:ext cx="240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rgbClr val="FF0000"/>
                </a:solidFill>
              </a:rPr>
              <a:t>One-way function</a:t>
            </a:r>
            <a:endParaRPr lang="en-US" sz="2400" cap="small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90593" y="4553125"/>
            <a:ext cx="6974889" cy="2074208"/>
          </a:xfrm>
          <a:prstGeom prst="round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Inverse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417638"/>
            <a:ext cx="822733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mod </a:t>
            </a:r>
            <a:r>
              <a:rPr lang="en-US" sz="2400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has an </a:t>
            </a:r>
            <a:r>
              <a:rPr lang="en-US" sz="2400" dirty="0" smtClean="0">
                <a:solidFill>
                  <a:srgbClr val="FF0000"/>
                </a:solidFill>
              </a:rPr>
              <a:t>inverse</a:t>
            </a:r>
            <a:r>
              <a:rPr lang="en-US" sz="2400" dirty="0" smtClean="0"/>
              <a:t> </a:t>
            </a:r>
            <a:r>
              <a:rPr lang="en-US" sz="2400" i="1" dirty="0" smtClean="0"/>
              <a:t>a'</a:t>
            </a:r>
            <a:r>
              <a:rPr lang="en-US" sz="2400" dirty="0" smtClean="0"/>
              <a:t>, if </a:t>
            </a:r>
            <a:r>
              <a:rPr lang="en-US" sz="2400" i="1" dirty="0" err="1" smtClean="0">
                <a:solidFill>
                  <a:srgbClr val="0000FF"/>
                </a:solidFill>
              </a:rPr>
              <a:t>a.a</a:t>
            </a:r>
            <a:r>
              <a:rPr lang="en-US" sz="2400" i="1" dirty="0" smtClean="0">
                <a:solidFill>
                  <a:srgbClr val="0000FF"/>
                </a:solidFill>
              </a:rPr>
              <a:t>’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i="1" dirty="0" smtClean="0">
                <a:solidFill>
                  <a:srgbClr val="0000FF"/>
                </a:solidFill>
              </a:rPr>
              <a:t>1 (mod </a:t>
            </a:r>
            <a:r>
              <a:rPr lang="en-US" sz="2400" i="1" dirty="0" err="1" smtClean="0">
                <a:solidFill>
                  <a:srgbClr val="0000FF"/>
                </a:solidFill>
              </a:rPr>
              <a:t>m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inverse exists whenever </a:t>
            </a:r>
            <a:r>
              <a:rPr lang="en-US" sz="2400" i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/>
              <a:t> are relatively prime,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i.e. </a:t>
            </a:r>
            <a:r>
              <a:rPr lang="en-US" sz="2400" i="1" dirty="0" err="1" smtClean="0"/>
              <a:t>gcd</a:t>
            </a:r>
            <a:r>
              <a:rPr lang="en-US" sz="2400" i="1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a, </a:t>
            </a:r>
            <a:r>
              <a:rPr lang="en-US" sz="2400" i="1" dirty="0" err="1" smtClean="0"/>
              <a:t>m</a:t>
            </a:r>
            <a:r>
              <a:rPr lang="en-US" sz="2400" dirty="0" smtClean="0"/>
              <a:t>) = 1.</a:t>
            </a:r>
          </a:p>
          <a:p>
            <a:endParaRPr lang="en-US" sz="2400" dirty="0" smtClean="0"/>
          </a:p>
          <a:p>
            <a:r>
              <a:rPr lang="en-US" sz="2400" b="1" dirty="0" smtClean="0"/>
              <a:t>Example</a:t>
            </a:r>
            <a:r>
              <a:rPr lang="en-US" sz="2400" dirty="0" smtClean="0"/>
              <a:t>. 	</a:t>
            </a:r>
            <a:r>
              <a:rPr lang="en-US" sz="2400" b="1" dirty="0" smtClean="0">
                <a:solidFill>
                  <a:srgbClr val="660066"/>
                </a:solidFill>
                <a:latin typeface="+mj-lt"/>
              </a:rPr>
              <a:t>What is the inverse of 3 mod 7</a:t>
            </a:r>
            <a:r>
              <a:rPr lang="en-US" sz="2400" b="1" i="1" dirty="0" smtClean="0">
                <a:solidFill>
                  <a:srgbClr val="660066"/>
                </a:solidFill>
                <a:latin typeface="+mj-lt"/>
              </a:rPr>
              <a:t>?</a:t>
            </a:r>
          </a:p>
          <a:p>
            <a:endParaRPr lang="en-US" sz="2400" i="1" dirty="0" smtClean="0">
              <a:solidFill>
                <a:srgbClr val="660066"/>
              </a:solidFill>
              <a:latin typeface="+mj-lt"/>
            </a:endParaRPr>
          </a:p>
          <a:p>
            <a:r>
              <a:rPr lang="en-US" sz="2400" i="1" dirty="0" smtClean="0">
                <a:solidFill>
                  <a:srgbClr val="660066"/>
                </a:solidFill>
                <a:latin typeface="+mj-lt"/>
              </a:rPr>
              <a:t>			</a:t>
            </a:r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Since</a:t>
            </a:r>
            <a:r>
              <a:rPr lang="en-US" sz="2400" i="1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  <a:latin typeface="+mj-lt"/>
              </a:rPr>
              <a:t>gcd</a:t>
            </a:r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 (3, 7) = 1, it has an inverse. 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			</a:t>
            </a:r>
          </a:p>
          <a:p>
            <a:r>
              <a:rPr lang="en-US" sz="2400" dirty="0" smtClean="0">
                <a:solidFill>
                  <a:srgbClr val="660066"/>
                </a:solidFill>
                <a:latin typeface="+mj-lt"/>
              </a:rPr>
              <a:t>			The inverse is -2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of linear congruence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668" y="1417638"/>
            <a:ext cx="77701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Solve 3x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 smtClean="0"/>
              <a:t> 4 (mod 7)</a:t>
            </a:r>
          </a:p>
          <a:p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First, compute the inverse of 3 mod 7.  The inverse is -2.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(-6 mod 7 = 1 mod 7)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Multiplying both sides by the inverse,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-2. 3x = -2.4 (mod 7) = -8 (mod 7)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= -8 mod 7 = -1 mod 7 = 6 mod 7 = ..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Divisors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44" y="1417638"/>
            <a:ext cx="6928451" cy="42864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Chinese remainder 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8243387" cy="4770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first century, Chinese mathematician Sun-</a:t>
            </a:r>
            <a:r>
              <a:rPr lang="en-US" sz="2400" dirty="0" err="1" smtClean="0"/>
              <a:t>Tsu</a:t>
            </a:r>
            <a:r>
              <a:rPr lang="en-US" sz="2400" dirty="0" smtClean="0"/>
              <a:t> asked:</a:t>
            </a:r>
          </a:p>
          <a:p>
            <a:endParaRPr lang="en-US" sz="24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Consider an unknown number </a:t>
            </a:r>
            <a:r>
              <a:rPr lang="en-US" sz="2000" dirty="0" err="1" smtClean="0">
                <a:solidFill>
                  <a:srgbClr val="0000FF"/>
                </a:solidFill>
              </a:rPr>
              <a:t>x</a:t>
            </a:r>
            <a:r>
              <a:rPr lang="en-US" sz="2000" dirty="0" smtClean="0">
                <a:solidFill>
                  <a:srgbClr val="0000FF"/>
                </a:solidFill>
              </a:rPr>
              <a:t>. When divided by 3 the remainder is 2, when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divided by 5, the remainder is 3, and when divided by 7, the remainder is 2.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</a:t>
            </a:r>
            <a:r>
              <a:rPr lang="en-US" sz="2000" dirty="0" smtClean="0">
                <a:solidFill>
                  <a:srgbClr val="0000FF"/>
                </a:solidFill>
              </a:rPr>
              <a:t>is </a:t>
            </a:r>
            <a:r>
              <a:rPr lang="en-US" sz="2000" dirty="0" err="1" smtClean="0">
                <a:solidFill>
                  <a:srgbClr val="0000FF"/>
                </a:solidFill>
              </a:rPr>
              <a:t>x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equivalent to solving the system of linear </a:t>
            </a:r>
            <a:r>
              <a:rPr lang="en-US" sz="2400" dirty="0" err="1" smtClean="0"/>
              <a:t>congruences</a:t>
            </a:r>
            <a:endParaRPr lang="en-US" sz="2400" dirty="0" smtClean="0"/>
          </a:p>
          <a:p>
            <a:endParaRPr lang="en-US" sz="2400" b="1" i="1" dirty="0" smtClean="0">
              <a:solidFill>
                <a:srgbClr val="0000FF"/>
              </a:solidFill>
            </a:endParaRPr>
          </a:p>
          <a:p>
            <a:r>
              <a:rPr lang="en-US" sz="2400" b="1" i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 smtClean="0"/>
              <a:t>2 (mod 3)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 smtClean="0"/>
              <a:t>3 (mod 5)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 smtClean="0"/>
              <a:t>2 (mod 7) 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Chinese remainder theorem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796839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m</a:t>
            </a:r>
            <a:r>
              <a:rPr lang="en-US" sz="2400" baseline="-25000" dirty="0" smtClean="0"/>
              <a:t>2,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be </a:t>
            </a:r>
            <a:r>
              <a:rPr lang="en-US" sz="2400" i="1" dirty="0" err="1" smtClean="0">
                <a:solidFill>
                  <a:srgbClr val="FF0000"/>
                </a:solidFill>
              </a:rPr>
              <a:t>pairwise</a:t>
            </a:r>
            <a:r>
              <a:rPr lang="en-US" sz="2400" i="1" dirty="0" smtClean="0">
                <a:solidFill>
                  <a:srgbClr val="FF0000"/>
                </a:solidFill>
              </a:rPr>
              <a:t> relatively prime</a:t>
            </a:r>
            <a:r>
              <a:rPr lang="en-US" sz="2400" dirty="0" smtClean="0"/>
              <a:t> integers, and</a:t>
            </a:r>
          </a:p>
          <a:p>
            <a:r>
              <a:rPr lang="en-US" sz="2400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,…,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be arbitrary integers. Then the system of equations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solidFill>
                  <a:srgbClr val="0000FF"/>
                </a:solidFill>
              </a:rPr>
              <a:t> a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(mod m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≡</a:t>
            </a:r>
            <a:r>
              <a:rPr lang="en-US" sz="2400" dirty="0" smtClean="0">
                <a:solidFill>
                  <a:srgbClr val="0000FF"/>
                </a:solidFill>
              </a:rPr>
              <a:t> a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(mod m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...	…	…	…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ea typeface="ＭＳ ゴシック"/>
                <a:cs typeface="ＭＳ ゴシック"/>
              </a:rPr>
              <a:t>≡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-25000" dirty="0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(mod </a:t>
            </a:r>
            <a:r>
              <a:rPr lang="en-US" sz="2400" dirty="0" err="1" smtClean="0">
                <a:solidFill>
                  <a:srgbClr val="0000FF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) </a:t>
            </a:r>
          </a:p>
          <a:p>
            <a:endParaRPr lang="en-US" sz="2400" dirty="0" smtClean="0"/>
          </a:p>
          <a:p>
            <a:r>
              <a:rPr lang="en-US" sz="2400" dirty="0" smtClean="0"/>
              <a:t>has a </a:t>
            </a:r>
            <a:r>
              <a:rPr lang="en-US" sz="2400" i="1" dirty="0" smtClean="0">
                <a:solidFill>
                  <a:srgbClr val="FF0000"/>
                </a:solidFill>
              </a:rPr>
              <a:t>unique solution </a:t>
            </a:r>
            <a:r>
              <a:rPr lang="en-US" sz="2400" dirty="0" smtClean="0"/>
              <a:t>modulo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= m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m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m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...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</a:t>
            </a:r>
            <a:endParaRPr lang="en-US" sz="2400" baseline="-25000" dirty="0" smtClean="0">
              <a:solidFill>
                <a:srgbClr val="FF0000"/>
              </a:solidFill>
            </a:endParaRPr>
          </a:p>
          <a:p>
            <a:endParaRPr lang="en-US" sz="2400" baseline="-25000" dirty="0" smtClean="0"/>
          </a:p>
          <a:p>
            <a:r>
              <a:rPr lang="en-US" sz="2400" dirty="0" smtClean="0">
                <a:solidFill>
                  <a:srgbClr val="660066"/>
                </a:solidFill>
              </a:rPr>
              <a:t>[It is </a:t>
            </a:r>
            <a:r>
              <a:rPr lang="en-US" sz="2400" dirty="0" err="1" smtClean="0">
                <a:solidFill>
                  <a:srgbClr val="660066"/>
                </a:solidFill>
              </a:rPr>
              <a:t>x</a:t>
            </a:r>
            <a:r>
              <a:rPr lang="en-US" sz="2400" dirty="0" smtClean="0">
                <a:solidFill>
                  <a:srgbClr val="660066"/>
                </a:solidFill>
              </a:rPr>
              <a:t> = a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 M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 y</a:t>
            </a:r>
            <a:r>
              <a:rPr lang="en-US" sz="2400" baseline="-25000" dirty="0" smtClean="0">
                <a:solidFill>
                  <a:srgbClr val="660066"/>
                </a:solidFill>
              </a:rPr>
              <a:t>1</a:t>
            </a:r>
            <a:r>
              <a:rPr lang="en-US" sz="2400" dirty="0" smtClean="0">
                <a:solidFill>
                  <a:srgbClr val="660066"/>
                </a:solidFill>
              </a:rPr>
              <a:t> + a</a:t>
            </a:r>
            <a:r>
              <a:rPr lang="en-US" sz="2400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dirty="0" smtClean="0">
                <a:solidFill>
                  <a:srgbClr val="660066"/>
                </a:solidFill>
              </a:rPr>
              <a:t> M</a:t>
            </a:r>
            <a:r>
              <a:rPr lang="en-US" sz="2400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dirty="0" smtClean="0">
                <a:solidFill>
                  <a:srgbClr val="660066"/>
                </a:solidFill>
              </a:rPr>
              <a:t> y</a:t>
            </a:r>
            <a:r>
              <a:rPr lang="en-US" sz="2400" baseline="-25000" dirty="0" smtClean="0">
                <a:solidFill>
                  <a:srgbClr val="660066"/>
                </a:solidFill>
              </a:rPr>
              <a:t>2</a:t>
            </a:r>
            <a:r>
              <a:rPr lang="en-US" sz="2400" dirty="0" smtClean="0">
                <a:solidFill>
                  <a:srgbClr val="660066"/>
                </a:solidFill>
              </a:rPr>
              <a:t> + ... + a</a:t>
            </a:r>
            <a:r>
              <a:rPr lang="en-US" sz="2400" baseline="-25000" dirty="0" smtClean="0">
                <a:solidFill>
                  <a:srgbClr val="660066"/>
                </a:solidFill>
              </a:rPr>
              <a:t>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n</a:t>
            </a:r>
            <a:r>
              <a:rPr lang="en-US" sz="2400" dirty="0" smtClean="0">
                <a:solidFill>
                  <a:srgbClr val="660066"/>
                </a:solidFill>
              </a:rPr>
              <a:t> </a:t>
            </a:r>
            <a:r>
              <a:rPr lang="en-US" sz="2400" dirty="0" err="1" smtClean="0">
                <a:solidFill>
                  <a:srgbClr val="660066"/>
                </a:solidFill>
              </a:rPr>
              <a:t>y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n</a:t>
            </a:r>
            <a:r>
              <a:rPr lang="en-US" sz="2400" dirty="0" smtClean="0">
                <a:solidFill>
                  <a:srgbClr val="660066"/>
                </a:solidFill>
              </a:rPr>
              <a:t>,</a:t>
            </a:r>
          </a:p>
          <a:p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dirty="0" smtClean="0">
                <a:solidFill>
                  <a:srgbClr val="660066"/>
                </a:solidFill>
              </a:rPr>
              <a:t>where M</a:t>
            </a:r>
            <a:r>
              <a:rPr lang="en-US" sz="2400" baseline="-25000" dirty="0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 = </a:t>
            </a:r>
            <a:r>
              <a:rPr lang="en-US" sz="2400" dirty="0" err="1" smtClean="0">
                <a:solidFill>
                  <a:srgbClr val="660066"/>
                </a:solidFill>
              </a:rPr>
              <a:t>m/m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 and </a:t>
            </a:r>
            <a:r>
              <a:rPr lang="en-US" sz="2400" dirty="0" err="1" smtClean="0">
                <a:solidFill>
                  <a:srgbClr val="660066"/>
                </a:solidFill>
              </a:rPr>
              <a:t>y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 = the inverse of M</a:t>
            </a:r>
            <a:r>
              <a:rPr lang="en-US" sz="2400" baseline="-25000" dirty="0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 mod </a:t>
            </a:r>
            <a:r>
              <a:rPr lang="en-US" sz="2400" dirty="0" err="1" smtClean="0">
                <a:solidFill>
                  <a:srgbClr val="660066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660066"/>
                </a:solidFill>
              </a:rPr>
              <a:t>k</a:t>
            </a:r>
            <a:r>
              <a:rPr lang="en-US" sz="2400" dirty="0" smtClean="0">
                <a:solidFill>
                  <a:srgbClr val="660066"/>
                </a:solidFill>
              </a:rPr>
              <a:t>]</a:t>
            </a:r>
            <a:endParaRPr lang="en-US" sz="24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Chinese remainder theorem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9749" y="1565906"/>
            <a:ext cx="8111415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 the theorem to solve the problem posed by Sun-</a:t>
            </a:r>
            <a:r>
              <a:rPr lang="en-US" sz="2400" dirty="0" err="1" smtClean="0"/>
              <a:t>Tsu</a:t>
            </a:r>
            <a:r>
              <a:rPr lang="en-US" sz="2400" dirty="0" smtClean="0"/>
              <a:t>:</a:t>
            </a:r>
          </a:p>
          <a:p>
            <a:endParaRPr lang="en-US" sz="2400" dirty="0" smtClean="0">
              <a:solidFill>
                <a:srgbClr val="660066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 smtClean="0"/>
              <a:t>2 (mod 3)	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=3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 smtClean="0"/>
              <a:t>3 (mod 5) 	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=5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	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≡ </a:t>
            </a:r>
            <a:r>
              <a:rPr lang="en-US" sz="2400" dirty="0" smtClean="0"/>
              <a:t>2 (mod 7) 	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=7</a:t>
            </a:r>
          </a:p>
          <a:p>
            <a:endParaRPr lang="en-US" sz="2400" dirty="0" smtClean="0"/>
          </a:p>
          <a:p>
            <a:r>
              <a:rPr lang="en-US" sz="2400" dirty="0" smtClean="0"/>
              <a:t>	So, </a:t>
            </a:r>
            <a:r>
              <a:rPr lang="en-US" sz="2400" dirty="0" err="1" smtClean="0"/>
              <a:t>m</a:t>
            </a:r>
            <a:r>
              <a:rPr lang="en-US" sz="2400" dirty="0" smtClean="0"/>
              <a:t> = 3.5.7 = 105 and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=5.7=35,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=3.7=21, 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=3.5= 15</a:t>
            </a:r>
          </a:p>
          <a:p>
            <a:endParaRPr lang="en-US" sz="2400" dirty="0" smtClean="0"/>
          </a:p>
          <a:p>
            <a:r>
              <a:rPr lang="en-US" sz="2400" dirty="0" smtClean="0"/>
              <a:t>	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=1 (mod 3),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 (mod 5), 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=1 (mod 7)</a:t>
            </a:r>
          </a:p>
          <a:p>
            <a:r>
              <a:rPr lang="en-US" sz="2400" dirty="0" smtClean="0"/>
              <a:t>	So,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=2 (mod 3), 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=1 (mod 5), y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=1 (mod 7)</a:t>
            </a:r>
          </a:p>
          <a:p>
            <a:endParaRPr lang="en-US" sz="2400" dirty="0" smtClean="0"/>
          </a:p>
          <a:p>
            <a:r>
              <a:rPr lang="en-US" sz="2400" dirty="0" smtClean="0"/>
              <a:t>Therefore, </a:t>
            </a:r>
            <a:r>
              <a:rPr lang="en-US" sz="2400" b="1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ＭＳ ゴシック"/>
                <a:ea typeface="ＭＳ ゴシック"/>
                <a:cs typeface="ＭＳ ゴシック"/>
              </a:rPr>
              <a:t>= </a:t>
            </a:r>
            <a:r>
              <a:rPr lang="en-US" sz="2400" dirty="0" smtClean="0"/>
              <a:t>2.35.2 + 3.21.1 + 2.15.1 (mod 105)</a:t>
            </a:r>
          </a:p>
          <a:p>
            <a:r>
              <a:rPr lang="en-US" sz="2400" dirty="0" smtClean="0"/>
              <a:t>				= 233 (mod 105) = 23 (mod 105)</a:t>
            </a:r>
          </a:p>
          <a:p>
            <a:r>
              <a:rPr lang="en-US" sz="2400" dirty="0" smtClean="0"/>
              <a:t>	 </a:t>
            </a:r>
          </a:p>
          <a:p>
            <a:endParaRPr lang="en-US" sz="2400" dirty="0">
              <a:solidFill>
                <a:srgbClr val="6600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734484" y="2952169"/>
            <a:ext cx="1127797" cy="1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Fermat’s Little Theorem*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If </a:t>
            </a:r>
            <a:r>
              <a:rPr lang="en-US" sz="2400" dirty="0" err="1" smtClean="0"/>
              <a:t>p</a:t>
            </a:r>
            <a:r>
              <a:rPr lang="en-US" sz="2400" dirty="0" smtClean="0"/>
              <a:t> is prime and a is an integer not divisible by </a:t>
            </a:r>
            <a:r>
              <a:rPr lang="en-US" sz="2400" dirty="0" err="1" smtClean="0"/>
              <a:t>p</a:t>
            </a:r>
            <a:r>
              <a:rPr lang="en-US" sz="2400" dirty="0" smtClean="0"/>
              <a:t>, then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		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</a:rPr>
              <a:t>p-1 </a:t>
            </a:r>
            <a:r>
              <a:rPr lang="en-US" sz="2400" dirty="0" smtClean="0">
                <a:solidFill>
                  <a:srgbClr val="0000FF"/>
                </a:solidFill>
              </a:rPr>
              <a:t>= 1 (mod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This also means that </a:t>
            </a:r>
            <a:r>
              <a:rPr lang="en-US" sz="2400" dirty="0" err="1" smtClean="0">
                <a:solidFill>
                  <a:srgbClr val="0000FF"/>
                </a:solidFill>
              </a:rPr>
              <a:t>a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p</a:t>
            </a:r>
            <a:r>
              <a:rPr lang="en-US" sz="2400" baseline="30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a (mod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* </a:t>
            </a:r>
            <a:r>
              <a:rPr lang="en-US" sz="1800" dirty="0" smtClean="0">
                <a:solidFill>
                  <a:srgbClr val="FF0000"/>
                </a:solidFill>
              </a:rPr>
              <a:t>Should not be confused with Fermat’s Last theorem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Fermat’s Little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Compute 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en-US" sz="2400" baseline="30000" dirty="0" smtClean="0">
                <a:solidFill>
                  <a:srgbClr val="0000FF"/>
                </a:solidFill>
              </a:rPr>
              <a:t>222</a:t>
            </a:r>
            <a:r>
              <a:rPr lang="en-US" sz="2400" dirty="0" smtClean="0">
                <a:solidFill>
                  <a:srgbClr val="0000FF"/>
                </a:solidFill>
              </a:rPr>
              <a:t> (mod 11)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7</a:t>
            </a:r>
            <a:r>
              <a:rPr lang="en-US" sz="2400" baseline="30000" dirty="0" smtClean="0">
                <a:solidFill>
                  <a:srgbClr val="0000FF"/>
                </a:solidFill>
              </a:rPr>
              <a:t>222</a:t>
            </a:r>
            <a:r>
              <a:rPr lang="en-US" sz="2400" dirty="0" smtClean="0">
                <a:solidFill>
                  <a:srgbClr val="0000FF"/>
                </a:solidFill>
              </a:rPr>
              <a:t> (mod 11) = (7</a:t>
            </a:r>
            <a:r>
              <a:rPr lang="en-US" sz="2400" baseline="30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</a:rPr>
              <a:t>22 </a:t>
            </a:r>
            <a:r>
              <a:rPr lang="en-US" sz="2400" dirty="0" smtClean="0">
                <a:solidFill>
                  <a:srgbClr val="0000FF"/>
                </a:solidFill>
              </a:rPr>
              <a:t>. 7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(mod 11)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7</a:t>
            </a:r>
            <a:r>
              <a:rPr lang="en-US" sz="2400" baseline="30000" dirty="0" smtClean="0">
                <a:solidFill>
                  <a:srgbClr val="0000FF"/>
                </a:solidFill>
              </a:rPr>
              <a:t>10</a:t>
            </a:r>
            <a:r>
              <a:rPr lang="en-US" sz="2400" dirty="0" smtClean="0">
                <a:solidFill>
                  <a:srgbClr val="0000FF"/>
                </a:solidFill>
              </a:rPr>
              <a:t> (mod 11) =1 (Fermat’s little theorem)</a:t>
            </a: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7</a:t>
            </a:r>
            <a:r>
              <a:rPr lang="en-US" sz="2400" baseline="30000" dirty="0" smtClean="0">
                <a:solidFill>
                  <a:srgbClr val="0000FF"/>
                </a:solidFill>
              </a:rPr>
              <a:t>222</a:t>
            </a:r>
            <a:r>
              <a:rPr lang="en-US" sz="2400" dirty="0" smtClean="0">
                <a:solidFill>
                  <a:srgbClr val="0000FF"/>
                </a:solidFill>
              </a:rPr>
              <a:t> (mod 11) = 1</a:t>
            </a:r>
            <a:r>
              <a:rPr lang="en-US" sz="2400" baseline="30000" dirty="0" smtClean="0">
                <a:solidFill>
                  <a:srgbClr val="0000FF"/>
                </a:solidFill>
              </a:rPr>
              <a:t>22</a:t>
            </a:r>
            <a:r>
              <a:rPr lang="en-US" sz="2400" dirty="0" smtClean="0">
                <a:solidFill>
                  <a:srgbClr val="0000FF"/>
                </a:solidFill>
              </a:rPr>
              <a:t>.49 (mod 11) = 49 (mod 11) = 5 </a:t>
            </a:r>
            <a:r>
              <a:rPr lang="en-US" sz="2400" smtClean="0">
                <a:solidFill>
                  <a:srgbClr val="0000FF"/>
                </a:solidFill>
              </a:rPr>
              <a:t>(mod 11) 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prime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	Are there very efficient ways to generate prime numbers?</a:t>
            </a:r>
          </a:p>
          <a:p>
            <a:pPr>
              <a:buNone/>
            </a:pPr>
            <a:r>
              <a:rPr lang="en-US" sz="2400" dirty="0" smtClean="0"/>
              <a:t>	Ancient Chinese mathematicians believed that </a:t>
            </a:r>
            <a:r>
              <a:rPr lang="en-US" sz="2400" dirty="0" err="1" smtClean="0"/>
              <a:t>n</a:t>
            </a:r>
            <a:r>
              <a:rPr lang="en-US" sz="2400" dirty="0" smtClean="0"/>
              <a:t> is a prime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if and only if</a:t>
            </a:r>
          </a:p>
          <a:p>
            <a:pPr>
              <a:buNone/>
            </a:pPr>
            <a:r>
              <a:rPr lang="en-US" sz="2400" dirty="0" smtClean="0"/>
              <a:t>						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n-1 </a:t>
            </a:r>
            <a:r>
              <a:rPr lang="en-US" sz="2400" dirty="0" smtClean="0">
                <a:solidFill>
                  <a:srgbClr val="0000FF"/>
                </a:solidFill>
              </a:rPr>
              <a:t>= 1 (mod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r>
              <a:rPr lang="en-US" sz="2400" dirty="0" smtClean="0"/>
              <a:t>		For example </a:t>
            </a:r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7-1 </a:t>
            </a:r>
            <a:r>
              <a:rPr lang="en-US" sz="2400" dirty="0" smtClean="0">
                <a:solidFill>
                  <a:srgbClr val="0000FF"/>
                </a:solidFill>
              </a:rPr>
              <a:t>= 1 (mod 7)	(and 7 is a prime)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But unfortunately, the “if” part is not true. Note that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					2</a:t>
            </a:r>
            <a:r>
              <a:rPr lang="en-US" sz="2400" baseline="30000" dirty="0" smtClean="0">
                <a:solidFill>
                  <a:srgbClr val="0000FF"/>
                </a:solidFill>
              </a:rPr>
              <a:t>341-1 </a:t>
            </a:r>
            <a:r>
              <a:rPr lang="en-US" sz="2400" dirty="0" smtClean="0">
                <a:solidFill>
                  <a:srgbClr val="0000FF"/>
                </a:solidFill>
              </a:rPr>
              <a:t>= 1 (mod 341),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But 341 is not prime (341 = 11 X 31).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(these are called </a:t>
            </a:r>
            <a:r>
              <a:rPr lang="en-US" sz="2400" dirty="0" smtClean="0">
                <a:solidFill>
                  <a:srgbClr val="0000FF"/>
                </a:solidFill>
              </a:rPr>
              <a:t>pseudo-prime</a:t>
            </a:r>
            <a:r>
              <a:rPr lang="en-US" sz="2400" dirty="0" smtClean="0">
                <a:solidFill>
                  <a:srgbClr val="000000"/>
                </a:solidFill>
              </a:rPr>
              <a:t> numbers).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When </a:t>
            </a:r>
            <a:r>
              <a:rPr lang="en-US" sz="2400" dirty="0" err="1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is composite, and </a:t>
            </a:r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30000" dirty="0" smtClean="0">
                <a:solidFill>
                  <a:srgbClr val="0000FF"/>
                </a:solidFill>
              </a:rPr>
              <a:t>n-1 </a:t>
            </a:r>
            <a:r>
              <a:rPr lang="en-US" sz="2400" dirty="0" smtClean="0">
                <a:solidFill>
                  <a:srgbClr val="0000FF"/>
                </a:solidFill>
              </a:rPr>
              <a:t>= 1 (mod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),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is called a pseudo-prime </a:t>
            </a:r>
            <a:r>
              <a:rPr lang="en-US" sz="2000" dirty="0" smtClean="0">
                <a:solidFill>
                  <a:srgbClr val="FF0000"/>
                </a:solidFill>
              </a:rPr>
              <a:t>to the base </a:t>
            </a:r>
            <a:r>
              <a:rPr lang="en-US" sz="2400" dirty="0" err="1" smtClean="0">
                <a:solidFill>
                  <a:srgbClr val="660066"/>
                </a:solidFill>
              </a:rPr>
              <a:t>b</a:t>
            </a:r>
            <a:endParaRPr lang="en-US" sz="2400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Exponentiation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	A computationally efficient  way to compute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mod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when </a:t>
            </a:r>
            <a:r>
              <a:rPr lang="en-US" sz="2400" dirty="0" err="1" smtClean="0"/>
              <a:t>x</a:t>
            </a:r>
            <a:r>
              <a:rPr lang="en-US" sz="2400" dirty="0" smtClean="0"/>
              <a:t> is large. The key idea is to represent </a:t>
            </a:r>
            <a:r>
              <a:rPr lang="en-US" sz="2400" dirty="0" err="1" smtClean="0"/>
              <a:t>x</a:t>
            </a:r>
            <a:r>
              <a:rPr lang="en-US" sz="2400" dirty="0" smtClean="0"/>
              <a:t> in the binary form first.</a:t>
            </a:r>
          </a:p>
          <a:p>
            <a:pPr>
              <a:buNone/>
            </a:pPr>
            <a:endParaRPr lang="en-US" sz="2400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660066"/>
                </a:solidFill>
              </a:rPr>
              <a:t>	Example. What is 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en-US" sz="2400" baseline="30000" dirty="0" smtClean="0">
                <a:solidFill>
                  <a:srgbClr val="0000FF"/>
                </a:solidFill>
              </a:rPr>
              <a:t>133</a:t>
            </a:r>
            <a:r>
              <a:rPr lang="en-US" sz="2400" dirty="0" smtClean="0">
                <a:solidFill>
                  <a:srgbClr val="0000FF"/>
                </a:solidFill>
              </a:rPr>
              <a:t> mod 645?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3</a:t>
            </a:r>
            <a:r>
              <a:rPr lang="en-US" sz="2400" baseline="30000" dirty="0" smtClean="0">
                <a:solidFill>
                  <a:srgbClr val="0000FF"/>
                </a:solidFill>
              </a:rPr>
              <a:t>133 </a:t>
            </a:r>
            <a:r>
              <a:rPr lang="en-US" sz="2400" dirty="0" smtClean="0">
                <a:solidFill>
                  <a:srgbClr val="0000FF"/>
                </a:solidFill>
              </a:rPr>
              <a:t>mod 645 = 3</a:t>
            </a:r>
            <a:r>
              <a:rPr lang="en-US" sz="2400" baseline="30000" dirty="0" smtClean="0">
                <a:solidFill>
                  <a:srgbClr val="0000FF"/>
                </a:solidFill>
              </a:rPr>
              <a:t>10000101 </a:t>
            </a:r>
            <a:r>
              <a:rPr lang="en-US" sz="2400" dirty="0" smtClean="0">
                <a:solidFill>
                  <a:srgbClr val="0000FF"/>
                </a:solidFill>
              </a:rPr>
              <a:t>mod 645 = 3</a:t>
            </a:r>
            <a:r>
              <a:rPr lang="en-US" sz="2400" baseline="30000" dirty="0" smtClean="0">
                <a:solidFill>
                  <a:srgbClr val="0000FF"/>
                </a:solidFill>
              </a:rPr>
              <a:t>128+4+1 </a:t>
            </a:r>
            <a:r>
              <a:rPr lang="en-US" sz="2400" dirty="0" smtClean="0">
                <a:solidFill>
                  <a:srgbClr val="0000FF"/>
                </a:solidFill>
              </a:rPr>
              <a:t>mod 645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3</a:t>
            </a:r>
            <a:r>
              <a:rPr lang="en-US" sz="2400" baseline="30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mod 645 = 3, 3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mod 645 = 9, 3</a:t>
            </a:r>
            <a:r>
              <a:rPr lang="en-US" sz="2400" baseline="30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 mod 645 = 81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3</a:t>
            </a:r>
            <a:r>
              <a:rPr lang="en-US" sz="2400" baseline="30000" dirty="0" smtClean="0">
                <a:solidFill>
                  <a:srgbClr val="0000FF"/>
                </a:solidFill>
              </a:rPr>
              <a:t>8</a:t>
            </a:r>
            <a:r>
              <a:rPr lang="en-US" sz="2400" dirty="0" smtClean="0">
                <a:solidFill>
                  <a:srgbClr val="0000FF"/>
                </a:solidFill>
              </a:rPr>
              <a:t> mod 645 = 81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mod 645 = 111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3</a:t>
            </a:r>
            <a:r>
              <a:rPr lang="en-US" sz="2400" baseline="30000" dirty="0" smtClean="0">
                <a:solidFill>
                  <a:srgbClr val="0000FF"/>
                </a:solidFill>
              </a:rPr>
              <a:t>64</a:t>
            </a:r>
            <a:r>
              <a:rPr lang="en-US" sz="2400" dirty="0" smtClean="0">
                <a:solidFill>
                  <a:srgbClr val="0000FF"/>
                </a:solidFill>
              </a:rPr>
              <a:t> mod 845 = 111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mod 645 = 66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3</a:t>
            </a:r>
            <a:r>
              <a:rPr lang="en-US" sz="2400" baseline="30000" dirty="0" smtClean="0">
                <a:solidFill>
                  <a:srgbClr val="0000FF"/>
                </a:solidFill>
              </a:rPr>
              <a:t>128</a:t>
            </a:r>
            <a:r>
              <a:rPr lang="en-US" sz="2400" dirty="0" smtClean="0">
                <a:solidFill>
                  <a:srgbClr val="0000FF"/>
                </a:solidFill>
              </a:rPr>
              <a:t> mod 845 = 66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mod 645 = 486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So, 3</a:t>
            </a:r>
            <a:r>
              <a:rPr lang="en-US" sz="2400" baseline="30000" dirty="0" smtClean="0">
                <a:solidFill>
                  <a:srgbClr val="0000FF"/>
                </a:solidFill>
              </a:rPr>
              <a:t>128+4+1 </a:t>
            </a:r>
            <a:r>
              <a:rPr lang="en-US" sz="2400" dirty="0" smtClean="0">
                <a:solidFill>
                  <a:srgbClr val="0000FF"/>
                </a:solidFill>
              </a:rPr>
              <a:t>mod 645 = 486.81.3 mod 645 = you calculate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15338" cy="4388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/>
              <a:t>Hashing function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 hashing function is a mapping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key 	➞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 	a storage location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  <a:latin typeface="Arial Narrow"/>
                <a:cs typeface="Arial Narrow"/>
              </a:rPr>
              <a:t>(larger domain)		(smaller size storage)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So that it can be efficiently stored</a:t>
            </a:r>
          </a:p>
          <a:p>
            <a:pPr>
              <a:buNone/>
            </a:pPr>
            <a:r>
              <a:rPr lang="en-US" sz="2400" dirty="0" smtClean="0"/>
              <a:t>and retrieved.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9522" y="20231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09522" y="2642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m-2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Congruence:</a:t>
            </a:r>
            <a:br>
              <a:rPr lang="en-US" dirty="0" smtClean="0"/>
            </a:br>
            <a:r>
              <a:rPr lang="en-US" dirty="0" smtClean="0"/>
              <a:t>Hashing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77" y="1600201"/>
            <a:ext cx="5128717" cy="4388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Assume that University of Iowa plans to maintain a record of its 5000 employees </a:t>
            </a:r>
            <a:r>
              <a:rPr lang="en-US" sz="2400" dirty="0" smtClean="0">
                <a:solidFill>
                  <a:srgbClr val="0000FF"/>
                </a:solidFill>
              </a:rPr>
              <a:t>using SSN as the key</a:t>
            </a:r>
            <a:r>
              <a:rPr lang="en-US" sz="2400" dirty="0" smtClean="0">
                <a:solidFill>
                  <a:srgbClr val="000000"/>
                </a:solidFill>
              </a:rPr>
              <a:t>. How will it assign a memory location to the record for an employee with </a:t>
            </a:r>
            <a:r>
              <a:rPr lang="en-US" sz="2400" dirty="0" smtClean="0">
                <a:solidFill>
                  <a:srgbClr val="0000FF"/>
                </a:solidFill>
              </a:rPr>
              <a:t>key = </a:t>
            </a:r>
            <a:r>
              <a:rPr lang="en-US" sz="2400" dirty="0" err="1" smtClean="0">
                <a:solidFill>
                  <a:srgbClr val="0000FF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? One solution is to use a hashing function </a:t>
            </a:r>
            <a:r>
              <a:rPr lang="en-US" sz="2400" dirty="0" err="1" smtClean="0">
                <a:solidFill>
                  <a:srgbClr val="000000"/>
                </a:solidFill>
              </a:rPr>
              <a:t>h</a:t>
            </a:r>
            <a:r>
              <a:rPr lang="en-US" sz="2400" dirty="0" smtClean="0">
                <a:solidFill>
                  <a:srgbClr val="000000"/>
                </a:solidFill>
              </a:rPr>
              <a:t>. As an example, let it be: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	</a:t>
            </a:r>
            <a:r>
              <a:rPr lang="en-US" sz="2400" b="1" dirty="0" err="1" smtClean="0">
                <a:solidFill>
                  <a:srgbClr val="0000FF"/>
                </a:solidFill>
              </a:rPr>
              <a:t>h(k</a:t>
            </a:r>
            <a:r>
              <a:rPr lang="en-US" sz="2400" b="1" dirty="0" smtClean="0">
                <a:solidFill>
                  <a:srgbClr val="0000FF"/>
                </a:solidFill>
              </a:rPr>
              <a:t>) = k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</a:rPr>
              <a:t> mod </a:t>
            </a:r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(where </a:t>
            </a:r>
            <a:r>
              <a:rPr lang="en-US" sz="2400" dirty="0" err="1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= number of  available memory locations, </a:t>
            </a:r>
            <a:r>
              <a:rPr lang="en-US" sz="2400" dirty="0" err="1" smtClean="0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≥ 5000)</a:t>
            </a: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09522" y="20231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09522" y="264282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m-2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4774713" cy="4388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A hashing function </a:t>
            </a:r>
            <a:r>
              <a:rPr lang="en-US" sz="2400" dirty="0" smtClean="0">
                <a:solidFill>
                  <a:srgbClr val="0000FF"/>
                </a:solidFill>
              </a:rPr>
              <a:t>must be easy to evaluate</a:t>
            </a:r>
            <a:r>
              <a:rPr lang="en-US" sz="2400" dirty="0" smtClean="0">
                <a:solidFill>
                  <a:srgbClr val="000000"/>
                </a:solidFill>
              </a:rPr>
              <a:t>, preferably in constant (</a:t>
            </a:r>
            <a:r>
              <a:rPr lang="en-US" sz="2400" dirty="0" err="1" smtClean="0">
                <a:solidFill>
                  <a:srgbClr val="000000"/>
                </a:solidFill>
              </a:rPr>
              <a:t>i.e</a:t>
            </a:r>
            <a:r>
              <a:rPr lang="en-US" sz="2400" dirty="0" smtClean="0">
                <a:solidFill>
                  <a:srgbClr val="000000"/>
                </a:solidFill>
              </a:rPr>
              <a:t> O(1) )time. There is a risk of </a:t>
            </a:r>
            <a:r>
              <a:rPr lang="en-US" sz="2400" b="1" dirty="0" smtClean="0">
                <a:solidFill>
                  <a:srgbClr val="0000FF"/>
                </a:solidFill>
              </a:rPr>
              <a:t>collision</a:t>
            </a:r>
            <a:r>
              <a:rPr lang="en-US" sz="2400" dirty="0" smtClean="0">
                <a:solidFill>
                  <a:srgbClr val="000000"/>
                </a:solidFill>
              </a:rPr>
              <a:t> (two keys mapped to the same location), but in that case the first free location after the occupied location has to be assigned by the hashing function.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For good hashing functions, collisions are rare.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			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76462" y="2080846"/>
            <a:ext cx="1475153" cy="3780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076462" y="2334847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76462" y="2938950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76462" y="2641235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76462" y="5060462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6462" y="5374665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76462" y="5614132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4703" y="1967103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74703" y="2334847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74703" y="2754284"/>
            <a:ext cx="301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41495" y="5619207"/>
            <a:ext cx="569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m-1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41495" y="5246388"/>
            <a:ext cx="5696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m-2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76462" y="3818181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76462" y="3556000"/>
            <a:ext cx="147515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94396" y="3188256"/>
            <a:ext cx="7924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Key k1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94396" y="3927231"/>
            <a:ext cx="687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Key 2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 flipV="1">
            <a:off x="7551616" y="3372921"/>
            <a:ext cx="342781" cy="319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7532506" y="3711879"/>
            <a:ext cx="381001" cy="342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94537" y="3557899"/>
            <a:ext cx="97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Collision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0350" y="1417638"/>
            <a:ext cx="751645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77|7 is FALSE  (Bigger number can’t divide a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smaller positive number)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7|77 is TRUE, because 77 = 7.11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24|24 is TRUE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1|2 is TRUE, but 2|1 is FALSE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0|24 is FALSE (No number is divisible by 0), but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24|0 is TRUE, since 0 is divisible by every non-zero number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Congruence: </a:t>
            </a:r>
            <a:br>
              <a:rPr lang="en-US" dirty="0" smtClean="0"/>
            </a:br>
            <a:r>
              <a:rPr lang="en-US" dirty="0" smtClean="0"/>
              <a:t>Parity 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00646" cy="4388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When a string of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 bits	 </a:t>
            </a:r>
            <a:r>
              <a:rPr lang="en-US" sz="2400" dirty="0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b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b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… </a:t>
            </a:r>
            <a:r>
              <a:rPr lang="en-US" sz="2400" dirty="0" err="1" smtClean="0">
                <a:solidFill>
                  <a:srgbClr val="0000FF"/>
                </a:solidFill>
              </a:rPr>
              <a:t>b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400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is transmitted, sometimes a single bit is corrupted due to communication error. To safeguard this, an extra bit b</a:t>
            </a:r>
            <a:r>
              <a:rPr lang="en-US" sz="2400" baseline="-25000" dirty="0" smtClean="0">
                <a:solidFill>
                  <a:srgbClr val="000000"/>
                </a:solidFill>
              </a:rPr>
              <a:t>n+1 </a:t>
            </a:r>
            <a:r>
              <a:rPr lang="en-US" sz="2400" dirty="0" smtClean="0">
                <a:solidFill>
                  <a:srgbClr val="000000"/>
                </a:solidFill>
              </a:rPr>
              <a:t>is added.  The extra bit is chosen so that </a:t>
            </a:r>
            <a:r>
              <a:rPr lang="en-US" sz="2400" b="1" dirty="0" smtClean="0">
                <a:solidFill>
                  <a:srgbClr val="0000FF"/>
                </a:solidFill>
              </a:rPr>
              <a:t>mod 2</a:t>
            </a:r>
            <a:r>
              <a:rPr lang="en-US" sz="2400" dirty="0" smtClean="0">
                <a:solidFill>
                  <a:srgbClr val="000000"/>
                </a:solidFill>
              </a:rPr>
              <a:t> sum of all the bits is 0 (for even parity) or 1 (for odd parity).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1  1  0  1  0  1  </a:t>
            </a:r>
            <a:r>
              <a:rPr lang="en-US" sz="2400" dirty="0" smtClean="0">
                <a:solidFill>
                  <a:srgbClr val="FF6600"/>
                </a:solidFill>
              </a:rPr>
              <a:t>0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0  1  0  1  1  0  0  1  1  </a:t>
            </a:r>
            <a:r>
              <a:rPr lang="en-US" sz="2400" dirty="0" smtClean="0">
                <a:solidFill>
                  <a:srgbClr val="FF6600"/>
                </a:solidFill>
              </a:rPr>
              <a:t>1 </a:t>
            </a:r>
            <a:r>
              <a:rPr lang="en-US" sz="2400" dirty="0" smtClean="0">
                <a:solidFill>
                  <a:srgbClr val="000000"/>
                </a:solidFill>
              </a:rPr>
              <a:t> 		(</a:t>
            </a:r>
            <a:r>
              <a:rPr lang="en-US" sz="2400" dirty="0" smtClean="0">
                <a:solidFill>
                  <a:srgbClr val="FF0000"/>
                </a:solidFill>
              </a:rPr>
              <a:t>even</a:t>
            </a:r>
            <a:r>
              <a:rPr lang="en-US" sz="2400" dirty="0" smtClean="0">
                <a:solidFill>
                  <a:srgbClr val="000000"/>
                </a:solidFill>
              </a:rPr>
              <a:t> parity bit in red)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/>
              <a:t>	Parity checking helps detect such transmission errors. Works for single bit corruption only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Congruence:</a:t>
            </a:r>
            <a:br>
              <a:rPr lang="en-US" dirty="0" smtClean="0"/>
            </a:br>
            <a:r>
              <a:rPr lang="en-US" dirty="0" smtClean="0"/>
              <a:t>UPC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987549"/>
            <a:ext cx="8902700" cy="327234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Congruence:</a:t>
            </a:r>
            <a:br>
              <a:rPr lang="en-US" dirty="0" smtClean="0"/>
            </a:br>
            <a:r>
              <a:rPr lang="en-US" dirty="0" smtClean="0"/>
              <a:t>Pseudo-random number generation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636" y="2135909"/>
            <a:ext cx="4328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Consider the recursive definition: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06254" y="2856038"/>
          <a:ext cx="3364179" cy="48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3" imgW="1422400" imgH="203200" progId="Equation.DSMT4">
                  <p:embed/>
                </p:oleObj>
              </mc:Choice>
              <mc:Fallback>
                <p:oleObj name="Equation" r:id="rId3" imgW="14224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254" y="2856038"/>
                        <a:ext cx="3364179" cy="480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10" y="3775364"/>
            <a:ext cx="85249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generates a </a:t>
            </a:r>
            <a:r>
              <a:rPr lang="en-US" sz="2400" dirty="0" smtClean="0">
                <a:solidFill>
                  <a:srgbClr val="FF0000"/>
                </a:solidFill>
              </a:rPr>
              <a:t>pseudo-random sequence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00FF"/>
                </a:solidFill>
              </a:rPr>
              <a:t>what is this</a:t>
            </a:r>
            <a:r>
              <a:rPr lang="en-US" sz="2400" dirty="0" smtClean="0"/>
              <a:t>?) of numbers</a:t>
            </a:r>
          </a:p>
          <a:p>
            <a:endParaRPr lang="en-US" sz="2400" dirty="0" smtClean="0"/>
          </a:p>
          <a:p>
            <a:r>
              <a:rPr lang="en-US" sz="2400" dirty="0" smtClean="0"/>
              <a:t>where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145308" y="4493093"/>
          <a:ext cx="5187939" cy="48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5" imgW="2184400" imgH="203200" progId="Equation.DSMT4">
                  <p:embed/>
                </p:oleObj>
              </mc:Choice>
              <mc:Fallback>
                <p:oleObj name="Equation" r:id="rId5" imgW="21844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308" y="4493093"/>
                        <a:ext cx="5187939" cy="482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145308" y="5266392"/>
          <a:ext cx="391969" cy="44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7" imgW="177800" imgH="203200" progId="Equation.DSMT4">
                  <p:embed/>
                </p:oleObj>
              </mc:Choice>
              <mc:Fallback>
                <p:oleObj name="Equation" r:id="rId7" imgW="1778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308" y="5266392"/>
                        <a:ext cx="391969" cy="447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20273" y="5266392"/>
            <a:ext cx="27842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being the initial seed</a:t>
            </a:r>
          </a:p>
          <a:p>
            <a:endParaRPr lang="en-US" sz="2400" dirty="0" smtClean="0"/>
          </a:p>
          <a:p>
            <a:r>
              <a:rPr lang="en-US" sz="2400" dirty="0" smtClean="0"/>
              <a:t>A popular one is </a:t>
            </a:r>
            <a:endParaRPr lang="en-US" sz="2400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052454" y="5968678"/>
          <a:ext cx="3533737" cy="50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9" imgW="1676400" imgH="241300" progId="Equation.DSMT4">
                  <p:embed/>
                </p:oleObj>
              </mc:Choice>
              <mc:Fallback>
                <p:oleObj name="Equation" r:id="rId9" imgW="1676400" imgH="24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454" y="5968678"/>
                        <a:ext cx="3533737" cy="50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Cryptography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74091"/>
            <a:ext cx="6384636" cy="375227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Key Cryptography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2535" y="1816465"/>
            <a:ext cx="7638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oldest example is </a:t>
            </a:r>
            <a:r>
              <a:rPr lang="en-US" sz="2400" dirty="0" smtClean="0">
                <a:solidFill>
                  <a:srgbClr val="0000FF"/>
                </a:solidFill>
              </a:rPr>
              <a:t>Caesar cipher </a:t>
            </a:r>
            <a:r>
              <a:rPr lang="en-US" sz="2400" dirty="0" smtClean="0"/>
              <a:t>used by Julius Caesar to</a:t>
            </a:r>
          </a:p>
          <a:p>
            <a:r>
              <a:rPr lang="en-US" sz="2400" dirty="0" smtClean="0"/>
              <a:t>communicate with his generals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535" y="2797626"/>
            <a:ext cx="7071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example, </a:t>
            </a:r>
            <a:r>
              <a:rPr lang="en-US" sz="2400" b="1" dirty="0" smtClean="0">
                <a:solidFill>
                  <a:srgbClr val="0000FF"/>
                </a:solidFill>
              </a:rPr>
              <a:t>LOVE</a:t>
            </a:r>
            <a:r>
              <a:rPr lang="en-US" sz="2400" dirty="0" smtClean="0"/>
              <a:t>  ➞  </a:t>
            </a:r>
            <a:r>
              <a:rPr lang="en-US" sz="2400" b="1" dirty="0" smtClean="0">
                <a:solidFill>
                  <a:srgbClr val="0000FF"/>
                </a:solidFill>
              </a:rPr>
              <a:t>ORYH</a:t>
            </a:r>
            <a:r>
              <a:rPr lang="en-US" sz="2400" dirty="0" smtClean="0"/>
              <a:t>  (circular shift by 3 places)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535" y="3485096"/>
            <a:ext cx="70747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general, for Caesar Cipher, let </a:t>
            </a:r>
          </a:p>
          <a:p>
            <a:r>
              <a:rPr lang="en-US" sz="2400" dirty="0" err="1" smtClean="0"/>
              <a:t>p</a:t>
            </a:r>
            <a:r>
              <a:rPr lang="en-US" sz="2400" dirty="0" smtClean="0"/>
              <a:t> = plain text </a:t>
            </a:r>
            <a:r>
              <a:rPr lang="en-US" sz="2400" dirty="0" err="1" smtClean="0"/>
              <a:t>c</a:t>
            </a:r>
            <a:r>
              <a:rPr lang="en-US" sz="2400" dirty="0" smtClean="0"/>
              <a:t>= cipher text,  </a:t>
            </a:r>
            <a:r>
              <a:rPr lang="en-US" sz="2400" dirty="0" err="1" smtClean="0"/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0000"/>
                </a:solidFill>
              </a:rPr>
              <a:t>encryption key (secret)</a:t>
            </a:r>
          </a:p>
          <a:p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encryption algorithm  is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The decryption algorithm is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Both parties must share a </a:t>
            </a:r>
            <a:r>
              <a:rPr lang="en-US" sz="2400" dirty="0" smtClean="0">
                <a:solidFill>
                  <a:srgbClr val="0000FF"/>
                </a:solidFill>
              </a:rPr>
              <a:t>common secret key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4452909" y="4694609"/>
          <a:ext cx="2397695" cy="4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3" imgW="952500" imgH="190500" progId="Equation.DSMT4">
                  <p:embed/>
                </p:oleObj>
              </mc:Choice>
              <mc:Fallback>
                <p:oleObj name="Equation" r:id="rId3" imgW="9525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09" y="4694609"/>
                        <a:ext cx="2397695" cy="479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452909" y="5293202"/>
          <a:ext cx="2397695" cy="4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5" imgW="952500" imgH="190500" progId="Equation.DSMT4">
                  <p:embed/>
                </p:oleObj>
              </mc:Choice>
              <mc:Fallback>
                <p:oleObj name="Equation" r:id="rId5" imgW="9525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09" y="5293202"/>
                        <a:ext cx="2397695" cy="479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Key Cryptography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0799" y="2100606"/>
            <a:ext cx="715191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One problem with private key cryptography is the </a:t>
            </a:r>
            <a:r>
              <a:rPr lang="en-US" sz="2400" dirty="0" smtClean="0">
                <a:solidFill>
                  <a:srgbClr val="FF0000"/>
                </a:solidFill>
              </a:rPr>
              <a:t>distribution of the private key</a:t>
            </a:r>
            <a:r>
              <a:rPr lang="en-US" sz="2400" dirty="0" smtClean="0"/>
              <a:t>. To send a secret message, you need a key. How would you transmit the key? </a:t>
            </a:r>
            <a:r>
              <a:rPr lang="en-US" sz="2400" i="1" dirty="0" smtClean="0"/>
              <a:t>Would you use another key for it?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This led to the introduction of </a:t>
            </a:r>
            <a:r>
              <a:rPr lang="en-US" sz="2400" i="1" dirty="0" smtClean="0">
                <a:solidFill>
                  <a:srgbClr val="0000FF"/>
                </a:solidFill>
              </a:rPr>
              <a:t>public key cryptography </a:t>
            </a:r>
            <a:endParaRPr lang="en-US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8416" y="1582615"/>
            <a:ext cx="7868059" cy="4683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RSA Cryptosystems </a:t>
            </a:r>
            <a:r>
              <a:rPr lang="en-US" sz="2000" dirty="0" smtClean="0"/>
              <a:t>uses two keys, a </a:t>
            </a:r>
            <a:r>
              <a:rPr lang="en-US" sz="2000" dirty="0" smtClean="0">
                <a:solidFill>
                  <a:srgbClr val="0000FF"/>
                </a:solidFill>
              </a:rPr>
              <a:t>public key </a:t>
            </a:r>
            <a:r>
              <a:rPr lang="en-US" sz="2000" dirty="0" smtClean="0"/>
              <a:t>and a </a:t>
            </a:r>
            <a:r>
              <a:rPr lang="en-US" sz="2000" dirty="0" smtClean="0">
                <a:solidFill>
                  <a:srgbClr val="0000FF"/>
                </a:solidFill>
              </a:rPr>
              <a:t>private key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Let				(</a:t>
            </a:r>
            <a:r>
              <a:rPr lang="en-US" sz="2000" dirty="0" err="1" smtClean="0"/>
              <a:t>p</a:t>
            </a:r>
            <a:r>
              <a:rPr lang="en-US" sz="2000" dirty="0" smtClean="0"/>
              <a:t>, </a:t>
            </a:r>
            <a:r>
              <a:rPr lang="en-US" sz="2000" dirty="0" err="1" smtClean="0"/>
              <a:t>q</a:t>
            </a:r>
            <a:r>
              <a:rPr lang="en-US" sz="2000" dirty="0" smtClean="0"/>
              <a:t> are </a:t>
            </a:r>
            <a:r>
              <a:rPr lang="en-US" sz="2000" dirty="0" smtClean="0">
                <a:solidFill>
                  <a:srgbClr val="0000FF"/>
                </a:solidFill>
              </a:rPr>
              <a:t>large prime numbers</a:t>
            </a:r>
            <a:r>
              <a:rPr lang="en-US" sz="2000" dirty="0" smtClean="0"/>
              <a:t>, say 200 digits each)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i="1" dirty="0" smtClean="0"/>
              <a:t>encryption key </a:t>
            </a:r>
            <a:r>
              <a:rPr lang="en-US" sz="2000" b="1" dirty="0" err="1" smtClean="0">
                <a:solidFill>
                  <a:srgbClr val="0000FF"/>
                </a:solidFill>
              </a:rPr>
              <a:t>e</a:t>
            </a:r>
            <a:r>
              <a:rPr lang="en-US" sz="2000" dirty="0" smtClean="0"/>
              <a:t> is </a:t>
            </a:r>
            <a:r>
              <a:rPr lang="en-US" sz="2000" i="1" dirty="0" smtClean="0">
                <a:solidFill>
                  <a:srgbClr val="660066"/>
                </a:solidFill>
              </a:rPr>
              <a:t>relatively prime </a:t>
            </a:r>
            <a:r>
              <a:rPr lang="en-US" sz="2000" dirty="0" smtClean="0"/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(p-1)(q-1)</a:t>
            </a:r>
            <a:r>
              <a:rPr lang="en-US" sz="2000" dirty="0" smtClean="0"/>
              <a:t>, and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i="1" dirty="0" smtClean="0"/>
              <a:t>decryption key </a:t>
            </a:r>
            <a:r>
              <a:rPr lang="en-US" sz="2000" b="1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/>
              <a:t> is the </a:t>
            </a:r>
            <a:r>
              <a:rPr lang="en-US" sz="2000" b="1" i="1" dirty="0" smtClean="0"/>
              <a:t>inverse</a:t>
            </a:r>
            <a:r>
              <a:rPr lang="en-US" sz="2000" dirty="0" smtClean="0"/>
              <a:t> of </a:t>
            </a:r>
            <a:r>
              <a:rPr lang="en-US" sz="2000" dirty="0" err="1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 mod (p-1)(q-1)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(</a:t>
            </a:r>
            <a:r>
              <a:rPr lang="en-US" sz="2000" dirty="0" err="1" smtClean="0"/>
              <a:t>e</a:t>
            </a:r>
            <a:r>
              <a:rPr lang="en-US" sz="2000" dirty="0" smtClean="0"/>
              <a:t> is secret, but </a:t>
            </a:r>
            <a:r>
              <a:rPr lang="en-US" sz="2000" dirty="0" err="1" smtClean="0"/>
              <a:t>d</a:t>
            </a:r>
            <a:r>
              <a:rPr lang="en-US" sz="2000" dirty="0" smtClean="0"/>
              <a:t> is publicly known)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err="1" smtClean="0">
                <a:solidFill>
                  <a:srgbClr val="0000FF"/>
                </a:solidFill>
              </a:rPr>
              <a:t>Ciphertext</a:t>
            </a:r>
            <a:r>
              <a:rPr lang="en-US" sz="2000" dirty="0" smtClean="0">
                <a:solidFill>
                  <a:srgbClr val="0000FF"/>
                </a:solidFill>
              </a:rPr>
              <a:t> 		C = M</a:t>
            </a:r>
            <a:r>
              <a:rPr lang="en-US" sz="2000" baseline="30000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</a:rPr>
              <a:t> mod </a:t>
            </a:r>
            <a:r>
              <a:rPr lang="en-US" sz="2000" dirty="0" err="1" smtClean="0">
                <a:solidFill>
                  <a:srgbClr val="0000FF"/>
                </a:solidFill>
              </a:rPr>
              <a:t>n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	Plaintext 		M = </a:t>
            </a:r>
            <a:r>
              <a:rPr lang="en-US" sz="2000" dirty="0" err="1" smtClean="0">
                <a:solidFill>
                  <a:srgbClr val="0000FF"/>
                </a:solidFill>
              </a:rPr>
              <a:t>C</a:t>
            </a:r>
            <a:r>
              <a:rPr lang="en-US" sz="20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000" dirty="0" smtClean="0">
                <a:solidFill>
                  <a:srgbClr val="0000FF"/>
                </a:solidFill>
              </a:rPr>
              <a:t> mod </a:t>
            </a:r>
            <a:r>
              <a:rPr lang="en-US" sz="2000" dirty="0" err="1" smtClean="0">
                <a:solidFill>
                  <a:srgbClr val="0000FF"/>
                </a:solidFill>
              </a:rPr>
              <a:t>n</a:t>
            </a:r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dirty="0" smtClean="0"/>
              <a:t>	(Why does it work?)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Ciphertext</a:t>
            </a:r>
            <a:r>
              <a:rPr lang="en-US" sz="2000" dirty="0" smtClean="0"/>
              <a:t> C is a </a:t>
            </a:r>
            <a:r>
              <a:rPr lang="en-US" sz="2000" i="1" dirty="0" smtClean="0"/>
              <a:t>signed version </a:t>
            </a:r>
            <a:r>
              <a:rPr lang="en-US" sz="2000" dirty="0" smtClean="0"/>
              <a:t>of the plaintext message M.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Or, Alice can send a message to Bob by encrypting it with Bob’s public key.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No one else, but Bob will be able to decipher it using the secret key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793" y="4010247"/>
            <a:ext cx="3982910" cy="926176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183566" y="2235280"/>
          <a:ext cx="1105758" cy="334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3" imgW="546100" imgH="165100" progId="Equation.DSMT4">
                  <p:embed/>
                </p:oleObj>
              </mc:Choice>
              <mc:Fallback>
                <p:oleObj name="Equation" r:id="rId3" imgW="546100" imgH="165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566" y="2235280"/>
                        <a:ext cx="1105758" cy="334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5873" y="1417638"/>
            <a:ext cx="9122885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FF"/>
                </a:solidFill>
              </a:rPr>
              <a:t>Ciphertext</a:t>
            </a:r>
            <a:r>
              <a:rPr lang="en-US" sz="2400" dirty="0" smtClean="0">
                <a:solidFill>
                  <a:srgbClr val="0000FF"/>
                </a:solidFill>
              </a:rPr>
              <a:t> 		C = M</a:t>
            </a:r>
            <a:r>
              <a:rPr lang="en-US" sz="2400" baseline="30000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Plaintext 		M = 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smtClean="0"/>
              <a:t>	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When Bob sends a message M by encrypting it with his secret key </a:t>
            </a:r>
            <a:r>
              <a:rPr lang="en-US" sz="2400" dirty="0" err="1" smtClean="0"/>
              <a:t>e</a:t>
            </a:r>
            <a:r>
              <a:rPr lang="en-US" sz="24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Alice (in fact anyone) can decrypt it using Bob’s public key. </a:t>
            </a:r>
            <a:r>
              <a:rPr lang="en-US" sz="2400" b="1" i="1" dirty="0" smtClean="0"/>
              <a:t>C is a 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</a:rPr>
              <a:t>signed version </a:t>
            </a:r>
            <a:r>
              <a:rPr lang="en-US" sz="2400" b="1" i="1" dirty="0" smtClean="0"/>
              <a:t>of the plaintext message M</a:t>
            </a:r>
            <a:r>
              <a:rPr lang="en-US" sz="2400" dirty="0" smtClean="0"/>
              <a:t>.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Alice can send a message to Bob by encrypting it with Bob’s public key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. No one else, but Bob will be able to decipher it using his secret key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n</a:t>
            </a:r>
            <a:r>
              <a:rPr lang="en-US" sz="2400" dirty="0" smtClean="0"/>
              <a:t> = 43 </a:t>
            </a:r>
            <a:r>
              <a:rPr lang="en-US" sz="2400" dirty="0" err="1" smtClean="0"/>
              <a:t>x</a:t>
            </a:r>
            <a:r>
              <a:rPr lang="en-US" sz="2400" dirty="0" smtClean="0"/>
              <a:t> 59 = 2537	(i.e. </a:t>
            </a:r>
            <a:r>
              <a:rPr lang="en-US" sz="2400" dirty="0" err="1" smtClean="0"/>
              <a:t>p</a:t>
            </a:r>
            <a:r>
              <a:rPr lang="en-US" sz="2400" dirty="0" smtClean="0"/>
              <a:t> = 43, </a:t>
            </a:r>
            <a:r>
              <a:rPr lang="en-US" sz="2400" dirty="0" err="1" smtClean="0"/>
              <a:t>q</a:t>
            </a:r>
            <a:r>
              <a:rPr lang="en-US" sz="2400" dirty="0" smtClean="0"/>
              <a:t> = 59). </a:t>
            </a:r>
            <a:r>
              <a:rPr lang="en-US" sz="2400" dirty="0" smtClean="0">
                <a:solidFill>
                  <a:srgbClr val="0000FF"/>
                </a:solidFill>
              </a:rPr>
              <a:t>Everybody knows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. but nobody knows </a:t>
            </a:r>
            <a:r>
              <a:rPr lang="en-US" sz="2400" dirty="0" err="1" smtClean="0"/>
              <a:t>p</a:t>
            </a:r>
            <a:r>
              <a:rPr lang="en-US" sz="2400" dirty="0" smtClean="0"/>
              <a:t> or </a:t>
            </a:r>
            <a:r>
              <a:rPr lang="en-US" sz="2400" dirty="0" err="1" smtClean="0"/>
              <a:t>q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they are secret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(p-1)(q-1) = 42 </a:t>
            </a:r>
            <a:r>
              <a:rPr lang="en-US" sz="2400" dirty="0" err="1" smtClean="0"/>
              <a:t>x</a:t>
            </a:r>
            <a:r>
              <a:rPr lang="en-US" sz="2400" dirty="0" smtClean="0"/>
              <a:t> 58 = 2436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Encryption key </a:t>
            </a:r>
            <a:r>
              <a:rPr lang="en-US" sz="2000" dirty="0" err="1" smtClean="0"/>
              <a:t>e</a:t>
            </a:r>
            <a:r>
              <a:rPr lang="en-US" sz="2000" dirty="0" smtClean="0"/>
              <a:t> = 13 (must be relatively prime with 2436) </a:t>
            </a:r>
            <a:r>
              <a:rPr lang="en-US" sz="2000" dirty="0" smtClean="0">
                <a:solidFill>
                  <a:srgbClr val="FF0000"/>
                </a:solidFill>
              </a:rPr>
              <a:t>(secret)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Decryption key </a:t>
            </a:r>
            <a:r>
              <a:rPr lang="en-US" sz="2000" dirty="0" err="1" smtClean="0"/>
              <a:t>d</a:t>
            </a:r>
            <a:r>
              <a:rPr lang="en-US" sz="2000" dirty="0" smtClean="0"/>
              <a:t> = 937 (is the inverse of </a:t>
            </a:r>
            <a:r>
              <a:rPr lang="en-US" sz="2000" dirty="0" err="1" smtClean="0"/>
              <a:t>e</a:t>
            </a:r>
            <a:r>
              <a:rPr lang="en-US" sz="2000" dirty="0" smtClean="0"/>
              <a:t> mod (p-1)(q-1)) (</a:t>
            </a:r>
            <a:r>
              <a:rPr lang="en-US" sz="2000" dirty="0" smtClean="0">
                <a:solidFill>
                  <a:srgbClr val="0000FF"/>
                </a:solidFill>
              </a:rPr>
              <a:t>public knowledge</a:t>
            </a:r>
            <a:r>
              <a:rPr lang="en-US" sz="20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Encrypt 1819: </a:t>
            </a:r>
            <a:r>
              <a:rPr lang="en-US" sz="2400" dirty="0" smtClean="0">
                <a:solidFill>
                  <a:srgbClr val="0000FF"/>
                </a:solidFill>
              </a:rPr>
              <a:t>1819</a:t>
            </a:r>
            <a:r>
              <a:rPr lang="en-US" sz="2400" baseline="30000" dirty="0" smtClean="0">
                <a:solidFill>
                  <a:srgbClr val="0000FF"/>
                </a:solidFill>
              </a:rPr>
              <a:t>13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mod</a:t>
            </a:r>
            <a:r>
              <a:rPr lang="en-US" sz="2400" dirty="0" smtClean="0">
                <a:solidFill>
                  <a:srgbClr val="0000FF"/>
                </a:solidFill>
              </a:rPr>
              <a:t> 2537 </a:t>
            </a:r>
            <a:r>
              <a:rPr lang="en-US" sz="2400" dirty="0" smtClean="0"/>
              <a:t>= 2081</a:t>
            </a:r>
          </a:p>
          <a:p>
            <a:pPr>
              <a:buNone/>
            </a:pPr>
            <a:r>
              <a:rPr lang="en-US" sz="2400" dirty="0" smtClean="0"/>
              <a:t>Decrypt 2081: </a:t>
            </a:r>
            <a:r>
              <a:rPr lang="en-US" sz="2400" dirty="0" smtClean="0">
                <a:solidFill>
                  <a:srgbClr val="0000FF"/>
                </a:solidFill>
              </a:rPr>
              <a:t>2081</a:t>
            </a:r>
            <a:r>
              <a:rPr lang="en-US" sz="2400" baseline="30000" dirty="0" smtClean="0">
                <a:solidFill>
                  <a:srgbClr val="0000FF"/>
                </a:solidFill>
              </a:rPr>
              <a:t>937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mod</a:t>
            </a:r>
            <a:r>
              <a:rPr lang="en-US" sz="2400" dirty="0" smtClean="0">
                <a:solidFill>
                  <a:srgbClr val="0000FF"/>
                </a:solidFill>
              </a:rPr>
              <a:t> 2537 </a:t>
            </a:r>
            <a:r>
              <a:rPr lang="en-US" sz="2400" dirty="0" smtClean="0"/>
              <a:t>=1819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RSA encryption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17638"/>
            <a:ext cx="8664751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660066"/>
                </a:solidFill>
              </a:rPr>
              <a:t>Ciphertext</a:t>
            </a:r>
            <a:r>
              <a:rPr lang="en-US" sz="2400" b="1" dirty="0" smtClean="0">
                <a:solidFill>
                  <a:srgbClr val="660066"/>
                </a:solidFill>
              </a:rPr>
              <a:t> C = M</a:t>
            </a:r>
            <a:r>
              <a:rPr lang="en-US" sz="2400" b="1" baseline="30000" dirty="0" smtClean="0">
                <a:solidFill>
                  <a:srgbClr val="660066"/>
                </a:solidFill>
              </a:rPr>
              <a:t>e</a:t>
            </a:r>
            <a:r>
              <a:rPr lang="en-US" sz="2400" b="1" dirty="0" smtClean="0">
                <a:solidFill>
                  <a:srgbClr val="660066"/>
                </a:solidFill>
              </a:rPr>
              <a:t> mod </a:t>
            </a:r>
            <a:r>
              <a:rPr lang="en-US" sz="2400" b="1" dirty="0" err="1" smtClean="0">
                <a:solidFill>
                  <a:srgbClr val="660066"/>
                </a:solidFill>
              </a:rPr>
              <a:t>n</a:t>
            </a:r>
            <a:endParaRPr lang="en-US" sz="2400" b="1" dirty="0" smtClean="0">
              <a:solidFill>
                <a:srgbClr val="660066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 = 	</a:t>
            </a:r>
            <a:r>
              <a:rPr lang="en-US" sz="2400" dirty="0" err="1" smtClean="0">
                <a:solidFill>
                  <a:srgbClr val="0000FF"/>
                </a:solidFill>
              </a:rPr>
              <a:t>M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d.e</a:t>
            </a:r>
            <a:r>
              <a:rPr lang="en-US" sz="2400" dirty="0" smtClean="0">
                <a:solidFill>
                  <a:srgbClr val="0000FF"/>
                </a:solidFill>
              </a:rPr>
              <a:t>	= M</a:t>
            </a:r>
            <a:r>
              <a:rPr lang="en-US" sz="2400" baseline="30000" dirty="0" smtClean="0">
                <a:solidFill>
                  <a:srgbClr val="0000FF"/>
                </a:solidFill>
              </a:rPr>
              <a:t>1+k(p-1)(q-1)</a:t>
            </a:r>
            <a:r>
              <a:rPr lang="en-US" sz="2400" dirty="0" smtClean="0">
                <a:solidFill>
                  <a:srgbClr val="0000FF"/>
                </a:solidFill>
              </a:rPr>
              <a:t> 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/>
              <a:t>	(Here </a:t>
            </a:r>
            <a:r>
              <a:rPr lang="en-US" sz="2400" dirty="0" err="1" smtClean="0"/>
              <a:t>n</a:t>
            </a:r>
            <a:r>
              <a:rPr lang="en-US" sz="2400" dirty="0" smtClean="0"/>
              <a:t> = </a:t>
            </a:r>
            <a:r>
              <a:rPr lang="en-US" sz="2400" dirty="0" err="1" smtClean="0"/>
              <a:t>p.q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(since </a:t>
            </a:r>
            <a:r>
              <a:rPr lang="en-US" sz="2400" dirty="0" err="1" smtClean="0"/>
              <a:t>d</a:t>
            </a:r>
            <a:r>
              <a:rPr lang="en-US" sz="2400" dirty="0" smtClean="0"/>
              <a:t> is the inverse of </a:t>
            </a:r>
            <a:r>
              <a:rPr lang="en-US" sz="2400" dirty="0" err="1" smtClean="0"/>
              <a:t>e</a:t>
            </a:r>
            <a:r>
              <a:rPr lang="en-US" sz="2400" dirty="0" smtClean="0"/>
              <a:t> mod (p-1)(q-1), </a:t>
            </a:r>
            <a:r>
              <a:rPr lang="en-US" sz="2400" dirty="0" err="1" smtClean="0"/>
              <a:t>d.e</a:t>
            </a:r>
            <a:r>
              <a:rPr lang="en-US" sz="2400" dirty="0" smtClean="0"/>
              <a:t> = 1 mod (p-1)(q-1)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	</a:t>
            </a:r>
            <a:r>
              <a:rPr lang="en-US" sz="2400" dirty="0" smtClean="0">
                <a:solidFill>
                  <a:srgbClr val="0000FF"/>
                </a:solidFill>
              </a:rPr>
              <a:t>= M .(M</a:t>
            </a:r>
            <a:r>
              <a:rPr lang="en-US" sz="2400" baseline="30000" dirty="0" smtClean="0">
                <a:solidFill>
                  <a:srgbClr val="0000FF"/>
                </a:solidFill>
              </a:rPr>
              <a:t>(p-1)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</a:rPr>
              <a:t>k(q-1)  </a:t>
            </a:r>
            <a:r>
              <a:rPr lang="en-US" sz="2400" dirty="0" smtClean="0">
                <a:solidFill>
                  <a:srgbClr val="0000FF"/>
                </a:solidFill>
              </a:rPr>
              <a:t>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 Narrow"/>
              </a:rPr>
              <a:t>Usually M is not a multiple of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 Narrow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 Narrow"/>
              </a:rPr>
              <a:t> or </a:t>
            </a:r>
            <a:r>
              <a:rPr lang="en-US" sz="2400" dirty="0" err="1" smtClean="0">
                <a:solidFill>
                  <a:srgbClr val="000000"/>
                </a:solidFill>
                <a:latin typeface="+mj-lt"/>
                <a:cs typeface="Arial Narrow"/>
              </a:rPr>
              <a:t>q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Arial Narrow"/>
              </a:rPr>
              <a:t>, so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 = M .(M</a:t>
            </a:r>
            <a:r>
              <a:rPr lang="en-US" sz="2400" baseline="30000" dirty="0" smtClean="0">
                <a:solidFill>
                  <a:srgbClr val="0000FF"/>
                </a:solidFill>
              </a:rPr>
              <a:t>(p-1)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</a:rPr>
              <a:t>k(q-1)  </a:t>
            </a:r>
            <a:r>
              <a:rPr lang="en-US" sz="2400" dirty="0" smtClean="0">
                <a:solidFill>
                  <a:srgbClr val="0000FF"/>
                </a:solidFill>
              </a:rPr>
              <a:t>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M.1 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		(Using </a:t>
            </a:r>
            <a:r>
              <a:rPr lang="en-US" sz="2400" dirty="0" smtClean="0">
                <a:latin typeface="Arial Narrow"/>
                <a:cs typeface="Arial Narrow"/>
              </a:rPr>
              <a:t>Fermat’s Little Theorem: </a:t>
            </a:r>
            <a:r>
              <a:rPr lang="en-US" sz="2400" dirty="0" smtClean="0">
                <a:solidFill>
                  <a:srgbClr val="0000FF"/>
                </a:solidFill>
              </a:rPr>
              <a:t>M</a:t>
            </a:r>
            <a:r>
              <a:rPr lang="en-US" sz="2400" baseline="30000" dirty="0" smtClean="0">
                <a:solidFill>
                  <a:srgbClr val="0000FF"/>
                </a:solidFill>
              </a:rPr>
              <a:t>(p-1) </a:t>
            </a:r>
            <a:r>
              <a:rPr lang="en-US" sz="2400" dirty="0" smtClean="0">
                <a:solidFill>
                  <a:srgbClr val="0000FF"/>
                </a:solidFill>
              </a:rPr>
              <a:t>= 1 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  <a:latin typeface="Arial Narrow"/>
                <a:cs typeface="Arial Narrow"/>
              </a:rPr>
              <a:t>) 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Similarly, </a:t>
            </a: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 = M .(M</a:t>
            </a:r>
            <a:r>
              <a:rPr lang="en-US" sz="2400" baseline="30000" dirty="0" smtClean="0">
                <a:solidFill>
                  <a:srgbClr val="0000FF"/>
                </a:solidFill>
              </a:rPr>
              <a:t>(q-1)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30000" dirty="0" smtClean="0">
                <a:solidFill>
                  <a:srgbClr val="0000FF"/>
                </a:solidFill>
              </a:rPr>
              <a:t>k(p-1)  </a:t>
            </a:r>
            <a:r>
              <a:rPr lang="en-US" sz="2400" dirty="0" smtClean="0">
                <a:solidFill>
                  <a:srgbClr val="0000FF"/>
                </a:solidFill>
              </a:rPr>
              <a:t>mod </a:t>
            </a:r>
            <a:r>
              <a:rPr lang="en-US" sz="2400" dirty="0" err="1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FF"/>
                </a:solidFill>
              </a:rPr>
              <a:t>  = M.1 mod </a:t>
            </a:r>
            <a:r>
              <a:rPr lang="en-US" sz="2400" dirty="0" err="1" smtClean="0">
                <a:solidFill>
                  <a:srgbClr val="0000FF"/>
                </a:solidFill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Divisor Theorem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631950"/>
            <a:ext cx="56642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RSA encryption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0673" y="1417638"/>
            <a:ext cx="6560359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	= M mod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	= M mod </a:t>
            </a:r>
            <a:r>
              <a:rPr lang="en-US" sz="2400" dirty="0" err="1" smtClean="0">
                <a:solidFill>
                  <a:srgbClr val="0000FF"/>
                </a:solidFill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Since </a:t>
            </a:r>
            <a:r>
              <a:rPr lang="en-US" sz="2400" dirty="0" err="1" smtClean="0">
                <a:solidFill>
                  <a:srgbClr val="000000"/>
                </a:solidFill>
              </a:rPr>
              <a:t>gcd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p,q</a:t>
            </a:r>
            <a:r>
              <a:rPr lang="en-US" sz="2400" dirty="0" smtClean="0">
                <a:solidFill>
                  <a:srgbClr val="000000"/>
                </a:solidFill>
              </a:rPr>
              <a:t>) = 1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	= M.1 mod </a:t>
            </a:r>
            <a:r>
              <a:rPr lang="en-US" sz="2400" dirty="0" err="1" smtClean="0">
                <a:solidFill>
                  <a:srgbClr val="0000FF"/>
                </a:solidFill>
              </a:rPr>
              <a:t>p.q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Chinese Remainder Theorem</a:t>
            </a:r>
            <a:r>
              <a:rPr lang="en-US" sz="2400" dirty="0" smtClean="0">
                <a:solidFill>
                  <a:srgbClr val="0000FF"/>
                </a:solidFill>
                <a:latin typeface="Arial Narrow"/>
                <a:cs typeface="Arial Narrow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	So</a:t>
            </a:r>
            <a:r>
              <a:rPr lang="en-US" sz="2400" dirty="0" smtClean="0">
                <a:solidFill>
                  <a:srgbClr val="0000FF"/>
                </a:solidFill>
              </a:rPr>
              <a:t>, 		</a:t>
            </a:r>
            <a:r>
              <a:rPr lang="en-US" sz="2400" dirty="0" err="1" smtClean="0">
                <a:solidFill>
                  <a:srgbClr val="0000FF"/>
                </a:solidFill>
              </a:rPr>
              <a:t>C</a:t>
            </a:r>
            <a:r>
              <a:rPr lang="en-US" sz="2400" baseline="30000" dirty="0" err="1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	= M mod </a:t>
            </a:r>
            <a:r>
              <a:rPr lang="en-US" sz="2400" dirty="0" err="1" smtClean="0">
                <a:solidFill>
                  <a:srgbClr val="0000FF"/>
                </a:solidFill>
              </a:rPr>
              <a:t>n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Why is it difficult to break into RSA encryption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Prime Numbers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28" y="1775967"/>
            <a:ext cx="6096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28" y="3977286"/>
            <a:ext cx="50546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theorem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670936"/>
            <a:ext cx="61214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3829050"/>
            <a:ext cx="6007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theorem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656" y="1200727"/>
            <a:ext cx="802014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Theorem</a:t>
            </a:r>
            <a:r>
              <a:rPr lang="en-US" sz="2400" b="1" dirty="0" smtClean="0"/>
              <a:t>. </a:t>
            </a:r>
            <a:r>
              <a:rPr lang="en-US" sz="2400" dirty="0" smtClean="0"/>
              <a:t>There are infinitely many prime numbers.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Proof</a:t>
            </a:r>
            <a:r>
              <a:rPr lang="en-US" sz="2400" dirty="0" smtClean="0"/>
              <a:t>. Suppose it is not true, and let 					be the </a:t>
            </a:r>
          </a:p>
          <a:p>
            <a:r>
              <a:rPr lang="en-US" sz="2400" dirty="0" smtClean="0"/>
              <a:t>complete set of primes that we have. Then</a:t>
            </a:r>
          </a:p>
          <a:p>
            <a:endParaRPr lang="en-US" sz="2400" dirty="0" smtClean="0"/>
          </a:p>
          <a:p>
            <a:r>
              <a:rPr lang="en-US" sz="2400" dirty="0" smtClean="0"/>
              <a:t>							is a number that is not divisible by </a:t>
            </a:r>
          </a:p>
          <a:p>
            <a:r>
              <a:rPr lang="en-US" sz="2400" dirty="0" smtClean="0"/>
              <a:t>any of the known primes p1-pn. We can thus conclude that</a:t>
            </a:r>
          </a:p>
          <a:p>
            <a:endParaRPr lang="en-US" sz="2400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Either Q is a prime, or 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Q has a prime factor that does not belong to the known set </a:t>
            </a:r>
          </a:p>
          <a:p>
            <a:pPr marL="457200" indent="-457200"/>
            <a:r>
              <a:rPr lang="en-US" sz="2400" dirty="0" smtClean="0"/>
              <a:t>of primes.</a:t>
            </a:r>
          </a:p>
          <a:p>
            <a:pPr marL="457200" indent="-457200"/>
            <a:r>
              <a:rPr lang="en-US" sz="2400" dirty="0" smtClean="0"/>
              <a:t> </a:t>
            </a:r>
          </a:p>
          <a:p>
            <a:pPr marL="457200" indent="-457200"/>
            <a:r>
              <a:rPr lang="en-US" sz="2400" dirty="0" smtClean="0"/>
              <a:t>Either way, we discover one more new prime. So the set of</a:t>
            </a:r>
          </a:p>
          <a:p>
            <a:pPr marL="457200" indent="-457200"/>
            <a:r>
              <a:rPr lang="en-US" sz="2400" dirty="0" smtClean="0"/>
              <a:t>prime numbers must be infinite.</a:t>
            </a:r>
            <a:endParaRPr lang="en-US" sz="2400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75009" y="2940475"/>
          <a:ext cx="2958861" cy="531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3" imgW="1130300" imgH="203200" progId="Equation.DSMT4">
                  <p:embed/>
                </p:oleObj>
              </mc:Choice>
              <mc:Fallback>
                <p:oleObj name="Equation" r:id="rId3" imgW="11303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09" y="2940475"/>
                        <a:ext cx="2958861" cy="531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248529" y="1959348"/>
          <a:ext cx="1815654" cy="4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5" imgW="863600" imgH="203200" progId="Equation.DSMT4">
                  <p:embed/>
                </p:oleObj>
              </mc:Choice>
              <mc:Fallback>
                <p:oleObj name="Equation" r:id="rId5" imgW="8636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529" y="1959348"/>
                        <a:ext cx="1815654" cy="4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Prime Numbers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326" y="1556358"/>
            <a:ext cx="57785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326" y="3313228"/>
            <a:ext cx="5537200" cy="205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896</Words>
  <Application>Microsoft Macintosh PowerPoint</Application>
  <PresentationFormat>On-screen Show (4:3)</PresentationFormat>
  <Paragraphs>356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 Narrow</vt:lpstr>
      <vt:lpstr>Calibri</vt:lpstr>
      <vt:lpstr>ＭＳ ゴシック</vt:lpstr>
      <vt:lpstr>Wingdings</vt:lpstr>
      <vt:lpstr>Arial</vt:lpstr>
      <vt:lpstr>Office Theme</vt:lpstr>
      <vt:lpstr>Equation</vt:lpstr>
      <vt:lpstr>CS 2210:0001Discrete Structures Modular Arithmetic and Cryptography </vt:lpstr>
      <vt:lpstr>Preamble </vt:lpstr>
      <vt:lpstr>Divisors </vt:lpstr>
      <vt:lpstr>Examples </vt:lpstr>
      <vt:lpstr>Divisor Theorem </vt:lpstr>
      <vt:lpstr>Prime Numbers </vt:lpstr>
      <vt:lpstr>A theorem </vt:lpstr>
      <vt:lpstr>Another theorem </vt:lpstr>
      <vt:lpstr>Testing Prime Numbers</vt:lpstr>
      <vt:lpstr>Time Complexity </vt:lpstr>
      <vt:lpstr>Primality testing theorem </vt:lpstr>
      <vt:lpstr>A Fundamental Theorem </vt:lpstr>
      <vt:lpstr>Division</vt:lpstr>
      <vt:lpstr>Division </vt:lpstr>
      <vt:lpstr>Greatest Common Divisor </vt:lpstr>
      <vt:lpstr>Greatest Common Divisor </vt:lpstr>
      <vt:lpstr>Euclid’s gcd Algorithm </vt:lpstr>
      <vt:lpstr>The mod Function </vt:lpstr>
      <vt:lpstr>(mod) Congruence </vt:lpstr>
      <vt:lpstr>(mod) Congruence </vt:lpstr>
      <vt:lpstr>Modular Arithmetic: harder examples </vt:lpstr>
      <vt:lpstr>Modular Arithmetic: harder examples </vt:lpstr>
      <vt:lpstr>Linear Congruence </vt:lpstr>
      <vt:lpstr>Discrete Logarithm </vt:lpstr>
      <vt:lpstr>Discrete Logarithm </vt:lpstr>
      <vt:lpstr>Discrete Logarithm </vt:lpstr>
      <vt:lpstr>Discrete Logarithm </vt:lpstr>
      <vt:lpstr>The Inverse </vt:lpstr>
      <vt:lpstr>Solution of linear congruence </vt:lpstr>
      <vt:lpstr>Chinese remainder theorem</vt:lpstr>
      <vt:lpstr>Chinese remainder theorem</vt:lpstr>
      <vt:lpstr>Chinese remainder theorem</vt:lpstr>
      <vt:lpstr>Fermat’s Little Theorem*</vt:lpstr>
      <vt:lpstr>Fermat’s Little Theorem</vt:lpstr>
      <vt:lpstr>More on prime numbers</vt:lpstr>
      <vt:lpstr>Modular Exponentiation</vt:lpstr>
      <vt:lpstr>Applications of Congruence</vt:lpstr>
      <vt:lpstr>Applications of Congruence: Hashing function</vt:lpstr>
      <vt:lpstr>Hashing functions</vt:lpstr>
      <vt:lpstr>Applications of Congruence:  Parity Check </vt:lpstr>
      <vt:lpstr>Applications of Congruence: UPC</vt:lpstr>
      <vt:lpstr>Applications of Congruence: Pseudo-random number generation</vt:lpstr>
      <vt:lpstr>Cryptography</vt:lpstr>
      <vt:lpstr>Private Key Cryptography</vt:lpstr>
      <vt:lpstr>Private Key Cryptography</vt:lpstr>
      <vt:lpstr>Public Key encryption</vt:lpstr>
      <vt:lpstr>Public Key encryption</vt:lpstr>
      <vt:lpstr>Example</vt:lpstr>
      <vt:lpstr>Proof of RSA encryption</vt:lpstr>
      <vt:lpstr>Proof of RSA encryption</vt:lpstr>
    </vt:vector>
  </TitlesOfParts>
  <Company>University of Iowa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194</cp:revision>
  <cp:lastPrinted>2010-09-29T03:29:44Z</cp:lastPrinted>
  <dcterms:created xsi:type="dcterms:W3CDTF">2015-03-08T03:26:59Z</dcterms:created>
  <dcterms:modified xsi:type="dcterms:W3CDTF">2018-10-01T20:10:14Z</dcterms:modified>
</cp:coreProperties>
</file>