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1" r:id="rId4"/>
    <p:sldId id="263" r:id="rId5"/>
    <p:sldId id="267" r:id="rId6"/>
    <p:sldId id="281" r:id="rId7"/>
    <p:sldId id="286" r:id="rId8"/>
    <p:sldId id="280" r:id="rId9"/>
    <p:sldId id="279" r:id="rId10"/>
    <p:sldId id="261" r:id="rId11"/>
    <p:sldId id="266" r:id="rId12"/>
    <p:sldId id="264" r:id="rId13"/>
    <p:sldId id="262" r:id="rId14"/>
    <p:sldId id="274" r:id="rId15"/>
    <p:sldId id="273" r:id="rId16"/>
    <p:sldId id="282" r:id="rId17"/>
    <p:sldId id="259" r:id="rId18"/>
    <p:sldId id="265" r:id="rId19"/>
    <p:sldId id="268" r:id="rId20"/>
    <p:sldId id="275" r:id="rId21"/>
    <p:sldId id="276" r:id="rId22"/>
    <p:sldId id="283" r:id="rId23"/>
    <p:sldId id="277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 </a:t>
            </a:r>
            <a:r>
              <a:rPr lang="en-US"/>
              <a:t>2210 Discrete </a:t>
            </a:r>
            <a:r>
              <a:rPr lang="en-US" dirty="0"/>
              <a:t>Structures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Algorithms and Complexity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Fall 2018</a:t>
            </a: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Big-O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sz="2824" dirty="0">
                <a:solidFill>
                  <a:srgbClr val="000000"/>
                </a:solidFill>
              </a:rPr>
              <a:t>It is a measure of the </a:t>
            </a:r>
            <a:r>
              <a:rPr lang="en-US" sz="2824" dirty="0">
                <a:solidFill>
                  <a:srgbClr val="0000FF"/>
                </a:solidFill>
              </a:rPr>
              <a:t>growth of functions </a:t>
            </a:r>
            <a:r>
              <a:rPr lang="en-US" sz="2824" dirty="0">
                <a:solidFill>
                  <a:srgbClr val="000000"/>
                </a:solidFill>
              </a:rPr>
              <a:t>and often used to measure the </a:t>
            </a:r>
            <a:r>
              <a:rPr lang="en-US" sz="2824" dirty="0">
                <a:solidFill>
                  <a:srgbClr val="FF0000"/>
                </a:solidFill>
              </a:rPr>
              <a:t>complexity of algorithms.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>
                <a:solidFill>
                  <a:srgbClr val="FF0000"/>
                </a:solidFill>
              </a:rPr>
              <a:t>	</a:t>
            </a:r>
            <a:r>
              <a:rPr lang="en-US" sz="2824" b="1" i="1" dirty="0"/>
              <a:t>DEF</a:t>
            </a:r>
            <a:r>
              <a:rPr lang="en-US" sz="2824" dirty="0"/>
              <a:t>. Let </a:t>
            </a:r>
            <a:r>
              <a:rPr lang="en-US" sz="2824" dirty="0" err="1"/>
              <a:t>f</a:t>
            </a:r>
            <a:r>
              <a:rPr lang="en-US" sz="2824" dirty="0"/>
              <a:t> and </a:t>
            </a:r>
            <a:r>
              <a:rPr lang="en-US" sz="2824" dirty="0" err="1"/>
              <a:t>g</a:t>
            </a:r>
            <a:r>
              <a:rPr lang="en-US" sz="2824" dirty="0"/>
              <a:t> be functions from the set of integers (or real numbers) to the set of real numbers. Then </a:t>
            </a:r>
            <a:r>
              <a:rPr lang="en-US" sz="2824" dirty="0" err="1">
                <a:solidFill>
                  <a:srgbClr val="0000FF"/>
                </a:solidFill>
              </a:rPr>
              <a:t>f</a:t>
            </a:r>
            <a:r>
              <a:rPr lang="en-US" sz="2824" dirty="0">
                <a:solidFill>
                  <a:srgbClr val="0000FF"/>
                </a:solidFill>
              </a:rPr>
              <a:t> is </a:t>
            </a:r>
            <a:r>
              <a:rPr lang="en-US" sz="2824" dirty="0" err="1">
                <a:solidFill>
                  <a:srgbClr val="0000FF"/>
                </a:solidFill>
              </a:rPr>
              <a:t>O(g(x</a:t>
            </a:r>
            <a:r>
              <a:rPr lang="en-US" sz="2824" dirty="0">
                <a:solidFill>
                  <a:srgbClr val="0000FF"/>
                </a:solidFill>
              </a:rPr>
              <a:t>)) </a:t>
            </a:r>
            <a:r>
              <a:rPr lang="en-US" sz="2824" dirty="0"/>
              <a:t>if there are constants </a:t>
            </a:r>
            <a:r>
              <a:rPr lang="en-US" sz="2824" b="1" dirty="0">
                <a:solidFill>
                  <a:srgbClr val="660066"/>
                </a:solidFill>
              </a:rPr>
              <a:t>C</a:t>
            </a:r>
            <a:r>
              <a:rPr lang="en-US" sz="2824" dirty="0"/>
              <a:t> and </a:t>
            </a:r>
            <a:r>
              <a:rPr lang="en-US" sz="2824" b="1" dirty="0" err="1">
                <a:solidFill>
                  <a:srgbClr val="660066"/>
                </a:solidFill>
              </a:rPr>
              <a:t>k</a:t>
            </a:r>
            <a:r>
              <a:rPr lang="en-US" sz="2824" dirty="0"/>
              <a:t>, such that</a:t>
            </a:r>
          </a:p>
          <a:p>
            <a:pPr>
              <a:lnSpc>
                <a:spcPct val="150000"/>
              </a:lnSpc>
              <a:buNone/>
            </a:pPr>
            <a:endParaRPr lang="en-US" sz="2824" dirty="0"/>
          </a:p>
          <a:p>
            <a:pPr>
              <a:lnSpc>
                <a:spcPct val="150000"/>
              </a:lnSpc>
              <a:buNone/>
            </a:pPr>
            <a:r>
              <a:rPr lang="en-US" sz="2824" dirty="0"/>
              <a:t>				</a:t>
            </a:r>
            <a:r>
              <a:rPr lang="en-US" sz="2824" dirty="0">
                <a:solidFill>
                  <a:srgbClr val="0000FF"/>
                </a:solidFill>
              </a:rPr>
              <a:t>|</a:t>
            </a:r>
            <a:r>
              <a:rPr lang="en-US" sz="2824" dirty="0" err="1">
                <a:solidFill>
                  <a:srgbClr val="0000FF"/>
                </a:solidFill>
              </a:rPr>
              <a:t>f(x</a:t>
            </a:r>
            <a:r>
              <a:rPr lang="en-US" sz="2824" dirty="0">
                <a:solidFill>
                  <a:srgbClr val="0000FF"/>
                </a:solidFill>
              </a:rPr>
              <a:t>)| ≤ </a:t>
            </a:r>
            <a:r>
              <a:rPr lang="en-US" sz="2824" dirty="0" err="1">
                <a:solidFill>
                  <a:srgbClr val="0000FF"/>
                </a:solidFill>
              </a:rPr>
              <a:t>C|g(x</a:t>
            </a:r>
            <a:r>
              <a:rPr lang="en-US" sz="2824" dirty="0">
                <a:solidFill>
                  <a:srgbClr val="0000FF"/>
                </a:solidFill>
              </a:rPr>
              <a:t>)| 		for all </a:t>
            </a:r>
            <a:r>
              <a:rPr lang="en-US" sz="2824" dirty="0" err="1">
                <a:solidFill>
                  <a:srgbClr val="0000FF"/>
                </a:solidFill>
              </a:rPr>
              <a:t>x</a:t>
            </a:r>
            <a:r>
              <a:rPr lang="en-US" sz="2824" dirty="0">
                <a:solidFill>
                  <a:srgbClr val="0000FF"/>
                </a:solidFill>
              </a:rPr>
              <a:t> &gt; </a:t>
            </a:r>
            <a:r>
              <a:rPr lang="en-US" sz="2824" dirty="0" err="1">
                <a:solidFill>
                  <a:srgbClr val="0000FF"/>
                </a:solidFill>
              </a:rPr>
              <a:t>k</a:t>
            </a:r>
            <a:endParaRPr lang="en-US" sz="2824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824" dirty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/>
              <a:t>	Intuitively, </a:t>
            </a:r>
            <a:r>
              <a:rPr lang="en-US" sz="2824" dirty="0" err="1"/>
              <a:t>f(x</a:t>
            </a:r>
            <a:r>
              <a:rPr lang="en-US" sz="2824" dirty="0"/>
              <a:t>) grows “slower than” some multiple of </a:t>
            </a:r>
            <a:r>
              <a:rPr lang="en-US" sz="2824" dirty="0" err="1"/>
              <a:t>g(x</a:t>
            </a:r>
            <a:r>
              <a:rPr lang="en-US" sz="2824" dirty="0"/>
              <a:t>) as </a:t>
            </a:r>
            <a:r>
              <a:rPr lang="en-US" sz="2824" dirty="0" err="1"/>
              <a:t>x</a:t>
            </a:r>
            <a:r>
              <a:rPr lang="en-US" sz="2824" dirty="0"/>
              <a:t> grows without bound. Thus </a:t>
            </a:r>
            <a:r>
              <a:rPr lang="en-US" sz="2824" dirty="0" err="1"/>
              <a:t>O(g(x</a:t>
            </a:r>
            <a:r>
              <a:rPr lang="en-US" sz="2824" dirty="0"/>
              <a:t>)) defines an </a:t>
            </a:r>
            <a:r>
              <a:rPr lang="en-US" sz="2824" dirty="0">
                <a:solidFill>
                  <a:srgbClr val="0000FF"/>
                </a:solidFill>
              </a:rPr>
              <a:t>upper bound </a:t>
            </a:r>
            <a:r>
              <a:rPr lang="en-US" sz="2824" dirty="0"/>
              <a:t>of </a:t>
            </a:r>
            <a:r>
              <a:rPr lang="en-US" sz="2824" dirty="0" err="1"/>
              <a:t>f(x</a:t>
            </a:r>
            <a:r>
              <a:rPr lang="en-US" sz="2824" dirty="0"/>
              <a:t>).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Big-O notation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868987" y="3532836"/>
            <a:ext cx="2845366" cy="5729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024" y="4984165"/>
            <a:ext cx="3361115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4323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5381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1364" y="425525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1364" y="3590126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61364" y="2998137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86114" y="2406148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Freeform 25"/>
          <p:cNvSpPr/>
          <p:nvPr/>
        </p:nvSpPr>
        <p:spPr>
          <a:xfrm>
            <a:off x="2243926" y="2043316"/>
            <a:ext cx="1327259" cy="2950396"/>
          </a:xfrm>
          <a:custGeom>
            <a:avLst/>
            <a:gdLst>
              <a:gd name="connsiteX0" fmla="*/ 0 w 1327259"/>
              <a:gd name="connsiteY0" fmla="*/ 2950396 h 2950396"/>
              <a:gd name="connsiteX1" fmla="*/ 735244 w 1327259"/>
              <a:gd name="connsiteY1" fmla="*/ 2329763 h 2950396"/>
              <a:gd name="connsiteX2" fmla="*/ 1164932 w 1327259"/>
              <a:gd name="connsiteY2" fmla="*/ 1413135 h 2950396"/>
              <a:gd name="connsiteX3" fmla="*/ 1327259 w 1327259"/>
              <a:gd name="connsiteY3" fmla="*/ 0 h 2950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59" h="2950396">
                <a:moveTo>
                  <a:pt x="0" y="2950396"/>
                </a:moveTo>
                <a:cubicBezTo>
                  <a:pt x="270544" y="2768184"/>
                  <a:pt x="541089" y="2585973"/>
                  <a:pt x="735244" y="2329763"/>
                </a:cubicBezTo>
                <a:cubicBezTo>
                  <a:pt x="929399" y="2073553"/>
                  <a:pt x="1066263" y="1801429"/>
                  <a:pt x="1164932" y="1413135"/>
                </a:cubicBezTo>
                <a:cubicBezTo>
                  <a:pt x="1263601" y="1024841"/>
                  <a:pt x="1327259" y="0"/>
                  <a:pt x="1327259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2121" y="2052865"/>
            <a:ext cx="2664066" cy="2964718"/>
          </a:xfrm>
          <a:custGeom>
            <a:avLst/>
            <a:gdLst>
              <a:gd name="connsiteX0" fmla="*/ 0 w 2664066"/>
              <a:gd name="connsiteY0" fmla="*/ 2940847 h 2964718"/>
              <a:gd name="connsiteX1" fmla="*/ 1174480 w 2664066"/>
              <a:gd name="connsiteY1" fmla="*/ 2768980 h 2964718"/>
              <a:gd name="connsiteX2" fmla="*/ 2033857 w 2664066"/>
              <a:gd name="connsiteY2" fmla="*/ 1766418 h 2964718"/>
              <a:gd name="connsiteX3" fmla="*/ 2559031 w 2664066"/>
              <a:gd name="connsiteY3" fmla="*/ 429669 h 2964718"/>
              <a:gd name="connsiteX4" fmla="*/ 2664066 w 2664066"/>
              <a:gd name="connsiteY4" fmla="*/ 0 h 296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4066" h="2964718">
                <a:moveTo>
                  <a:pt x="0" y="2940847"/>
                </a:moveTo>
                <a:cubicBezTo>
                  <a:pt x="417752" y="2952782"/>
                  <a:pt x="835504" y="2964718"/>
                  <a:pt x="1174480" y="2768980"/>
                </a:cubicBezTo>
                <a:cubicBezTo>
                  <a:pt x="1513456" y="2573242"/>
                  <a:pt x="1803099" y="2156303"/>
                  <a:pt x="2033857" y="1766418"/>
                </a:cubicBezTo>
                <a:cubicBezTo>
                  <a:pt x="2264615" y="1376533"/>
                  <a:pt x="2453996" y="724072"/>
                  <a:pt x="2559031" y="429669"/>
                </a:cubicBezTo>
                <a:cubicBezTo>
                  <a:pt x="2664066" y="135266"/>
                  <a:pt x="2664066" y="0"/>
                  <a:pt x="2664066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72572" y="1986027"/>
            <a:ext cx="1441842" cy="2444341"/>
          </a:xfrm>
          <a:custGeom>
            <a:avLst/>
            <a:gdLst>
              <a:gd name="connsiteX0" fmla="*/ 0 w 1441842"/>
              <a:gd name="connsiteY0" fmla="*/ 2444341 h 2444341"/>
              <a:gd name="connsiteX1" fmla="*/ 506077 w 1441842"/>
              <a:gd name="connsiteY1" fmla="*/ 2005124 h 2444341"/>
              <a:gd name="connsiteX2" fmla="*/ 916668 w 1441842"/>
              <a:gd name="connsiteY2" fmla="*/ 1355846 h 2444341"/>
              <a:gd name="connsiteX3" fmla="*/ 1174481 w 1441842"/>
              <a:gd name="connsiteY3" fmla="*/ 706568 h 2444341"/>
              <a:gd name="connsiteX4" fmla="*/ 1441842 w 1441842"/>
              <a:gd name="connsiteY4" fmla="*/ 0 h 2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842" h="2444341">
                <a:moveTo>
                  <a:pt x="0" y="2444341"/>
                </a:moveTo>
                <a:cubicBezTo>
                  <a:pt x="176649" y="2315440"/>
                  <a:pt x="353299" y="2186540"/>
                  <a:pt x="506077" y="2005124"/>
                </a:cubicBezTo>
                <a:cubicBezTo>
                  <a:pt x="658855" y="1823708"/>
                  <a:pt x="805267" y="1572272"/>
                  <a:pt x="916668" y="1355846"/>
                </a:cubicBezTo>
                <a:cubicBezTo>
                  <a:pt x="1028069" y="1139420"/>
                  <a:pt x="1086952" y="932542"/>
                  <a:pt x="1174481" y="706568"/>
                </a:cubicBezTo>
                <a:cubicBezTo>
                  <a:pt x="1262010" y="480594"/>
                  <a:pt x="1441842" y="0"/>
                  <a:pt x="1441842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937683" y="2221482"/>
            <a:ext cx="68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</a:t>
            </a:r>
            <a:r>
              <a:rPr lang="en-US" dirty="0"/>
              <a:t> = x</a:t>
            </a:r>
            <a:r>
              <a:rPr lang="en-US" baseline="30000" dirty="0"/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19920" y="1868199"/>
            <a:ext cx="751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</a:t>
            </a:r>
            <a:r>
              <a:rPr lang="en-US" dirty="0"/>
              <a:t>= 4x</a:t>
            </a:r>
            <a:r>
              <a:rPr lang="en-US" baseline="30000" dirty="0"/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14414" y="1602304"/>
            <a:ext cx="145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n>
                  <a:solidFill>
                    <a:srgbClr val="FF0000"/>
                  </a:solidFill>
                </a:ln>
              </a:rPr>
              <a:t>y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=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+ 2x + 1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74159" y="2052865"/>
            <a:ext cx="2787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x</a:t>
            </a:r>
            <a:r>
              <a:rPr lang="en-US" sz="2400" baseline="300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 + 2x + 1 = O(x</a:t>
            </a:r>
            <a:r>
              <a:rPr lang="en-US" sz="2400" baseline="300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)</a:t>
            </a:r>
          </a:p>
          <a:p>
            <a:endParaRPr lang="en-US" dirty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Since = </a:t>
            </a:r>
            <a:r>
              <a:rPr lang="en-US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4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+ 4x + 1</a:t>
            </a:r>
          </a:p>
          <a:p>
            <a:endParaRPr lang="en-US" dirty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whenever </a:t>
            </a:r>
            <a:r>
              <a:rPr lang="en-US" dirty="0" err="1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x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</a:t>
            </a:r>
            <a:r>
              <a:rPr lang="en-US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1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, 4x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defines</a:t>
            </a: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an upper bound of the</a:t>
            </a: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growth of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+ 2x + 1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23823" y="5782964"/>
            <a:ext cx="6483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Defines an upper bound of the </a:t>
            </a:r>
            <a:r>
              <a:rPr lang="en-US" sz="2400" dirty="0">
                <a:solidFill>
                  <a:srgbClr val="FF0000"/>
                </a:solidFill>
              </a:rPr>
              <a:t>growth of functions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</a:t>
            </a:r>
            <a:r>
              <a:rPr lang="en-US" dirty="0" err="1"/>
              <a:t>Ω</a:t>
            </a:r>
            <a:r>
              <a:rPr lang="en-US" dirty="0"/>
              <a:t> (omega)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/>
              <a:t>	</a:t>
            </a:r>
            <a:r>
              <a:rPr lang="en-US" sz="2400" b="1" i="1" dirty="0"/>
              <a:t>DEF</a:t>
            </a:r>
            <a:r>
              <a:rPr lang="en-US" sz="2400" dirty="0"/>
              <a:t>. Let </a:t>
            </a:r>
            <a:r>
              <a:rPr lang="en-US" sz="2400" dirty="0" err="1"/>
              <a:t>f</a:t>
            </a:r>
            <a:r>
              <a:rPr lang="en-US" sz="2400" dirty="0"/>
              <a:t> and </a:t>
            </a:r>
            <a:r>
              <a:rPr lang="en-US" sz="2400" dirty="0" err="1"/>
              <a:t>g</a:t>
            </a:r>
            <a:r>
              <a:rPr lang="en-US" sz="2400" dirty="0"/>
              <a:t> be functions from the set of integers (or real numbers) to the set of real numbers. Then </a:t>
            </a:r>
            <a:r>
              <a:rPr lang="en-US" sz="2400" dirty="0" err="1">
                <a:solidFill>
                  <a:srgbClr val="0000FF"/>
                </a:solidFill>
              </a:rPr>
              <a:t>f</a:t>
            </a:r>
            <a:r>
              <a:rPr lang="en-US" sz="2400" dirty="0">
                <a:solidFill>
                  <a:srgbClr val="0000FF"/>
                </a:solidFill>
              </a:rPr>
              <a:t> is </a:t>
            </a:r>
            <a:r>
              <a:rPr lang="en-US" sz="2400" dirty="0" err="1">
                <a:solidFill>
                  <a:srgbClr val="0000FF"/>
                </a:solidFill>
              </a:rPr>
              <a:t>Ω(g(x</a:t>
            </a:r>
            <a:r>
              <a:rPr lang="en-US" sz="2400" dirty="0">
                <a:solidFill>
                  <a:srgbClr val="0000FF"/>
                </a:solidFill>
              </a:rPr>
              <a:t>)) </a:t>
            </a:r>
            <a:r>
              <a:rPr lang="en-US" sz="2400" dirty="0"/>
              <a:t>if there are constants C and </a:t>
            </a:r>
            <a:r>
              <a:rPr lang="en-US" sz="2400" dirty="0" err="1"/>
              <a:t>k</a:t>
            </a:r>
            <a:r>
              <a:rPr lang="en-US" sz="2400" dirty="0"/>
              <a:t>, such that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|</a:t>
            </a:r>
            <a:r>
              <a:rPr lang="en-US" sz="2400" dirty="0" err="1"/>
              <a:t>f(x</a:t>
            </a:r>
            <a:r>
              <a:rPr lang="en-US" sz="2400" dirty="0"/>
              <a:t>)| </a:t>
            </a:r>
            <a:r>
              <a:rPr lang="en-US" sz="2400" dirty="0">
                <a:solidFill>
                  <a:srgbClr val="FF0000"/>
                </a:solidFill>
              </a:rPr>
              <a:t>≥</a:t>
            </a:r>
            <a:r>
              <a:rPr lang="en-US" sz="2400" dirty="0"/>
              <a:t> </a:t>
            </a:r>
            <a:r>
              <a:rPr lang="en-US" sz="2400" dirty="0" err="1"/>
              <a:t>C|g(x</a:t>
            </a:r>
            <a:r>
              <a:rPr lang="en-US" sz="2400" dirty="0"/>
              <a:t>)| 		for all </a:t>
            </a:r>
            <a:r>
              <a:rPr lang="en-US" sz="2400" dirty="0" err="1"/>
              <a:t>x</a:t>
            </a:r>
            <a:r>
              <a:rPr lang="en-US" sz="2400" dirty="0"/>
              <a:t> &gt; </a:t>
            </a:r>
            <a:r>
              <a:rPr lang="en-US" sz="2400" dirty="0" err="1"/>
              <a:t>k</a:t>
            </a:r>
            <a:endParaRPr lang="en-US" sz="2400" dirty="0"/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>
                <a:solidFill>
                  <a:srgbClr val="000000"/>
                </a:solidFill>
              </a:rPr>
              <a:t>Example</a:t>
            </a:r>
            <a:r>
              <a:rPr lang="en-US" sz="2400" dirty="0">
                <a:solidFill>
                  <a:srgbClr val="000000"/>
                </a:solidFill>
              </a:rPr>
              <a:t>.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is </a:t>
            </a:r>
            <a:r>
              <a:rPr lang="en-US" sz="2400" dirty="0"/>
              <a:t>Ω(x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0000"/>
                </a:solidFill>
              </a:rPr>
              <a:t>, since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≥ 1.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for all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Thus 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Ω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defines the </a:t>
            </a:r>
            <a:r>
              <a:rPr lang="en-US" sz="2400" dirty="0">
                <a:solidFill>
                  <a:srgbClr val="FF0000"/>
                </a:solidFill>
              </a:rPr>
              <a:t>lower bound </a:t>
            </a:r>
            <a:r>
              <a:rPr lang="en-US" sz="2400" dirty="0"/>
              <a:t>of the growth of a function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>
                <a:solidFill>
                  <a:srgbClr val="000000"/>
                </a:solidFill>
              </a:rPr>
              <a:t>Question</a:t>
            </a:r>
            <a:r>
              <a:rPr lang="en-US" sz="2400" dirty="0">
                <a:solidFill>
                  <a:srgbClr val="000000"/>
                </a:solidFill>
              </a:rPr>
              <a:t>. Is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 </a:t>
            </a:r>
            <a:r>
              <a:rPr lang="en-US" sz="2400" dirty="0" err="1"/>
              <a:t>Ω(x</a:t>
            </a:r>
            <a:r>
              <a:rPr lang="en-US" sz="2400" dirty="0"/>
              <a:t>)?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Big-Theta (</a:t>
            </a:r>
            <a:r>
              <a:rPr lang="en-US" dirty="0" err="1"/>
              <a:t>Θ</a:t>
            </a:r>
            <a:r>
              <a:rPr lang="en-US" dirty="0"/>
              <a:t>)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DEF</a:t>
            </a:r>
            <a:r>
              <a:rPr lang="en-US" sz="2400" dirty="0"/>
              <a:t>. Let </a:t>
            </a:r>
            <a:r>
              <a:rPr lang="en-US" sz="2400" dirty="0" err="1"/>
              <a:t>f</a:t>
            </a:r>
            <a:r>
              <a:rPr lang="en-US" sz="2400" dirty="0"/>
              <a:t> and </a:t>
            </a:r>
            <a:r>
              <a:rPr lang="en-US" sz="2400" dirty="0" err="1"/>
              <a:t>g</a:t>
            </a:r>
            <a:r>
              <a:rPr lang="en-US" sz="2400" dirty="0"/>
              <a:t> be functions from the set of integers (or real numbers) to the set of real numbers. Then </a:t>
            </a:r>
            <a:r>
              <a:rPr lang="en-US" sz="2400" dirty="0" err="1">
                <a:solidFill>
                  <a:srgbClr val="0000FF"/>
                </a:solidFill>
              </a:rPr>
              <a:t>f</a:t>
            </a:r>
            <a:r>
              <a:rPr lang="en-US" sz="2400" dirty="0">
                <a:solidFill>
                  <a:srgbClr val="0000FF"/>
                </a:solidFill>
              </a:rPr>
              <a:t> is </a:t>
            </a:r>
            <a:r>
              <a:rPr lang="en-US" sz="2400" dirty="0" err="1">
                <a:solidFill>
                  <a:srgbClr val="0000FF"/>
                </a:solidFill>
              </a:rPr>
              <a:t>Θ(g(x</a:t>
            </a:r>
            <a:r>
              <a:rPr lang="en-US" sz="2400" dirty="0">
                <a:solidFill>
                  <a:srgbClr val="0000FF"/>
                </a:solidFill>
              </a:rPr>
              <a:t>)) </a:t>
            </a:r>
            <a:r>
              <a:rPr lang="en-US" sz="2400" dirty="0"/>
              <a:t>if there are constants C</a:t>
            </a:r>
            <a:r>
              <a:rPr lang="en-US" sz="2400" baseline="-25000" dirty="0"/>
              <a:t>1</a:t>
            </a:r>
            <a:r>
              <a:rPr lang="en-US" sz="2400" dirty="0"/>
              <a:t> and C</a:t>
            </a:r>
            <a:r>
              <a:rPr lang="en-US" sz="2400" baseline="-25000" dirty="0"/>
              <a:t>2</a:t>
            </a:r>
            <a:r>
              <a:rPr lang="en-US" sz="2400" dirty="0"/>
              <a:t> a positive real number </a:t>
            </a:r>
            <a:r>
              <a:rPr lang="en-US" sz="2400" dirty="0" err="1"/>
              <a:t>k</a:t>
            </a:r>
            <a:r>
              <a:rPr lang="en-US" sz="2400" dirty="0"/>
              <a:t>, such that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C1.|g(x)| ≤ |</a:t>
            </a:r>
            <a:r>
              <a:rPr lang="en-US" sz="2400" dirty="0" err="1"/>
              <a:t>f(x</a:t>
            </a:r>
            <a:r>
              <a:rPr lang="en-US" sz="2400" dirty="0"/>
              <a:t>)| ≤ C2.|g(x)|		for all </a:t>
            </a:r>
            <a:r>
              <a:rPr lang="en-US" sz="2400" dirty="0" err="1"/>
              <a:t>x</a:t>
            </a:r>
            <a:r>
              <a:rPr lang="en-US" sz="2400" dirty="0"/>
              <a:t> &gt; </a:t>
            </a:r>
            <a:r>
              <a:rPr lang="en-US" sz="2400" dirty="0" err="1"/>
              <a:t>k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i="1" dirty="0"/>
              <a:t>	Example</a:t>
            </a:r>
            <a:r>
              <a:rPr lang="en-US" sz="2400" dirty="0"/>
              <a:t>. 	</a:t>
            </a:r>
            <a:r>
              <a:rPr lang="en-US" sz="2400" dirty="0">
                <a:solidFill>
                  <a:srgbClr val="000000"/>
                </a:solidFill>
              </a:rPr>
              <a:t>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is </a:t>
            </a:r>
            <a:r>
              <a:rPr lang="en-US" sz="2400" dirty="0"/>
              <a:t>Θ(x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since 1.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 ≤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≤ 8.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for all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&gt; 10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case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EXAMPLE</a:t>
            </a:r>
            <a:r>
              <a:rPr lang="en-US" sz="2400" dirty="0"/>
              <a:t>. Compute the </a:t>
            </a:r>
            <a:r>
              <a:rPr lang="en-US" sz="2400" dirty="0">
                <a:solidFill>
                  <a:srgbClr val="0000FF"/>
                </a:solidFill>
              </a:rPr>
              <a:t>average case complexity </a:t>
            </a:r>
            <a:r>
              <a:rPr lang="en-US" sz="2400" dirty="0"/>
              <a:t>of the </a:t>
            </a:r>
            <a:r>
              <a:rPr lang="en-US" sz="2400" b="1" i="1" dirty="0">
                <a:solidFill>
                  <a:srgbClr val="FF0000"/>
                </a:solidFill>
              </a:rPr>
              <a:t>linear</a:t>
            </a:r>
          </a:p>
          <a:p>
            <a:pPr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	search</a:t>
            </a:r>
            <a:r>
              <a:rPr lang="en-US" sz="2400" dirty="0"/>
              <a:t> algorithm.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4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5	…..	 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(Search for </a:t>
            </a:r>
            <a:r>
              <a:rPr lang="en-US" sz="2400" i="1" dirty="0" err="1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from this list)</a:t>
            </a:r>
          </a:p>
          <a:p>
            <a:pPr>
              <a:buNone/>
            </a:pPr>
            <a:endParaRPr lang="en-US" sz="2400" dirty="0">
              <a:ln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1</a:t>
            </a:r>
            <a:r>
              <a:rPr lang="en-US" sz="2400" baseline="300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5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2</a:t>
            </a:r>
            <a:r>
              <a:rPr lang="en-US" sz="2400" baseline="300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nd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8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baseline="300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th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(3i + 2)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So, the average number of steps = 1/n [5+8+…+(3n+2)] = ?</a:t>
            </a:r>
            <a:endParaRPr lang="en-US" sz="2400" dirty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823734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Complexity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Terminology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Θ(1)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Constant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)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c</a:t>
                      </a:r>
                      <a:endParaRPr lang="en-US" sz="24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Logarithmic complexity</a:t>
                      </a:r>
                    </a:p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Poly-logarithmic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Linear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Polynomial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Θ(b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 (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&gt;1)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Exponential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Factorial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4561" y="5558047"/>
            <a:ext cx="7115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also use such terms when </a:t>
            </a:r>
            <a:r>
              <a:rPr lang="en-US" sz="2400" dirty="0" err="1">
                <a:solidFill>
                  <a:srgbClr val="0000FF"/>
                </a:solidFill>
              </a:rPr>
              <a:t>Θ</a:t>
            </a:r>
            <a:r>
              <a:rPr lang="en-US" sz="2400" dirty="0">
                <a:solidFill>
                  <a:srgbClr val="0000FF"/>
                </a:solidFill>
              </a:rPr>
              <a:t> is replaced by O (big-O)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Complexity of n</a:t>
            </a:r>
            <a:r>
              <a:rPr lang="en-US" sz="2400" baseline="30000" dirty="0"/>
              <a:t>5</a:t>
            </a:r>
            <a:r>
              <a:rPr lang="en-US" sz="2400" dirty="0"/>
              <a:t> 					O(2</a:t>
            </a:r>
            <a:r>
              <a:rPr lang="en-US" sz="2400" baseline="30000" dirty="0"/>
              <a:t>n</a:t>
            </a:r>
            <a:r>
              <a:rPr lang="en-US" sz="2400" dirty="0"/>
              <a:t>) 			True or false?</a:t>
            </a:r>
          </a:p>
          <a:p>
            <a:pPr>
              <a:buNone/>
            </a:pPr>
            <a:r>
              <a:rPr lang="en-US" sz="2400" dirty="0"/>
              <a:t>Complexity of 2</a:t>
            </a:r>
            <a:r>
              <a:rPr lang="en-US" sz="2400" baseline="30000" dirty="0"/>
              <a:t>n					</a:t>
            </a:r>
            <a:r>
              <a:rPr lang="en-US" sz="2400" dirty="0"/>
              <a:t>O(n</a:t>
            </a:r>
            <a:r>
              <a:rPr lang="en-US" sz="2400" baseline="30000" dirty="0"/>
              <a:t>5</a:t>
            </a:r>
            <a:r>
              <a:rPr lang="en-US" sz="2400" dirty="0"/>
              <a:t>) 			True or false?</a:t>
            </a:r>
          </a:p>
          <a:p>
            <a:pPr>
              <a:buNone/>
            </a:pPr>
            <a:r>
              <a:rPr lang="en-US" sz="2400" dirty="0"/>
              <a:t>Complexity of log (</a:t>
            </a:r>
            <a:r>
              <a:rPr lang="en-US" sz="2400" dirty="0" err="1"/>
              <a:t>n</a:t>
            </a:r>
            <a:r>
              <a:rPr lang="en-US" sz="2400" dirty="0"/>
              <a:t>!)				</a:t>
            </a:r>
            <a:r>
              <a:rPr lang="en-US" sz="2400" dirty="0" err="1">
                <a:solidFill>
                  <a:srgbClr val="000000"/>
                </a:solidFill>
              </a:rPr>
              <a:t>Θ(n</a:t>
            </a:r>
            <a:r>
              <a:rPr lang="en-US" sz="2400" dirty="0">
                <a:solidFill>
                  <a:srgbClr val="000000"/>
                </a:solidFill>
              </a:rPr>
              <a:t> log </a:t>
            </a:r>
            <a:r>
              <a:rPr lang="en-US" sz="2400" dirty="0" err="1"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)		</a:t>
            </a:r>
            <a:r>
              <a:rPr lang="en-US" sz="2400" dirty="0"/>
              <a:t>True or false?</a:t>
            </a:r>
          </a:p>
          <a:p>
            <a:pPr>
              <a:buNone/>
            </a:pPr>
            <a:r>
              <a:rPr lang="en-US" sz="2400" dirty="0"/>
              <a:t>Complexity of 1</a:t>
            </a:r>
            <a:r>
              <a:rPr lang="en-US" sz="2400" baseline="30000" dirty="0"/>
              <a:t>2</a:t>
            </a:r>
            <a:r>
              <a:rPr lang="en-US" sz="2400" dirty="0"/>
              <a:t>+2</a:t>
            </a:r>
            <a:r>
              <a:rPr lang="en-US" sz="2400" baseline="30000" dirty="0"/>
              <a:t>2</a:t>
            </a:r>
            <a:r>
              <a:rPr lang="en-US" sz="2400" dirty="0"/>
              <a:t>+3</a:t>
            </a:r>
            <a:r>
              <a:rPr lang="en-US" sz="2400" baseline="30000" dirty="0"/>
              <a:t>2</a:t>
            </a:r>
            <a:r>
              <a:rPr lang="en-US" sz="2400" dirty="0"/>
              <a:t>+…+n</a:t>
            </a:r>
            <a:r>
              <a:rPr lang="en-US" sz="2400" baseline="30000" dirty="0"/>
              <a:t>2		</a:t>
            </a:r>
            <a:r>
              <a:rPr lang="en-US" sz="2400" dirty="0"/>
              <a:t>Ω(n</a:t>
            </a:r>
            <a:r>
              <a:rPr lang="en-US" sz="2400" baseline="30000" dirty="0"/>
              <a:t>3</a:t>
            </a:r>
            <a:r>
              <a:rPr lang="en-US" sz="2400" dirty="0"/>
              <a:t>)			True or false?”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Let S = {0, 1, 2, …, </a:t>
            </a:r>
            <a:r>
              <a:rPr lang="en-US" sz="2400" dirty="0" err="1"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}. Think of an algorithm that generates all the subsets of three elements from S, and compute its complexity in big-O notation.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	In </a:t>
            </a:r>
            <a:r>
              <a:rPr lang="en-US" sz="2400" dirty="0">
                <a:solidFill>
                  <a:srgbClr val="0000FF"/>
                </a:solidFill>
              </a:rPr>
              <a:t>optimization problems</a:t>
            </a:r>
            <a:r>
              <a:rPr lang="en-US" sz="2400" dirty="0">
                <a:solidFill>
                  <a:srgbClr val="000000"/>
                </a:solidFill>
              </a:rPr>
              <a:t>, many algorithms that use the </a:t>
            </a:r>
            <a:r>
              <a:rPr lang="en-US" sz="2400" dirty="0">
                <a:solidFill>
                  <a:srgbClr val="0000FF"/>
                </a:solidFill>
              </a:rPr>
              <a:t>best choice </a:t>
            </a:r>
            <a:r>
              <a:rPr lang="en-US" sz="2400" dirty="0">
                <a:solidFill>
                  <a:srgbClr val="000000"/>
                </a:solidFill>
              </a:rPr>
              <a:t>at </a:t>
            </a:r>
            <a:r>
              <a:rPr lang="en-US" sz="2400" dirty="0">
                <a:solidFill>
                  <a:srgbClr val="660066"/>
                </a:solidFill>
              </a:rPr>
              <a:t>each step </a:t>
            </a:r>
            <a:r>
              <a:rPr lang="en-US" sz="2400" dirty="0">
                <a:solidFill>
                  <a:srgbClr val="000000"/>
                </a:solidFill>
              </a:rPr>
              <a:t>are called </a:t>
            </a:r>
            <a:r>
              <a:rPr lang="en-US" sz="2400" dirty="0">
                <a:solidFill>
                  <a:srgbClr val="FF0000"/>
                </a:solidFill>
              </a:rPr>
              <a:t>greedy algorithms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000000"/>
                </a:solidFill>
              </a:rPr>
              <a:t>Example</a:t>
            </a:r>
            <a:r>
              <a:rPr lang="en-US" sz="2400" dirty="0">
                <a:solidFill>
                  <a:srgbClr val="000000"/>
                </a:solidFill>
              </a:rPr>
              <a:t>. Devise an algorithm for making change for </a:t>
            </a:r>
            <a:r>
              <a:rPr lang="en-US" sz="2400" dirty="0" err="1">
                <a:solidFill>
                  <a:srgbClr val="3366FF"/>
                </a:solidFill>
              </a:rPr>
              <a:t>n</a:t>
            </a:r>
            <a:r>
              <a:rPr lang="en-US" sz="2400" dirty="0">
                <a:solidFill>
                  <a:srgbClr val="3366FF"/>
                </a:solidFill>
              </a:rPr>
              <a:t> cents </a:t>
            </a:r>
            <a:r>
              <a:rPr lang="en-US" sz="2400" dirty="0">
                <a:solidFill>
                  <a:srgbClr val="000000"/>
                </a:solidFill>
              </a:rPr>
              <a:t>using </a:t>
            </a:r>
            <a:r>
              <a:rPr lang="en-US" sz="2400" dirty="0">
                <a:solidFill>
                  <a:srgbClr val="3366FF"/>
                </a:solidFill>
              </a:rPr>
              <a:t>quarters, dimes, nickels, and pennies </a:t>
            </a:r>
            <a:r>
              <a:rPr lang="en-US" sz="2400" dirty="0">
                <a:solidFill>
                  <a:srgbClr val="000000"/>
                </a:solidFill>
              </a:rPr>
              <a:t>using the </a:t>
            </a:r>
            <a:r>
              <a:rPr lang="en-US" sz="2400" dirty="0">
                <a:solidFill>
                  <a:srgbClr val="FF0000"/>
                </a:solidFill>
              </a:rPr>
              <a:t>least number of total coins?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endParaRPr lang="en-US" sz="2400" baseline="-25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Change-making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569527" cy="5073072"/>
          </a:xfrm>
        </p:spPr>
        <p:txBody>
          <a:bodyPr wrap="none">
            <a:normAutofit fontScale="55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n-US" sz="3636" b="1" dirty="0"/>
              <a:t>Let 				</a:t>
            </a:r>
            <a:r>
              <a:rPr lang="en-US" sz="3636" dirty="0"/>
              <a:t>be the denomination of the coins</a:t>
            </a:r>
            <a:r>
              <a:rPr lang="en-US" sz="3636" dirty="0">
                <a:solidFill>
                  <a:srgbClr val="000000"/>
                </a:solidFill>
              </a:rPr>
              <a:t>,</a:t>
            </a:r>
            <a:r>
              <a:rPr lang="en-US" sz="3636" dirty="0">
                <a:solidFill>
                  <a:srgbClr val="FF0000"/>
                </a:solidFill>
              </a:rPr>
              <a:t> </a:t>
            </a:r>
            <a:endParaRPr lang="en-US" sz="3636" baseline="-25000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4364" dirty="0"/>
              <a:t>(and                  )</a:t>
            </a:r>
          </a:p>
          <a:p>
            <a:pPr>
              <a:lnSpc>
                <a:spcPct val="160000"/>
              </a:lnSpc>
              <a:buNone/>
            </a:pPr>
            <a:r>
              <a:rPr lang="en-US" sz="3636" b="1" dirty="0">
                <a:solidFill>
                  <a:srgbClr val="0000FF"/>
                </a:solidFill>
              </a:rPr>
              <a:t>	for</a:t>
            </a:r>
            <a:r>
              <a:rPr lang="en-US" sz="3636" dirty="0">
                <a:solidFill>
                  <a:srgbClr val="0000FF"/>
                </a:solidFill>
              </a:rPr>
              <a:t> </a:t>
            </a:r>
            <a:r>
              <a:rPr lang="en-US" sz="3636" dirty="0" err="1">
                <a:solidFill>
                  <a:srgbClr val="0000FF"/>
                </a:solidFill>
              </a:rPr>
              <a:t>i</a:t>
            </a:r>
            <a:r>
              <a:rPr lang="en-US" sz="3636" dirty="0">
                <a:solidFill>
                  <a:srgbClr val="0000FF"/>
                </a:solidFill>
              </a:rPr>
              <a:t>:= 1 to </a:t>
            </a:r>
            <a:r>
              <a:rPr lang="en-US" sz="3636" dirty="0" err="1">
                <a:solidFill>
                  <a:srgbClr val="0000FF"/>
                </a:solidFill>
              </a:rPr>
              <a:t>r</a:t>
            </a:r>
            <a:endParaRPr lang="en-US" sz="3636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</a:t>
            </a:r>
            <a:r>
              <a:rPr lang="en-US" sz="3636" b="1" dirty="0">
                <a:solidFill>
                  <a:srgbClr val="0000FF"/>
                </a:solidFill>
              </a:rPr>
              <a:t>while</a:t>
            </a:r>
            <a:r>
              <a:rPr lang="en-US" sz="3636" dirty="0">
                <a:solidFill>
                  <a:srgbClr val="0000FF"/>
                </a:solidFill>
              </a:rPr>
              <a:t> 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 ≥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endParaRPr lang="en-US" sz="3636" baseline="-25000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</a:t>
            </a:r>
            <a:r>
              <a:rPr lang="en-US" sz="3636" b="1" dirty="0">
                <a:solidFill>
                  <a:srgbClr val="0000FF"/>
                </a:solidFill>
              </a:rPr>
              <a:t>begin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	add a coin of value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r>
              <a:rPr lang="en-US" sz="3636" baseline="-25000" dirty="0">
                <a:solidFill>
                  <a:srgbClr val="0000FF"/>
                </a:solidFill>
              </a:rPr>
              <a:t> </a:t>
            </a:r>
            <a:r>
              <a:rPr lang="en-US" sz="3636" dirty="0">
                <a:solidFill>
                  <a:srgbClr val="0000FF"/>
                </a:solidFill>
              </a:rPr>
              <a:t>to the change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	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 := 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-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endParaRPr lang="en-US" sz="4211" baseline="-25000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6154" dirty="0">
                <a:solidFill>
                  <a:srgbClr val="0000FF"/>
                </a:solidFill>
              </a:rPr>
              <a:t>			</a:t>
            </a:r>
            <a:r>
              <a:rPr lang="en-US" sz="4364" b="1" dirty="0">
                <a:solidFill>
                  <a:srgbClr val="0000FF"/>
                </a:solidFill>
              </a:rPr>
              <a:t>end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36" i="1" dirty="0">
                <a:solidFill>
                  <a:srgbClr val="FF0000"/>
                </a:solidFill>
              </a:rPr>
              <a:t>Question. Is this optimal? Does it use the least number of coins?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3296" y="2459182"/>
            <a:ext cx="22949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 the coins be </a:t>
            </a:r>
          </a:p>
          <a:p>
            <a:r>
              <a:rPr lang="en-US" dirty="0"/>
              <a:t>1, 5, 10, 25 cents. For </a:t>
            </a:r>
          </a:p>
          <a:p>
            <a:r>
              <a:rPr lang="en-US" dirty="0"/>
              <a:t>making 38 cents,  you will use </a:t>
            </a:r>
          </a:p>
          <a:p>
            <a:endParaRPr lang="en-US" dirty="0"/>
          </a:p>
          <a:p>
            <a:r>
              <a:rPr lang="en-US" dirty="0"/>
              <a:t>1 quarter</a:t>
            </a:r>
          </a:p>
          <a:p>
            <a:r>
              <a:rPr lang="en-US" dirty="0"/>
              <a:t>1 dime</a:t>
            </a:r>
          </a:p>
          <a:p>
            <a:r>
              <a:rPr lang="en-US" dirty="0"/>
              <a:t>3 cents</a:t>
            </a:r>
          </a:p>
          <a:p>
            <a:endParaRPr lang="en-US" dirty="0"/>
          </a:p>
          <a:p>
            <a:r>
              <a:rPr lang="en-US" dirty="0"/>
              <a:t>The total count is 5,</a:t>
            </a:r>
          </a:p>
          <a:p>
            <a:r>
              <a:rPr lang="en-US" dirty="0"/>
              <a:t>and it is optimum.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203296" y="2286000"/>
            <a:ext cx="2294977" cy="3544454"/>
          </a:xfrm>
          <a:prstGeom prst="roundRect">
            <a:avLst/>
          </a:prstGeom>
          <a:noFill/>
          <a:ln w="2857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50636" y="1682307"/>
          <a:ext cx="1293091" cy="578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3" imgW="647700" imgH="228600" progId="Equation.DSMT4">
                  <p:embed/>
                </p:oleObj>
              </mc:Choice>
              <mc:Fallback>
                <p:oleObj name="Equation" r:id="rId3" imgW="6477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636" y="1682307"/>
                        <a:ext cx="1293091" cy="578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339272" y="2260600"/>
          <a:ext cx="1004455" cy="397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5" imgW="508000" imgH="203200" progId="Equation.DSMT4">
                  <p:embed/>
                </p:oleObj>
              </mc:Choice>
              <mc:Fallback>
                <p:oleObj name="Equation" r:id="rId5" imgW="5080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272" y="2260600"/>
                        <a:ext cx="1004455" cy="397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Change-making Algorithm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4" y="1670985"/>
            <a:ext cx="7729700" cy="4339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But if you don’t use a nickel, and you make a change for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30 cents using the same algorithm, the you will use 1 quarter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and 5 cents (total 6 coins). But the optimum is 3 coins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(use 3 dimes!)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So, greedy algorithms produce results, but the results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may be sub-optimal.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54" y="1600200"/>
            <a:ext cx="664615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  	</a:t>
            </a:r>
            <a:r>
              <a:rPr lang="en-US" sz="2400" dirty="0">
                <a:solidFill>
                  <a:srgbClr val="000000"/>
                </a:solidFill>
              </a:rPr>
              <a:t>A finite set (or sequence) of </a:t>
            </a:r>
            <a:r>
              <a:rPr lang="en-US" sz="2400" dirty="0">
                <a:solidFill>
                  <a:srgbClr val="FF0000"/>
                </a:solidFill>
              </a:rPr>
              <a:t>precise instructions </a:t>
            </a:r>
            <a:r>
              <a:rPr lang="en-US" sz="2400" dirty="0">
                <a:solidFill>
                  <a:srgbClr val="000000"/>
                </a:solidFill>
              </a:rPr>
              <a:t>for performing a computation.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b="1" u="sng" dirty="0">
                <a:solidFill>
                  <a:schemeClr val="tx2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	</a:t>
            </a:r>
            <a:r>
              <a:rPr lang="en-US" sz="2000" dirty="0">
                <a:solidFill>
                  <a:schemeClr val="tx2"/>
                </a:solidFill>
              </a:rPr>
              <a:t>procedure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en-US" sz="2000" i="1" dirty="0">
                <a:solidFill>
                  <a:schemeClr val="tx2"/>
                </a:solidFill>
              </a:rPr>
              <a:t>a</a:t>
            </a:r>
            <a:r>
              <a:rPr lang="en-US" sz="2000" i="1" baseline="-25000" dirty="0">
                <a:solidFill>
                  <a:schemeClr val="tx2"/>
                </a:solidFill>
              </a:rPr>
              <a:t>1</a:t>
            </a:r>
            <a:r>
              <a:rPr lang="en-US" sz="2000" i="1" dirty="0">
                <a:solidFill>
                  <a:schemeClr val="tx2"/>
                </a:solidFill>
              </a:rPr>
              <a:t>, a</a:t>
            </a:r>
            <a:r>
              <a:rPr lang="en-US" sz="2000" i="1" baseline="-25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, …, a</a:t>
            </a:r>
            <a:r>
              <a:rPr lang="en-US" sz="2000" i="1" baseline="-25000" dirty="0">
                <a:solidFill>
                  <a:schemeClr val="tx2"/>
                </a:solidFill>
              </a:rPr>
              <a:t>n</a:t>
            </a:r>
            <a:r>
              <a:rPr lang="en-US" sz="2000" dirty="0">
                <a:solidFill>
                  <a:schemeClr val="tx2"/>
                </a:solidFill>
              </a:rPr>
              <a:t>: integers)</a:t>
            </a: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:= </a:t>
            </a:r>
            <a:r>
              <a:rPr lang="en-US" sz="2000" i="1" dirty="0">
                <a:solidFill>
                  <a:schemeClr val="tx2"/>
                </a:solidFill>
              </a:rPr>
              <a:t>a</a:t>
            </a:r>
            <a:r>
              <a:rPr lang="en-US" sz="2000" i="1" baseline="-25000" dirty="0">
                <a:solidFill>
                  <a:schemeClr val="tx2"/>
                </a:solidFill>
              </a:rPr>
              <a:t>1</a:t>
            </a: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for </a:t>
            </a:r>
            <a:r>
              <a:rPr lang="en-US" sz="2000" dirty="0" err="1">
                <a:solidFill>
                  <a:schemeClr val="tx2"/>
                </a:solidFill>
              </a:rPr>
              <a:t>i</a:t>
            </a:r>
            <a:r>
              <a:rPr lang="en-US" sz="2000" dirty="0">
                <a:solidFill>
                  <a:schemeClr val="tx2"/>
                </a:solidFill>
              </a:rPr>
              <a:t> :=</a:t>
            </a:r>
            <a:r>
              <a:rPr lang="en-US" sz="2000" i="1" dirty="0">
                <a:solidFill>
                  <a:schemeClr val="tx2"/>
                </a:solidFill>
              </a:rPr>
              <a:t>2</a:t>
            </a:r>
            <a:r>
              <a:rPr lang="en-US" sz="2000" dirty="0">
                <a:solidFill>
                  <a:schemeClr val="tx2"/>
                </a:solidFill>
              </a:rPr>
              <a:t> to </a:t>
            </a:r>
            <a:r>
              <a:rPr lang="en-US" sz="2000" i="1" dirty="0" err="1">
                <a:solidFill>
                  <a:schemeClr val="tx2"/>
                </a:solidFill>
              </a:rPr>
              <a:t>n</a:t>
            </a:r>
            <a:endParaRPr lang="en-US" sz="2000" i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	if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&lt; </a:t>
            </a:r>
            <a:r>
              <a:rPr lang="en-US" sz="2000" i="1" dirty="0" err="1">
                <a:solidFill>
                  <a:schemeClr val="tx2"/>
                </a:solidFill>
              </a:rPr>
              <a:t>a</a:t>
            </a:r>
            <a:r>
              <a:rPr lang="en-US" sz="2000" i="1" baseline="-25000" dirty="0" err="1">
                <a:solidFill>
                  <a:schemeClr val="tx2"/>
                </a:solidFill>
              </a:rPr>
              <a:t>i</a:t>
            </a:r>
            <a:r>
              <a:rPr lang="en-US" sz="2000" dirty="0">
                <a:solidFill>
                  <a:schemeClr val="tx2"/>
                </a:solidFill>
              </a:rPr>
              <a:t> then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:= </a:t>
            </a:r>
            <a:r>
              <a:rPr lang="en-US" sz="2000" i="1" dirty="0" err="1">
                <a:solidFill>
                  <a:schemeClr val="tx2"/>
                </a:solidFill>
              </a:rPr>
              <a:t>a</a:t>
            </a:r>
            <a:r>
              <a:rPr lang="en-US" sz="2000" i="1" baseline="-25000" dirty="0" err="1">
                <a:solidFill>
                  <a:schemeClr val="tx2"/>
                </a:solidFill>
              </a:rPr>
              <a:t>i</a:t>
            </a:r>
            <a:endParaRPr lang="en-US" sz="2000" i="1" baseline="-25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return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{the largest element}</a:t>
            </a:r>
            <a:r>
              <a:rPr lang="en-US" sz="2400" dirty="0">
                <a:solidFill>
                  <a:schemeClr val="tx2"/>
                </a:solidFill>
              </a:rPr>
              <a:t>	</a:t>
            </a:r>
          </a:p>
          <a:p>
            <a:pPr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5271" y="3358039"/>
            <a:ext cx="4762625" cy="2626775"/>
          </a:xfrm>
          <a:prstGeom prst="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Routing Algorithm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63887" y="2672594"/>
            <a:ext cx="5999639" cy="189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2843" y="2691549"/>
            <a:ext cx="318229" cy="36933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1346" y="2635448"/>
            <a:ext cx="312906" cy="369332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Freeform 12"/>
          <p:cNvSpPr/>
          <p:nvPr/>
        </p:nvSpPr>
        <p:spPr>
          <a:xfrm>
            <a:off x="5497300" y="2483049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46070" y="2492526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876424" y="2464858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625194" y="2502003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791361" y="1704332"/>
            <a:ext cx="3696461" cy="958785"/>
          </a:xfrm>
          <a:custGeom>
            <a:avLst/>
            <a:gdLst>
              <a:gd name="connsiteX0" fmla="*/ 0 w 3696461"/>
              <a:gd name="connsiteY0" fmla="*/ 958785 h 958785"/>
              <a:gd name="connsiteX1" fmla="*/ 1554409 w 3696461"/>
              <a:gd name="connsiteY1" fmla="*/ 1579 h 958785"/>
              <a:gd name="connsiteX2" fmla="*/ 3696461 w 3696461"/>
              <a:gd name="connsiteY2" fmla="*/ 949308 h 958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6461" h="958785">
                <a:moveTo>
                  <a:pt x="0" y="958785"/>
                </a:moveTo>
                <a:cubicBezTo>
                  <a:pt x="469166" y="480971"/>
                  <a:pt x="938332" y="3158"/>
                  <a:pt x="1554409" y="1579"/>
                </a:cubicBezTo>
                <a:cubicBezTo>
                  <a:pt x="2170486" y="0"/>
                  <a:pt x="3696461" y="949308"/>
                  <a:pt x="3696461" y="949308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829274" y="2242957"/>
            <a:ext cx="2198920" cy="429637"/>
          </a:xfrm>
          <a:custGeom>
            <a:avLst/>
            <a:gdLst>
              <a:gd name="connsiteX0" fmla="*/ 0 w 2198920"/>
              <a:gd name="connsiteY0" fmla="*/ 410683 h 429637"/>
              <a:gd name="connsiteX1" fmla="*/ 1127894 w 2198920"/>
              <a:gd name="connsiteY1" fmla="*/ 3159 h 429637"/>
              <a:gd name="connsiteX2" fmla="*/ 2198920 w 2198920"/>
              <a:gd name="connsiteY2" fmla="*/ 429637 h 42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8920" h="429637">
                <a:moveTo>
                  <a:pt x="0" y="410683"/>
                </a:moveTo>
                <a:cubicBezTo>
                  <a:pt x="380703" y="205341"/>
                  <a:pt x="761407" y="0"/>
                  <a:pt x="1127894" y="3159"/>
                </a:cubicBezTo>
                <a:cubicBezTo>
                  <a:pt x="1494381" y="6318"/>
                  <a:pt x="2198920" y="429637"/>
                  <a:pt x="2198920" y="429637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999760" y="1562172"/>
            <a:ext cx="2985602" cy="1091468"/>
          </a:xfrm>
          <a:custGeom>
            <a:avLst/>
            <a:gdLst>
              <a:gd name="connsiteX0" fmla="*/ 0 w 2985602"/>
              <a:gd name="connsiteY0" fmla="*/ 1091468 h 1091468"/>
              <a:gd name="connsiteX1" fmla="*/ 1289022 w 2985602"/>
              <a:gd name="connsiteY1" fmla="*/ 1580 h 1091468"/>
              <a:gd name="connsiteX2" fmla="*/ 2985602 w 2985602"/>
              <a:gd name="connsiteY2" fmla="*/ 1081990 h 109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85602" h="1091468">
                <a:moveTo>
                  <a:pt x="0" y="1091468"/>
                </a:moveTo>
                <a:cubicBezTo>
                  <a:pt x="395711" y="547314"/>
                  <a:pt x="791422" y="3160"/>
                  <a:pt x="1289022" y="1580"/>
                </a:cubicBezTo>
                <a:cubicBezTo>
                  <a:pt x="1786622" y="0"/>
                  <a:pt x="2985602" y="1081990"/>
                  <a:pt x="2985602" y="1081990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999" y="3392868"/>
            <a:ext cx="911800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If you need to reach point B from point A in the fewest number of hops,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Then which route will you take? If the knowledge is local, then you are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tempted to use a greedy algorithm, and reach B in 5 hops, although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is possible to reach B in only two hops.</a:t>
            </a:r>
          </a:p>
          <a:p>
            <a:r>
              <a:rPr lang="en-US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3307" y="26915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classification of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9982"/>
          </a:xfrm>
        </p:spPr>
        <p:txBody>
          <a:bodyPr>
            <a:noAutofit/>
          </a:bodyPr>
          <a:lstStyle/>
          <a:p>
            <a:r>
              <a:rPr lang="en-US" sz="2400" dirty="0"/>
              <a:t>Problems that have polynomial worst-case complexity are called </a:t>
            </a:r>
            <a:r>
              <a:rPr lang="en-US" sz="2400" dirty="0">
                <a:solidFill>
                  <a:srgbClr val="FF0000"/>
                </a:solidFill>
              </a:rPr>
              <a:t>tractable</a:t>
            </a:r>
            <a:r>
              <a:rPr lang="en-US" sz="2400" dirty="0"/>
              <a:t>. Otherwise they are called </a:t>
            </a:r>
            <a:r>
              <a:rPr lang="en-US" sz="2400" dirty="0">
                <a:solidFill>
                  <a:srgbClr val="FF0000"/>
                </a:solidFill>
              </a:rPr>
              <a:t>intractable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Problems for which no solution exists are known as </a:t>
            </a:r>
            <a:r>
              <a:rPr lang="en-US" sz="2400" dirty="0">
                <a:solidFill>
                  <a:srgbClr val="FF0000"/>
                </a:solidFill>
              </a:rPr>
              <a:t>unsolvable</a:t>
            </a:r>
            <a:r>
              <a:rPr lang="en-US" sz="2400" dirty="0"/>
              <a:t> problems (like the </a:t>
            </a:r>
            <a:r>
              <a:rPr lang="en-US" sz="2400" dirty="0">
                <a:solidFill>
                  <a:srgbClr val="0000FF"/>
                </a:solidFill>
              </a:rPr>
              <a:t>halting problem</a:t>
            </a:r>
            <a:r>
              <a:rPr lang="en-US" sz="2400" dirty="0"/>
              <a:t>). Otherwise they are called </a:t>
            </a:r>
            <a:r>
              <a:rPr lang="en-US" sz="2400" dirty="0">
                <a:solidFill>
                  <a:srgbClr val="FF0000"/>
                </a:solidFill>
              </a:rPr>
              <a:t>solvable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Many solvable problems are believed to have the property that no </a:t>
            </a:r>
            <a:r>
              <a:rPr lang="en-US" sz="2400" dirty="0">
                <a:solidFill>
                  <a:srgbClr val="0000FF"/>
                </a:solidFill>
              </a:rPr>
              <a:t>polynomial time solution </a:t>
            </a:r>
            <a:r>
              <a:rPr lang="en-US" sz="2400" dirty="0"/>
              <a:t>exists for them, but a solution, if known, </a:t>
            </a:r>
            <a:r>
              <a:rPr lang="en-US" sz="2400" i="1" dirty="0">
                <a:solidFill>
                  <a:srgbClr val="0000FF"/>
                </a:solidFill>
              </a:rPr>
              <a:t>can be checked in polynomial time</a:t>
            </a:r>
            <a:r>
              <a:rPr lang="en-US" sz="2400" dirty="0"/>
              <a:t>. These belong to the </a:t>
            </a:r>
            <a:r>
              <a:rPr lang="en-US" sz="2400" dirty="0">
                <a:solidFill>
                  <a:srgbClr val="FF0000"/>
                </a:solidFill>
              </a:rPr>
              <a:t>class NP </a:t>
            </a:r>
            <a:r>
              <a:rPr lang="en-US" sz="2400" dirty="0"/>
              <a:t>(as opposed to the class of tractable problems that belong to </a:t>
            </a:r>
            <a:r>
              <a:rPr lang="en-US" sz="2400" dirty="0">
                <a:solidFill>
                  <a:srgbClr val="FF0000"/>
                </a:solidFill>
              </a:rPr>
              <a:t>class P</a:t>
            </a:r>
            <a:r>
              <a:rPr lang="en-US" sz="2400" dirty="0"/>
              <a:t>)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Estimation of complexity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85" y="1417639"/>
            <a:ext cx="7866071" cy="49415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359145"/>
            <a:ext cx="80461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 </a:t>
            </a:r>
            <a:r>
              <a:rPr lang="en-US" sz="1600" dirty="0">
                <a:solidFill>
                  <a:srgbClr val="0000FF"/>
                </a:solidFill>
              </a:rPr>
              <a:t>D. </a:t>
            </a:r>
            <a:r>
              <a:rPr lang="en-US" sz="1600" dirty="0" err="1">
                <a:solidFill>
                  <a:srgbClr val="0000FF"/>
                </a:solidFill>
              </a:rPr>
              <a:t>Harel</a:t>
            </a:r>
            <a:r>
              <a:rPr lang="en-US" sz="1600" dirty="0">
                <a:solidFill>
                  <a:srgbClr val="0000FF"/>
                </a:solidFill>
              </a:rPr>
              <a:t>. </a:t>
            </a:r>
            <a:r>
              <a:rPr lang="en-US" sz="1600" i="1" dirty="0" err="1">
                <a:solidFill>
                  <a:srgbClr val="0000FF"/>
                </a:solidFill>
              </a:rPr>
              <a:t>Algorithmics</a:t>
            </a:r>
            <a:r>
              <a:rPr lang="en-US" sz="1600" i="1" dirty="0">
                <a:solidFill>
                  <a:srgbClr val="0000FF"/>
                </a:solidFill>
              </a:rPr>
              <a:t>: The Spirit of Computing </a:t>
            </a:r>
            <a:r>
              <a:rPr lang="en-US" sz="1600" dirty="0">
                <a:solidFill>
                  <a:srgbClr val="0000FF"/>
                </a:solidFill>
              </a:rPr>
              <a:t>. Addison-Wesley, 2nd edition, 1992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Halting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sz="5053" dirty="0"/>
              <a:t>The </a:t>
            </a:r>
            <a:r>
              <a:rPr lang="en-US" sz="5053" b="1" dirty="0"/>
              <a:t>Halting problem</a:t>
            </a:r>
            <a:r>
              <a:rPr lang="en-US" sz="5053" dirty="0"/>
              <a:t> asks the question.</a:t>
            </a:r>
          </a:p>
          <a:p>
            <a:pPr>
              <a:lnSpc>
                <a:spcPct val="170000"/>
              </a:lnSpc>
              <a:buNone/>
            </a:pPr>
            <a:r>
              <a:rPr lang="en-US" sz="5053" i="1" dirty="0">
                <a:solidFill>
                  <a:srgbClr val="FF0000"/>
                </a:solidFill>
              </a:rPr>
              <a:t>	Given a program and an input to the program, determine if the program will eventually stop when it is given that input.</a:t>
            </a:r>
            <a:r>
              <a:rPr lang="en-US" sz="5053" dirty="0">
                <a:solidFill>
                  <a:srgbClr val="FF0000"/>
                </a:solidFill>
              </a:rPr>
              <a:t> </a:t>
            </a:r>
            <a:r>
              <a:rPr lang="en-US" sz="5053" dirty="0"/>
              <a:t>	</a:t>
            </a:r>
          </a:p>
          <a:p>
            <a:pPr>
              <a:buNone/>
            </a:pPr>
            <a:endParaRPr lang="en-US" sz="5053" dirty="0"/>
          </a:p>
          <a:p>
            <a:pPr>
              <a:lnSpc>
                <a:spcPct val="170000"/>
              </a:lnSpc>
            </a:pPr>
            <a:r>
              <a:rPr lang="en-US" sz="5053" dirty="0"/>
              <a:t>Run the program with that input. </a:t>
            </a:r>
            <a:r>
              <a:rPr lang="en-US" sz="5053" dirty="0">
                <a:solidFill>
                  <a:srgbClr val="0000FF"/>
                </a:solidFill>
              </a:rPr>
              <a:t>If the program stops</a:t>
            </a:r>
            <a:r>
              <a:rPr lang="en-US" sz="5053" dirty="0"/>
              <a:t>, then we know it stops.  </a:t>
            </a:r>
          </a:p>
          <a:p>
            <a:pPr>
              <a:lnSpc>
                <a:spcPct val="170000"/>
              </a:lnSpc>
            </a:pPr>
            <a:r>
              <a:rPr lang="en-US" sz="5053" dirty="0"/>
              <a:t>But </a:t>
            </a:r>
            <a:r>
              <a:rPr lang="en-US" sz="5053" dirty="0">
                <a:solidFill>
                  <a:srgbClr val="0000FF"/>
                </a:solidFill>
              </a:rPr>
              <a:t>if the program doesn't stop </a:t>
            </a:r>
            <a:r>
              <a:rPr lang="en-US" sz="5053" dirty="0"/>
              <a:t>in a reasonable amount of time, then </a:t>
            </a:r>
            <a:r>
              <a:rPr lang="en-US" sz="5053" b="1" dirty="0">
                <a:solidFill>
                  <a:srgbClr val="660066"/>
                </a:solidFill>
              </a:rPr>
              <a:t>we cannot conclude that it won't stop</a:t>
            </a:r>
            <a:r>
              <a:rPr lang="en-US" sz="5053" dirty="0"/>
              <a:t>. Maybe we didn't wait long enough! </a:t>
            </a:r>
          </a:p>
          <a:p>
            <a:pPr>
              <a:buNone/>
            </a:pPr>
            <a:endParaRPr lang="en-US" sz="5053" dirty="0"/>
          </a:p>
          <a:p>
            <a:pPr>
              <a:buNone/>
            </a:pPr>
            <a:r>
              <a:rPr lang="en-US" sz="5053" dirty="0"/>
              <a:t>The question is not decidable in general!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Problem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7495395" cy="4053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471247"/>
            <a:ext cx="8554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Starting from a node, you have to visit every other node and return</a:t>
            </a:r>
          </a:p>
          <a:p>
            <a:r>
              <a:rPr lang="en-US" sz="2400" dirty="0"/>
              <a:t>To you starting point. Find the shortest route? NP-complete</a:t>
            </a:r>
          </a:p>
        </p:txBody>
      </p:sp>
      <p:sp>
        <p:nvSpPr>
          <p:cNvPr id="7" name="Oval 6"/>
          <p:cNvSpPr/>
          <p:nvPr/>
        </p:nvSpPr>
        <p:spPr>
          <a:xfrm>
            <a:off x="1637997" y="2492740"/>
            <a:ext cx="391695" cy="41545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3-Satisfiability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0390" y="4878646"/>
            <a:ext cx="70857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Does there exist an assignment of values of x1, x2, </a:t>
            </a:r>
            <a:r>
              <a:rPr lang="mr-IN" sz="2400" dirty="0"/>
              <a:t>…</a:t>
            </a:r>
            <a:r>
              <a:rPr lang="en-US" sz="2400" dirty="0"/>
              <a:t> x9</a:t>
            </a:r>
          </a:p>
          <a:p>
            <a:r>
              <a:rPr lang="en-US" sz="2400" dirty="0"/>
              <a:t>so that this formula is true? NP-Complete problem!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7927" y="1620985"/>
            <a:ext cx="4171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Consider an expression like this: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7927" y="2446304"/>
            <a:ext cx="6162264" cy="2204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mr-IN" sz="2400" dirty="0">
                <a:latin typeface="STIXGeneral" charset="0"/>
              </a:rPr>
              <a:t>(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1∨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2∨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3)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4∨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5∨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6) </a:t>
            </a:r>
            <a:r>
              <a:rPr lang="en-US" sz="2400" dirty="0">
                <a:latin typeface="STIXGeneral" charset="0"/>
              </a:rPr>
              <a:t>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2</a:t>
            </a:r>
            <a:r>
              <a:rPr lang="mr-IN" sz="2400" dirty="0">
                <a:latin typeface="STIXGeneral" charset="0"/>
              </a:rPr>
              <a:t>∨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4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7</a:t>
            </a:r>
            <a:r>
              <a:rPr lang="mr-IN" sz="2400" dirty="0">
                <a:latin typeface="STIXGeneral" charset="0"/>
              </a:rPr>
              <a:t>)</a:t>
            </a:r>
            <a:endParaRPr lang="en-US" sz="2400" dirty="0">
              <a:latin typeface="STIXGeneral" charset="0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latin typeface="STIXGeneral" charset="0"/>
              </a:rPr>
              <a:t>	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 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4∨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8</a:t>
            </a:r>
            <a:r>
              <a:rPr lang="mr-IN" sz="2400" dirty="0">
                <a:latin typeface="STIXGeneral" charset="0"/>
              </a:rPr>
              <a:t>∨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3</a:t>
            </a:r>
            <a:r>
              <a:rPr lang="mr-IN" sz="2400" dirty="0">
                <a:latin typeface="STIXGeneral" charset="0"/>
              </a:rPr>
              <a:t>) </a:t>
            </a:r>
            <a:r>
              <a:rPr lang="en-US" sz="2400" dirty="0">
                <a:latin typeface="STIXGeneral" charset="0"/>
              </a:rPr>
              <a:t>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2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 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4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9</a:t>
            </a:r>
            <a:r>
              <a:rPr lang="mr-IN" sz="2400" dirty="0">
                <a:latin typeface="STIXGeneral" charset="0"/>
              </a:rPr>
              <a:t>)</a:t>
            </a:r>
            <a:endParaRPr lang="en-US" sz="2400" dirty="0"/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Flowchart for maxima finding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26001" y="1784866"/>
            <a:ext cx="106078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max := a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27587" y="251442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87437" y="3402412"/>
            <a:ext cx="94268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max &lt; 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10" name="Decision 9"/>
          <p:cNvSpPr/>
          <p:nvPr/>
        </p:nvSpPr>
        <p:spPr>
          <a:xfrm>
            <a:off x="3580291" y="3233340"/>
            <a:ext cx="1155384" cy="707475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3603201" y="4201806"/>
            <a:ext cx="1083587" cy="3693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max = </a:t>
            </a:r>
            <a:r>
              <a:rPr lang="en-US" dirty="0" err="1">
                <a:solidFill>
                  <a:srgbClr val="000000"/>
                </a:solidFill>
              </a:rPr>
              <a:t>a</a:t>
            </a:r>
            <a:r>
              <a:rPr lang="en-US" baseline="-25000" dirty="0" err="1">
                <a:solidFill>
                  <a:srgbClr val="000000"/>
                </a:solidFill>
              </a:rPr>
              <a:t>i</a:t>
            </a:r>
            <a:endParaRPr lang="en-US" dirty="0"/>
          </a:p>
        </p:txBody>
      </p:sp>
      <p:sp>
        <p:nvSpPr>
          <p:cNvPr id="12" name="Decision 11"/>
          <p:cNvSpPr/>
          <p:nvPr/>
        </p:nvSpPr>
        <p:spPr>
          <a:xfrm>
            <a:off x="3580292" y="5021079"/>
            <a:ext cx="1155384" cy="628412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3813579" y="5150619"/>
            <a:ext cx="69040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n</a:t>
            </a:r>
            <a:r>
              <a:rPr lang="en-US" dirty="0"/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22872" y="420100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 =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+ 1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 rot="16200000" flipH="1">
            <a:off x="3977072" y="2333520"/>
            <a:ext cx="360231" cy="15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 rot="16200000" flipH="1">
            <a:off x="3983192" y="3058548"/>
            <a:ext cx="349579" cy="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11" idx="0"/>
          </p:cNvCxnSpPr>
          <p:nvPr/>
        </p:nvCxnSpPr>
        <p:spPr>
          <a:xfrm rot="5400000">
            <a:off x="4020994" y="4064816"/>
            <a:ext cx="260991" cy="129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0"/>
          </p:cNvCxnSpPr>
          <p:nvPr/>
        </p:nvCxnSpPr>
        <p:spPr>
          <a:xfrm rot="5400000">
            <a:off x="3933411" y="4795710"/>
            <a:ext cx="449942" cy="79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</p:cNvCxnSpPr>
          <p:nvPr/>
        </p:nvCxnSpPr>
        <p:spPr>
          <a:xfrm>
            <a:off x="4735676" y="5335285"/>
            <a:ext cx="1419971" cy="68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5737881" y="4986518"/>
            <a:ext cx="833944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0"/>
          </p:cNvCxnSpPr>
          <p:nvPr/>
        </p:nvCxnSpPr>
        <p:spPr>
          <a:xfrm rot="16200000" flipV="1">
            <a:off x="5580077" y="3627821"/>
            <a:ext cx="1145583" cy="7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156395" y="3055426"/>
            <a:ext cx="1996076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2"/>
          </p:cNvCxnSpPr>
          <p:nvPr/>
        </p:nvCxnSpPr>
        <p:spPr>
          <a:xfrm rot="5400000">
            <a:off x="3918854" y="5887827"/>
            <a:ext cx="477466" cy="7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813579" y="128575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243232" y="383167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822055" y="3147658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cxnSp>
        <p:nvCxnSpPr>
          <p:cNvPr id="87" name="Straight Connector 86"/>
          <p:cNvCxnSpPr>
            <a:stCxn id="10" idx="3"/>
          </p:cNvCxnSpPr>
          <p:nvPr/>
        </p:nvCxnSpPr>
        <p:spPr>
          <a:xfrm>
            <a:off x="4735675" y="3587078"/>
            <a:ext cx="51405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4657007" y="4181385"/>
            <a:ext cx="1185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4156396" y="4774898"/>
            <a:ext cx="10925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892189" y="6126957"/>
            <a:ext cx="54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end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257758" y="564949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936638" y="5022357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512162" y="2119702"/>
            <a:ext cx="2387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</a:t>
            </a:r>
            <a:r>
              <a:rPr lang="en-US" dirty="0" err="1"/>
              <a:t>n</a:t>
            </a:r>
            <a:r>
              <a:rPr lang="en-US" dirty="0"/>
              <a:t> elements, can you count the total</a:t>
            </a:r>
          </a:p>
          <a:p>
            <a:r>
              <a:rPr lang="en-US" dirty="0"/>
              <a:t>number of operations?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70852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400" i="1" dirty="0">
                <a:solidFill>
                  <a:srgbClr val="000000"/>
                </a:solidFill>
              </a:rPr>
              <a:t>Counts the largest number of </a:t>
            </a:r>
            <a:r>
              <a:rPr lang="en-US" sz="2400" i="1" dirty="0">
                <a:solidFill>
                  <a:srgbClr val="FF0000"/>
                </a:solidFill>
              </a:rPr>
              <a:t>basic</a:t>
            </a:r>
            <a:r>
              <a:rPr lang="en-US" sz="2400" i="1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operations</a:t>
            </a:r>
            <a:r>
              <a:rPr lang="en-US" sz="2400" i="1" dirty="0">
                <a:solidFill>
                  <a:srgbClr val="000000"/>
                </a:solidFill>
              </a:rPr>
              <a:t> required to execute an algorithm.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</a:rPr>
              <a:t>		</a:t>
            </a:r>
            <a:r>
              <a:rPr lang="en-US" sz="2800" b="1" u="sng" dirty="0">
                <a:solidFill>
                  <a:srgbClr val="0000FF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800" dirty="0">
                <a:solidFill>
                  <a:srgbClr val="000000"/>
                </a:solidFill>
              </a:rPr>
              <a:t>			</a:t>
            </a:r>
            <a:r>
              <a:rPr lang="en-US" sz="2400" dirty="0">
                <a:solidFill>
                  <a:srgbClr val="0000FF"/>
                </a:solidFill>
              </a:rPr>
              <a:t>procedure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i="1" dirty="0">
                <a:solidFill>
                  <a:srgbClr val="0000FF"/>
                </a:solidFill>
              </a:rPr>
              <a:t>a1, a2, …, an</a:t>
            </a:r>
            <a:r>
              <a:rPr lang="en-US" sz="2400" dirty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:= </a:t>
            </a:r>
            <a:r>
              <a:rPr lang="en-US" sz="2400" i="1" dirty="0">
                <a:solidFill>
                  <a:srgbClr val="0000FF"/>
                </a:solidFill>
              </a:rPr>
              <a:t>a1							</a:t>
            </a:r>
            <a:r>
              <a:rPr lang="en-US" sz="2400" i="1" dirty="0">
                <a:solidFill>
                  <a:srgbClr val="660066"/>
                </a:solidFill>
              </a:rPr>
              <a:t>1 operation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for </a:t>
            </a:r>
            <a:r>
              <a:rPr lang="en-US" sz="2400" dirty="0" err="1">
                <a:solidFill>
                  <a:srgbClr val="0000FF"/>
                </a:solidFill>
              </a:rPr>
              <a:t>i</a:t>
            </a:r>
            <a:r>
              <a:rPr lang="en-US" sz="2400" dirty="0">
                <a:solidFill>
                  <a:srgbClr val="0000FF"/>
                </a:solidFill>
              </a:rPr>
              <a:t> :=</a:t>
            </a:r>
            <a:r>
              <a:rPr lang="en-US" sz="2400" i="1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to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							</a:t>
            </a:r>
            <a:r>
              <a:rPr lang="en-US" sz="2400" i="1" dirty="0">
                <a:solidFill>
                  <a:srgbClr val="660066"/>
                </a:solidFill>
              </a:rPr>
              <a:t>1 operation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:=2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if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&lt; </a:t>
            </a:r>
            <a:r>
              <a:rPr lang="en-US" sz="2400" i="1" dirty="0">
                <a:solidFill>
                  <a:srgbClr val="0000FF"/>
                </a:solidFill>
              </a:rPr>
              <a:t>a1</a:t>
            </a:r>
            <a:r>
              <a:rPr lang="en-US" sz="2400" dirty="0">
                <a:solidFill>
                  <a:srgbClr val="0000FF"/>
                </a:solidFill>
              </a:rPr>
              <a:t> then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:= </a:t>
            </a:r>
            <a:r>
              <a:rPr lang="en-US" sz="2400" i="1" dirty="0" err="1">
                <a:solidFill>
                  <a:srgbClr val="0000FF"/>
                </a:solidFill>
              </a:rPr>
              <a:t>ai</a:t>
            </a:r>
            <a:r>
              <a:rPr lang="en-US" sz="2400" i="1" dirty="0">
                <a:solidFill>
                  <a:srgbClr val="0000FF"/>
                </a:solidFill>
              </a:rPr>
              <a:t>			{</a:t>
            </a:r>
            <a:r>
              <a:rPr lang="en-US" sz="2400" i="1" dirty="0">
                <a:solidFill>
                  <a:srgbClr val="660066"/>
                </a:solidFill>
              </a:rPr>
              <a:t>n-1 times}</a:t>
            </a:r>
            <a:endParaRPr lang="en-US" sz="2400" i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0000FF"/>
                </a:solidFill>
              </a:rPr>
              <a:t>				{</a:t>
            </a:r>
            <a:r>
              <a:rPr lang="en-US" sz="2400" i="1" dirty="0">
                <a:solidFill>
                  <a:srgbClr val="660066"/>
                </a:solidFill>
              </a:rPr>
              <a:t>2 ops + 1 op to check if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 &gt; </a:t>
            </a:r>
            <a:r>
              <a:rPr lang="en-US" sz="2400" i="1" dirty="0" err="1">
                <a:solidFill>
                  <a:srgbClr val="660066"/>
                </a:solidFill>
              </a:rPr>
              <a:t>n</a:t>
            </a:r>
            <a:r>
              <a:rPr lang="en-US" sz="2400" i="1" dirty="0">
                <a:solidFill>
                  <a:srgbClr val="660066"/>
                </a:solidFill>
              </a:rPr>
              <a:t> + 1 op to increment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}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return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{the largest element}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The total number of operations is 4(n-1)+2 = 4n-2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5217" y="1953846"/>
            <a:ext cx="7887677" cy="3195236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72" y="1600200"/>
            <a:ext cx="87857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>
                <a:solidFill>
                  <a:srgbClr val="0000FF"/>
                </a:solidFill>
              </a:rPr>
              <a:t>Example of linear search (Search </a:t>
            </a:r>
            <a:r>
              <a:rPr lang="en-US" sz="2400" i="1" dirty="0" err="1">
                <a:solidFill>
                  <a:srgbClr val="0000FF"/>
                </a:solidFill>
              </a:rPr>
              <a:t>x</a:t>
            </a:r>
            <a:r>
              <a:rPr lang="en-US" sz="2400" i="1" dirty="0">
                <a:solidFill>
                  <a:srgbClr val="0000FF"/>
                </a:solidFill>
              </a:rPr>
              <a:t> in a list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…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:= 1										{1 op}</a:t>
            </a: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</a:rPr>
              <a:t>			while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≤ 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 do								{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 ops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≤ 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}	</a:t>
            </a: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90"/>
                </a:solidFill>
              </a:rPr>
              <a:t>				{</a:t>
            </a:r>
            <a:r>
              <a:rPr lang="en-US" sz="2400" dirty="0">
                <a:solidFill>
                  <a:srgbClr val="000090"/>
                </a:solidFill>
              </a:rPr>
              <a:t>if </a:t>
            </a:r>
            <a:r>
              <a:rPr lang="en-US" sz="2400" dirty="0" err="1">
                <a:solidFill>
                  <a:srgbClr val="000090"/>
                </a:solidFill>
              </a:rPr>
              <a:t>x</a:t>
            </a:r>
            <a:r>
              <a:rPr lang="en-US" sz="2400" dirty="0">
                <a:solidFill>
                  <a:srgbClr val="000090"/>
                </a:solidFill>
              </a:rPr>
              <a:t> = </a:t>
            </a:r>
            <a:r>
              <a:rPr lang="en-US" sz="2400" dirty="0" err="1">
                <a:solidFill>
                  <a:srgbClr val="000090"/>
                </a:solidFill>
              </a:rPr>
              <a:t>a</a:t>
            </a:r>
            <a:r>
              <a:rPr lang="en-US" sz="2400" baseline="-25000" dirty="0" err="1">
                <a:solidFill>
                  <a:srgbClr val="000090"/>
                </a:solidFill>
              </a:rPr>
              <a:t>k</a:t>
            </a:r>
            <a:r>
              <a:rPr lang="en-US" sz="2400" baseline="-25000" dirty="0">
                <a:solidFill>
                  <a:srgbClr val="000090"/>
                </a:solidFill>
              </a:rPr>
              <a:t> </a:t>
            </a:r>
            <a:r>
              <a:rPr lang="en-US" sz="2400" dirty="0">
                <a:solidFill>
                  <a:srgbClr val="000090"/>
                </a:solidFill>
              </a:rPr>
              <a:t>then </a:t>
            </a:r>
            <a:r>
              <a:rPr lang="en-US" sz="2400" i="1" dirty="0">
                <a:solidFill>
                  <a:srgbClr val="000090"/>
                </a:solidFill>
              </a:rPr>
              <a:t>found </a:t>
            </a:r>
            <a:r>
              <a:rPr lang="en-US" sz="2400" dirty="0">
                <a:solidFill>
                  <a:srgbClr val="000090"/>
                </a:solidFill>
              </a:rPr>
              <a:t>else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: = k+1}		{2n ops + 1 op}</a:t>
            </a: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="1" dirty="0">
                <a:ln>
                  <a:solidFill>
                    <a:srgbClr val="FFFFFF"/>
                  </a:solidFill>
                </a:ln>
                <a:solidFill>
                  <a:srgbClr val="000090"/>
                </a:solidFill>
              </a:rPr>
              <a:t>search failed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			</a:t>
            </a:r>
            <a:endParaRPr lang="en-US" sz="2400" dirty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		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endParaRPr lang="en-US" sz="2400" dirty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660066"/>
                </a:solidFill>
              </a:rPr>
              <a:t>The </a:t>
            </a:r>
            <a:r>
              <a:rPr lang="en-US" sz="2400" b="1" dirty="0">
                <a:solidFill>
                  <a:srgbClr val="FF0000"/>
                </a:solidFill>
              </a:rPr>
              <a:t>maximum</a:t>
            </a:r>
            <a:r>
              <a:rPr lang="en-US" sz="2400" b="1" dirty="0">
                <a:solidFill>
                  <a:srgbClr val="660066"/>
                </a:solidFill>
              </a:rPr>
              <a:t> number of operations is 3n+2. If we are lucky,</a:t>
            </a: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then search can end even in the first iteration.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341393"/>
            <a:ext cx="7718203" cy="2162812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9745"/>
            <a:ext cx="8229600" cy="1143000"/>
          </a:xfrm>
        </p:spPr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63" y="1924684"/>
            <a:ext cx="8767244" cy="39520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72825" y="5418943"/>
            <a:ext cx="1659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{search failed}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52745"/>
            <a:ext cx="7188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00FF"/>
                </a:solidFill>
              </a:rPr>
              <a:t>Binary search (Search </a:t>
            </a:r>
            <a:r>
              <a:rPr lang="en-US" sz="2400" i="1" dirty="0" err="1">
                <a:solidFill>
                  <a:srgbClr val="0000FF"/>
                </a:solidFill>
              </a:rPr>
              <a:t>x</a:t>
            </a:r>
            <a:r>
              <a:rPr lang="en-US" sz="2400" i="1" dirty="0">
                <a:solidFill>
                  <a:srgbClr val="0000FF"/>
                </a:solidFill>
              </a:rPr>
              <a:t> in a sorted list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&lt;…&lt;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3365" y="6136683"/>
            <a:ext cx="567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How many operations? Roughly log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. Why?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89563" y="1914410"/>
            <a:ext cx="8767244" cy="4222273"/>
          </a:xfrm>
          <a:prstGeom prst="roundRect">
            <a:avLst/>
          </a:prstGeom>
          <a:noFill/>
          <a:ln w="571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2D640B-40A5-814C-B8A7-8FE1951B3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42" y="3623597"/>
            <a:ext cx="1035323" cy="14667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>
              <a:buNone/>
            </a:pPr>
            <a:r>
              <a:rPr lang="en-US" sz="2400" b="1" dirty="0"/>
              <a:t>procedure</a:t>
            </a:r>
            <a:r>
              <a:rPr lang="en-US" sz="2400" dirty="0"/>
              <a:t> </a:t>
            </a:r>
            <a:r>
              <a:rPr lang="en-US" sz="2400" dirty="0" err="1"/>
              <a:t>bubblesort</a:t>
            </a:r>
            <a:r>
              <a:rPr lang="en-US" sz="2400" dirty="0"/>
              <a:t> ( A : list of items ) </a:t>
            </a:r>
          </a:p>
          <a:p>
            <a:pPr indent="0">
              <a:buNone/>
            </a:pPr>
            <a:r>
              <a:rPr lang="en-US" sz="2400" dirty="0" err="1"/>
              <a:t>n</a:t>
            </a:r>
            <a:r>
              <a:rPr lang="en-US" sz="2400" dirty="0"/>
              <a:t> = length (A) </a:t>
            </a:r>
          </a:p>
          <a:p>
            <a:pPr indent="0">
              <a:buNone/>
            </a:pPr>
            <a:r>
              <a:rPr lang="en-US" sz="2400" b="1" dirty="0"/>
              <a:t>repeat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for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= 1 to n-1 do </a:t>
            </a:r>
          </a:p>
          <a:p>
            <a:pPr indent="0">
              <a:buNone/>
            </a:pPr>
            <a:r>
              <a:rPr lang="en-US" sz="2400" dirty="0"/>
              <a:t>			</a:t>
            </a:r>
            <a:r>
              <a:rPr lang="en-US" sz="2400" b="1" dirty="0"/>
              <a:t>if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00FF"/>
                </a:solidFill>
              </a:rPr>
              <a:t>A[i-1] &gt; </a:t>
            </a:r>
            <a:r>
              <a:rPr lang="en-US" sz="2400" dirty="0" err="1">
                <a:solidFill>
                  <a:srgbClr val="0000FF"/>
                </a:solidFill>
              </a:rPr>
              <a:t>A[i</a:t>
            </a:r>
            <a:r>
              <a:rPr lang="en-US" sz="2400" dirty="0">
                <a:solidFill>
                  <a:srgbClr val="0000FF"/>
                </a:solidFill>
              </a:rPr>
              <a:t>] </a:t>
            </a:r>
            <a:r>
              <a:rPr lang="en-US" sz="2400" dirty="0"/>
              <a:t>then </a:t>
            </a:r>
            <a:r>
              <a:rPr lang="en-US" sz="2400" dirty="0">
                <a:solidFill>
                  <a:srgbClr val="0000FF"/>
                </a:solidFill>
              </a:rPr>
              <a:t>swap (A[i-1], </a:t>
            </a:r>
            <a:r>
              <a:rPr lang="en-US" sz="2400" dirty="0" err="1">
                <a:solidFill>
                  <a:srgbClr val="0000FF"/>
                </a:solidFill>
              </a:rPr>
              <a:t>A[i</a:t>
            </a:r>
            <a:r>
              <a:rPr lang="en-US" sz="2400" dirty="0">
                <a:solidFill>
                  <a:srgbClr val="0000FF"/>
                </a:solidFill>
              </a:rPr>
              <a:t>]) </a:t>
            </a:r>
          </a:p>
          <a:p>
            <a:pPr indent="0">
              <a:buNone/>
            </a:pPr>
            <a:r>
              <a:rPr lang="en-US" sz="2400" dirty="0"/>
              <a:t>			</a:t>
            </a:r>
            <a:r>
              <a:rPr lang="en-US" sz="2400" b="1" dirty="0"/>
              <a:t>end if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end for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dirty="0" err="1"/>
              <a:t>n</a:t>
            </a:r>
            <a:r>
              <a:rPr lang="en-US" sz="2400" dirty="0"/>
              <a:t>: = </a:t>
            </a:r>
            <a:r>
              <a:rPr lang="en-US" sz="2400" dirty="0" err="1"/>
              <a:t>n</a:t>
            </a:r>
            <a:r>
              <a:rPr lang="en-US" sz="2400" dirty="0"/>
              <a:t> - 1 </a:t>
            </a:r>
          </a:p>
          <a:p>
            <a:pPr indent="0">
              <a:buNone/>
            </a:pPr>
            <a:r>
              <a:rPr lang="en-US" sz="2400" b="1" dirty="0"/>
              <a:t>until</a:t>
            </a:r>
            <a:r>
              <a:rPr lang="en-US" sz="2400" dirty="0"/>
              <a:t> </a:t>
            </a:r>
            <a:r>
              <a:rPr lang="en-US" sz="2400" dirty="0" err="1"/>
              <a:t>n</a:t>
            </a:r>
            <a:r>
              <a:rPr lang="en-US" sz="2400" dirty="0"/>
              <a:t>=0</a:t>
            </a:r>
          </a:p>
          <a:p>
            <a:pPr indent="0">
              <a:buNone/>
            </a:pPr>
            <a:r>
              <a:rPr lang="en-US" sz="2400" b="1" dirty="0"/>
              <a:t>end procedure</a:t>
            </a:r>
            <a:endParaRPr lang="en-US" sz="2400" b="1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 indent="0">
              <a:buNone/>
            </a:pPr>
            <a:r>
              <a:rPr lang="en-US" sz="2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6434"/>
            <a:ext cx="8985242" cy="41131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>
              <a:ln>
                <a:solidFill>
                  <a:srgbClr val="FF0000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  <a:r>
              <a:rPr lang="en-US" sz="2400" dirty="0">
                <a:ln>
                  <a:solidFill>
                    <a:srgbClr val="FF0000"/>
                  </a:solidFill>
                </a:ln>
              </a:rPr>
              <a:t>3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2	4	1	5						[n=5 items are there]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2	3	1	4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(first pass)			n-1 operations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2	1	3	</a:t>
            </a:r>
            <a:r>
              <a:rPr lang="en-US" sz="2400" dirty="0">
                <a:ln>
                  <a:solidFill>
                    <a:srgbClr val="0000FF"/>
                  </a:solidFill>
                </a:ln>
              </a:rPr>
              <a:t>4	5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(second pass)		n-2 operations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1	2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(third pass)		n-3 operations	…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1	</a:t>
            </a:r>
            <a:r>
              <a:rPr lang="en-US" sz="2400" dirty="0">
                <a:ln>
                  <a:solidFill>
                    <a:srgbClr val="0000FF"/>
                  </a:solidFill>
                </a:ln>
              </a:rPr>
              <a:t>2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(fourth pass)		1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</a:t>
            </a:r>
          </a:p>
          <a:p>
            <a:pPr>
              <a:buNone/>
            </a:pPr>
            <a:endParaRPr lang="en-US" sz="2400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1422" y="4925835"/>
            <a:ext cx="442876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 worst case time complexity is</a:t>
            </a:r>
          </a:p>
          <a:p>
            <a:r>
              <a:rPr lang="en-US" sz="2400" dirty="0"/>
              <a:t>	(n-1) + (n-2) + (n-3) + … + 1</a:t>
            </a:r>
          </a:p>
          <a:p>
            <a:r>
              <a:rPr lang="en-US" sz="2400" dirty="0"/>
              <a:t>	= n(n-1)/2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712</Words>
  <Application>Microsoft Macintosh PowerPoint</Application>
  <PresentationFormat>On-screen Show (4:3)</PresentationFormat>
  <Paragraphs>227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Mangal</vt:lpstr>
      <vt:lpstr>STIXGeneral</vt:lpstr>
      <vt:lpstr>Office Theme</vt:lpstr>
      <vt:lpstr>Equation</vt:lpstr>
      <vt:lpstr>CS 2210 Discrete Structures Algorithms and Complexity</vt:lpstr>
      <vt:lpstr>What is an algorithm</vt:lpstr>
      <vt:lpstr>Flowchart for maxima finding</vt:lpstr>
      <vt:lpstr>Time complexity of algorithms</vt:lpstr>
      <vt:lpstr>Time complexity of algorithms</vt:lpstr>
      <vt:lpstr>Time complexity of algorithms</vt:lpstr>
      <vt:lpstr>Bubble Sort</vt:lpstr>
      <vt:lpstr>Bubble Sort</vt:lpstr>
      <vt:lpstr>Bubble Sort</vt:lpstr>
      <vt:lpstr>The Big-O notation</vt:lpstr>
      <vt:lpstr>The Big-O notation</vt:lpstr>
      <vt:lpstr>The Big-Ω (omega) notation</vt:lpstr>
      <vt:lpstr>The Big-Theta (Θ) notation</vt:lpstr>
      <vt:lpstr>Average case performance</vt:lpstr>
      <vt:lpstr>Classification of complexity</vt:lpstr>
      <vt:lpstr>Exercise</vt:lpstr>
      <vt:lpstr>Greedy Algorithms</vt:lpstr>
      <vt:lpstr>Greedy Change-making Algorithm</vt:lpstr>
      <vt:lpstr>Greedy Change-making Algorithm</vt:lpstr>
      <vt:lpstr>Greedy Routing Algorithm</vt:lpstr>
      <vt:lpstr>Other classification of problems</vt:lpstr>
      <vt:lpstr>Estimation of complexity</vt:lpstr>
      <vt:lpstr>The Halting Problem</vt:lpstr>
      <vt:lpstr>The Traveling Salesman Problem</vt:lpstr>
      <vt:lpstr>3-Satisfiability Problem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175</cp:revision>
  <cp:lastPrinted>2010-09-20T04:57:09Z</cp:lastPrinted>
  <dcterms:created xsi:type="dcterms:W3CDTF">2015-02-19T03:53:15Z</dcterms:created>
  <dcterms:modified xsi:type="dcterms:W3CDTF">2018-09-27T03:04:17Z</dcterms:modified>
</cp:coreProperties>
</file>