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65" r:id="rId6"/>
    <p:sldId id="291" r:id="rId7"/>
    <p:sldId id="266" r:id="rId8"/>
    <p:sldId id="277" r:id="rId9"/>
    <p:sldId id="267" r:id="rId10"/>
    <p:sldId id="278" r:id="rId11"/>
    <p:sldId id="279" r:id="rId12"/>
    <p:sldId id="280" r:id="rId13"/>
    <p:sldId id="281" r:id="rId14"/>
    <p:sldId id="282" r:id="rId15"/>
    <p:sldId id="292" r:id="rId16"/>
    <p:sldId id="268" r:id="rId17"/>
    <p:sldId id="293" r:id="rId18"/>
    <p:sldId id="283" r:id="rId19"/>
    <p:sldId id="284" r:id="rId20"/>
    <p:sldId id="296" r:id="rId21"/>
    <p:sldId id="270" r:id="rId22"/>
    <p:sldId id="297" r:id="rId23"/>
    <p:sldId id="273" r:id="rId24"/>
    <p:sldId id="271" r:id="rId25"/>
    <p:sldId id="272" r:id="rId26"/>
    <p:sldId id="274" r:id="rId27"/>
    <p:sldId id="285" r:id="rId28"/>
    <p:sldId id="261" r:id="rId29"/>
    <p:sldId id="275" r:id="rId30"/>
    <p:sldId id="276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1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26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0.png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2210:0001 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Sequence and Sums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Fall </a:t>
            </a:r>
            <a:r>
              <a:rPr lang="en-US" smtClean="0">
                <a:solidFill>
                  <a:schemeClr val="tx1"/>
                </a:solidFill>
              </a:rPr>
              <a:t>2018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71650"/>
            <a:ext cx="6209757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70100"/>
            <a:ext cx="49022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600200"/>
            <a:ext cx="62357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30400"/>
            <a:ext cx="6235700" cy="3158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46" y="1630093"/>
            <a:ext cx="7837251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Consider an arithmetic series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n. </a:t>
            </a:r>
            <a:r>
              <a:rPr lang="en-US" sz="2400" dirty="0" smtClean="0"/>
              <a:t>If the common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difference (a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-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d</a:t>
            </a:r>
            <a:r>
              <a:rPr lang="en-US" sz="2400" dirty="0" smtClean="0"/>
              <a:t>, then we can compute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term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as follows: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+2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+ 3d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(k-1).d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739900"/>
            <a:ext cx="39497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arithmetic series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7" y="1573229"/>
            <a:ext cx="6988649" cy="4530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533" y="3547882"/>
            <a:ext cx="42839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Calculate 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+ 4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… + n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  </a:t>
            </a:r>
            <a:r>
              <a:rPr lang="en-US" sz="2400" dirty="0" smtClean="0">
                <a:solidFill>
                  <a:srgbClr val="0000FF"/>
                </a:solidFill>
              </a:rPr>
              <a:t>n.(n+1).(2n+1) / 6</a:t>
            </a:r>
            <a:r>
              <a:rPr lang="en-US" sz="2400" dirty="0" smtClean="0"/>
              <a:t>] 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33533" y="1791207"/>
            <a:ext cx="36680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 + 2 + 3 + … + </a:t>
            </a:r>
            <a:r>
              <a:rPr lang="en-US" sz="2400" dirty="0" err="1" smtClean="0"/>
              <a:t>n</a:t>
            </a:r>
            <a:r>
              <a:rPr lang="en-US" sz="2400" dirty="0" smtClean="0"/>
              <a:t> = 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[Answer: </a:t>
            </a:r>
            <a:r>
              <a:rPr lang="en-US" sz="2400" dirty="0" smtClean="0">
                <a:solidFill>
                  <a:srgbClr val="0000FF"/>
                </a:solidFill>
              </a:rPr>
              <a:t>n.(n+1) / 2</a:t>
            </a:r>
            <a:r>
              <a:rPr lang="en-US" sz="2400" dirty="0" smtClean="0"/>
              <a:t>]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evaluate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0318" y="3331407"/>
            <a:ext cx="349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trick. Note that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4" y="4056278"/>
            <a:ext cx="2811410" cy="1251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967" y="5610552"/>
            <a:ext cx="181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it help?</a:t>
            </a: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007602" y="1912504"/>
          <a:ext cx="1533759" cy="10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4" imgW="711200" imgH="469900" progId="Equation.DSMT4">
                  <p:embed/>
                </p:oleObj>
              </mc:Choice>
              <mc:Fallback>
                <p:oleObj name="Equation" r:id="rId4" imgW="7112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02" y="1912504"/>
                        <a:ext cx="1533759" cy="101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Summation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14500"/>
            <a:ext cx="5613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05636"/>
            <a:ext cx="632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460" y="1559305"/>
            <a:ext cx="536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sequence is an </a:t>
            </a:r>
            <a:r>
              <a:rPr lang="en-US" sz="2400" i="1" dirty="0" smtClean="0">
                <a:solidFill>
                  <a:srgbClr val="FF0000"/>
                </a:solidFill>
              </a:rPr>
              <a:t>ordered</a:t>
            </a:r>
            <a:r>
              <a:rPr lang="en-US" sz="2400" dirty="0" smtClean="0"/>
              <a:t> list of elements.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geometric series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14812" y="1604818"/>
          <a:ext cx="1620734" cy="113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1604818"/>
                        <a:ext cx="1620734" cy="1131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914812" y="3001818"/>
          <a:ext cx="5093279" cy="67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5" imgW="1828800" imgH="241300" progId="Equation.DSMT4">
                  <p:embed/>
                </p:oleObj>
              </mc:Choice>
              <mc:Fallback>
                <p:oleObj name="Equation" r:id="rId5" imgW="18288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3001818"/>
                        <a:ext cx="5093279" cy="67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81727" y="3673848"/>
          <a:ext cx="1238249" cy="6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7" imgW="419100" imgH="203200" progId="Equation.DSMT4">
                  <p:embed/>
                </p:oleObj>
              </mc:Choice>
              <mc:Fallback>
                <p:oleObj name="Equation" r:id="rId7" imgW="4191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3673848"/>
                        <a:ext cx="1238249" cy="6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304635" y="3673849"/>
          <a:ext cx="4604001" cy="55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9" imgW="1600200" imgH="203200" progId="Equation.DSMT4">
                  <p:embed/>
                </p:oleObj>
              </mc:Choice>
              <mc:Fallback>
                <p:oleObj name="Equation" r:id="rId9" imgW="16002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35" y="3673849"/>
                        <a:ext cx="4604001" cy="550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581727" y="4502727"/>
            <a:ext cx="6326909" cy="11546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636" y="4843987"/>
            <a:ext cx="8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581727" y="4671684"/>
          <a:ext cx="2836173" cy="63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11" imgW="1079500" imgH="241300" progId="Equation.DSMT4">
                  <p:embed/>
                </p:oleObj>
              </mc:Choice>
              <mc:Fallback>
                <p:oleObj name="Equation" r:id="rId11" imgW="10795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4671684"/>
                        <a:ext cx="2836173" cy="633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4455" y="5784273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914811" y="5507182"/>
          <a:ext cx="1755945" cy="102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13" imgW="736600" imgH="431800" progId="Equation.DSMT4">
                  <p:embed/>
                </p:oleObj>
              </mc:Choice>
              <mc:Fallback>
                <p:oleObj name="Equation" r:id="rId13" imgW="736600" imgH="431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1" y="5507182"/>
                        <a:ext cx="1755945" cy="102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00355" y="1482985"/>
          <a:ext cx="1636281" cy="114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355" y="1482985"/>
                        <a:ext cx="1636281" cy="1142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77107" y="2701057"/>
          <a:ext cx="4761347" cy="102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5" imgW="2133600" imgH="431800" progId="Equation.DSMT4">
                  <p:embed/>
                </p:oleObj>
              </mc:Choice>
              <mc:Fallback>
                <p:oleObj name="Equation" r:id="rId5" imgW="2133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107" y="2701057"/>
                        <a:ext cx="4761347" cy="1024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779854" y="4329544"/>
          <a:ext cx="2066516" cy="106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7" imgW="800100" imgH="469900" progId="Equation.DSMT4">
                  <p:embed/>
                </p:oleObj>
              </mc:Choice>
              <mc:Fallback>
                <p:oleObj name="Equation" r:id="rId7" imgW="8001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854" y="4329544"/>
                        <a:ext cx="2066516" cy="1062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0355" y="4652818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endParaRPr lang="en-US" sz="2400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87584" y="1893455"/>
          <a:ext cx="1751057" cy="40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9" imgW="825500" imgH="190500" progId="Equation.DSMT4">
                  <p:embed/>
                </p:oleObj>
              </mc:Choice>
              <mc:Fallback>
                <p:oleObj name="Equation" r:id="rId9" imgW="8255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584" y="1893455"/>
                        <a:ext cx="1751057" cy="40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31" y="1417638"/>
            <a:ext cx="5556980" cy="4293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831" y="5797792"/>
            <a:ext cx="694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total </a:t>
            </a:r>
            <a:r>
              <a:rPr lang="en-US" sz="2400" dirty="0" smtClean="0">
                <a:solidFill>
                  <a:srgbClr val="0000FF"/>
                </a:solidFill>
              </a:rPr>
              <a:t>vertical distance </a:t>
            </a:r>
            <a:r>
              <a:rPr lang="en-US" sz="2400" dirty="0" smtClean="0"/>
              <a:t>covered by the ball?</a:t>
            </a:r>
            <a:endParaRPr lang="en-US" sz="2400" dirty="0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806222" y="2242181"/>
          <a:ext cx="1021248" cy="49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4" imgW="419100" imgH="203200" progId="Equation.DSMT4">
                  <p:embed/>
                </p:oleObj>
              </mc:Choice>
              <mc:Fallback>
                <p:oleObj name="Equation" r:id="rId4" imgW="4191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242181"/>
                        <a:ext cx="1021248" cy="495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6806222" y="2876549"/>
          <a:ext cx="1302168" cy="8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6" imgW="533400" imgH="368300" progId="Equation.DSMT4">
                  <p:embed/>
                </p:oleObj>
              </mc:Choice>
              <mc:Fallback>
                <p:oleObj name="Equation" r:id="rId6" imgW="533400" imgH="368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876549"/>
                        <a:ext cx="1302168" cy="83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following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44650"/>
            <a:ext cx="4308978" cy="397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793" y="5972537"/>
            <a:ext cx="45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+ 0.99 + 0.999 + 0.9999 + 0.99999 + ….. = 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620616"/>
            <a:ext cx="511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8" y="2236639"/>
            <a:ext cx="3516165" cy="254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985" y="5248292"/>
            <a:ext cx="669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/>
              <a:t>n</a:t>
            </a:r>
            <a:r>
              <a:rPr lang="en-US" sz="2400" dirty="0" smtClean="0"/>
              <a:t> approaches infinity, then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approaches infinity, </a:t>
            </a:r>
          </a:p>
          <a:p>
            <a:r>
              <a:rPr lang="en-US" sz="2400" dirty="0" smtClean="0"/>
              <a:t>which means the sum of a harmonic series diverges.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2" y="1848070"/>
            <a:ext cx="642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939636"/>
            <a:ext cx="53975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790" y="5581776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Lesson: You can build an arbitrarily large overhang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summation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See page 166 of Rosen Volume 7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09" y="1662545"/>
            <a:ext cx="6153728" cy="467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3" y="2000249"/>
            <a:ext cx="6006370" cy="3155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45" y="1752599"/>
            <a:ext cx="5645727" cy="44704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6" y="2037616"/>
            <a:ext cx="62357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554275"/>
            <a:ext cx="6527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93850"/>
            <a:ext cx="5473700" cy="352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1595" y="5690968"/>
            <a:ext cx="2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few steps are omitted here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2582" y="5117734"/>
            <a:ext cx="746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sz="2400" dirty="0" smtClean="0">
                <a:ln>
                  <a:solidFill>
                    <a:srgbClr val="E616FA"/>
                  </a:solidFill>
                </a:ln>
              </a:rPr>
              <a:t>~</a:t>
            </a:r>
            <a:r>
              <a:rPr lang="en-US" dirty="0" smtClean="0"/>
              <a:t> means that the ratio of the two sides approaches 1 as </a:t>
            </a:r>
            <a:r>
              <a:rPr lang="en-US" dirty="0" err="1" smtClean="0"/>
              <a:t>n</a:t>
            </a:r>
            <a:r>
              <a:rPr lang="en-US" dirty="0" smtClean="0"/>
              <a:t> approaches ∞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1829116"/>
            <a:ext cx="6392781" cy="3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149578"/>
            <a:ext cx="5918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4763" y="1829116"/>
            <a:ext cx="736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 all sequences are arithmetic or geometric sequences.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An example is Fibonacci sequence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08150"/>
            <a:ext cx="6235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9" y="1663700"/>
            <a:ext cx="6662047" cy="392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Golden Ratio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95457"/>
            <a:ext cx="31496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117957"/>
            <a:ext cx="3149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62" y="3429000"/>
            <a:ext cx="9271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401" y="3934497"/>
            <a:ext cx="114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99" y="1895457"/>
            <a:ext cx="3991901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784349"/>
            <a:ext cx="6358747" cy="375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295</Words>
  <Application>Microsoft Macintosh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Arial</vt:lpstr>
      <vt:lpstr>Office Theme</vt:lpstr>
      <vt:lpstr>Equation</vt:lpstr>
      <vt:lpstr>CS 2210:0001 Discrete Structures Sequence and Sums</vt:lpstr>
      <vt:lpstr>Sequence</vt:lpstr>
      <vt:lpstr>Examples of Sequence</vt:lpstr>
      <vt:lpstr>Examples of Sequence</vt:lpstr>
      <vt:lpstr>Examples of Sequence</vt:lpstr>
      <vt:lpstr>Examples of Sequence</vt:lpstr>
      <vt:lpstr>More on Fibonacci Sequence</vt:lpstr>
      <vt:lpstr>Examples of Golden Ratio</vt:lpstr>
      <vt:lpstr>Sequence Formula</vt:lpstr>
      <vt:lpstr>Sequence Formula</vt:lpstr>
      <vt:lpstr>Some useful sequences</vt:lpstr>
      <vt:lpstr>Summation</vt:lpstr>
      <vt:lpstr>Evaluating sequences</vt:lpstr>
      <vt:lpstr>Arithmetic Series</vt:lpstr>
      <vt:lpstr>Evaluating sequences</vt:lpstr>
      <vt:lpstr>Sum of arithmetic series</vt:lpstr>
      <vt:lpstr>Solve this</vt:lpstr>
      <vt:lpstr>Can you evaluate this?</vt:lpstr>
      <vt:lpstr>Double Summation</vt:lpstr>
      <vt:lpstr>Sum of geometric series</vt:lpstr>
      <vt:lpstr>Sum of infinite geometric series</vt:lpstr>
      <vt:lpstr>Sum of infinite geometric series</vt:lpstr>
      <vt:lpstr>Solve the following</vt:lpstr>
      <vt:lpstr>Sum of harmonic series</vt:lpstr>
      <vt:lpstr>Sum of harmonic series</vt:lpstr>
      <vt:lpstr>Book stacking example</vt:lpstr>
      <vt:lpstr>Book stacking example</vt:lpstr>
      <vt:lpstr>Useful summation formulae</vt:lpstr>
      <vt:lpstr>Products</vt:lpstr>
      <vt:lpstr>Dealing with Products</vt:lpstr>
      <vt:lpstr>Factorial</vt:lpstr>
      <vt:lpstr>Factorial</vt:lpstr>
      <vt:lpstr>Stirling’s formula</vt:lpstr>
    </vt:vector>
  </TitlesOfParts>
  <Company>University of Iowa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136</cp:revision>
  <cp:lastPrinted>2010-09-13T02:16:08Z</cp:lastPrinted>
  <dcterms:created xsi:type="dcterms:W3CDTF">2015-02-12T02:00:34Z</dcterms:created>
  <dcterms:modified xsi:type="dcterms:W3CDTF">2018-09-10T20:23:28Z</dcterms:modified>
</cp:coreProperties>
</file>