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60" r:id="rId22"/>
    <p:sldId id="261" r:id="rId23"/>
    <p:sldId id="263" r:id="rId24"/>
    <p:sldId id="262" r:id="rId25"/>
    <p:sldId id="264" r:id="rId26"/>
    <p:sldId id="304" r:id="rId27"/>
    <p:sldId id="265" r:id="rId28"/>
    <p:sldId id="291" r:id="rId29"/>
    <p:sldId id="292" r:id="rId30"/>
    <p:sldId id="293" r:id="rId31"/>
    <p:sldId id="294" r:id="rId32"/>
    <p:sldId id="266" r:id="rId33"/>
    <p:sldId id="301" r:id="rId34"/>
    <p:sldId id="295" r:id="rId35"/>
    <p:sldId id="268" r:id="rId36"/>
    <p:sldId id="269" r:id="rId37"/>
    <p:sldId id="296" r:id="rId38"/>
    <p:sldId id="298" r:id="rId39"/>
    <p:sldId id="267" r:id="rId40"/>
    <p:sldId id="303" r:id="rId41"/>
    <p:sldId id="270" r:id="rId42"/>
    <p:sldId id="299" r:id="rId43"/>
    <p:sldId id="300" r:id="rId44"/>
    <p:sldId id="271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6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CS 2210:0001 Discrete Structures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Logic and Proof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Fall 2018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65906"/>
            <a:ext cx="6121400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7343" y="5442478"/>
            <a:ext cx="6800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∃x (x is a student CS 2210</a:t>
            </a:r>
            <a:r>
              <a:rPr lang="en-US" sz="2400" b="1" dirty="0">
                <a:solidFill>
                  <a:srgbClr val="660066"/>
                </a:solidFill>
                <a:sym typeface="Wingdings"/>
              </a:rPr>
              <a:t>⟶   x has traveled abroad)</a:t>
            </a:r>
            <a:endParaRPr lang="en-US" sz="2400" b="1" dirty="0">
              <a:solidFill>
                <a:srgbClr val="660066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1569" y="1871449"/>
            <a:ext cx="6457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Note that you still have to specify the domain of </a:t>
            </a:r>
            <a:r>
              <a:rPr lang="en-US" sz="2400" dirty="0" err="1"/>
              <a:t>x</a:t>
            </a:r>
            <a:r>
              <a:rPr lang="en-US" sz="2400" dirty="0"/>
              <a:t>.</a:t>
            </a:r>
          </a:p>
          <a:p>
            <a:r>
              <a:rPr lang="en-US" sz="2400" dirty="0"/>
              <a:t>Thus, if 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FF0000"/>
                </a:solidFill>
              </a:rPr>
              <a:t>Iowa</a:t>
            </a:r>
            <a:r>
              <a:rPr lang="en-US" sz="2400" dirty="0"/>
              <a:t>, then 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= x+1 &gt;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is not true.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46" y="3389614"/>
            <a:ext cx="6096000" cy="1358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71" y="1842804"/>
            <a:ext cx="60452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Negating quantification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804611"/>
            <a:ext cx="6235832" cy="35725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Negating quantification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852352"/>
            <a:ext cx="6223000" cy="349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0662" y="4153470"/>
            <a:ext cx="635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0870" y="1915939"/>
            <a:ext cx="7017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Every student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in this class has studied Calculus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Let 		</a:t>
            </a:r>
            <a:r>
              <a:rPr lang="en-US" sz="2400" dirty="0" err="1"/>
              <a:t>C(x</a:t>
            </a:r>
            <a:r>
              <a:rPr lang="en-US" sz="2400" dirty="0"/>
              <a:t>) mean “</a:t>
            </a:r>
            <a:r>
              <a:rPr lang="en-US" sz="2400" dirty="0" err="1"/>
              <a:t>x</a:t>
            </a:r>
            <a:r>
              <a:rPr lang="en-US" sz="2400" dirty="0"/>
              <a:t> has studied Calculus,” and </a:t>
            </a:r>
          </a:p>
          <a:p>
            <a:r>
              <a:rPr lang="en-US" sz="2400" dirty="0"/>
              <a:t>		</a:t>
            </a:r>
            <a:r>
              <a:rPr lang="en-US" sz="2400" dirty="0" err="1"/>
              <a:t>S(x</a:t>
            </a:r>
            <a:r>
              <a:rPr lang="en-US" sz="2400" dirty="0"/>
              <a:t>) mean “</a:t>
            </a:r>
            <a:r>
              <a:rPr lang="en-US" sz="2400" dirty="0" err="1"/>
              <a:t>x</a:t>
            </a:r>
            <a:r>
              <a:rPr lang="en-US" sz="2400" dirty="0"/>
              <a:t> is a student in this class.”</a:t>
            </a:r>
          </a:p>
          <a:p>
            <a:endParaRPr lang="en-US" sz="2400" dirty="0"/>
          </a:p>
          <a:p>
            <a:r>
              <a:rPr lang="en-US" sz="2400" dirty="0"/>
              <a:t>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9" y="3943350"/>
            <a:ext cx="2998267" cy="12317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71449"/>
            <a:ext cx="61976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182" y="1417638"/>
            <a:ext cx="6592454" cy="48861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64" y="1417638"/>
            <a:ext cx="6465454" cy="510554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99" y="1720849"/>
            <a:ext cx="6465455" cy="46176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Propositional logic has limitations. Consider this: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Is 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0000FF"/>
                </a:solidFill>
              </a:rPr>
              <a:t>&gt; 3</a:t>
            </a:r>
            <a:r>
              <a:rPr lang="en-US" sz="2400" dirty="0"/>
              <a:t> a proposition? </a:t>
            </a:r>
            <a:r>
              <a:rPr lang="en-US" sz="3600" dirty="0"/>
              <a:t>No, it is a </a:t>
            </a:r>
            <a:r>
              <a:rPr lang="en-US" sz="3600" b="1" dirty="0">
                <a:solidFill>
                  <a:srgbClr val="660066"/>
                </a:solidFill>
              </a:rPr>
              <a:t>predicate</a:t>
            </a:r>
            <a:r>
              <a:rPr lang="en-US" sz="2400" b="1" dirty="0">
                <a:solidFill>
                  <a:srgbClr val="660066"/>
                </a:solidFill>
              </a:rPr>
              <a:t>. </a:t>
            </a: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</a:t>
            </a:r>
            <a:r>
              <a:rPr lang="en-US" sz="2400" b="1" dirty="0" smtClean="0">
                <a:solidFill>
                  <a:srgbClr val="660066"/>
                </a:solidFill>
              </a:rPr>
              <a:t> </a:t>
            </a:r>
            <a:r>
              <a:rPr lang="en-US" sz="2400" dirty="0" smtClean="0"/>
              <a:t>Call </a:t>
            </a:r>
            <a:r>
              <a:rPr lang="en-US" sz="2400" dirty="0"/>
              <a:t>it </a:t>
            </a:r>
            <a:r>
              <a:rPr lang="en-US" sz="2400" b="1" dirty="0">
                <a:solidFill>
                  <a:srgbClr val="660066"/>
                </a:solidFill>
              </a:rPr>
              <a:t>P(x). </a:t>
            </a: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	</a:t>
            </a:r>
            <a:r>
              <a:rPr lang="en-US" sz="2400" b="1" dirty="0" smtClean="0">
                <a:solidFill>
                  <a:srgbClr val="660066"/>
                </a:solidFill>
              </a:rPr>
              <a:t>P(4</a:t>
            </a:r>
            <a:r>
              <a:rPr lang="en-US" sz="2400" b="1" dirty="0">
                <a:solidFill>
                  <a:srgbClr val="660066"/>
                </a:solidFill>
              </a:rPr>
              <a:t>) </a:t>
            </a:r>
            <a:r>
              <a:rPr lang="en-US" sz="2400" dirty="0">
                <a:solidFill>
                  <a:srgbClr val="000000"/>
                </a:solidFill>
              </a:rPr>
              <a:t>is true, but </a:t>
            </a:r>
            <a:r>
              <a:rPr lang="en-US" sz="2400" b="1" dirty="0">
                <a:solidFill>
                  <a:srgbClr val="660066"/>
                </a:solidFill>
              </a:rPr>
              <a:t>P(1) </a:t>
            </a:r>
            <a:r>
              <a:rPr lang="en-US" sz="2400" dirty="0">
                <a:solidFill>
                  <a:srgbClr val="000000"/>
                </a:solidFill>
              </a:rPr>
              <a:t>is false.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</a:t>
            </a:r>
            <a:r>
              <a:rPr lang="en-US" sz="2400" b="1" dirty="0" smtClean="0">
                <a:solidFill>
                  <a:srgbClr val="660066"/>
                </a:solidFill>
              </a:rPr>
              <a:t>P(x</a:t>
            </a:r>
            <a:r>
              <a:rPr lang="en-US" sz="2400" b="1" dirty="0">
                <a:solidFill>
                  <a:srgbClr val="660066"/>
                </a:solidFill>
              </a:rPr>
              <a:t>) </a:t>
            </a:r>
            <a:r>
              <a:rPr lang="en-US" sz="2400" dirty="0">
                <a:solidFill>
                  <a:srgbClr val="000000"/>
                </a:solidFill>
              </a:rPr>
              <a:t>will create a </a:t>
            </a:r>
            <a:r>
              <a:rPr lang="en-US" sz="2400" dirty="0" smtClean="0">
                <a:solidFill>
                  <a:srgbClr val="000000"/>
                </a:solidFill>
              </a:rPr>
              <a:t>proposition when </a:t>
            </a:r>
            <a:r>
              <a:rPr lang="en-US" sz="2400" dirty="0">
                <a:solidFill>
                  <a:srgbClr val="000000"/>
                </a:solidFill>
              </a:rPr>
              <a:t>x is given a value.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Predicates are also known as </a:t>
            </a:r>
            <a:r>
              <a:rPr lang="en-US" sz="2400" b="1" dirty="0">
                <a:solidFill>
                  <a:srgbClr val="FF0000"/>
                </a:solidFill>
              </a:rPr>
              <a:t>propositional functions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Predicate logic </a:t>
            </a:r>
            <a:r>
              <a:rPr lang="en-US" sz="2400" dirty="0">
                <a:solidFill>
                  <a:srgbClr val="000000"/>
                </a:solidFill>
              </a:rPr>
              <a:t>is more powerful than propositional logic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Negating Multiple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83" y="1631949"/>
            <a:ext cx="7435272" cy="477577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Quantifiers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			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∃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 (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+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10 )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∀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 (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+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y</a:t>
            </a:r>
            <a:r>
              <a:rPr lang="en-US" sz="2400" dirty="0">
                <a:solidFill>
                  <a:srgbClr val="000000"/>
                </a:solidFill>
              </a:rPr>
              <a:t>+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Negation of </a:t>
            </a:r>
            <a:r>
              <a:rPr lang="en-US" sz="2400" b="1" dirty="0">
                <a:solidFill>
                  <a:srgbClr val="FF0000"/>
                </a:solidFill>
              </a:rPr>
              <a:t>∀</a:t>
            </a:r>
            <a:r>
              <a:rPr lang="en-US" sz="2400" b="1" dirty="0" err="1">
                <a:solidFill>
                  <a:srgbClr val="FF0000"/>
                </a:solidFill>
              </a:rPr>
              <a:t>x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P(x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b="1" dirty="0">
                <a:solidFill>
                  <a:srgbClr val="000000"/>
                </a:solidFill>
              </a:rPr>
              <a:t>is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∃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</a:t>
            </a:r>
            <a:r>
              <a:rPr lang="en-US" sz="2400" i="1" dirty="0">
                <a:solidFill>
                  <a:srgbClr val="660066"/>
                </a:solidFill>
              </a:rPr>
              <a:t>(there is at least one </a:t>
            </a:r>
            <a:r>
              <a:rPr lang="en-US" sz="2400" i="1" dirty="0" err="1">
                <a:solidFill>
                  <a:srgbClr val="660066"/>
                </a:solidFill>
              </a:rPr>
              <a:t>x</a:t>
            </a:r>
            <a:r>
              <a:rPr lang="en-US" sz="2400" i="1" dirty="0">
                <a:solidFill>
                  <a:srgbClr val="660066"/>
                </a:solidFill>
              </a:rPr>
              <a:t> such that </a:t>
            </a:r>
            <a:r>
              <a:rPr lang="en-US" sz="2400" i="1" dirty="0" err="1">
                <a:solidFill>
                  <a:srgbClr val="660066"/>
                </a:solidFill>
              </a:rPr>
              <a:t>P(x</a:t>
            </a:r>
            <a:r>
              <a:rPr lang="en-US" sz="2400" i="1" dirty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</a:t>
            </a:r>
            <a:r>
              <a:rPr lang="en-US" sz="2400" dirty="0">
                <a:solidFill>
                  <a:srgbClr val="000000"/>
                </a:solidFill>
              </a:rPr>
              <a:t>Negation of </a:t>
            </a:r>
            <a:r>
              <a:rPr lang="en-US" sz="2400" dirty="0">
                <a:solidFill>
                  <a:srgbClr val="0000FF"/>
                </a:solidFill>
              </a:rPr>
              <a:t>∃</a:t>
            </a:r>
            <a:r>
              <a:rPr lang="en-US" sz="2400" b="1" dirty="0" err="1">
                <a:solidFill>
                  <a:srgbClr val="0000FF"/>
                </a:solidFill>
              </a:rPr>
              <a:t>x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P(x</a:t>
            </a:r>
            <a:r>
              <a:rPr lang="en-US" sz="2400" b="1" dirty="0">
                <a:solidFill>
                  <a:srgbClr val="0000FF"/>
                </a:solidFill>
              </a:rPr>
              <a:t>) </a:t>
            </a:r>
            <a:r>
              <a:rPr lang="en-US" sz="2400" b="1" dirty="0">
                <a:solidFill>
                  <a:srgbClr val="000000"/>
                </a:solidFill>
              </a:rPr>
              <a:t>is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∀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dirty="0" err="1">
                <a:solidFill>
                  <a:srgbClr val="0000FF"/>
                </a:solidFill>
              </a:rPr>
              <a:t>P(x</a:t>
            </a:r>
            <a:r>
              <a:rPr lang="en-US" sz="2400" dirty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</a:t>
            </a:r>
            <a:r>
              <a:rPr lang="en-US" sz="2400" i="1" dirty="0">
                <a:solidFill>
                  <a:srgbClr val="660066"/>
                </a:solidFill>
              </a:rPr>
              <a:t>(for all </a:t>
            </a:r>
            <a:r>
              <a:rPr lang="en-US" sz="2400" i="1" dirty="0" err="1">
                <a:solidFill>
                  <a:srgbClr val="660066"/>
                </a:solidFill>
              </a:rPr>
              <a:t>x</a:t>
            </a:r>
            <a:r>
              <a:rPr lang="en-US" sz="2400" i="1" dirty="0">
                <a:solidFill>
                  <a:srgbClr val="660066"/>
                </a:solidFill>
              </a:rPr>
              <a:t> </a:t>
            </a:r>
            <a:r>
              <a:rPr lang="en-US" sz="2400" i="1" dirty="0" err="1">
                <a:solidFill>
                  <a:srgbClr val="660066"/>
                </a:solidFill>
              </a:rPr>
              <a:t>P(x</a:t>
            </a:r>
            <a:r>
              <a:rPr lang="en-US" sz="2400" i="1" dirty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err="1">
                <a:latin typeface="Calibri"/>
                <a:cs typeface="Calibri"/>
              </a:rPr>
              <a:t>p</a:t>
            </a:r>
            <a:r>
              <a:rPr lang="en-US" sz="2400" dirty="0">
                <a:latin typeface="Calibri"/>
                <a:cs typeface="Calibri"/>
              </a:rPr>
              <a:t>						(Let </a:t>
            </a:r>
            <a:r>
              <a:rPr lang="en-US" sz="2400" dirty="0" err="1">
                <a:latin typeface="Calibri"/>
                <a:cs typeface="Calibri"/>
              </a:rPr>
              <a:t>p</a:t>
            </a:r>
            <a:r>
              <a:rPr lang="en-US" sz="2400" dirty="0">
                <a:latin typeface="Calibri"/>
                <a:cs typeface="Calibri"/>
              </a:rPr>
              <a:t> be true)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</a:rPr>
              <a:t> 			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</a:rPr>
              <a:t>					(</a:t>
            </a:r>
            <a:r>
              <a:rPr lang="en-US" sz="2400" dirty="0">
                <a:cs typeface="Calibri"/>
              </a:rPr>
              <a:t>if 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then </a:t>
            </a:r>
            <a:r>
              <a:rPr lang="en-US" sz="2400" dirty="0" err="1"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 is true)</a:t>
            </a: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Corresponding tautology [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 ⋀ (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⟶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)] ⟶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[(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cs typeface="Calibri"/>
                <a:sym typeface="Wingdings"/>
              </a:rPr>
              <a:t>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(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)] ⟶ (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⟶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>
                <a:cs typeface="Calibri"/>
                <a:sym typeface="Wingdings"/>
              </a:rPr>
              <a:t>⋁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]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endParaRPr lang="en-US" sz="2400" dirty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⋀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⟶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endParaRPr lang="en-US" sz="2400" dirty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>
                <a:solidFill>
                  <a:srgbClr val="000000"/>
                </a:solidFill>
                <a:cs typeface="Calibri"/>
                <a:sym typeface="Wingdings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Calibri"/>
                <a:sym typeface="Wingdings"/>
              </a:rPr>
              <a:t> </a:t>
            </a:r>
            <a:r>
              <a:rPr lang="en-US" sz="2400" dirty="0">
                <a:cs typeface="Calibri"/>
                <a:sym typeface="Wingdings"/>
              </a:rPr>
              <a:t>⋁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 ⋀ (¬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cs typeface="Calibri"/>
                <a:sym typeface="Wingdings"/>
              </a:rPr>
              <a:t> ⋁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) ⟶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⋁ </a:t>
            </a:r>
            <a:r>
              <a:rPr lang="en-US" sz="2400" dirty="0" err="1">
                <a:cs typeface="Calibri"/>
                <a:sym typeface="Wingdings"/>
              </a:rPr>
              <a:t>r</a:t>
            </a:r>
            <a:r>
              <a:rPr lang="en-US" sz="2400" dirty="0">
                <a:cs typeface="Calibri"/>
                <a:sym typeface="Wingdings"/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if p is false then q holds, and if p is true then r holds)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			same as (</a:t>
            </a:r>
            <a:r>
              <a:rPr lang="en-US" sz="2400" dirty="0">
                <a:cs typeface="Calibri"/>
                <a:sym typeface="Wingdings"/>
              </a:rPr>
              <a:t>¬ p ⟶ q) ⋀ (p ⟶ r)</a:t>
            </a:r>
            <a:r>
              <a:rPr lang="en-US" sz="2400" dirty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Find example of each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Read page 72 of the book for various rules of inference.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endParaRPr lang="en-US"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660066"/>
                </a:solidFill>
                <a:latin typeface="Calibri"/>
                <a:cs typeface="Calibri"/>
              </a:rPr>
              <a:t>			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q</a:t>
            </a:r>
            <a:r>
              <a:rPr lang="en-US" sz="2400" dirty="0">
                <a:latin typeface="Calibri"/>
                <a:cs typeface="Calibri"/>
              </a:rPr>
              <a:t>						(Let </a:t>
            </a:r>
            <a:r>
              <a:rPr lang="en-US" sz="2400" dirty="0" err="1">
                <a:latin typeface="Calibri"/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</a:rPr>
              <a:t> be false)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</a:rPr>
              <a:t> 			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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>
                <a:latin typeface="Calibri"/>
                <a:cs typeface="Calibri"/>
              </a:rPr>
              <a:t>					(</a:t>
            </a:r>
            <a:r>
              <a:rPr lang="en-US" sz="2400" dirty="0">
                <a:cs typeface="Calibri"/>
              </a:rPr>
              <a:t>if </a:t>
            </a:r>
            <a:r>
              <a:rPr lang="en-US" sz="2400" dirty="0" err="1">
                <a:cs typeface="Calibri"/>
              </a:rPr>
              <a:t>p</a:t>
            </a:r>
            <a:r>
              <a:rPr lang="en-US" sz="2400" dirty="0">
                <a:cs typeface="Calibri"/>
              </a:rPr>
              <a:t> then </a:t>
            </a:r>
            <a:r>
              <a:rPr lang="en-US" sz="2400" dirty="0" err="1">
                <a:cs typeface="Calibri"/>
              </a:rPr>
              <a:t>q</a:t>
            </a:r>
            <a:r>
              <a:rPr lang="en-US" sz="2400" dirty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>
                <a:latin typeface="Calibri"/>
                <a:cs typeface="Calibri"/>
                <a:sym typeface="Wingdings"/>
              </a:rPr>
              <a:t>p</a:t>
            </a:r>
            <a:r>
              <a:rPr lang="en-US" sz="2400" dirty="0">
                <a:latin typeface="Calibri"/>
                <a:cs typeface="Calibri"/>
                <a:sym typeface="Wingdings"/>
              </a:rPr>
              <a:t> is false)</a:t>
            </a: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Corresponding </a:t>
            </a:r>
            <a:r>
              <a:rPr lang="en-US" sz="2400" dirty="0">
                <a:cs typeface="Calibri"/>
                <a:sym typeface="Wingdings"/>
              </a:rPr>
              <a:t>tautology [¬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 ⋀ (</a:t>
            </a:r>
            <a:r>
              <a:rPr lang="en-US" sz="2400" dirty="0" err="1">
                <a:cs typeface="Calibri"/>
                <a:sym typeface="Wingdings"/>
              </a:rPr>
              <a:t>p</a:t>
            </a:r>
            <a:r>
              <a:rPr lang="en-US" sz="2400" dirty="0">
                <a:cs typeface="Calibri"/>
                <a:sym typeface="Wingdings"/>
              </a:rPr>
              <a:t> </a:t>
            </a:r>
            <a:r>
              <a:rPr lang="en-US" sz="2400" dirty="0" err="1">
                <a:cs typeface="Calibri"/>
                <a:sym typeface="Wingdings"/>
              </a:rPr>
              <a:t>q</a:t>
            </a:r>
            <a:r>
              <a:rPr lang="en-US" sz="2400" dirty="0">
                <a:cs typeface="Calibri"/>
                <a:sym typeface="Wingdings"/>
              </a:rPr>
              <a:t>)] </a:t>
            </a:r>
            <a:r>
              <a:rPr lang="en-US" sz="2400" dirty="0" err="1">
                <a:cs typeface="Calibri"/>
                <a:sym typeface="Wingdings"/>
              </a:rPr>
              <a:t></a:t>
            </a:r>
            <a:r>
              <a:rPr lang="en-US" sz="2400" dirty="0">
                <a:cs typeface="Calibri"/>
                <a:sym typeface="Wingdings"/>
              </a:rPr>
              <a:t> ¬ </a:t>
            </a:r>
            <a:r>
              <a:rPr lang="en-US" sz="2400" dirty="0" err="1">
                <a:cs typeface="Calibri"/>
                <a:sym typeface="Wingdings"/>
              </a:rPr>
              <a:t>p</a:t>
            </a: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/>
              <a:t>	To establish that </a:t>
            </a:r>
            <a:r>
              <a:rPr lang="en-US" b="1" dirty="0">
                <a:solidFill>
                  <a:srgbClr val="FF0000"/>
                </a:solidFill>
              </a:rPr>
              <a:t>something holds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Why is it important?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What about </a:t>
            </a:r>
            <a:r>
              <a:rPr lang="en-US" i="1" dirty="0">
                <a:solidFill>
                  <a:srgbClr val="0000FF"/>
                </a:solidFill>
              </a:rPr>
              <a:t>proof by example</a:t>
            </a:r>
            <a:r>
              <a:rPr lang="en-US" dirty="0"/>
              <a:t>, or </a:t>
            </a:r>
            <a:r>
              <a:rPr lang="en-US" i="1" dirty="0">
                <a:solidFill>
                  <a:srgbClr val="0000FF"/>
                </a:solidFill>
              </a:rPr>
              <a:t>proof by simulation</a:t>
            </a:r>
            <a:r>
              <a:rPr lang="en-US" dirty="0"/>
              <a:t>, or </a:t>
            </a:r>
            <a:r>
              <a:rPr lang="en-US" i="1" dirty="0">
                <a:solidFill>
                  <a:srgbClr val="0000FF"/>
                </a:solidFill>
              </a:rPr>
              <a:t>proof by fame</a:t>
            </a:r>
            <a:r>
              <a:rPr lang="en-US" dirty="0"/>
              <a:t>? Are these valid proofs?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17638"/>
            <a:ext cx="891309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1. It is not sunny this afternoon (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and</a:t>
            </a:r>
          </a:p>
          <a:p>
            <a:pPr>
              <a:buNone/>
            </a:pPr>
            <a:r>
              <a:rPr lang="en-US" sz="2400" dirty="0"/>
              <a:t>				 it is colder than yesterday (</a:t>
            </a:r>
            <a:r>
              <a:rPr lang="en-US" sz="2400" dirty="0">
                <a:solidFill>
                  <a:srgbClr val="FF0000"/>
                </a:solidFill>
              </a:rPr>
              <a:t>q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>
                <a:solidFill>
                  <a:srgbClr val="0000FF"/>
                </a:solidFill>
              </a:rPr>
              <a:t>p</a:t>
            </a:r>
            <a:r>
              <a:rPr lang="en-US" sz="2400" dirty="0">
                <a:solidFill>
                  <a:srgbClr val="0000FF"/>
                </a:solidFill>
                <a:sym typeface="Wingdings"/>
              </a:rPr>
              <a:t> and q]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2. We will go swimming (</a:t>
            </a:r>
            <a:r>
              <a:rPr lang="en-US" sz="2400" dirty="0" err="1">
                <a:solidFill>
                  <a:srgbClr val="FF0000"/>
                </a:solidFill>
              </a:rPr>
              <a:t>r</a:t>
            </a:r>
            <a:r>
              <a:rPr lang="en-US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only if </a:t>
            </a:r>
            <a:r>
              <a:rPr lang="en-US" sz="2400" dirty="0"/>
              <a:t>it is sunny [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p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3. If we do not go swimming, then we will take a canoe trip (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/>
              <a:t>) [</a:t>
            </a:r>
            <a:r>
              <a:rPr lang="en-US" sz="2400" dirty="0">
                <a:cs typeface="Calibri"/>
                <a:sym typeface="Wingdings"/>
              </a:rPr>
              <a:t>¬ 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s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4. If we take a canoe trip, then we will be home by sunset (</a:t>
            </a:r>
            <a:r>
              <a:rPr lang="en-US" sz="2400" dirty="0" err="1">
                <a:solidFill>
                  <a:srgbClr val="FF0000"/>
                </a:solidFill>
              </a:rPr>
              <a:t>t</a:t>
            </a:r>
            <a:r>
              <a:rPr lang="en-US" sz="2400" dirty="0"/>
              <a:t>) [</a:t>
            </a:r>
            <a:r>
              <a:rPr lang="en-US" sz="2400" dirty="0" err="1">
                <a:solidFill>
                  <a:srgbClr val="0000FF"/>
                </a:solidFill>
              </a:rPr>
              <a:t>s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t</a:t>
            </a:r>
            <a:r>
              <a:rPr lang="en-US" sz="2400" dirty="0">
                <a:sym typeface="Wingdings"/>
              </a:rPr>
              <a:t>]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Do these lead to the conclusion</a:t>
            </a:r>
          </a:p>
          <a:p>
            <a:pPr>
              <a:buNone/>
            </a:pPr>
            <a:r>
              <a:rPr lang="en-US" sz="2400" cap="small" dirty="0">
                <a:solidFill>
                  <a:srgbClr val="0000FF"/>
                </a:solidFill>
              </a:rPr>
              <a:t>We will be home by sunset</a:t>
            </a:r>
            <a:r>
              <a:rPr lang="en-US" sz="2400" dirty="0"/>
              <a:t>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92300"/>
            <a:ext cx="628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b="1" dirty="0">
                <a:sym typeface="Wingdings"/>
              </a:rPr>
              <a:t>Example</a:t>
            </a:r>
            <a:r>
              <a:rPr lang="en-US" dirty="0">
                <a:sym typeface="Wingdings"/>
              </a:rPr>
              <a:t>. 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Prove that if </a:t>
            </a:r>
            <a:r>
              <a:rPr lang="en-US" i="1" dirty="0" err="1">
                <a:solidFill>
                  <a:srgbClr val="0000FF"/>
                </a:solidFill>
                <a:sym typeface="Wingdings"/>
              </a:rPr>
              <a:t>n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 is odd then n</a:t>
            </a:r>
            <a:r>
              <a:rPr lang="en-US" i="1" baseline="30000" dirty="0">
                <a:solidFill>
                  <a:srgbClr val="0000FF"/>
                </a:solidFill>
                <a:sym typeface="Wingdings"/>
              </a:rPr>
              <a:t>2</a:t>
            </a:r>
            <a:r>
              <a:rPr lang="en-US" i="1" dirty="0">
                <a:solidFill>
                  <a:srgbClr val="0000FF"/>
                </a:solidFill>
                <a:sym typeface="Wingdings"/>
              </a:rPr>
              <a:t> is odd.</a:t>
            </a:r>
          </a:p>
          <a:p>
            <a:pPr>
              <a:buNone/>
            </a:pPr>
            <a:endParaRPr lang="en-US" dirty="0">
              <a:sym typeface="Wingdings"/>
            </a:endParaRPr>
          </a:p>
          <a:p>
            <a:pPr>
              <a:buNone/>
            </a:pPr>
            <a:r>
              <a:rPr lang="en-US" dirty="0">
                <a:sym typeface="Wingdings"/>
              </a:rPr>
              <a:t>	Let </a:t>
            </a:r>
            <a:r>
              <a:rPr lang="en-US" dirty="0" err="1">
                <a:sym typeface="Wingdings"/>
              </a:rPr>
              <a:t>n</a:t>
            </a:r>
            <a:r>
              <a:rPr lang="en-US" dirty="0">
                <a:sym typeface="Wingdings"/>
              </a:rPr>
              <a:t> = 2k + 1, </a:t>
            </a:r>
          </a:p>
          <a:p>
            <a:pPr>
              <a:buNone/>
            </a:pPr>
            <a:r>
              <a:rPr lang="en-US" dirty="0">
                <a:sym typeface="Wingdings"/>
              </a:rPr>
              <a:t>	so, n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= 4k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+ 4k + 1 = 2 (2k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+ 2k) + 1</a:t>
            </a:r>
          </a:p>
          <a:p>
            <a:pPr>
              <a:buNone/>
            </a:pPr>
            <a:r>
              <a:rPr lang="en-US" dirty="0">
                <a:sym typeface="Wingdings"/>
              </a:rPr>
              <a:t>	By definition, this is odd.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Uses the rules of inference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Proofs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99" y="2071961"/>
            <a:ext cx="6643129" cy="3437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 Logic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67" y="3360969"/>
            <a:ext cx="48006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867" y="1632743"/>
            <a:ext cx="37338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Proof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06" y="2079630"/>
            <a:ext cx="61976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820" y="1746250"/>
            <a:ext cx="62865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Assume that the statement of the theorem is false. Then show that something absurd will happen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Example. </a:t>
            </a:r>
            <a:r>
              <a:rPr lang="en-US" sz="2800" i="1" dirty="0">
                <a:solidFill>
                  <a:srgbClr val="0000FF"/>
                </a:solidFill>
              </a:rPr>
              <a:t>If 3n+2 is odd then </a:t>
            </a:r>
            <a:r>
              <a:rPr lang="en-US" sz="2800" i="1" dirty="0" err="1">
                <a:solidFill>
                  <a:srgbClr val="0000FF"/>
                </a:solidFill>
              </a:rPr>
              <a:t>n</a:t>
            </a:r>
            <a:r>
              <a:rPr lang="en-US" sz="2800" i="1" dirty="0">
                <a:solidFill>
                  <a:srgbClr val="0000FF"/>
                </a:solidFill>
              </a:rPr>
              <a:t> is odd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Assume that the statement is false. Then </a:t>
            </a:r>
            <a:r>
              <a:rPr lang="en-US" sz="2800" dirty="0" err="1"/>
              <a:t>n</a:t>
            </a:r>
            <a:r>
              <a:rPr lang="en-US" sz="2800" dirty="0"/>
              <a:t>= 2k. </a:t>
            </a:r>
          </a:p>
          <a:p>
            <a:pPr>
              <a:buNone/>
            </a:pPr>
            <a:r>
              <a:rPr lang="en-US" sz="2800" dirty="0"/>
              <a:t>	So 3n+2 = 3.2k + 2  = 6k+2 = 2(3k + 1).</a:t>
            </a:r>
          </a:p>
          <a:p>
            <a:pPr>
              <a:buNone/>
            </a:pPr>
            <a:r>
              <a:rPr lang="en-US" sz="2800" dirty="0"/>
              <a:t>	But this is even! A contradiction!</a:t>
            </a:r>
          </a:p>
          <a:p>
            <a:pPr>
              <a:buNone/>
            </a:pPr>
            <a:r>
              <a:rPr lang="en-US" sz="2800" dirty="0"/>
              <a:t>	This concludes the proof.</a:t>
            </a:r>
          </a:p>
          <a:p>
            <a:pPr>
              <a:buNone/>
            </a:pPr>
            <a:r>
              <a:rPr lang="en-US" sz="2800" dirty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</a:rPr>
              <a:t>Theorem</a:t>
            </a:r>
            <a:r>
              <a:rPr lang="en-US" sz="2800" i="1" dirty="0">
                <a:solidFill>
                  <a:srgbClr val="0000FF"/>
                </a:solidFill>
              </a:rPr>
              <a:t> There is no smallest rational number </a:t>
            </a:r>
          </a:p>
          <a:p>
            <a:pPr>
              <a:buNone/>
            </a:pPr>
            <a:r>
              <a:rPr lang="en-US" sz="2800" i="1" dirty="0">
                <a:solidFill>
                  <a:srgbClr val="0000FF"/>
                </a:solidFill>
              </a:rPr>
              <a:t>greater than 0	</a:t>
            </a:r>
          </a:p>
          <a:p>
            <a:pPr>
              <a:buNone/>
            </a:pPr>
            <a:endParaRPr lang="en-US" sz="2800" i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800" dirty="0"/>
              <a:t>Prove this by contradiction.</a:t>
            </a:r>
            <a:endParaRPr lang="en-US" sz="2800" i="1" dirty="0">
              <a:solidFill>
                <a:srgbClr val="0000FF"/>
              </a:solidFill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  <a:r>
              <a:rPr lang="en-US"/>
              <a:t>: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8378" y="1625600"/>
            <a:ext cx="883562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Theorem</a:t>
            </a:r>
            <a:r>
              <a:rPr lang="en-US" sz="2400" dirty="0"/>
              <a:t>. </a:t>
            </a:r>
            <a:r>
              <a:rPr lang="en-US" sz="2400" dirty="0">
                <a:solidFill>
                  <a:srgbClr val="0000FF"/>
                </a:solidFill>
              </a:rPr>
              <a:t>There are infinitely many prime numbers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cap="small" dirty="0">
                <a:solidFill>
                  <a:srgbClr val="0000FF"/>
                </a:solidFill>
              </a:rPr>
              <a:t>Proof by Euclid (300 BC)</a:t>
            </a:r>
          </a:p>
          <a:p>
            <a:r>
              <a:rPr lang="en-US" sz="2400" dirty="0"/>
              <a:t>Assume this is false, so we have a </a:t>
            </a:r>
            <a:r>
              <a:rPr lang="en-US" sz="2400" dirty="0">
                <a:solidFill>
                  <a:srgbClr val="0000FF"/>
                </a:solidFill>
              </a:rPr>
              <a:t>finite list </a:t>
            </a:r>
            <a:r>
              <a:rPr lang="en-US" sz="2400" dirty="0"/>
              <a:t>of primes list p</a:t>
            </a:r>
            <a:r>
              <a:rPr lang="en-US" sz="2400" baseline="-25000" dirty="0"/>
              <a:t>1</a:t>
            </a:r>
            <a:r>
              <a:rPr lang="en-US" sz="2400" dirty="0"/>
              <a:t>, p</a:t>
            </a:r>
            <a:r>
              <a:rPr lang="en-US" sz="2400" baseline="-25000" dirty="0"/>
              <a:t>2</a:t>
            </a:r>
            <a:r>
              <a:rPr lang="en-US" sz="2400" dirty="0"/>
              <a:t>, ..., p</a:t>
            </a:r>
            <a:r>
              <a:rPr lang="en-US" sz="2400" baseline="-25000" dirty="0"/>
              <a:t>r</a:t>
            </a:r>
            <a:r>
              <a:rPr lang="en-US" sz="2400" dirty="0"/>
              <a:t>.  </a:t>
            </a:r>
          </a:p>
          <a:p>
            <a:endParaRPr lang="en-US" sz="2400" dirty="0"/>
          </a:p>
          <a:p>
            <a:r>
              <a:rPr lang="en-US" sz="2400" dirty="0"/>
              <a:t>					</a:t>
            </a:r>
            <a:r>
              <a:rPr lang="en-US" sz="2400" dirty="0">
                <a:solidFill>
                  <a:srgbClr val="0000FF"/>
                </a:solidFill>
              </a:rPr>
              <a:t>Let  P = p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p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...p</a:t>
            </a:r>
            <a:r>
              <a:rPr lang="en-US" sz="2400" baseline="-25000" dirty="0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+1</a:t>
            </a:r>
            <a:r>
              <a:rPr lang="en-US" sz="2400" dirty="0"/>
              <a:t>  </a:t>
            </a:r>
          </a:p>
          <a:p>
            <a:endParaRPr lang="en-US" sz="2400" dirty="0"/>
          </a:p>
          <a:p>
            <a:r>
              <a:rPr lang="en-US" sz="2400" b="1" cap="small" dirty="0">
                <a:solidFill>
                  <a:srgbClr val="0000FF"/>
                </a:solidFill>
              </a:rPr>
              <a:t>Case 1</a:t>
            </a:r>
            <a:r>
              <a:rPr lang="en-US" sz="2400" dirty="0"/>
              <a:t>. Now P is either a prime or it is not.  If it is prime, then P is a </a:t>
            </a:r>
          </a:p>
          <a:p>
            <a:r>
              <a:rPr lang="en-US" sz="2400" dirty="0"/>
              <a:t>new prime that was not in our list.  </a:t>
            </a:r>
          </a:p>
          <a:p>
            <a:r>
              <a:rPr lang="en-US" sz="2400" b="1" cap="small" dirty="0">
                <a:solidFill>
                  <a:srgbClr val="0000FF"/>
                </a:solidFill>
              </a:rPr>
              <a:t>Case 2</a:t>
            </a:r>
            <a:r>
              <a:rPr lang="en-US" sz="2400" dirty="0"/>
              <a:t>. If </a:t>
            </a:r>
            <a:r>
              <a:rPr lang="en-US" sz="2400" i="1" dirty="0"/>
              <a:t>P</a:t>
            </a:r>
            <a:r>
              <a:rPr lang="en-US" sz="2400" dirty="0"/>
              <a:t> is not prime, then it is divisible by some prime, call it </a:t>
            </a:r>
            <a:r>
              <a:rPr lang="en-US" sz="2400" i="1" dirty="0" err="1"/>
              <a:t>p</a:t>
            </a:r>
            <a:r>
              <a:rPr lang="en-US" sz="2400" i="1" dirty="0"/>
              <a:t>.  </a:t>
            </a:r>
          </a:p>
          <a:p>
            <a:r>
              <a:rPr lang="en-US" sz="2400" dirty="0"/>
              <a:t>Notice </a:t>
            </a:r>
            <a:r>
              <a:rPr lang="en-US" sz="2400" i="1" dirty="0" err="1"/>
              <a:t>p</a:t>
            </a:r>
            <a:r>
              <a:rPr lang="en-US" sz="2400" dirty="0"/>
              <a:t> can not be any of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, ..., </a:t>
            </a:r>
            <a:r>
              <a:rPr lang="en-US" sz="2400" i="1" dirty="0"/>
              <a:t>p</a:t>
            </a:r>
            <a:r>
              <a:rPr lang="en-US" sz="2400" i="1" baseline="-25000" dirty="0"/>
              <a:t>r</a:t>
            </a:r>
            <a:r>
              <a:rPr lang="en-US" sz="2400" dirty="0"/>
              <a:t> (why?)   So this prime </a:t>
            </a:r>
            <a:r>
              <a:rPr lang="en-US" sz="2400" i="1" dirty="0" err="1"/>
              <a:t>p</a:t>
            </a:r>
            <a:r>
              <a:rPr lang="en-US" sz="2400" dirty="0"/>
              <a:t> is </a:t>
            </a:r>
          </a:p>
          <a:p>
            <a:r>
              <a:rPr lang="en-US" sz="2400" dirty="0"/>
              <a:t>some prime that was not in our original list.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Example. </a:t>
            </a:r>
            <a:r>
              <a:rPr lang="en-US" sz="2800" i="1" dirty="0">
                <a:solidFill>
                  <a:srgbClr val="0000FF"/>
                </a:solidFill>
              </a:rPr>
              <a:t>Prove that square root of 2 is irrational.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	</a:t>
            </a:r>
            <a:r>
              <a:rPr lang="en-US" sz="2400" dirty="0"/>
              <a:t>Assume that the proposition is false. </a:t>
            </a:r>
          </a:p>
          <a:p>
            <a:pPr>
              <a:buNone/>
            </a:pPr>
            <a:r>
              <a:rPr lang="en-US" sz="2400" dirty="0"/>
              <a:t>	Then </a:t>
            </a:r>
            <a:r>
              <a:rPr lang="en-US" sz="2400" dirty="0">
                <a:solidFill>
                  <a:srgbClr val="0000FF"/>
                </a:solidFill>
              </a:rPr>
              <a:t>square root of 2 = a/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(and a,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do not have a common factor)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/>
              <a:t>So</a:t>
            </a:r>
            <a:r>
              <a:rPr lang="en-US" sz="2400" dirty="0">
                <a:solidFill>
                  <a:srgbClr val="0000FF"/>
                </a:solidFill>
              </a:rPr>
              <a:t>, 2 = a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/b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, a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2b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a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is even. 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 a = 2c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So</a:t>
            </a:r>
            <a:r>
              <a:rPr lang="en-US" sz="2400" dirty="0">
                <a:solidFill>
                  <a:srgbClr val="0000FF"/>
                </a:solidFill>
              </a:rPr>
              <a:t> 2b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4c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= 2c</a:t>
            </a:r>
            <a:r>
              <a:rPr lang="en-US" sz="2400" baseline="30000" dirty="0">
                <a:solidFill>
                  <a:srgbClr val="0000FF"/>
                </a:solidFill>
              </a:rPr>
              <a:t>2. 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b</a:t>
            </a:r>
            <a:r>
              <a:rPr lang="en-US" sz="2400" baseline="30000" dirty="0">
                <a:solidFill>
                  <a:srgbClr val="0000FF"/>
                </a:solidFill>
              </a:rPr>
              <a:t>2 </a:t>
            </a:r>
            <a:r>
              <a:rPr lang="en-US" sz="2400" dirty="0">
                <a:solidFill>
                  <a:srgbClr val="0000FF"/>
                </a:solidFill>
              </a:rPr>
              <a:t>is even. </a:t>
            </a:r>
            <a:r>
              <a:rPr lang="en-US" sz="2400" dirty="0">
                <a:solidFill>
                  <a:srgbClr val="000000"/>
                </a:solidFill>
              </a:rPr>
              <a:t>This means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is even.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Therefore</a:t>
            </a:r>
            <a:r>
              <a:rPr lang="en-US" sz="2400" dirty="0">
                <a:solidFill>
                  <a:srgbClr val="0000FF"/>
                </a:solidFill>
              </a:rPr>
              <a:t> a and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have a common factor (2)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But</a:t>
            </a:r>
            <a:r>
              <a:rPr lang="en-US" sz="2400" dirty="0">
                <a:solidFill>
                  <a:srgbClr val="0000FF"/>
                </a:solidFill>
              </a:rPr>
              <a:t> (square root of 2 = a/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  <a:r>
              <a:rPr lang="en-US" sz="2400" dirty="0">
                <a:solidFill>
                  <a:srgbClr val="000000"/>
                </a:solidFill>
              </a:rPr>
              <a:t>does not imply that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Exhaustive proof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128755"/>
            <a:ext cx="62103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Exhaustive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400" b="1" dirty="0"/>
              <a:t>Example 1</a:t>
            </a:r>
            <a:r>
              <a:rPr lang="en-US" sz="2400" dirty="0"/>
              <a:t>. </a:t>
            </a:r>
            <a:r>
              <a:rPr lang="en-US" sz="2400" i="1" dirty="0">
                <a:solidFill>
                  <a:srgbClr val="0000FF"/>
                </a:solidFill>
              </a:rPr>
              <a:t>If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is a positive integer, and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≤ 4, then (n+1) ≤ 3</a:t>
            </a:r>
            <a:r>
              <a:rPr lang="en-US" sz="2400" i="1" baseline="30000" dirty="0">
                <a:solidFill>
                  <a:srgbClr val="0000FF"/>
                </a:solidFill>
              </a:rPr>
              <a:t>n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Prove this for </a:t>
            </a:r>
            <a:r>
              <a:rPr lang="en-US" sz="2400" dirty="0" err="1"/>
              <a:t>n</a:t>
            </a:r>
            <a:r>
              <a:rPr lang="en-US" sz="2400" dirty="0"/>
              <a:t> = 1, </a:t>
            </a:r>
            <a:r>
              <a:rPr lang="en-US" sz="2400" dirty="0" err="1"/>
              <a:t>n</a:t>
            </a:r>
            <a:r>
              <a:rPr lang="en-US" sz="2400" dirty="0"/>
              <a:t> = 2, </a:t>
            </a:r>
            <a:r>
              <a:rPr lang="en-US" sz="2400" dirty="0" err="1"/>
              <a:t>n</a:t>
            </a:r>
            <a:r>
              <a:rPr lang="en-US" sz="2400" dirty="0"/>
              <a:t> = 3, and </a:t>
            </a:r>
            <a:r>
              <a:rPr lang="en-US" sz="2400" dirty="0" err="1"/>
              <a:t>n</a:t>
            </a:r>
            <a:r>
              <a:rPr lang="en-US" sz="2400" dirty="0"/>
              <a:t> = 4, and you are done!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Note</a:t>
            </a:r>
            <a:r>
              <a:rPr lang="en-US" sz="2400" dirty="0"/>
              <a:t>. An exhaustive proof examines </a:t>
            </a:r>
            <a:r>
              <a:rPr lang="en-US" sz="2400" dirty="0">
                <a:solidFill>
                  <a:srgbClr val="FF0000"/>
                </a:solidFill>
              </a:rPr>
              <a:t>every possible case </a:t>
            </a:r>
            <a:r>
              <a:rPr lang="en-US" sz="2400" dirty="0">
                <a:solidFill>
                  <a:srgbClr val="000000"/>
                </a:solidFill>
              </a:rPr>
              <a:t>to establish the proof of the claim. 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000000"/>
                </a:solidFill>
              </a:rPr>
              <a:t>Example 2</a:t>
            </a:r>
            <a:r>
              <a:rPr lang="en-US" sz="2400" dirty="0">
                <a:solidFill>
                  <a:srgbClr val="000000"/>
                </a:solidFill>
              </a:rPr>
              <a:t>. Every student of this class has a </a:t>
            </a:r>
            <a:r>
              <a:rPr lang="en-US" sz="2400" dirty="0" err="1">
                <a:solidFill>
                  <a:srgbClr val="000000"/>
                </a:solidFill>
              </a:rPr>
              <a:t>smartphone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Check with every student of this class to prove it.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Existence Proofs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70" y="1879303"/>
            <a:ext cx="6261100" cy="147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2070" y="1417638"/>
            <a:ext cx="250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Constructive Proof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2070" y="3352503"/>
            <a:ext cx="30828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Non-constructive Proof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515" y="4753684"/>
            <a:ext cx="5880100" cy="520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645" y="5431225"/>
            <a:ext cx="6618639" cy="6437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515" y="3901778"/>
            <a:ext cx="59309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Mistakes in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sz="2400" dirty="0">
                <a:solidFill>
                  <a:srgbClr val="0000FF"/>
                </a:solidFill>
              </a:rPr>
              <a:t>If you do every problem in this book, then you will learn Discrete Mathematics. (</a:t>
            </a:r>
            <a:r>
              <a:rPr lang="en-US" sz="2400" dirty="0" err="1">
                <a:solidFill>
                  <a:srgbClr val="0000FF"/>
                </a:solidFill>
              </a:rPr>
              <a:t>p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</a:t>
            </a:r>
            <a:r>
              <a:rPr lang="en-US" sz="240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dirty="0" err="1">
                <a:solidFill>
                  <a:srgbClr val="0000FF"/>
                </a:solidFill>
                <a:sym typeface="Wingdings"/>
              </a:rPr>
              <a:t>q</a:t>
            </a:r>
            <a:r>
              <a:rPr lang="en-US" sz="2400" dirty="0">
                <a:solidFill>
                  <a:srgbClr val="0000FF"/>
                </a:solidFill>
                <a:sym typeface="Wingdings"/>
              </a:rPr>
              <a:t>)</a:t>
            </a:r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	You learned discrete mathematics. (</a:t>
            </a:r>
            <a:r>
              <a:rPr lang="en-US" sz="2400" dirty="0" err="1"/>
              <a:t>q</a:t>
            </a:r>
            <a:r>
              <a:rPr lang="en-US" sz="2400" dirty="0"/>
              <a:t> holds)</a:t>
            </a:r>
          </a:p>
          <a:p>
            <a:pPr>
              <a:buNone/>
            </a:pPr>
            <a:r>
              <a:rPr lang="en-US" sz="2400" dirty="0"/>
              <a:t>	Therefore, you did every problem in this book. (</a:t>
            </a:r>
            <a:r>
              <a:rPr lang="en-US" sz="2400" dirty="0" err="1"/>
              <a:t>p</a:t>
            </a:r>
            <a:r>
              <a:rPr lang="en-US" sz="2400" dirty="0"/>
              <a:t> holds)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Right or wrong?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predicates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825" y="2089150"/>
            <a:ext cx="4762500" cy="26797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Mistakes in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a=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So, a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 err="1"/>
              <a:t>ab</a:t>
            </a:r>
            <a:endParaRPr lang="en-US" dirty="0"/>
          </a:p>
          <a:p>
            <a:pPr>
              <a:buNone/>
            </a:pPr>
            <a:r>
              <a:rPr lang="en-US" dirty="0"/>
              <a:t>	Therefore a</a:t>
            </a:r>
            <a:r>
              <a:rPr lang="en-US" baseline="30000" dirty="0"/>
              <a:t>2</a:t>
            </a:r>
            <a:r>
              <a:rPr lang="en-US" dirty="0"/>
              <a:t> - b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 err="1"/>
              <a:t>ab</a:t>
            </a:r>
            <a:r>
              <a:rPr lang="en-US" dirty="0"/>
              <a:t> – b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So, (</a:t>
            </a:r>
            <a:r>
              <a:rPr lang="en-US" dirty="0" err="1"/>
              <a:t>a+b).(a-b</a:t>
            </a:r>
            <a:r>
              <a:rPr lang="en-US" dirty="0"/>
              <a:t>) = </a:t>
            </a:r>
            <a:r>
              <a:rPr lang="en-US" dirty="0" err="1"/>
              <a:t>b.(a-b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Therefore </a:t>
            </a:r>
            <a:r>
              <a:rPr lang="en-US" dirty="0" err="1"/>
              <a:t>a+b</a:t>
            </a:r>
            <a:r>
              <a:rPr lang="en-US" dirty="0"/>
              <a:t> = 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So, 2b = </a:t>
            </a:r>
            <a:r>
              <a:rPr lang="en-US" dirty="0" err="1"/>
              <a:t>b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This implies 2 = 1</a:t>
            </a:r>
          </a:p>
          <a:p>
            <a:pPr>
              <a:buNone/>
            </a:pPr>
            <a:r>
              <a:rPr lang="en-US" dirty="0"/>
              <a:t>	What is wrong here?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17638"/>
            <a:ext cx="868218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Given a proposition P, if you find a single counterexample to it,</a:t>
            </a:r>
          </a:p>
          <a:p>
            <a:pPr>
              <a:buNone/>
            </a:pPr>
            <a:r>
              <a:rPr lang="en-US" sz="2400" dirty="0"/>
              <a:t>then the proposition P is false.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Example (of a wrong claim</a:t>
            </a:r>
            <a:r>
              <a:rPr lang="en-US" sz="2400" dirty="0"/>
              <a:t>) </a:t>
            </a:r>
            <a:r>
              <a:rPr lang="en-US" sz="2400" i="1" dirty="0">
                <a:solidFill>
                  <a:srgbClr val="0000FF"/>
                </a:solidFill>
              </a:rPr>
              <a:t>If n</a:t>
            </a:r>
            <a:r>
              <a:rPr lang="en-US" sz="2400" i="1" baseline="30000" dirty="0">
                <a:solidFill>
                  <a:srgbClr val="0000FF"/>
                </a:solidFill>
              </a:rPr>
              <a:t>2</a:t>
            </a:r>
            <a:r>
              <a:rPr lang="en-US" sz="2400" i="1" dirty="0">
                <a:solidFill>
                  <a:srgbClr val="0000FF"/>
                </a:solidFill>
              </a:rPr>
              <a:t> is positive then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 is positive</a:t>
            </a:r>
          </a:p>
          <a:p>
            <a:pPr>
              <a:buNone/>
            </a:pPr>
            <a:r>
              <a:rPr lang="en-US" sz="2400" dirty="0"/>
              <a:t>To prove it wrong, just show that when n</a:t>
            </a:r>
            <a:r>
              <a:rPr lang="en-US" sz="2400" baseline="30000" dirty="0"/>
              <a:t>2</a:t>
            </a:r>
            <a:r>
              <a:rPr lang="en-US" sz="2400" dirty="0"/>
              <a:t>=4, </a:t>
            </a:r>
            <a:r>
              <a:rPr lang="en-US" sz="2400" dirty="0" err="1"/>
              <a:t>n</a:t>
            </a:r>
            <a:r>
              <a:rPr lang="en-US" sz="2400" dirty="0"/>
              <a:t> can be -2.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Once upon a time, there was a claim that if </a:t>
            </a:r>
            <a:r>
              <a:rPr lang="en-US" sz="2400" dirty="0">
                <a:solidFill>
                  <a:srgbClr val="0000FF"/>
                </a:solidFill>
              </a:rPr>
              <a:t>(2</a:t>
            </a:r>
            <a:r>
              <a:rPr lang="en-US" sz="2400" baseline="30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-1) divided by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produces the remainder 1, then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is an odd prime</a:t>
            </a:r>
            <a:r>
              <a:rPr lang="en-US" sz="2400" dirty="0"/>
              <a:t>. The claim</a:t>
            </a:r>
          </a:p>
          <a:p>
            <a:pPr>
              <a:buNone/>
            </a:pPr>
            <a:r>
              <a:rPr lang="en-US" sz="2400" dirty="0"/>
              <a:t>was later found to be false, when someone found a</a:t>
            </a:r>
          </a:p>
          <a:p>
            <a:pPr>
              <a:buNone/>
            </a:pPr>
            <a:r>
              <a:rPr lang="en-US" sz="2400" dirty="0"/>
              <a:t>counterexample: </a:t>
            </a:r>
            <a:r>
              <a:rPr lang="en-US" sz="2400" dirty="0">
                <a:solidFill>
                  <a:srgbClr val="0000FF"/>
                </a:solidFill>
              </a:rPr>
              <a:t>the predicate is true for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=341, but 341 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is not a prime number (11 </a:t>
            </a:r>
            <a:r>
              <a:rPr lang="en-US" sz="2400" dirty="0" err="1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31 = 341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 of tiling problems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10" y="1417638"/>
            <a:ext cx="2899840" cy="3008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3131390" cy="30301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114" y="5007552"/>
            <a:ext cx="1241136" cy="1414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36278" y="53456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Two dominoes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5502" y="4447743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7091" y="4595091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473" y="529590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7091" y="5295900"/>
            <a:ext cx="850900" cy="4191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 of tiling problems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335" y="1590820"/>
            <a:ext cx="2149938" cy="20092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2172540" cy="2102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273" y="1868373"/>
            <a:ext cx="1055791" cy="12036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2182" y="3648057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78676" y="3519907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0727" y="212812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6657" y="2128120"/>
            <a:ext cx="850900" cy="419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617553"/>
            <a:ext cx="8607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Can you tile board (a) with the dominoes?</a:t>
            </a:r>
          </a:p>
          <a:p>
            <a:r>
              <a:rPr lang="en-US" dirty="0"/>
              <a:t>2. Can you tile board (a) </a:t>
            </a:r>
            <a:r>
              <a:rPr lang="en-US" dirty="0">
                <a:solidFill>
                  <a:srgbClr val="FF0000"/>
                </a:solidFill>
              </a:rPr>
              <a:t>(with one corner square removed</a:t>
            </a:r>
            <a:r>
              <a:rPr lang="en-US" dirty="0"/>
              <a:t>) with the dominoes)? </a:t>
            </a:r>
          </a:p>
          <a:p>
            <a:r>
              <a:rPr lang="en-US" dirty="0"/>
              <a:t>3. Can you tile board (a) </a:t>
            </a:r>
            <a:r>
              <a:rPr lang="en-US" dirty="0">
                <a:solidFill>
                  <a:srgbClr val="FF0000"/>
                </a:solidFill>
              </a:rPr>
              <a:t>(with the top left and the bottom right corner squares removed</a:t>
            </a:r>
            <a:r>
              <a:rPr lang="en-US" dirty="0"/>
              <a:t>) </a:t>
            </a:r>
          </a:p>
          <a:p>
            <a:r>
              <a:rPr lang="en-US" dirty="0"/>
              <a:t>with the dominoes?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05079" y="3150575"/>
            <a:ext cx="422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6657" y="3071975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d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141" y="1417638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endParaRPr lang="en-US" b="1" u="sng" dirty="0"/>
          </a:p>
          <a:p>
            <a:pPr>
              <a:buNone/>
            </a:pPr>
            <a:r>
              <a:rPr lang="en-US" dirty="0"/>
              <a:t>	</a:t>
            </a:r>
            <a:r>
              <a:rPr lang="en-US" sz="4500" dirty="0"/>
              <a:t>Let </a:t>
            </a:r>
            <a:r>
              <a:rPr lang="en-US" sz="4500" dirty="0" err="1"/>
              <a:t>x</a:t>
            </a:r>
            <a:r>
              <a:rPr lang="en-US" sz="4500" dirty="0"/>
              <a:t> be an integer</a:t>
            </a:r>
          </a:p>
          <a:p>
            <a:pPr>
              <a:buNone/>
            </a:pPr>
            <a:r>
              <a:rPr lang="en-US" sz="4500" dirty="0"/>
              <a:t>	Let </a:t>
            </a:r>
            <a:r>
              <a:rPr lang="en-US" sz="4500" dirty="0" err="1"/>
              <a:t>T(x</a:t>
            </a:r>
            <a:r>
              <a:rPr lang="en-US" sz="4500" dirty="0"/>
              <a:t>) 	= x/2 if </a:t>
            </a:r>
            <a:r>
              <a:rPr lang="en-US" sz="4500" dirty="0" err="1"/>
              <a:t>x</a:t>
            </a:r>
            <a:r>
              <a:rPr lang="en-US" sz="4500" dirty="0"/>
              <a:t> is even</a:t>
            </a:r>
          </a:p>
          <a:p>
            <a:pPr>
              <a:buNone/>
            </a:pPr>
            <a:r>
              <a:rPr lang="en-US" sz="4500" dirty="0"/>
              <a:t>				= 3x+1 if </a:t>
            </a:r>
            <a:r>
              <a:rPr lang="en-US" sz="4500" dirty="0" err="1"/>
              <a:t>x</a:t>
            </a:r>
            <a:r>
              <a:rPr lang="en-US" sz="4500" dirty="0"/>
              <a:t> is odd</a:t>
            </a:r>
          </a:p>
          <a:p>
            <a:pPr>
              <a:buNone/>
            </a:pPr>
            <a:endParaRPr lang="en-US" sz="3500" dirty="0"/>
          </a:p>
          <a:p>
            <a:pPr>
              <a:buNone/>
            </a:pPr>
            <a:r>
              <a:rPr lang="en-US" sz="5000" b="1" u="sng" dirty="0">
                <a:solidFill>
                  <a:prstClr val="black"/>
                </a:solidFill>
              </a:rPr>
              <a:t>The 3x+1 conjecture</a:t>
            </a:r>
          </a:p>
          <a:p>
            <a:pPr>
              <a:buNone/>
            </a:pPr>
            <a:r>
              <a:rPr lang="en-US" sz="5000" dirty="0">
                <a:solidFill>
                  <a:srgbClr val="0000FF"/>
                </a:solidFill>
              </a:rPr>
              <a:t>For all positive integers </a:t>
            </a:r>
            <a:r>
              <a:rPr lang="en-US" sz="5000" dirty="0" err="1">
                <a:solidFill>
                  <a:srgbClr val="0000FF"/>
                </a:solidFill>
              </a:rPr>
              <a:t>x</a:t>
            </a:r>
            <a:r>
              <a:rPr lang="en-US" sz="5000" dirty="0">
                <a:solidFill>
                  <a:srgbClr val="0000FF"/>
                </a:solidFill>
              </a:rPr>
              <a:t>, when we repeatedly apply the transformation T , we will eventually reach the integer 1</a:t>
            </a:r>
            <a:r>
              <a:rPr lang="en-US" sz="5000" dirty="0"/>
              <a:t>.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For example, starting with </a:t>
            </a:r>
            <a:r>
              <a:rPr lang="en-US" sz="4500" dirty="0" err="1"/>
              <a:t>x</a:t>
            </a:r>
            <a:r>
              <a:rPr lang="en-US" sz="4500" dirty="0"/>
              <a:t> = 13, we find T (13) = 3 .13 + 1 = 40, </a:t>
            </a:r>
          </a:p>
          <a:p>
            <a:pPr>
              <a:buNone/>
            </a:pPr>
            <a:r>
              <a:rPr lang="en-US" sz="4500" dirty="0"/>
              <a:t>T (40) = 40/2 = 20, T (20) = 20/2 = 10, T (10) = 10/2 = 5, T (5) = 3 .5 + 1 = 16, </a:t>
            </a:r>
          </a:p>
          <a:p>
            <a:pPr>
              <a:buNone/>
            </a:pPr>
            <a:r>
              <a:rPr lang="en-US" sz="4500" dirty="0"/>
              <a:t>T (16) = 8, T (8) = 4, T (4) = 2, and T (2) = 1.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r>
              <a:rPr lang="en-US" sz="4500" dirty="0"/>
              <a:t>The 3x + 1 conjecture has been verified using computers for all integers </a:t>
            </a:r>
          </a:p>
          <a:p>
            <a:pPr>
              <a:buNone/>
            </a:pPr>
            <a:r>
              <a:rPr lang="en-US" sz="4500" dirty="0" err="1"/>
              <a:t>x</a:t>
            </a:r>
            <a:r>
              <a:rPr lang="en-US" sz="4500" dirty="0"/>
              <a:t> up to 5.6 .10</a:t>
            </a:r>
            <a:r>
              <a:rPr lang="en-US" sz="4500" baseline="30000" dirty="0"/>
              <a:t>13</a:t>
            </a:r>
            <a:r>
              <a:rPr lang="en-US" sz="4500" dirty="0"/>
              <a:t>.</a:t>
            </a:r>
          </a:p>
          <a:p>
            <a:pPr lvl="1">
              <a:buNone/>
            </a:pPr>
            <a:r>
              <a:rPr lang="en-US" sz="4500" dirty="0"/>
              <a:t>	</a:t>
            </a:r>
            <a:endParaRPr lang="en-US" sz="4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b="1" u="sng" dirty="0"/>
              <a:t>Fermat’s last theorem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800" dirty="0"/>
              <a:t>The equation </a:t>
            </a:r>
          </a:p>
          <a:p>
            <a:pPr>
              <a:buNone/>
            </a:pPr>
            <a:r>
              <a:rPr lang="en-US" sz="2800" dirty="0"/>
              <a:t>					</a:t>
            </a:r>
            <a:r>
              <a:rPr lang="en-US" sz="2800" dirty="0" err="1"/>
              <a:t>x</a:t>
            </a:r>
            <a:r>
              <a:rPr lang="en-US" sz="2800" baseline="30000" dirty="0" err="1"/>
              <a:t>n</a:t>
            </a:r>
            <a:r>
              <a:rPr lang="en-US" sz="2800" dirty="0"/>
              <a:t> + </a:t>
            </a:r>
            <a:r>
              <a:rPr lang="en-US" sz="2800" dirty="0" err="1"/>
              <a:t>y</a:t>
            </a:r>
            <a:r>
              <a:rPr lang="en-US" sz="2800" baseline="30000" dirty="0" err="1"/>
              <a:t>n</a:t>
            </a:r>
            <a:r>
              <a:rPr lang="en-US" sz="2800" dirty="0"/>
              <a:t> = </a:t>
            </a:r>
            <a:r>
              <a:rPr lang="en-US" sz="2800" dirty="0" err="1"/>
              <a:t>z</a:t>
            </a:r>
            <a:r>
              <a:rPr lang="en-US" sz="2800" baseline="30000" dirty="0" err="1"/>
              <a:t>n</a:t>
            </a:r>
            <a:endParaRPr lang="en-US" sz="2800" baseline="30000" dirty="0"/>
          </a:p>
          <a:p>
            <a:pPr lvl="1">
              <a:buNone/>
            </a:pPr>
            <a:r>
              <a:rPr lang="en-US" dirty="0"/>
              <a:t>does not have an integer solution for </a:t>
            </a:r>
            <a:r>
              <a:rPr lang="en-US" dirty="0" err="1"/>
              <a:t>x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dirty="0"/>
              <a:t>, </a:t>
            </a:r>
            <a:r>
              <a:rPr lang="en-US" dirty="0" err="1"/>
              <a:t>z</a:t>
            </a:r>
            <a:r>
              <a:rPr lang="en-US" dirty="0"/>
              <a:t> when </a:t>
            </a:r>
          </a:p>
          <a:p>
            <a:pPr lvl="1">
              <a:buNone/>
            </a:pPr>
            <a:r>
              <a:rPr lang="en-US" dirty="0" err="1"/>
              <a:t>x</a:t>
            </a:r>
            <a:r>
              <a:rPr lang="en-US" dirty="0"/>
              <a:t> ≠ 0 , </a:t>
            </a:r>
            <a:r>
              <a:rPr lang="en-US" dirty="0" err="1"/>
              <a:t>y</a:t>
            </a:r>
            <a:r>
              <a:rPr lang="en-US" dirty="0"/>
              <a:t> ≠ 0 , </a:t>
            </a:r>
            <a:r>
              <a:rPr lang="en-US" dirty="0" err="1"/>
              <a:t>z</a:t>
            </a:r>
            <a:r>
              <a:rPr lang="en-US" dirty="0"/>
              <a:t> ≠ 0 and </a:t>
            </a:r>
            <a:r>
              <a:rPr lang="en-US" dirty="0" err="1"/>
              <a:t>n</a:t>
            </a:r>
            <a:r>
              <a:rPr lang="en-US" dirty="0"/>
              <a:t> &gt; 2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(The problem was introduced in 1637 by Pierre de Fermat. It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remained unsolved since the 17</a:t>
            </a:r>
            <a:r>
              <a:rPr lang="en-US" sz="2400" baseline="30000" dirty="0">
                <a:solidFill>
                  <a:srgbClr val="FF0000"/>
                </a:solidFill>
              </a:rPr>
              <a:t>th</a:t>
            </a:r>
            <a:r>
              <a:rPr lang="en-US" sz="2400" dirty="0">
                <a:solidFill>
                  <a:srgbClr val="FF0000"/>
                </a:solidFill>
              </a:rPr>
              <a:t> century, and was eventually solved around 1990 by Andrew Wiles)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044700"/>
            <a:ext cx="5829300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38300"/>
            <a:ext cx="61214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0" y="1949450"/>
            <a:ext cx="5549900" cy="295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5211" y="5337448"/>
            <a:ext cx="466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Perhaps we meant all real numbers.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1962727"/>
            <a:ext cx="6758118" cy="38908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Quantifiers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69" y="2043316"/>
            <a:ext cx="6159500" cy="340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457</Words>
  <Application>Microsoft Macintosh PowerPoint</Application>
  <PresentationFormat>On-screen Show (4:3)</PresentationFormat>
  <Paragraphs>225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Calibri</vt:lpstr>
      <vt:lpstr>Wingdings</vt:lpstr>
      <vt:lpstr>Arial</vt:lpstr>
      <vt:lpstr>Office Theme</vt:lpstr>
      <vt:lpstr>CS 2210:0001 Discrete Structures Logic and Proof</vt:lpstr>
      <vt:lpstr>Predicate Logic</vt:lpstr>
      <vt:lpstr>Predicate Logic</vt:lpstr>
      <vt:lpstr>Examples of predicates</vt:lpstr>
      <vt:lpstr>Quantifiers</vt:lpstr>
      <vt:lpstr>Universal Quantifiers</vt:lpstr>
      <vt:lpstr>Universal Quantifiers</vt:lpstr>
      <vt:lpstr>Universal Quantifiers</vt:lpstr>
      <vt:lpstr>Universal Quantifiers</vt:lpstr>
      <vt:lpstr>Existential Quantifiers</vt:lpstr>
      <vt:lpstr>Existential Quantifiers</vt:lpstr>
      <vt:lpstr>Existential Quantifiers</vt:lpstr>
      <vt:lpstr>Negating quantification</vt:lpstr>
      <vt:lpstr>Negating quantification</vt:lpstr>
      <vt:lpstr>Translating into English</vt:lpstr>
      <vt:lpstr>Translating into English</vt:lpstr>
      <vt:lpstr>Translating into English</vt:lpstr>
      <vt:lpstr>Translating into English</vt:lpstr>
      <vt:lpstr>Order of Quantifiers</vt:lpstr>
      <vt:lpstr>Negating Multiple Quantifiers</vt:lpstr>
      <vt:lpstr>More on Quantifiers</vt:lpstr>
      <vt:lpstr>Rules of Inference</vt:lpstr>
      <vt:lpstr>Other Rules of Inference</vt:lpstr>
      <vt:lpstr>Rules of Inference</vt:lpstr>
      <vt:lpstr>Proofs</vt:lpstr>
      <vt:lpstr>Proofs</vt:lpstr>
      <vt:lpstr>Direct Proofs</vt:lpstr>
      <vt:lpstr>Direct Proofs</vt:lpstr>
      <vt:lpstr>Indirect Proofs</vt:lpstr>
      <vt:lpstr>Indirect Proof Example</vt:lpstr>
      <vt:lpstr>Proof by Contradiction</vt:lpstr>
      <vt:lpstr>Proof by contradiction: Example</vt:lpstr>
      <vt:lpstr>Proof by contradiction: Example</vt:lpstr>
      <vt:lpstr>Proof by contradiction: Example</vt:lpstr>
      <vt:lpstr>Proof by contradiction: Example</vt:lpstr>
      <vt:lpstr>Exhaustive proof</vt:lpstr>
      <vt:lpstr>Exhaustive proof</vt:lpstr>
      <vt:lpstr>Existence Proofs</vt:lpstr>
      <vt:lpstr>Mistakes in proofs</vt:lpstr>
      <vt:lpstr>Mistakes in proofs</vt:lpstr>
      <vt:lpstr>Counterexample</vt:lpstr>
      <vt:lpstr>Proofs of tiling problems</vt:lpstr>
      <vt:lpstr>Proofs of tiling problems</vt:lpstr>
      <vt:lpstr>Difficult problems</vt:lpstr>
      <vt:lpstr>Difficult problems</vt:lpstr>
    </vt:vector>
  </TitlesOfParts>
  <Company>University of Iowa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151</cp:revision>
  <dcterms:created xsi:type="dcterms:W3CDTF">2015-01-30T21:16:06Z</dcterms:created>
  <dcterms:modified xsi:type="dcterms:W3CDTF">2018-08-27T19:10:11Z</dcterms:modified>
</cp:coreProperties>
</file>