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60" r:id="rId22"/>
    <p:sldId id="261" r:id="rId23"/>
    <p:sldId id="263" r:id="rId24"/>
    <p:sldId id="262" r:id="rId25"/>
    <p:sldId id="264" r:id="rId26"/>
    <p:sldId id="304" r:id="rId27"/>
    <p:sldId id="265" r:id="rId28"/>
    <p:sldId id="291" r:id="rId29"/>
    <p:sldId id="292" r:id="rId30"/>
    <p:sldId id="293" r:id="rId31"/>
    <p:sldId id="294" r:id="rId32"/>
    <p:sldId id="266" r:id="rId33"/>
    <p:sldId id="301" r:id="rId34"/>
    <p:sldId id="295" r:id="rId35"/>
    <p:sldId id="268" r:id="rId36"/>
    <p:sldId id="269" r:id="rId37"/>
    <p:sldId id="296" r:id="rId38"/>
    <p:sldId id="298" r:id="rId39"/>
    <p:sldId id="267" r:id="rId40"/>
    <p:sldId id="303" r:id="rId41"/>
    <p:sldId id="270" r:id="rId42"/>
    <p:sldId id="299" r:id="rId43"/>
    <p:sldId id="300" r:id="rId44"/>
    <p:sldId id="271" r:id="rId45"/>
    <p:sldId id="302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AE857A-248B-D342-903A-5A2DDA1DCD0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6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8/27/18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4" Type="http://schemas.openxmlformats.org/officeDocument/2006/relationships/image" Target="../media/image27.png"/><Relationship Id="rId5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CS 2210:0001 Discrete Structures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FF0000"/>
                </a:solidFill>
              </a:rPr>
              <a:t>Logic and Proof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Fall 2018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Sukumar Ghosh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565906"/>
            <a:ext cx="6121400" cy="361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47343" y="5442478"/>
            <a:ext cx="68009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∃x (x is a student CS 2210</a:t>
            </a:r>
            <a:r>
              <a:rPr lang="en-US" sz="2400" b="1" dirty="0">
                <a:solidFill>
                  <a:srgbClr val="660066"/>
                </a:solidFill>
                <a:sym typeface="Wingdings"/>
              </a:rPr>
              <a:t>⟶   x has traveled abroad)</a:t>
            </a:r>
            <a:endParaRPr lang="en-US" sz="2400" b="1" dirty="0">
              <a:solidFill>
                <a:srgbClr val="660066"/>
              </a:solidFill>
            </a:endParaRP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1569" y="1871449"/>
            <a:ext cx="64572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Note that you still have to specify the domain of </a:t>
            </a:r>
            <a:r>
              <a:rPr lang="en-US" sz="2400" dirty="0" err="1"/>
              <a:t>x</a:t>
            </a:r>
            <a:r>
              <a:rPr lang="en-US" sz="2400" dirty="0"/>
              <a:t>.</a:t>
            </a:r>
          </a:p>
          <a:p>
            <a:r>
              <a:rPr lang="en-US" sz="2400" dirty="0"/>
              <a:t>Thus, if 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/>
              <a:t> is </a:t>
            </a:r>
            <a:r>
              <a:rPr lang="en-US" sz="2400" dirty="0">
                <a:solidFill>
                  <a:srgbClr val="FF0000"/>
                </a:solidFill>
              </a:rPr>
              <a:t>Iowa</a:t>
            </a:r>
            <a:r>
              <a:rPr lang="en-US" sz="2400" dirty="0"/>
              <a:t>, then 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= x+1 &gt;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is not true.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146" y="3389614"/>
            <a:ext cx="6096000" cy="13589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Existential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171" y="1842804"/>
            <a:ext cx="60452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quantification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650" y="1804611"/>
            <a:ext cx="6235832" cy="357250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Negating quantification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0500" y="1852352"/>
            <a:ext cx="6223000" cy="3492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80662" y="4153470"/>
            <a:ext cx="635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You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50870" y="1915939"/>
            <a:ext cx="70179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Every student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in this class has studied Calculus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Let 		</a:t>
            </a:r>
            <a:r>
              <a:rPr lang="en-US" sz="2400" dirty="0" err="1"/>
              <a:t>C(x</a:t>
            </a:r>
            <a:r>
              <a:rPr lang="en-US" sz="2400" dirty="0"/>
              <a:t>) mean “</a:t>
            </a:r>
            <a:r>
              <a:rPr lang="en-US" sz="2400" dirty="0" err="1"/>
              <a:t>x</a:t>
            </a:r>
            <a:r>
              <a:rPr lang="en-US" sz="2400" dirty="0"/>
              <a:t> has studied Calculus,” and </a:t>
            </a:r>
          </a:p>
          <a:p>
            <a:r>
              <a:rPr lang="en-US" sz="2400" dirty="0"/>
              <a:t>		</a:t>
            </a:r>
            <a:r>
              <a:rPr lang="en-US" sz="2400" dirty="0" err="1"/>
              <a:t>S(x</a:t>
            </a:r>
            <a:r>
              <a:rPr lang="en-US" sz="2400" dirty="0"/>
              <a:t>) mean “</a:t>
            </a:r>
            <a:r>
              <a:rPr lang="en-US" sz="2400" dirty="0" err="1"/>
              <a:t>x</a:t>
            </a:r>
            <a:r>
              <a:rPr lang="en-US" sz="2400" dirty="0"/>
              <a:t> is a student in this class.”</a:t>
            </a:r>
          </a:p>
          <a:p>
            <a:endParaRPr lang="en-US" sz="2400" dirty="0"/>
          </a:p>
          <a:p>
            <a:r>
              <a:rPr lang="en-US" sz="2400" dirty="0"/>
              <a:t>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0869" y="3943350"/>
            <a:ext cx="2998267" cy="123177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871449"/>
            <a:ext cx="6197600" cy="33909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3182" y="1417638"/>
            <a:ext cx="6592454" cy="4886179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Translating into English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64" y="1417638"/>
            <a:ext cx="6465454" cy="510554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9999" y="1720849"/>
            <a:ext cx="6465455" cy="461760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Propositional logic has limitations. Consider this: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	Is </a:t>
            </a:r>
            <a:r>
              <a:rPr lang="en-US" sz="2400" dirty="0" err="1">
                <a:solidFill>
                  <a:srgbClr val="FF0000"/>
                </a:solidFill>
              </a:rPr>
              <a:t>x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0000FF"/>
                </a:solidFill>
              </a:rPr>
              <a:t>&gt; 3</a:t>
            </a:r>
            <a:r>
              <a:rPr lang="en-US" sz="2400" dirty="0"/>
              <a:t> a proposition? </a:t>
            </a:r>
            <a:r>
              <a:rPr lang="en-US" sz="3600" dirty="0"/>
              <a:t>No, it is a </a:t>
            </a:r>
            <a:r>
              <a:rPr lang="en-US" sz="3600" b="1" dirty="0">
                <a:solidFill>
                  <a:srgbClr val="660066"/>
                </a:solidFill>
              </a:rPr>
              <a:t>predicate</a:t>
            </a:r>
            <a:r>
              <a:rPr lang="en-US" sz="2400" b="1" dirty="0">
                <a:solidFill>
                  <a:srgbClr val="660066"/>
                </a:solidFill>
              </a:rPr>
              <a:t>. 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</a:t>
            </a:r>
            <a:r>
              <a:rPr lang="en-US" sz="2400" b="1" dirty="0" smtClean="0">
                <a:solidFill>
                  <a:srgbClr val="660066"/>
                </a:solidFill>
              </a:rPr>
              <a:t> </a:t>
            </a:r>
            <a:r>
              <a:rPr lang="en-US" sz="2400" dirty="0" smtClean="0"/>
              <a:t>Call </a:t>
            </a:r>
            <a:r>
              <a:rPr lang="en-US" sz="2400" dirty="0"/>
              <a:t>it </a:t>
            </a:r>
            <a:r>
              <a:rPr lang="en-US" sz="2400" b="1" dirty="0">
                <a:solidFill>
                  <a:srgbClr val="660066"/>
                </a:solidFill>
              </a:rPr>
              <a:t>P(x). </a:t>
            </a:r>
          </a:p>
          <a:p>
            <a:pPr>
              <a:buNone/>
            </a:pPr>
            <a:r>
              <a:rPr lang="en-US" sz="2400" b="1" dirty="0">
                <a:solidFill>
                  <a:srgbClr val="660066"/>
                </a:solidFill>
              </a:rPr>
              <a:t>		</a:t>
            </a:r>
            <a:r>
              <a:rPr lang="en-US" sz="2400" b="1" dirty="0" smtClean="0">
                <a:solidFill>
                  <a:srgbClr val="660066"/>
                </a:solidFill>
              </a:rPr>
              <a:t>P(4</a:t>
            </a:r>
            <a:r>
              <a:rPr lang="en-US" sz="2400" b="1" dirty="0">
                <a:solidFill>
                  <a:srgbClr val="660066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</a:rPr>
              <a:t>is true, but </a:t>
            </a:r>
            <a:r>
              <a:rPr lang="en-US" sz="2400" b="1" dirty="0">
                <a:solidFill>
                  <a:srgbClr val="660066"/>
                </a:solidFill>
              </a:rPr>
              <a:t>P(1) </a:t>
            </a:r>
            <a:r>
              <a:rPr lang="en-US" sz="2400" dirty="0">
                <a:solidFill>
                  <a:srgbClr val="000000"/>
                </a:solidFill>
              </a:rPr>
              <a:t>is false.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</a:t>
            </a:r>
            <a:r>
              <a:rPr lang="en-US" sz="2400" b="1" dirty="0" smtClean="0">
                <a:solidFill>
                  <a:srgbClr val="660066"/>
                </a:solidFill>
              </a:rPr>
              <a:t>P(x</a:t>
            </a:r>
            <a:r>
              <a:rPr lang="en-US" sz="2400" b="1" dirty="0">
                <a:solidFill>
                  <a:srgbClr val="660066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</a:rPr>
              <a:t>will create a </a:t>
            </a:r>
            <a:r>
              <a:rPr lang="en-US" sz="2400" dirty="0" smtClean="0">
                <a:solidFill>
                  <a:srgbClr val="000000"/>
                </a:solidFill>
              </a:rPr>
              <a:t>proposition when </a:t>
            </a:r>
            <a:r>
              <a:rPr lang="en-US" sz="2400" dirty="0">
                <a:solidFill>
                  <a:srgbClr val="000000"/>
                </a:solidFill>
              </a:rPr>
              <a:t>x is given a value.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Predicates are also known as </a:t>
            </a:r>
            <a:r>
              <a:rPr lang="en-US" sz="2400" b="1" dirty="0">
                <a:solidFill>
                  <a:srgbClr val="FF0000"/>
                </a:solidFill>
              </a:rPr>
              <a:t>propositional functions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</a:rPr>
              <a:t>Predicate logic </a:t>
            </a:r>
            <a:r>
              <a:rPr lang="en-US" sz="2400" dirty="0">
                <a:solidFill>
                  <a:srgbClr val="000000"/>
                </a:solidFill>
              </a:rPr>
              <a:t>is more powerful than propositional logic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Negating Multiple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83" y="1631949"/>
            <a:ext cx="7435272" cy="477577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Quantifiers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			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∃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 (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10 )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b="1" dirty="0">
                <a:solidFill>
                  <a:srgbClr val="000000"/>
                </a:solidFill>
              </a:rPr>
              <a:t>∀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 (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+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 =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dirty="0">
                <a:solidFill>
                  <a:srgbClr val="000000"/>
                </a:solidFill>
              </a:rPr>
              <a:t>+ </a:t>
            </a:r>
            <a:r>
              <a:rPr lang="en-US" sz="2400" dirty="0" err="1">
                <a:solidFill>
                  <a:srgbClr val="000000"/>
                </a:solidFill>
              </a:rPr>
              <a:t>x</a:t>
            </a:r>
            <a:r>
              <a:rPr lang="en-US" sz="2400" dirty="0">
                <a:solidFill>
                  <a:srgbClr val="000000"/>
                </a:solidFill>
              </a:rPr>
              <a:t> 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		Negation of </a:t>
            </a:r>
            <a:r>
              <a:rPr lang="en-US" sz="2400" b="1" dirty="0">
                <a:solidFill>
                  <a:srgbClr val="FF0000"/>
                </a:solidFill>
              </a:rPr>
              <a:t>∀</a:t>
            </a:r>
            <a:r>
              <a:rPr lang="en-US" sz="2400" b="1" dirty="0" err="1">
                <a:solidFill>
                  <a:srgbClr val="FF0000"/>
                </a:solidFill>
              </a:rPr>
              <a:t>x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P(x</a:t>
            </a:r>
            <a:r>
              <a:rPr lang="en-US" sz="2400" b="1" dirty="0">
                <a:solidFill>
                  <a:srgbClr val="FF0000"/>
                </a:solidFill>
              </a:rPr>
              <a:t>) </a:t>
            </a:r>
            <a:r>
              <a:rPr lang="en-US" sz="2400" b="1" dirty="0">
                <a:solidFill>
                  <a:srgbClr val="000000"/>
                </a:solidFill>
              </a:rPr>
              <a:t>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∃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</a:t>
            </a:r>
            <a:r>
              <a:rPr lang="en-US" sz="2400" i="1" dirty="0">
                <a:solidFill>
                  <a:srgbClr val="660066"/>
                </a:solidFill>
              </a:rPr>
              <a:t>(there is at least one </a:t>
            </a:r>
            <a:r>
              <a:rPr lang="en-US" sz="2400" i="1" dirty="0" err="1">
                <a:solidFill>
                  <a:srgbClr val="660066"/>
                </a:solidFill>
              </a:rPr>
              <a:t>x</a:t>
            </a:r>
            <a:r>
              <a:rPr lang="en-US" sz="2400" i="1" dirty="0">
                <a:solidFill>
                  <a:srgbClr val="660066"/>
                </a:solidFill>
              </a:rPr>
              <a:t> such that </a:t>
            </a:r>
            <a:r>
              <a:rPr lang="en-US" sz="2400" i="1" dirty="0" err="1">
                <a:solidFill>
                  <a:srgbClr val="660066"/>
                </a:solidFill>
              </a:rPr>
              <a:t>P(x</a:t>
            </a:r>
            <a:r>
              <a:rPr lang="en-US" sz="2400" i="1" dirty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</a:t>
            </a:r>
            <a:r>
              <a:rPr lang="en-US" sz="2400" dirty="0">
                <a:solidFill>
                  <a:srgbClr val="000000"/>
                </a:solidFill>
              </a:rPr>
              <a:t>Negation of </a:t>
            </a:r>
            <a:r>
              <a:rPr lang="en-US" sz="2400" dirty="0">
                <a:solidFill>
                  <a:srgbClr val="0000FF"/>
                </a:solidFill>
              </a:rPr>
              <a:t>∃</a:t>
            </a:r>
            <a:r>
              <a:rPr lang="en-US" sz="2400" b="1" dirty="0" err="1">
                <a:solidFill>
                  <a:srgbClr val="0000FF"/>
                </a:solidFill>
              </a:rPr>
              <a:t>x</a:t>
            </a:r>
            <a:r>
              <a:rPr lang="en-US" sz="2400" b="1" dirty="0">
                <a:solidFill>
                  <a:srgbClr val="0000FF"/>
                </a:solidFill>
              </a:rPr>
              <a:t> </a:t>
            </a:r>
            <a:r>
              <a:rPr lang="en-US" sz="2400" b="1" dirty="0" err="1">
                <a:solidFill>
                  <a:srgbClr val="0000FF"/>
                </a:solidFill>
              </a:rPr>
              <a:t>P(x</a:t>
            </a:r>
            <a:r>
              <a:rPr lang="en-US" sz="2400" b="1" dirty="0">
                <a:solidFill>
                  <a:srgbClr val="0000FF"/>
                </a:solidFill>
              </a:rPr>
              <a:t>) </a:t>
            </a:r>
            <a:r>
              <a:rPr lang="en-US" sz="2400" b="1" dirty="0">
                <a:solidFill>
                  <a:srgbClr val="000000"/>
                </a:solidFill>
              </a:rPr>
              <a:t>is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0000FF"/>
                </a:solidFill>
              </a:rPr>
              <a:t>∀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(</a:t>
            </a:r>
            <a:r>
              <a:rPr lang="en-US" sz="2400" dirty="0" err="1">
                <a:solidFill>
                  <a:srgbClr val="0000FF"/>
                </a:solidFill>
              </a:rPr>
              <a:t>P(x</a:t>
            </a:r>
            <a:r>
              <a:rPr lang="en-US" sz="2400" dirty="0">
                <a:solidFill>
                  <a:srgbClr val="0000FF"/>
                </a:solidFill>
              </a:rPr>
              <a:t>) is false)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				</a:t>
            </a:r>
            <a:r>
              <a:rPr lang="en-US" sz="2400" i="1" dirty="0">
                <a:solidFill>
                  <a:srgbClr val="660066"/>
                </a:solidFill>
              </a:rPr>
              <a:t>(for all </a:t>
            </a:r>
            <a:r>
              <a:rPr lang="en-US" sz="2400" i="1" dirty="0" err="1">
                <a:solidFill>
                  <a:srgbClr val="660066"/>
                </a:solidFill>
              </a:rPr>
              <a:t>x</a:t>
            </a:r>
            <a:r>
              <a:rPr lang="en-US" sz="2400" i="1" dirty="0">
                <a:solidFill>
                  <a:srgbClr val="660066"/>
                </a:solidFill>
              </a:rPr>
              <a:t> </a:t>
            </a:r>
            <a:r>
              <a:rPr lang="en-US" sz="2400" i="1" dirty="0" err="1">
                <a:solidFill>
                  <a:srgbClr val="660066"/>
                </a:solidFill>
              </a:rPr>
              <a:t>P(x</a:t>
            </a:r>
            <a:r>
              <a:rPr lang="en-US" sz="2400" i="1" dirty="0">
                <a:solidFill>
                  <a:srgbClr val="660066"/>
                </a:solidFill>
              </a:rPr>
              <a:t>) is false)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 err="1">
                <a:latin typeface="Calibri"/>
                <a:cs typeface="Calibri"/>
              </a:rPr>
              <a:t>p</a:t>
            </a:r>
            <a:r>
              <a:rPr lang="en-US" sz="2400" dirty="0">
                <a:latin typeface="Calibri"/>
                <a:cs typeface="Calibri"/>
              </a:rPr>
              <a:t>						(Let </a:t>
            </a:r>
            <a:r>
              <a:rPr lang="en-US" sz="2400" dirty="0" err="1">
                <a:latin typeface="Calibri"/>
                <a:cs typeface="Calibri"/>
              </a:rPr>
              <a:t>p</a:t>
            </a:r>
            <a:r>
              <a:rPr lang="en-US" sz="2400" dirty="0">
                <a:latin typeface="Calibri"/>
                <a:cs typeface="Calibri"/>
              </a:rPr>
              <a:t> be true)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</a:rPr>
              <a:t> 			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</a:rPr>
              <a:t>					(</a:t>
            </a:r>
            <a:r>
              <a:rPr lang="en-US" sz="2400" dirty="0">
                <a:cs typeface="Calibri"/>
              </a:rPr>
              <a:t>if 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then </a:t>
            </a:r>
            <a:r>
              <a:rPr lang="en-US" sz="2400" dirty="0" err="1"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 is true)</a:t>
            </a: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Corresponding tautology [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 ⋀ (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⟶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)] ⟶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[(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cs typeface="Calibri"/>
                <a:sym typeface="Wingdings"/>
              </a:rPr>
              <a:t>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(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)] ⟶ (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⟶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>
                <a:cs typeface="Calibri"/>
                <a:sym typeface="Wingdings"/>
              </a:rPr>
              <a:t>⋁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]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endParaRPr lang="en-US" sz="2400" dirty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⋀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⟶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endParaRPr lang="en-US" sz="2400" dirty="0"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[(</a:t>
            </a:r>
            <a:r>
              <a:rPr lang="en-US" sz="2400" dirty="0" err="1">
                <a:solidFill>
                  <a:srgbClr val="000000"/>
                </a:solidFill>
                <a:cs typeface="Calibri"/>
                <a:sym typeface="Wingdings"/>
              </a:rPr>
              <a:t>p</a:t>
            </a:r>
            <a:r>
              <a:rPr lang="en-US" sz="2400" dirty="0">
                <a:solidFill>
                  <a:srgbClr val="000000"/>
                </a:solidFill>
                <a:cs typeface="Calibri"/>
                <a:sym typeface="Wingdings"/>
              </a:rPr>
              <a:t> </a:t>
            </a:r>
            <a:r>
              <a:rPr lang="en-US" sz="2400" dirty="0">
                <a:cs typeface="Calibri"/>
                <a:sym typeface="Wingdings"/>
              </a:rPr>
              <a:t>⋁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 ⋀ (¬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cs typeface="Calibri"/>
                <a:sym typeface="Wingdings"/>
              </a:rPr>
              <a:t> ⋁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) ⟶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⋁ </a:t>
            </a:r>
            <a:r>
              <a:rPr lang="en-US" sz="2400" dirty="0" err="1">
                <a:cs typeface="Calibri"/>
                <a:sym typeface="Wingdings"/>
              </a:rPr>
              <a:t>r</a:t>
            </a:r>
            <a:r>
              <a:rPr lang="en-US" sz="2400" dirty="0">
                <a:cs typeface="Calibri"/>
                <a:sym typeface="Wingdings"/>
              </a:rPr>
              <a:t> 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(</a:t>
            </a: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if p is false then q holds, and if p is true then r holds)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			same as (</a:t>
            </a:r>
            <a:r>
              <a:rPr lang="en-US" sz="2400" dirty="0">
                <a:cs typeface="Calibri"/>
                <a:sym typeface="Wingdings"/>
              </a:rPr>
              <a:t>¬ p ⟶ q) ⋀ (p ⟶ r)</a:t>
            </a:r>
            <a:r>
              <a:rPr lang="en-US" sz="2400" dirty="0">
                <a:solidFill>
                  <a:srgbClr val="0000FF"/>
                </a:solidFill>
                <a:latin typeface="Calibri"/>
                <a:cs typeface="Calibri"/>
                <a:sym typeface="Wingdings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Find example of each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  <a:latin typeface="Calibri"/>
                <a:cs typeface="Calibri"/>
                <a:sym typeface="Wingdings"/>
              </a:rPr>
              <a:t>			Read page 72 of the book for various rules of inference.</a:t>
            </a:r>
            <a:endParaRPr lang="en-US" sz="2400" dirty="0">
              <a:solidFill>
                <a:srgbClr val="000000"/>
              </a:solidFill>
              <a:latin typeface="Calibri"/>
              <a:cs typeface="Calibri"/>
            </a:endParaRPr>
          </a:p>
          <a:p>
            <a:pPr>
              <a:buNone/>
            </a:pPr>
            <a:r>
              <a:rPr lang="en-US" sz="2400" dirty="0">
                <a:solidFill>
                  <a:srgbClr val="FF0000"/>
                </a:solidFill>
                <a:latin typeface="Calibri"/>
                <a:cs typeface="Calibri"/>
              </a:rPr>
              <a:t>			</a:t>
            </a:r>
            <a:endParaRPr lang="en-US"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of Inference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70762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solidFill>
                <a:srgbClr val="660066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660066"/>
                </a:solidFill>
                <a:latin typeface="Calibri"/>
                <a:cs typeface="Calibri"/>
              </a:rPr>
              <a:t>			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q</a:t>
            </a:r>
            <a:r>
              <a:rPr lang="en-US" sz="2400" dirty="0">
                <a:latin typeface="Calibri"/>
                <a:cs typeface="Calibri"/>
              </a:rPr>
              <a:t>						(Let </a:t>
            </a:r>
            <a:r>
              <a:rPr lang="en-US" sz="2400" dirty="0" err="1">
                <a:latin typeface="Calibri"/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</a:rPr>
              <a:t> be false)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</a:rPr>
              <a:t> 			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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>
                <a:latin typeface="Calibri"/>
                <a:cs typeface="Calibri"/>
              </a:rPr>
              <a:t>					(</a:t>
            </a:r>
            <a:r>
              <a:rPr lang="en-US" sz="2400" dirty="0">
                <a:cs typeface="Calibri"/>
              </a:rPr>
              <a:t>if </a:t>
            </a:r>
            <a:r>
              <a:rPr lang="en-US" sz="2400" dirty="0" err="1">
                <a:cs typeface="Calibri"/>
              </a:rPr>
              <a:t>p</a:t>
            </a:r>
            <a:r>
              <a:rPr lang="en-US" sz="2400" dirty="0">
                <a:cs typeface="Calibri"/>
              </a:rPr>
              <a:t> then </a:t>
            </a:r>
            <a:r>
              <a:rPr lang="en-US" sz="2400" dirty="0" err="1">
                <a:cs typeface="Calibri"/>
              </a:rPr>
              <a:t>q</a:t>
            </a:r>
            <a:r>
              <a:rPr lang="en-US" sz="2400" dirty="0">
                <a:latin typeface="Calibri"/>
                <a:cs typeface="Calibri"/>
                <a:sym typeface="Wingdings"/>
              </a:rPr>
              <a:t>)</a:t>
            </a: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						(therefore, </a:t>
            </a:r>
            <a:r>
              <a:rPr lang="en-US" sz="2400" dirty="0" err="1">
                <a:latin typeface="Calibri"/>
                <a:cs typeface="Calibri"/>
                <a:sym typeface="Wingdings"/>
              </a:rPr>
              <a:t>p</a:t>
            </a:r>
            <a:r>
              <a:rPr lang="en-US" sz="2400" dirty="0">
                <a:latin typeface="Calibri"/>
                <a:cs typeface="Calibri"/>
                <a:sym typeface="Wingdings"/>
              </a:rPr>
              <a:t> is false)</a:t>
            </a: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Corresponding </a:t>
            </a:r>
            <a:r>
              <a:rPr lang="en-US" sz="2400" dirty="0">
                <a:cs typeface="Calibri"/>
                <a:sym typeface="Wingdings"/>
              </a:rPr>
              <a:t>tautology [¬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 ⋀ (</a:t>
            </a:r>
            <a:r>
              <a:rPr lang="en-US" sz="2400" dirty="0" err="1">
                <a:cs typeface="Calibri"/>
                <a:sym typeface="Wingdings"/>
              </a:rPr>
              <a:t>p</a:t>
            </a:r>
            <a:r>
              <a:rPr lang="en-US" sz="2400" dirty="0">
                <a:cs typeface="Calibri"/>
                <a:sym typeface="Wingdings"/>
              </a:rPr>
              <a:t> </a:t>
            </a:r>
            <a:r>
              <a:rPr lang="en-US" sz="2400" dirty="0" err="1">
                <a:cs typeface="Calibri"/>
                <a:sym typeface="Wingdings"/>
              </a:rPr>
              <a:t>q</a:t>
            </a:r>
            <a:r>
              <a:rPr lang="en-US" sz="2400" dirty="0">
                <a:cs typeface="Calibri"/>
                <a:sym typeface="Wingdings"/>
              </a:rPr>
              <a:t>)] </a:t>
            </a:r>
            <a:r>
              <a:rPr lang="en-US" sz="2400" dirty="0" err="1">
                <a:cs typeface="Calibri"/>
                <a:sym typeface="Wingdings"/>
              </a:rPr>
              <a:t></a:t>
            </a:r>
            <a:r>
              <a:rPr lang="en-US" sz="2400" dirty="0">
                <a:cs typeface="Calibri"/>
                <a:sym typeface="Wingdings"/>
              </a:rPr>
              <a:t> ¬ </a:t>
            </a:r>
            <a:r>
              <a:rPr lang="en-US" sz="2400" dirty="0" err="1">
                <a:cs typeface="Calibri"/>
                <a:sym typeface="Wingdings"/>
              </a:rPr>
              <a:t>p</a:t>
            </a: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endParaRPr lang="en-US" sz="2400" dirty="0">
              <a:latin typeface="Calibri"/>
              <a:cs typeface="Calibri"/>
              <a:sym typeface="Wingdings"/>
            </a:endParaRPr>
          </a:p>
          <a:p>
            <a:pPr>
              <a:buNone/>
            </a:pPr>
            <a:r>
              <a:rPr lang="en-US" sz="2400" dirty="0">
                <a:latin typeface="Calibri"/>
                <a:cs typeface="Calibri"/>
                <a:sym typeface="Wingdings"/>
              </a:rPr>
              <a:t>			What is an example of this?</a:t>
            </a:r>
            <a:endParaRPr lang="en-US" sz="2400" dirty="0">
              <a:latin typeface="Calibri"/>
              <a:cs typeface="Calibri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422745" y="2969493"/>
            <a:ext cx="134635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01394" y="2969493"/>
            <a:ext cx="2425350" cy="1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/>
              <a:t>	To establish that </a:t>
            </a:r>
            <a:r>
              <a:rPr lang="en-US" b="1" dirty="0">
                <a:solidFill>
                  <a:srgbClr val="FF0000"/>
                </a:solidFill>
              </a:rPr>
              <a:t>something holds</a:t>
            </a:r>
            <a:r>
              <a:rPr lang="en-US" dirty="0"/>
              <a:t>. 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Why is it important?</a:t>
            </a:r>
          </a:p>
          <a:p>
            <a:pPr>
              <a:lnSpc>
                <a:spcPct val="150000"/>
              </a:lnSpc>
              <a:buNone/>
            </a:pPr>
            <a:r>
              <a:rPr lang="en-US" dirty="0"/>
              <a:t>	What about </a:t>
            </a:r>
            <a:r>
              <a:rPr lang="en-US" i="1" dirty="0">
                <a:solidFill>
                  <a:srgbClr val="0000FF"/>
                </a:solidFill>
              </a:rPr>
              <a:t>proof by example</a:t>
            </a:r>
            <a:r>
              <a:rPr lang="en-US" dirty="0"/>
              <a:t>, or </a:t>
            </a:r>
            <a:r>
              <a:rPr lang="en-US" i="1" dirty="0">
                <a:solidFill>
                  <a:srgbClr val="0000FF"/>
                </a:solidFill>
              </a:rPr>
              <a:t>proof by simulation</a:t>
            </a:r>
            <a:r>
              <a:rPr lang="en-US" dirty="0"/>
              <a:t>, or </a:t>
            </a:r>
            <a:r>
              <a:rPr lang="en-US" i="1" dirty="0">
                <a:solidFill>
                  <a:srgbClr val="0000FF"/>
                </a:solidFill>
              </a:rPr>
              <a:t>proof by fame</a:t>
            </a:r>
            <a:r>
              <a:rPr lang="en-US" dirty="0"/>
              <a:t>? Are these valid proofs?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09" y="1417638"/>
            <a:ext cx="8913091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/>
              <a:t>1. It is not sunny this afternoon (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>
                <a:solidFill>
                  <a:srgbClr val="FF0000"/>
                </a:solidFill>
              </a:rPr>
              <a:t>p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and</a:t>
            </a:r>
          </a:p>
          <a:p>
            <a:pPr>
              <a:buNone/>
            </a:pPr>
            <a:r>
              <a:rPr lang="en-US" sz="2400" dirty="0"/>
              <a:t>				 it is colder than yesterday (</a:t>
            </a:r>
            <a:r>
              <a:rPr lang="en-US" sz="2400" dirty="0">
                <a:solidFill>
                  <a:srgbClr val="FF0000"/>
                </a:solidFill>
              </a:rPr>
              <a:t>q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 and q]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/>
              <a:t>2. We will go swimming (</a:t>
            </a:r>
            <a:r>
              <a:rPr lang="en-US" sz="2400" dirty="0" err="1">
                <a:solidFill>
                  <a:srgbClr val="FF0000"/>
                </a:solidFill>
              </a:rPr>
              <a:t>r</a:t>
            </a:r>
            <a:r>
              <a:rPr lang="en-US" sz="2400" dirty="0"/>
              <a:t>) </a:t>
            </a:r>
            <a:r>
              <a:rPr lang="en-US" sz="2400" dirty="0">
                <a:solidFill>
                  <a:srgbClr val="0000FF"/>
                </a:solidFill>
              </a:rPr>
              <a:t>only if </a:t>
            </a:r>
            <a:r>
              <a:rPr lang="en-US" sz="2400" dirty="0"/>
              <a:t>it is sunny [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p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3. If we do not go swimming, then we will take a canoe trip (</a:t>
            </a:r>
            <a:r>
              <a:rPr lang="en-US" sz="2400" dirty="0">
                <a:solidFill>
                  <a:srgbClr val="FF0000"/>
                </a:solidFill>
              </a:rPr>
              <a:t>s</a:t>
            </a:r>
            <a:r>
              <a:rPr lang="en-US" sz="2400" dirty="0"/>
              <a:t>) [</a:t>
            </a:r>
            <a:r>
              <a:rPr lang="en-US" sz="2400" dirty="0">
                <a:cs typeface="Calibri"/>
                <a:sym typeface="Wingdings"/>
              </a:rPr>
              <a:t>¬ </a:t>
            </a:r>
            <a:r>
              <a:rPr lang="en-US" sz="2400" dirty="0" err="1">
                <a:solidFill>
                  <a:srgbClr val="0000FF"/>
                </a:solidFill>
              </a:rPr>
              <a:t>r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s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4. If we take a canoe trip, then we will be home by sunset (</a:t>
            </a:r>
            <a:r>
              <a:rPr lang="en-US" sz="2400" dirty="0" err="1">
                <a:solidFill>
                  <a:srgbClr val="FF0000"/>
                </a:solidFill>
              </a:rPr>
              <a:t>t</a:t>
            </a:r>
            <a:r>
              <a:rPr lang="en-US" sz="2400" dirty="0"/>
              <a:t>) [</a:t>
            </a:r>
            <a:r>
              <a:rPr lang="en-US" sz="2400" dirty="0" err="1">
                <a:solidFill>
                  <a:srgbClr val="0000FF"/>
                </a:solidFill>
              </a:rPr>
              <a:t>s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t</a:t>
            </a:r>
            <a:r>
              <a:rPr lang="en-US" sz="2400" dirty="0">
                <a:sym typeface="Wingdings"/>
              </a:rPr>
              <a:t>]</a:t>
            </a:r>
            <a:endParaRPr lang="en-US" sz="2400" dirty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Do these lead to the conclusion</a:t>
            </a:r>
          </a:p>
          <a:p>
            <a:pPr>
              <a:buNone/>
            </a:pPr>
            <a:r>
              <a:rPr lang="en-US" sz="2400" cap="small" dirty="0">
                <a:solidFill>
                  <a:srgbClr val="0000FF"/>
                </a:solidFill>
              </a:rPr>
              <a:t>We will be home by sunset</a:t>
            </a:r>
            <a:r>
              <a:rPr lang="en-US" sz="2400" dirty="0"/>
              <a:t>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892300"/>
            <a:ext cx="6286500" cy="30734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</a:t>
            </a:r>
            <a:r>
              <a:rPr lang="en-US" b="1" dirty="0">
                <a:sym typeface="Wingdings"/>
              </a:rPr>
              <a:t>Example</a:t>
            </a:r>
            <a:r>
              <a:rPr lang="en-US" dirty="0">
                <a:sym typeface="Wingdings"/>
              </a:rPr>
              <a:t>. 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Prove that if </a:t>
            </a:r>
            <a:r>
              <a:rPr lang="en-US" i="1" dirty="0" err="1">
                <a:solidFill>
                  <a:srgbClr val="0000FF"/>
                </a:solidFill>
                <a:sym typeface="Wingdings"/>
              </a:rPr>
              <a:t>n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 is odd then n</a:t>
            </a:r>
            <a:r>
              <a:rPr lang="en-US" i="1" baseline="30000" dirty="0">
                <a:solidFill>
                  <a:srgbClr val="0000FF"/>
                </a:solidFill>
                <a:sym typeface="Wingdings"/>
              </a:rPr>
              <a:t>2</a:t>
            </a:r>
            <a:r>
              <a:rPr lang="en-US" i="1" dirty="0">
                <a:solidFill>
                  <a:srgbClr val="0000FF"/>
                </a:solidFill>
                <a:sym typeface="Wingdings"/>
              </a:rPr>
              <a:t> is odd.</a:t>
            </a:r>
          </a:p>
          <a:p>
            <a:pPr>
              <a:buNone/>
            </a:pPr>
            <a:endParaRPr lang="en-US" dirty="0">
              <a:sym typeface="Wingdings"/>
            </a:endParaRPr>
          </a:p>
          <a:p>
            <a:pPr>
              <a:buNone/>
            </a:pPr>
            <a:r>
              <a:rPr lang="en-US" dirty="0">
                <a:sym typeface="Wingdings"/>
              </a:rPr>
              <a:t>	Let </a:t>
            </a:r>
            <a:r>
              <a:rPr lang="en-US" dirty="0" err="1">
                <a:sym typeface="Wingdings"/>
              </a:rPr>
              <a:t>n</a:t>
            </a:r>
            <a:r>
              <a:rPr lang="en-US" dirty="0">
                <a:sym typeface="Wingdings"/>
              </a:rPr>
              <a:t> = 2k + 1, </a:t>
            </a:r>
          </a:p>
          <a:p>
            <a:pPr>
              <a:buNone/>
            </a:pPr>
            <a:r>
              <a:rPr lang="en-US" dirty="0">
                <a:sym typeface="Wingdings"/>
              </a:rPr>
              <a:t>	so, n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= 4k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+ 4k + 1 = 2 (2k</a:t>
            </a:r>
            <a:r>
              <a:rPr lang="en-US" baseline="30000" dirty="0">
                <a:sym typeface="Wingdings"/>
              </a:rPr>
              <a:t>2</a:t>
            </a:r>
            <a:r>
              <a:rPr lang="en-US" dirty="0">
                <a:sym typeface="Wingdings"/>
              </a:rPr>
              <a:t> + 2k) + 1</a:t>
            </a:r>
          </a:p>
          <a:p>
            <a:pPr>
              <a:buNone/>
            </a:pPr>
            <a:r>
              <a:rPr lang="en-US" dirty="0">
                <a:sym typeface="Wingdings"/>
              </a:rPr>
              <a:t>	By definition, this is odd.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Uses the rules of inference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Proofs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199" y="2071961"/>
            <a:ext cx="6643129" cy="34373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Predicate Logic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0067" y="3360969"/>
            <a:ext cx="4800600" cy="22987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6867" y="1632743"/>
            <a:ext cx="37338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Proof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806" y="2079630"/>
            <a:ext cx="6197600" cy="35179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820" y="1746250"/>
            <a:ext cx="6286500" cy="33655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Assume that the statement of the theorem is false. Then show that something absurd will happen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Example. </a:t>
            </a:r>
            <a:r>
              <a:rPr lang="en-US" sz="2800" i="1" dirty="0">
                <a:solidFill>
                  <a:srgbClr val="0000FF"/>
                </a:solidFill>
              </a:rPr>
              <a:t>If 3n+2 is odd then </a:t>
            </a:r>
            <a:r>
              <a:rPr lang="en-US" sz="2800" i="1" dirty="0" err="1">
                <a:solidFill>
                  <a:srgbClr val="0000FF"/>
                </a:solidFill>
              </a:rPr>
              <a:t>n</a:t>
            </a:r>
            <a:r>
              <a:rPr lang="en-US" sz="2800" i="1" dirty="0">
                <a:solidFill>
                  <a:srgbClr val="0000FF"/>
                </a:solidFill>
              </a:rPr>
              <a:t> is odd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Assume that the statement is false. Then </a:t>
            </a:r>
            <a:r>
              <a:rPr lang="en-US" sz="2800" dirty="0" err="1"/>
              <a:t>n</a:t>
            </a:r>
            <a:r>
              <a:rPr lang="en-US" sz="2800" dirty="0"/>
              <a:t>= 2k. </a:t>
            </a:r>
          </a:p>
          <a:p>
            <a:pPr>
              <a:buNone/>
            </a:pPr>
            <a:r>
              <a:rPr lang="en-US" sz="2800" dirty="0"/>
              <a:t>	So 3n+2 = 3.2k + 2  = 6k+2 = 2(3k + 1).</a:t>
            </a:r>
          </a:p>
          <a:p>
            <a:pPr>
              <a:buNone/>
            </a:pPr>
            <a:r>
              <a:rPr lang="en-US" sz="2800" dirty="0"/>
              <a:t>	But this is even! A contradiction!</a:t>
            </a:r>
          </a:p>
          <a:p>
            <a:pPr>
              <a:buNone/>
            </a:pPr>
            <a:r>
              <a:rPr lang="en-US" sz="2800" dirty="0"/>
              <a:t>	This concludes the proof.</a:t>
            </a:r>
          </a:p>
          <a:p>
            <a:pPr>
              <a:buNone/>
            </a:pPr>
            <a:r>
              <a:rPr lang="en-US" sz="2800" dirty="0"/>
              <a:t>	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00FF"/>
                </a:solidFill>
              </a:rPr>
              <a:t>Theorem</a:t>
            </a:r>
            <a:r>
              <a:rPr lang="en-US" sz="2800" i="1" dirty="0">
                <a:solidFill>
                  <a:srgbClr val="0000FF"/>
                </a:solidFill>
              </a:rPr>
              <a:t> There is no smallest rational number </a:t>
            </a:r>
          </a:p>
          <a:p>
            <a:pPr>
              <a:buNone/>
            </a:pPr>
            <a:r>
              <a:rPr lang="en-US" sz="2800" i="1" dirty="0">
                <a:solidFill>
                  <a:srgbClr val="0000FF"/>
                </a:solidFill>
              </a:rPr>
              <a:t>greater than 0	</a:t>
            </a:r>
          </a:p>
          <a:p>
            <a:pPr>
              <a:buNone/>
            </a:pPr>
            <a:endParaRPr lang="en-US" sz="2800" i="1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800" dirty="0"/>
              <a:t>Prove this by contradiction.</a:t>
            </a:r>
            <a:endParaRPr lang="en-US" sz="2800" i="1" dirty="0">
              <a:solidFill>
                <a:srgbClr val="0000FF"/>
              </a:solidFill>
            </a:endParaRP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</a:t>
            </a:r>
            <a:r>
              <a:rPr lang="en-US"/>
              <a:t>: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8378" y="1625600"/>
            <a:ext cx="883562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Theorem</a:t>
            </a:r>
            <a:r>
              <a:rPr lang="en-US" sz="2400" dirty="0"/>
              <a:t>. </a:t>
            </a:r>
            <a:r>
              <a:rPr lang="en-US" sz="2400" dirty="0">
                <a:solidFill>
                  <a:srgbClr val="0000FF"/>
                </a:solidFill>
              </a:rPr>
              <a:t>There are infinitely many prime numbers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b="1" cap="small" dirty="0">
                <a:solidFill>
                  <a:srgbClr val="0000FF"/>
                </a:solidFill>
              </a:rPr>
              <a:t>Proof by Euclid (300 BC)</a:t>
            </a:r>
          </a:p>
          <a:p>
            <a:r>
              <a:rPr lang="en-US" sz="2400" dirty="0"/>
              <a:t>Assume this is false, so we have a </a:t>
            </a:r>
            <a:r>
              <a:rPr lang="en-US" sz="2400" dirty="0">
                <a:solidFill>
                  <a:srgbClr val="0000FF"/>
                </a:solidFill>
              </a:rPr>
              <a:t>finite list </a:t>
            </a:r>
            <a:r>
              <a:rPr lang="en-US" sz="2400" dirty="0"/>
              <a:t>of primes list p</a:t>
            </a:r>
            <a:r>
              <a:rPr lang="en-US" sz="2400" baseline="-25000" dirty="0"/>
              <a:t>1</a:t>
            </a:r>
            <a:r>
              <a:rPr lang="en-US" sz="2400" dirty="0"/>
              <a:t>, p</a:t>
            </a:r>
            <a:r>
              <a:rPr lang="en-US" sz="2400" baseline="-25000" dirty="0"/>
              <a:t>2</a:t>
            </a:r>
            <a:r>
              <a:rPr lang="en-US" sz="2400" dirty="0"/>
              <a:t>, ..., p</a:t>
            </a:r>
            <a:r>
              <a:rPr lang="en-US" sz="2400" baseline="-25000" dirty="0"/>
              <a:t>r</a:t>
            </a:r>
            <a:r>
              <a:rPr lang="en-US" sz="2400" dirty="0"/>
              <a:t>.  </a:t>
            </a:r>
          </a:p>
          <a:p>
            <a:endParaRPr lang="en-US" sz="2400" dirty="0"/>
          </a:p>
          <a:p>
            <a:r>
              <a:rPr lang="en-US" sz="2400" dirty="0"/>
              <a:t>					</a:t>
            </a:r>
            <a:r>
              <a:rPr lang="en-US" sz="2400" dirty="0">
                <a:solidFill>
                  <a:srgbClr val="0000FF"/>
                </a:solidFill>
              </a:rPr>
              <a:t>Let  P = p</a:t>
            </a:r>
            <a:r>
              <a:rPr lang="en-US" sz="2400" baseline="-25000" dirty="0">
                <a:solidFill>
                  <a:srgbClr val="0000FF"/>
                </a:solidFill>
              </a:rPr>
              <a:t>1</a:t>
            </a:r>
            <a:r>
              <a:rPr lang="en-US" sz="2400" dirty="0">
                <a:solidFill>
                  <a:srgbClr val="0000FF"/>
                </a:solidFill>
              </a:rPr>
              <a:t>p</a:t>
            </a:r>
            <a:r>
              <a:rPr lang="en-US" sz="2400" baseline="-25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...p</a:t>
            </a:r>
            <a:r>
              <a:rPr lang="en-US" sz="2400" baseline="-25000" dirty="0">
                <a:solidFill>
                  <a:srgbClr val="0000FF"/>
                </a:solidFill>
              </a:rPr>
              <a:t>r</a:t>
            </a:r>
            <a:r>
              <a:rPr lang="en-US" sz="2400" dirty="0">
                <a:solidFill>
                  <a:srgbClr val="0000FF"/>
                </a:solidFill>
              </a:rPr>
              <a:t>+1</a:t>
            </a:r>
            <a:r>
              <a:rPr lang="en-US" sz="2400" dirty="0"/>
              <a:t>  </a:t>
            </a:r>
          </a:p>
          <a:p>
            <a:endParaRPr lang="en-US" sz="2400" dirty="0"/>
          </a:p>
          <a:p>
            <a:r>
              <a:rPr lang="en-US" sz="2400" b="1" cap="small" dirty="0">
                <a:solidFill>
                  <a:srgbClr val="0000FF"/>
                </a:solidFill>
              </a:rPr>
              <a:t>Case 1</a:t>
            </a:r>
            <a:r>
              <a:rPr lang="en-US" sz="2400" dirty="0"/>
              <a:t>. Now P is either a prime or it is not.  If it is prime, then P is a </a:t>
            </a:r>
          </a:p>
          <a:p>
            <a:r>
              <a:rPr lang="en-US" sz="2400" dirty="0"/>
              <a:t>new prime that was not in our list.  </a:t>
            </a:r>
          </a:p>
          <a:p>
            <a:r>
              <a:rPr lang="en-US" sz="2400" b="1" cap="small" dirty="0">
                <a:solidFill>
                  <a:srgbClr val="0000FF"/>
                </a:solidFill>
              </a:rPr>
              <a:t>Case 2</a:t>
            </a:r>
            <a:r>
              <a:rPr lang="en-US" sz="2400" dirty="0"/>
              <a:t>. If </a:t>
            </a:r>
            <a:r>
              <a:rPr lang="en-US" sz="2400" i="1" dirty="0"/>
              <a:t>P</a:t>
            </a:r>
            <a:r>
              <a:rPr lang="en-US" sz="2400" dirty="0"/>
              <a:t> is not prime, then it is divisible by some prime, call it </a:t>
            </a:r>
            <a:r>
              <a:rPr lang="en-US" sz="2400" i="1" dirty="0" err="1"/>
              <a:t>p</a:t>
            </a:r>
            <a:r>
              <a:rPr lang="en-US" sz="2400" i="1" dirty="0"/>
              <a:t>.  </a:t>
            </a:r>
          </a:p>
          <a:p>
            <a:r>
              <a:rPr lang="en-US" sz="2400" dirty="0"/>
              <a:t>Notice </a:t>
            </a:r>
            <a:r>
              <a:rPr lang="en-US" sz="2400" i="1" dirty="0" err="1"/>
              <a:t>p</a:t>
            </a:r>
            <a:r>
              <a:rPr lang="en-US" sz="2400" dirty="0"/>
              <a:t> can not be any of </a:t>
            </a:r>
            <a:r>
              <a:rPr lang="en-US" sz="2400" i="1" dirty="0"/>
              <a:t>p</a:t>
            </a:r>
            <a:r>
              <a:rPr lang="en-US" sz="2400" baseline="-25000" dirty="0"/>
              <a:t>1</a:t>
            </a:r>
            <a:r>
              <a:rPr lang="en-US" sz="2400" dirty="0"/>
              <a:t>, </a:t>
            </a:r>
            <a:r>
              <a:rPr lang="en-US" sz="2400" i="1" dirty="0"/>
              <a:t>p</a:t>
            </a:r>
            <a:r>
              <a:rPr lang="en-US" sz="2400" baseline="-25000" dirty="0"/>
              <a:t>2</a:t>
            </a:r>
            <a:r>
              <a:rPr lang="en-US" sz="2400" dirty="0"/>
              <a:t>, ..., </a:t>
            </a:r>
            <a:r>
              <a:rPr lang="en-US" sz="2400" i="1" dirty="0"/>
              <a:t>p</a:t>
            </a:r>
            <a:r>
              <a:rPr lang="en-US" sz="2400" i="1" baseline="-25000" dirty="0"/>
              <a:t>r</a:t>
            </a:r>
            <a:r>
              <a:rPr lang="en-US" sz="2400" dirty="0"/>
              <a:t> (why?)   So this prime </a:t>
            </a:r>
            <a:r>
              <a:rPr lang="en-US" sz="2400" i="1" dirty="0" err="1"/>
              <a:t>p</a:t>
            </a:r>
            <a:r>
              <a:rPr lang="en-US" sz="2400" dirty="0"/>
              <a:t> is </a:t>
            </a:r>
          </a:p>
          <a:p>
            <a:r>
              <a:rPr lang="en-US" sz="2400" dirty="0"/>
              <a:t>some prime that was not in our original list.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by contradiction: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Example. </a:t>
            </a:r>
            <a:r>
              <a:rPr lang="en-US" sz="2800" i="1" dirty="0">
                <a:solidFill>
                  <a:srgbClr val="0000FF"/>
                </a:solidFill>
              </a:rPr>
              <a:t>Prove that square root of 2 is irrational.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2400" dirty="0"/>
              <a:t>Assume that the proposition is false. </a:t>
            </a:r>
          </a:p>
          <a:p>
            <a:pPr>
              <a:buNone/>
            </a:pPr>
            <a:r>
              <a:rPr lang="en-US" sz="2400" dirty="0"/>
              <a:t>	Then </a:t>
            </a:r>
            <a:r>
              <a:rPr lang="en-US" sz="2400" dirty="0">
                <a:solidFill>
                  <a:srgbClr val="0000FF"/>
                </a:solidFill>
              </a:rPr>
              <a:t>square root of 2 = a/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(and a,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do not have a common factor)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/>
              <a:t>So</a:t>
            </a:r>
            <a:r>
              <a:rPr lang="en-US" sz="2400" dirty="0">
                <a:solidFill>
                  <a:srgbClr val="0000FF"/>
                </a:solidFill>
              </a:rPr>
              <a:t>, 2 = a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/b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, a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2b</a:t>
            </a:r>
            <a:r>
              <a:rPr lang="en-US" sz="2400" baseline="30000" dirty="0">
                <a:solidFill>
                  <a:srgbClr val="0000FF"/>
                </a:solidFill>
              </a:rPr>
              <a:t>2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a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is even. 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 a = 2c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So</a:t>
            </a:r>
            <a:r>
              <a:rPr lang="en-US" sz="2400" dirty="0">
                <a:solidFill>
                  <a:srgbClr val="0000FF"/>
                </a:solidFill>
              </a:rPr>
              <a:t> 2b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4c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baseline="30000" dirty="0">
                <a:solidFill>
                  <a:srgbClr val="0000FF"/>
                </a:solidFill>
              </a:rPr>
              <a:t> </a:t>
            </a:r>
            <a:r>
              <a:rPr lang="en-US" sz="2400" dirty="0">
                <a:solidFill>
                  <a:srgbClr val="0000FF"/>
                </a:solidFill>
              </a:rPr>
              <a:t>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= 2c</a:t>
            </a:r>
            <a:r>
              <a:rPr lang="en-US" sz="2400" baseline="30000" dirty="0">
                <a:solidFill>
                  <a:srgbClr val="0000FF"/>
                </a:solidFill>
              </a:rPr>
              <a:t>2. 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b</a:t>
            </a:r>
            <a:r>
              <a:rPr lang="en-US" sz="2400" baseline="30000" dirty="0">
                <a:solidFill>
                  <a:srgbClr val="0000FF"/>
                </a:solidFill>
              </a:rPr>
              <a:t>2 </a:t>
            </a:r>
            <a:r>
              <a:rPr lang="en-US" sz="2400" dirty="0">
                <a:solidFill>
                  <a:srgbClr val="0000FF"/>
                </a:solidFill>
              </a:rPr>
              <a:t>is even. </a:t>
            </a:r>
            <a:r>
              <a:rPr lang="en-US" sz="2400" dirty="0">
                <a:solidFill>
                  <a:srgbClr val="000000"/>
                </a:solidFill>
              </a:rPr>
              <a:t>This means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is even.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Therefore</a:t>
            </a:r>
            <a:r>
              <a:rPr lang="en-US" sz="2400" dirty="0">
                <a:solidFill>
                  <a:srgbClr val="0000FF"/>
                </a:solidFill>
              </a:rPr>
              <a:t> a and 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 have a common factor (2)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	</a:t>
            </a:r>
            <a:r>
              <a:rPr lang="en-US" sz="2400" dirty="0">
                <a:solidFill>
                  <a:srgbClr val="000000"/>
                </a:solidFill>
              </a:rPr>
              <a:t>But</a:t>
            </a:r>
            <a:r>
              <a:rPr lang="en-US" sz="2400" dirty="0">
                <a:solidFill>
                  <a:srgbClr val="0000FF"/>
                </a:solidFill>
              </a:rPr>
              <a:t> (square root of 2 = a/</a:t>
            </a:r>
            <a:r>
              <a:rPr lang="en-US" sz="2400" dirty="0" err="1">
                <a:solidFill>
                  <a:srgbClr val="0000FF"/>
                </a:solidFill>
              </a:rPr>
              <a:t>b</a:t>
            </a:r>
            <a:r>
              <a:rPr lang="en-US" sz="2400" dirty="0">
                <a:solidFill>
                  <a:srgbClr val="0000FF"/>
                </a:solidFill>
              </a:rPr>
              <a:t>) </a:t>
            </a:r>
            <a:r>
              <a:rPr lang="en-US" sz="2400" dirty="0">
                <a:solidFill>
                  <a:srgbClr val="000000"/>
                </a:solidFill>
              </a:rPr>
              <a:t>does not imply that</a:t>
            </a:r>
            <a:r>
              <a:rPr lang="en-US" sz="2400" dirty="0">
                <a:solidFill>
                  <a:srgbClr val="0000FF"/>
                </a:solidFill>
              </a:rPr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proof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850" y="2128755"/>
            <a:ext cx="6210300" cy="3263900"/>
          </a:xfrm>
          <a:prstGeom prst="rect">
            <a:avLst/>
          </a:prstGeom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Exhaustive proof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400" b="1" dirty="0"/>
              <a:t>Example 1</a:t>
            </a:r>
            <a:r>
              <a:rPr lang="en-US" sz="2400" dirty="0"/>
              <a:t>. </a:t>
            </a:r>
            <a:r>
              <a:rPr lang="en-US" sz="2400" i="1" dirty="0">
                <a:solidFill>
                  <a:srgbClr val="0000FF"/>
                </a:solidFill>
              </a:rPr>
              <a:t>If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is a positive integer, and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≤ 4, then (n+1) ≤ 3</a:t>
            </a:r>
            <a:r>
              <a:rPr lang="en-US" sz="2400" i="1" baseline="30000" dirty="0">
                <a:solidFill>
                  <a:srgbClr val="0000FF"/>
                </a:solidFill>
              </a:rPr>
              <a:t>n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Prove this for </a:t>
            </a:r>
            <a:r>
              <a:rPr lang="en-US" sz="2400" dirty="0" err="1"/>
              <a:t>n</a:t>
            </a:r>
            <a:r>
              <a:rPr lang="en-US" sz="2400" dirty="0"/>
              <a:t> = 1, </a:t>
            </a:r>
            <a:r>
              <a:rPr lang="en-US" sz="2400" dirty="0" err="1"/>
              <a:t>n</a:t>
            </a:r>
            <a:r>
              <a:rPr lang="en-US" sz="2400" dirty="0"/>
              <a:t> = 2, </a:t>
            </a:r>
            <a:r>
              <a:rPr lang="en-US" sz="2400" dirty="0" err="1"/>
              <a:t>n</a:t>
            </a:r>
            <a:r>
              <a:rPr lang="en-US" sz="2400" dirty="0"/>
              <a:t> = 3, and </a:t>
            </a:r>
            <a:r>
              <a:rPr lang="en-US" sz="2400" dirty="0" err="1"/>
              <a:t>n</a:t>
            </a:r>
            <a:r>
              <a:rPr lang="en-US" sz="2400" dirty="0"/>
              <a:t> = 4, and you are done!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</a:t>
            </a:r>
            <a:r>
              <a:rPr lang="en-US" sz="2400" b="1" dirty="0"/>
              <a:t>Note</a:t>
            </a:r>
            <a:r>
              <a:rPr lang="en-US" sz="2400" dirty="0"/>
              <a:t>. An exhaustive proof examines </a:t>
            </a:r>
            <a:r>
              <a:rPr lang="en-US" sz="2400" dirty="0">
                <a:solidFill>
                  <a:srgbClr val="FF0000"/>
                </a:solidFill>
              </a:rPr>
              <a:t>every possible case </a:t>
            </a:r>
            <a:r>
              <a:rPr lang="en-US" sz="2400" dirty="0">
                <a:solidFill>
                  <a:srgbClr val="000000"/>
                </a:solidFill>
              </a:rPr>
              <a:t>to establish the proof of the claim. </a:t>
            </a:r>
          </a:p>
          <a:p>
            <a:pPr>
              <a:buNone/>
            </a:pPr>
            <a:endParaRPr lang="en-US" sz="2400" dirty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</a:t>
            </a:r>
            <a:r>
              <a:rPr lang="en-US" sz="2400" b="1" dirty="0">
                <a:solidFill>
                  <a:srgbClr val="000000"/>
                </a:solidFill>
              </a:rPr>
              <a:t>Example 2</a:t>
            </a:r>
            <a:r>
              <a:rPr lang="en-US" sz="2400" dirty="0">
                <a:solidFill>
                  <a:srgbClr val="000000"/>
                </a:solidFill>
              </a:rPr>
              <a:t>. Every student of this class has a </a:t>
            </a:r>
            <a:r>
              <a:rPr lang="en-US" sz="2400" dirty="0" err="1">
                <a:solidFill>
                  <a:srgbClr val="000000"/>
                </a:solidFill>
              </a:rPr>
              <a:t>smartphone</a:t>
            </a:r>
            <a:r>
              <a:rPr lang="en-US" sz="2400" dirty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sz="2400" dirty="0">
                <a:solidFill>
                  <a:srgbClr val="000000"/>
                </a:solidFill>
              </a:rPr>
              <a:t>	Check with every student of this class to prove it.</a:t>
            </a:r>
            <a:endParaRPr lang="en-US" sz="24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Existence Proofs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70" y="1879303"/>
            <a:ext cx="6261100" cy="1473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52070" y="1417638"/>
            <a:ext cx="25020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Constructive Proof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52070" y="3352503"/>
            <a:ext cx="30828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Non-constructive Proof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9515" y="4753684"/>
            <a:ext cx="5880100" cy="520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645" y="5431225"/>
            <a:ext cx="6618639" cy="64371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515" y="3901778"/>
            <a:ext cx="5930900" cy="571500"/>
          </a:xfrm>
          <a:prstGeom prst="rect">
            <a:avLst/>
          </a:prstGeom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in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0000FF"/>
                </a:solidFill>
              </a:rPr>
              <a:t>If you do every problem in this book, then you will learn Discrete Mathematics. (</a:t>
            </a:r>
            <a:r>
              <a:rPr lang="en-US" sz="2400" dirty="0" err="1">
                <a:solidFill>
                  <a:srgbClr val="0000FF"/>
                </a:solidFill>
              </a:rPr>
              <a:t>p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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 </a:t>
            </a:r>
            <a:r>
              <a:rPr lang="en-US" sz="2400" dirty="0" err="1">
                <a:solidFill>
                  <a:srgbClr val="0000FF"/>
                </a:solidFill>
                <a:sym typeface="Wingdings"/>
              </a:rPr>
              <a:t>q</a:t>
            </a:r>
            <a:r>
              <a:rPr lang="en-US" sz="2400" dirty="0">
                <a:solidFill>
                  <a:srgbClr val="0000FF"/>
                </a:solidFill>
                <a:sym typeface="Wingdings"/>
              </a:rPr>
              <a:t>)</a:t>
            </a:r>
            <a:endParaRPr lang="en-US" sz="2400" dirty="0">
              <a:solidFill>
                <a:srgbClr val="0000FF"/>
              </a:solidFill>
            </a:endParaRPr>
          </a:p>
          <a:p>
            <a:endParaRPr lang="en-US" sz="2400" dirty="0"/>
          </a:p>
          <a:p>
            <a:pPr>
              <a:buNone/>
            </a:pPr>
            <a:r>
              <a:rPr lang="en-US" sz="2400" dirty="0"/>
              <a:t>	You learned discrete mathematics. (</a:t>
            </a:r>
            <a:r>
              <a:rPr lang="en-US" sz="2400" dirty="0" err="1"/>
              <a:t>q</a:t>
            </a:r>
            <a:r>
              <a:rPr lang="en-US" sz="2400" dirty="0"/>
              <a:t> holds)</a:t>
            </a:r>
          </a:p>
          <a:p>
            <a:pPr>
              <a:buNone/>
            </a:pPr>
            <a:r>
              <a:rPr lang="en-US" sz="2400" dirty="0"/>
              <a:t>	Therefore, you did every problem in this book. (</a:t>
            </a:r>
            <a:r>
              <a:rPr lang="en-US" sz="2400" dirty="0" err="1"/>
              <a:t>p</a:t>
            </a:r>
            <a:r>
              <a:rPr lang="en-US" sz="2400" dirty="0"/>
              <a:t> holds)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	Right or wrong?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predicates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825" y="2089150"/>
            <a:ext cx="4762500" cy="2679700"/>
          </a:xfrm>
          <a:prstGeom prst="rect">
            <a:avLst/>
          </a:prstGeo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Mistakes in proofs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/>
              <a:t>	a=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So, a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ab</a:t>
            </a:r>
            <a:endParaRPr lang="en-US" dirty="0"/>
          </a:p>
          <a:p>
            <a:pPr>
              <a:buNone/>
            </a:pPr>
            <a:r>
              <a:rPr lang="en-US" dirty="0"/>
              <a:t>	Therefore a</a:t>
            </a:r>
            <a:r>
              <a:rPr lang="en-US" baseline="30000" dirty="0"/>
              <a:t>2</a:t>
            </a:r>
            <a:r>
              <a:rPr lang="en-US" dirty="0"/>
              <a:t> - b</a:t>
            </a:r>
            <a:r>
              <a:rPr lang="en-US" baseline="30000" dirty="0"/>
              <a:t>2</a:t>
            </a:r>
            <a:r>
              <a:rPr lang="en-US" dirty="0"/>
              <a:t> = </a:t>
            </a:r>
            <a:r>
              <a:rPr lang="en-US" dirty="0" err="1"/>
              <a:t>ab</a:t>
            </a:r>
            <a:r>
              <a:rPr lang="en-US" dirty="0"/>
              <a:t> – b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	So, (</a:t>
            </a:r>
            <a:r>
              <a:rPr lang="en-US" dirty="0" err="1"/>
              <a:t>a+b).(a-b</a:t>
            </a:r>
            <a:r>
              <a:rPr lang="en-US" dirty="0"/>
              <a:t>) = </a:t>
            </a:r>
            <a:r>
              <a:rPr lang="en-US" dirty="0" err="1"/>
              <a:t>b.(a-b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	Therefore </a:t>
            </a:r>
            <a:r>
              <a:rPr lang="en-US" dirty="0" err="1"/>
              <a:t>a+b</a:t>
            </a:r>
            <a:r>
              <a:rPr lang="en-US" dirty="0"/>
              <a:t> =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So, 2b = </a:t>
            </a:r>
            <a:r>
              <a:rPr lang="en-US" dirty="0" err="1"/>
              <a:t>b</a:t>
            </a:r>
            <a:endParaRPr lang="en-US" dirty="0"/>
          </a:p>
          <a:p>
            <a:pPr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This implies 2 = 1</a:t>
            </a:r>
          </a:p>
          <a:p>
            <a:pPr>
              <a:buNone/>
            </a:pPr>
            <a:r>
              <a:rPr lang="en-US" dirty="0"/>
              <a:t>	What is wrong here?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91" y="1417638"/>
            <a:ext cx="8682182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/>
              <a:t>Given a proposition P, if you find a single counterexample to it,</a:t>
            </a:r>
          </a:p>
          <a:p>
            <a:pPr>
              <a:buNone/>
            </a:pPr>
            <a:r>
              <a:rPr lang="en-US" sz="2400" dirty="0"/>
              <a:t>then the proposition P is false.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b="1" dirty="0"/>
              <a:t>Example (of a wrong claim</a:t>
            </a:r>
            <a:r>
              <a:rPr lang="en-US" sz="2400" dirty="0"/>
              <a:t>) </a:t>
            </a:r>
            <a:r>
              <a:rPr lang="en-US" sz="2400" i="1" dirty="0">
                <a:solidFill>
                  <a:srgbClr val="0000FF"/>
                </a:solidFill>
              </a:rPr>
              <a:t>If n</a:t>
            </a:r>
            <a:r>
              <a:rPr lang="en-US" sz="2400" i="1" baseline="30000" dirty="0">
                <a:solidFill>
                  <a:srgbClr val="0000FF"/>
                </a:solidFill>
              </a:rPr>
              <a:t>2</a:t>
            </a:r>
            <a:r>
              <a:rPr lang="en-US" sz="2400" i="1" dirty="0">
                <a:solidFill>
                  <a:srgbClr val="0000FF"/>
                </a:solidFill>
              </a:rPr>
              <a:t> is positive then </a:t>
            </a:r>
            <a:r>
              <a:rPr lang="en-US" sz="2400" i="1" dirty="0" err="1">
                <a:solidFill>
                  <a:srgbClr val="0000FF"/>
                </a:solidFill>
              </a:rPr>
              <a:t>n</a:t>
            </a:r>
            <a:r>
              <a:rPr lang="en-US" sz="2400" i="1" dirty="0">
                <a:solidFill>
                  <a:srgbClr val="0000FF"/>
                </a:solidFill>
              </a:rPr>
              <a:t> is positive</a:t>
            </a:r>
          </a:p>
          <a:p>
            <a:pPr>
              <a:buNone/>
            </a:pPr>
            <a:r>
              <a:rPr lang="en-US" sz="2400" dirty="0"/>
              <a:t>To prove it wrong, just show that when n</a:t>
            </a:r>
            <a:r>
              <a:rPr lang="en-US" sz="2400" baseline="30000" dirty="0"/>
              <a:t>2</a:t>
            </a:r>
            <a:r>
              <a:rPr lang="en-US" sz="2400" dirty="0"/>
              <a:t>=4, </a:t>
            </a:r>
            <a:r>
              <a:rPr lang="en-US" sz="2400" dirty="0" err="1"/>
              <a:t>n</a:t>
            </a:r>
            <a:r>
              <a:rPr lang="en-US" sz="2400" dirty="0"/>
              <a:t> can be -2.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/>
              <a:t>Once upon a time, there was a claim that if </a:t>
            </a:r>
            <a:r>
              <a:rPr lang="en-US" sz="2400" dirty="0">
                <a:solidFill>
                  <a:srgbClr val="0000FF"/>
                </a:solidFill>
              </a:rPr>
              <a:t>(2</a:t>
            </a:r>
            <a:r>
              <a:rPr lang="en-US" sz="2400" baseline="30000" dirty="0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-1) divided by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endParaRPr lang="en-US" sz="2400" dirty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produces the remainder 1, then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 is an odd prime</a:t>
            </a:r>
            <a:r>
              <a:rPr lang="en-US" sz="2400" dirty="0"/>
              <a:t>. The claim</a:t>
            </a:r>
          </a:p>
          <a:p>
            <a:pPr>
              <a:buNone/>
            </a:pPr>
            <a:r>
              <a:rPr lang="en-US" sz="2400" dirty="0"/>
              <a:t>was later found to be false, when someone found a</a:t>
            </a:r>
          </a:p>
          <a:p>
            <a:pPr>
              <a:buNone/>
            </a:pPr>
            <a:r>
              <a:rPr lang="en-US" sz="2400" dirty="0"/>
              <a:t>counterexample: </a:t>
            </a:r>
            <a:r>
              <a:rPr lang="en-US" sz="2400" dirty="0">
                <a:solidFill>
                  <a:srgbClr val="0000FF"/>
                </a:solidFill>
              </a:rPr>
              <a:t>the predicate is true for </a:t>
            </a:r>
            <a:r>
              <a:rPr lang="en-US" sz="2400" dirty="0" err="1">
                <a:solidFill>
                  <a:srgbClr val="0000FF"/>
                </a:solidFill>
              </a:rPr>
              <a:t>n</a:t>
            </a:r>
            <a:r>
              <a:rPr lang="en-US" sz="2400" dirty="0">
                <a:solidFill>
                  <a:srgbClr val="0000FF"/>
                </a:solidFill>
              </a:rPr>
              <a:t>=341, but 341 </a:t>
            </a:r>
          </a:p>
          <a:p>
            <a:pPr>
              <a:buNone/>
            </a:pPr>
            <a:r>
              <a:rPr lang="en-US" sz="2400" dirty="0">
                <a:solidFill>
                  <a:srgbClr val="0000FF"/>
                </a:solidFill>
              </a:rPr>
              <a:t>is not a prime number (11 </a:t>
            </a:r>
            <a:r>
              <a:rPr lang="en-US" sz="2400" dirty="0" err="1">
                <a:solidFill>
                  <a:srgbClr val="0000FF"/>
                </a:solidFill>
              </a:rPr>
              <a:t>x</a:t>
            </a:r>
            <a:r>
              <a:rPr lang="en-US" sz="2400" dirty="0">
                <a:solidFill>
                  <a:srgbClr val="0000FF"/>
                </a:solidFill>
              </a:rPr>
              <a:t> 31 = 341</a:t>
            </a:r>
            <a:r>
              <a:rPr lang="en-US" sz="2400" dirty="0"/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tiling problems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0110" y="1417638"/>
            <a:ext cx="2899840" cy="30081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3131390" cy="30301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3114" y="5007552"/>
            <a:ext cx="1241136" cy="14148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36278" y="5345668"/>
            <a:ext cx="155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Two dominoes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5502" y="4447743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27091" y="4595091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33473" y="5295900"/>
            <a:ext cx="431800" cy="800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27091" y="5295900"/>
            <a:ext cx="850900" cy="419100"/>
          </a:xfrm>
          <a:prstGeom prst="rect">
            <a:avLst/>
          </a:prstGeom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Proofs of tiling problems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335" y="1590820"/>
            <a:ext cx="2149938" cy="20092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8824" y="1417638"/>
            <a:ext cx="2172540" cy="21022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25273" y="1868373"/>
            <a:ext cx="1055791" cy="12036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332182" y="3648057"/>
            <a:ext cx="43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(a)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78676" y="3519907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b</a:t>
            </a:r>
            <a:r>
              <a:rPr lang="en-US" dirty="0"/>
              <a:t>)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50727" y="2128120"/>
            <a:ext cx="431800" cy="8001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6657" y="2128120"/>
            <a:ext cx="850900" cy="4191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57200" y="4617553"/>
            <a:ext cx="86071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Can you tile board (a) with the dominoes?</a:t>
            </a:r>
          </a:p>
          <a:p>
            <a:r>
              <a:rPr lang="en-US" dirty="0"/>
              <a:t>2. Can you tile board (a) </a:t>
            </a:r>
            <a:r>
              <a:rPr lang="en-US" dirty="0">
                <a:solidFill>
                  <a:srgbClr val="FF0000"/>
                </a:solidFill>
              </a:rPr>
              <a:t>(with one corner square removed</a:t>
            </a:r>
            <a:r>
              <a:rPr lang="en-US" dirty="0"/>
              <a:t>) with the dominoes)? </a:t>
            </a:r>
          </a:p>
          <a:p>
            <a:r>
              <a:rPr lang="en-US" dirty="0"/>
              <a:t>3. Can you tile board (a) </a:t>
            </a:r>
            <a:r>
              <a:rPr lang="en-US" dirty="0">
                <a:solidFill>
                  <a:srgbClr val="FF0000"/>
                </a:solidFill>
              </a:rPr>
              <a:t>(with the top left and the bottom right corner squares removed</a:t>
            </a:r>
            <a:r>
              <a:rPr lang="en-US" dirty="0"/>
              <a:t>) </a:t>
            </a:r>
          </a:p>
          <a:p>
            <a:r>
              <a:rPr lang="en-US" dirty="0"/>
              <a:t>with the dominoes?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05079" y="3150575"/>
            <a:ext cx="422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c</a:t>
            </a:r>
            <a:r>
              <a:rPr lang="en-US" dirty="0"/>
              <a:t>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996657" y="3071975"/>
            <a:ext cx="445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d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8141" y="1417638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/>
              <a:t>	</a:t>
            </a:r>
            <a:endParaRPr lang="en-US" b="1" u="sng" dirty="0"/>
          </a:p>
          <a:p>
            <a:pPr>
              <a:buNone/>
            </a:pPr>
            <a:r>
              <a:rPr lang="en-US" dirty="0"/>
              <a:t>	</a:t>
            </a:r>
            <a:r>
              <a:rPr lang="en-US" sz="4500" dirty="0"/>
              <a:t>Let </a:t>
            </a:r>
            <a:r>
              <a:rPr lang="en-US" sz="4500" dirty="0" err="1"/>
              <a:t>x</a:t>
            </a:r>
            <a:r>
              <a:rPr lang="en-US" sz="4500" dirty="0"/>
              <a:t> be an integer</a:t>
            </a:r>
          </a:p>
          <a:p>
            <a:pPr>
              <a:buNone/>
            </a:pPr>
            <a:r>
              <a:rPr lang="en-US" sz="4500" dirty="0"/>
              <a:t>	Let </a:t>
            </a:r>
            <a:r>
              <a:rPr lang="en-US" sz="4500" dirty="0" err="1"/>
              <a:t>T(x</a:t>
            </a:r>
            <a:r>
              <a:rPr lang="en-US" sz="4500" dirty="0"/>
              <a:t>) 	= x/2 if </a:t>
            </a:r>
            <a:r>
              <a:rPr lang="en-US" sz="4500" dirty="0" err="1"/>
              <a:t>x</a:t>
            </a:r>
            <a:r>
              <a:rPr lang="en-US" sz="4500" dirty="0"/>
              <a:t> is even</a:t>
            </a:r>
          </a:p>
          <a:p>
            <a:pPr>
              <a:buNone/>
            </a:pPr>
            <a:r>
              <a:rPr lang="en-US" sz="4500" dirty="0"/>
              <a:t>				= 3x+1 if </a:t>
            </a:r>
            <a:r>
              <a:rPr lang="en-US" sz="4500" dirty="0" err="1"/>
              <a:t>x</a:t>
            </a:r>
            <a:r>
              <a:rPr lang="en-US" sz="4500" dirty="0"/>
              <a:t> is odd</a:t>
            </a:r>
          </a:p>
          <a:p>
            <a:pPr>
              <a:buNone/>
            </a:pPr>
            <a:endParaRPr lang="en-US" sz="3500" dirty="0"/>
          </a:p>
          <a:p>
            <a:pPr>
              <a:buNone/>
            </a:pPr>
            <a:r>
              <a:rPr lang="en-US" sz="5000" b="1" u="sng" dirty="0">
                <a:solidFill>
                  <a:prstClr val="black"/>
                </a:solidFill>
              </a:rPr>
              <a:t>The 3x+1 conjecture</a:t>
            </a:r>
          </a:p>
          <a:p>
            <a:pPr>
              <a:buNone/>
            </a:pPr>
            <a:r>
              <a:rPr lang="en-US" sz="5000" dirty="0">
                <a:solidFill>
                  <a:srgbClr val="0000FF"/>
                </a:solidFill>
              </a:rPr>
              <a:t>For all positive integers </a:t>
            </a:r>
            <a:r>
              <a:rPr lang="en-US" sz="5000" dirty="0" err="1">
                <a:solidFill>
                  <a:srgbClr val="0000FF"/>
                </a:solidFill>
              </a:rPr>
              <a:t>x</a:t>
            </a:r>
            <a:r>
              <a:rPr lang="en-US" sz="5000" dirty="0">
                <a:solidFill>
                  <a:srgbClr val="0000FF"/>
                </a:solidFill>
              </a:rPr>
              <a:t>, when we repeatedly apply the transformation T , we will eventually reach the integer 1</a:t>
            </a:r>
            <a:r>
              <a:rPr lang="en-US" sz="5000" dirty="0"/>
              <a:t>.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r>
              <a:rPr lang="en-US" sz="4500" dirty="0"/>
              <a:t>For example, starting with </a:t>
            </a:r>
            <a:r>
              <a:rPr lang="en-US" sz="4500" dirty="0" err="1"/>
              <a:t>x</a:t>
            </a:r>
            <a:r>
              <a:rPr lang="en-US" sz="4500" dirty="0"/>
              <a:t> = 13, we find T (13) = 3 .13 + 1 = 40, </a:t>
            </a:r>
          </a:p>
          <a:p>
            <a:pPr>
              <a:buNone/>
            </a:pPr>
            <a:r>
              <a:rPr lang="en-US" sz="4500" dirty="0"/>
              <a:t>T (40) = 40/2 = 20, T (20) = 20/2 = 10, T (10) = 10/2 = 5, T (5) = 3 .5 + 1 = 16, </a:t>
            </a:r>
          </a:p>
          <a:p>
            <a:pPr>
              <a:buNone/>
            </a:pPr>
            <a:r>
              <a:rPr lang="en-US" sz="4500" dirty="0"/>
              <a:t>T (16) = 8, T (8) = 4, T (4) = 2, and T (2) = 1. </a:t>
            </a:r>
          </a:p>
          <a:p>
            <a:pPr>
              <a:buNone/>
            </a:pPr>
            <a:endParaRPr lang="en-US" sz="4500" dirty="0"/>
          </a:p>
          <a:p>
            <a:pPr>
              <a:buNone/>
            </a:pPr>
            <a:r>
              <a:rPr lang="en-US" sz="4500" dirty="0"/>
              <a:t>The 3x + 1 conjecture has been verified using computers for all integers </a:t>
            </a:r>
          </a:p>
          <a:p>
            <a:pPr>
              <a:buNone/>
            </a:pPr>
            <a:r>
              <a:rPr lang="en-US" sz="4500" dirty="0" err="1"/>
              <a:t>x</a:t>
            </a:r>
            <a:r>
              <a:rPr lang="en-US" sz="4500" dirty="0"/>
              <a:t> up to 5.6 .10</a:t>
            </a:r>
            <a:r>
              <a:rPr lang="en-US" sz="4500" baseline="30000" dirty="0"/>
              <a:t>13</a:t>
            </a:r>
            <a:r>
              <a:rPr lang="en-US" sz="4500" dirty="0"/>
              <a:t>.</a:t>
            </a:r>
          </a:p>
          <a:p>
            <a:pPr lvl="1">
              <a:buNone/>
            </a:pPr>
            <a:r>
              <a:rPr lang="en-US" sz="4500" dirty="0"/>
              <a:t>	</a:t>
            </a:r>
            <a:endParaRPr lang="en-US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Difficult problems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	</a:t>
            </a:r>
            <a:r>
              <a:rPr lang="en-US" b="1" u="sng" dirty="0"/>
              <a:t>Fermat’s last theorem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sz="2800" dirty="0"/>
              <a:t>The equation </a:t>
            </a:r>
          </a:p>
          <a:p>
            <a:pPr>
              <a:buNone/>
            </a:pPr>
            <a:r>
              <a:rPr lang="en-US" sz="2800" dirty="0"/>
              <a:t>					</a:t>
            </a:r>
            <a:r>
              <a:rPr lang="en-US" sz="2800" dirty="0" err="1"/>
              <a:t>x</a:t>
            </a:r>
            <a:r>
              <a:rPr lang="en-US" sz="2800" baseline="30000" dirty="0" err="1"/>
              <a:t>n</a:t>
            </a:r>
            <a:r>
              <a:rPr lang="en-US" sz="2800" dirty="0"/>
              <a:t> + </a:t>
            </a:r>
            <a:r>
              <a:rPr lang="en-US" sz="2800" dirty="0" err="1"/>
              <a:t>y</a:t>
            </a:r>
            <a:r>
              <a:rPr lang="en-US" sz="2800" baseline="30000" dirty="0" err="1"/>
              <a:t>n</a:t>
            </a:r>
            <a:r>
              <a:rPr lang="en-US" sz="2800" dirty="0"/>
              <a:t> = </a:t>
            </a:r>
            <a:r>
              <a:rPr lang="en-US" sz="2800" dirty="0" err="1"/>
              <a:t>z</a:t>
            </a:r>
            <a:r>
              <a:rPr lang="en-US" sz="2800" baseline="30000" dirty="0" err="1"/>
              <a:t>n</a:t>
            </a:r>
            <a:endParaRPr lang="en-US" sz="2800" baseline="30000" dirty="0"/>
          </a:p>
          <a:p>
            <a:pPr lvl="1">
              <a:buNone/>
            </a:pPr>
            <a:r>
              <a:rPr lang="en-US" dirty="0"/>
              <a:t>does not have an integer solution for </a:t>
            </a:r>
            <a:r>
              <a:rPr lang="en-US" dirty="0" err="1"/>
              <a:t>x</a:t>
            </a:r>
            <a:r>
              <a:rPr lang="en-US" dirty="0"/>
              <a:t>, </a:t>
            </a:r>
            <a:r>
              <a:rPr lang="en-US" dirty="0" err="1"/>
              <a:t>y</a:t>
            </a:r>
            <a:r>
              <a:rPr lang="en-US" dirty="0"/>
              <a:t>, </a:t>
            </a:r>
            <a:r>
              <a:rPr lang="en-US" dirty="0" err="1"/>
              <a:t>z</a:t>
            </a:r>
            <a:r>
              <a:rPr lang="en-US" dirty="0"/>
              <a:t> when </a:t>
            </a:r>
          </a:p>
          <a:p>
            <a:pPr lvl="1">
              <a:buNone/>
            </a:pPr>
            <a:r>
              <a:rPr lang="en-US" dirty="0" err="1"/>
              <a:t>x</a:t>
            </a:r>
            <a:r>
              <a:rPr lang="en-US" dirty="0"/>
              <a:t> ≠ 0 , </a:t>
            </a:r>
            <a:r>
              <a:rPr lang="en-US" dirty="0" err="1"/>
              <a:t>y</a:t>
            </a:r>
            <a:r>
              <a:rPr lang="en-US" dirty="0"/>
              <a:t> ≠ 0 , </a:t>
            </a:r>
            <a:r>
              <a:rPr lang="en-US" dirty="0" err="1"/>
              <a:t>z</a:t>
            </a:r>
            <a:r>
              <a:rPr lang="en-US" dirty="0"/>
              <a:t> ≠ 0 and </a:t>
            </a:r>
            <a:r>
              <a:rPr lang="en-US" dirty="0" err="1"/>
              <a:t>n</a:t>
            </a:r>
            <a:r>
              <a:rPr lang="en-US" dirty="0"/>
              <a:t> &gt; 2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sz="2400" dirty="0">
                <a:solidFill>
                  <a:srgbClr val="FF0000"/>
                </a:solidFill>
              </a:rPr>
              <a:t>(The problem was introduced in 1637 by Pierre de Fermat. It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remained unsolved since the 17</a:t>
            </a:r>
            <a:r>
              <a:rPr lang="en-US" sz="2400" baseline="30000" dirty="0">
                <a:solidFill>
                  <a:srgbClr val="FF0000"/>
                </a:solidFill>
              </a:rPr>
              <a:t>th</a:t>
            </a:r>
            <a:r>
              <a:rPr lang="en-US" sz="2400" dirty="0">
                <a:solidFill>
                  <a:srgbClr val="FF0000"/>
                </a:solidFill>
              </a:rPr>
              <a:t> century, and was eventually solved around 1990 by Andrew Wiles)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7350" y="2044700"/>
            <a:ext cx="5829300" cy="2768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38300"/>
            <a:ext cx="6121400" cy="35814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050" y="1949450"/>
            <a:ext cx="5549900" cy="2959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005211" y="5337448"/>
            <a:ext cx="4661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Perhaps we meant all real numbers.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64" y="1962727"/>
            <a:ext cx="6758118" cy="389081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Universal Quantifiers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8569" y="2043316"/>
            <a:ext cx="6159500" cy="34036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1064</TotalTime>
  <Words>457</Words>
  <Application>Microsoft Macintosh PowerPoint</Application>
  <PresentationFormat>On-screen Show (4:3)</PresentationFormat>
  <Paragraphs>225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9" baseType="lpstr">
      <vt:lpstr>Calibri</vt:lpstr>
      <vt:lpstr>Wingdings</vt:lpstr>
      <vt:lpstr>Arial</vt:lpstr>
      <vt:lpstr>Office Theme</vt:lpstr>
      <vt:lpstr>CS 2210:0001 Discrete Structures Logic and Proof</vt:lpstr>
      <vt:lpstr>Predicate Logic</vt:lpstr>
      <vt:lpstr>Predicate Logic</vt:lpstr>
      <vt:lpstr>Examples of predicates</vt:lpstr>
      <vt:lpstr>Quantifiers</vt:lpstr>
      <vt:lpstr>Universal Quantifiers</vt:lpstr>
      <vt:lpstr>Universal Quantifiers</vt:lpstr>
      <vt:lpstr>Universal Quantifiers</vt:lpstr>
      <vt:lpstr>Universal Quantifiers</vt:lpstr>
      <vt:lpstr>Existential Quantifiers</vt:lpstr>
      <vt:lpstr>Existential Quantifiers</vt:lpstr>
      <vt:lpstr>Existential Quantifiers</vt:lpstr>
      <vt:lpstr>Negating quantification</vt:lpstr>
      <vt:lpstr>Negating quantification</vt:lpstr>
      <vt:lpstr>Translating into English</vt:lpstr>
      <vt:lpstr>Translating into English</vt:lpstr>
      <vt:lpstr>Translating into English</vt:lpstr>
      <vt:lpstr>Translating into English</vt:lpstr>
      <vt:lpstr>Order of Quantifiers</vt:lpstr>
      <vt:lpstr>Negating Multiple Quantifiers</vt:lpstr>
      <vt:lpstr>More on Quantifiers</vt:lpstr>
      <vt:lpstr>Rules of Inference</vt:lpstr>
      <vt:lpstr>Other Rules of Inference</vt:lpstr>
      <vt:lpstr>Rules of Inference</vt:lpstr>
      <vt:lpstr>Proofs</vt:lpstr>
      <vt:lpstr>Proofs</vt:lpstr>
      <vt:lpstr>Direct Proofs</vt:lpstr>
      <vt:lpstr>Direct Proofs</vt:lpstr>
      <vt:lpstr>Indirect Proofs</vt:lpstr>
      <vt:lpstr>Indirect Proof Example</vt:lpstr>
      <vt:lpstr>Proof by Contradiction</vt:lpstr>
      <vt:lpstr>Proof by contradiction: Example</vt:lpstr>
      <vt:lpstr>Proof by contradiction: Example</vt:lpstr>
      <vt:lpstr>Proof by contradiction: Example</vt:lpstr>
      <vt:lpstr>Proof by contradiction: Example</vt:lpstr>
      <vt:lpstr>Exhaustive proof</vt:lpstr>
      <vt:lpstr>Exhaustive proof</vt:lpstr>
      <vt:lpstr>Existence Proofs</vt:lpstr>
      <vt:lpstr>Mistakes in proofs</vt:lpstr>
      <vt:lpstr>Mistakes in proofs</vt:lpstr>
      <vt:lpstr>Counterexample</vt:lpstr>
      <vt:lpstr>Proofs of tiling problems</vt:lpstr>
      <vt:lpstr>Proofs of tiling problems</vt:lpstr>
      <vt:lpstr>Difficult problems</vt:lpstr>
      <vt:lpstr>Difficult problems</vt:lpstr>
    </vt:vector>
  </TitlesOfParts>
  <Company>University of Iowa</Company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Ghosh, Sukumar</cp:lastModifiedBy>
  <cp:revision>151</cp:revision>
  <dcterms:created xsi:type="dcterms:W3CDTF">2015-01-30T21:16:06Z</dcterms:created>
  <dcterms:modified xsi:type="dcterms:W3CDTF">2018-08-27T19:10:11Z</dcterms:modified>
</cp:coreProperties>
</file>