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oleObject"/>
  <Default Extension="png" ContentType="image/png"/>
  <Default Extension="vml" ContentType="application/vnd.openxmlformats-officedocument.vmlDrawi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62" r:id="rId3"/>
    <p:sldId id="263" r:id="rId4"/>
    <p:sldId id="264" r:id="rId5"/>
    <p:sldId id="265" r:id="rId6"/>
    <p:sldId id="291" r:id="rId7"/>
    <p:sldId id="266" r:id="rId8"/>
    <p:sldId id="277" r:id="rId9"/>
    <p:sldId id="267" r:id="rId10"/>
    <p:sldId id="278" r:id="rId11"/>
    <p:sldId id="279" r:id="rId12"/>
    <p:sldId id="280" r:id="rId13"/>
    <p:sldId id="281" r:id="rId14"/>
    <p:sldId id="282" r:id="rId15"/>
    <p:sldId id="292" r:id="rId16"/>
    <p:sldId id="268" r:id="rId17"/>
    <p:sldId id="293" r:id="rId18"/>
    <p:sldId id="283" r:id="rId19"/>
    <p:sldId id="284" r:id="rId20"/>
    <p:sldId id="296" r:id="rId21"/>
    <p:sldId id="270" r:id="rId22"/>
    <p:sldId id="297" r:id="rId23"/>
    <p:sldId id="273" r:id="rId24"/>
    <p:sldId id="271" r:id="rId25"/>
    <p:sldId id="272" r:id="rId26"/>
    <p:sldId id="274" r:id="rId27"/>
    <p:sldId id="285" r:id="rId28"/>
    <p:sldId id="261" r:id="rId29"/>
    <p:sldId id="275" r:id="rId30"/>
    <p:sldId id="276" r:id="rId31"/>
    <p:sldId id="286" r:id="rId32"/>
    <p:sldId id="287" r:id="rId33"/>
    <p:sldId id="288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E616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74"/>
  </p:normalViewPr>
  <p:slideViewPr>
    <p:cSldViewPr snapToGrid="0" snapToObjects="1">
      <p:cViewPr varScale="1">
        <p:scale>
          <a:sx n="124" d="100"/>
          <a:sy n="124" d="100"/>
        </p:scale>
        <p:origin x="182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viewProps" Target="viewProps.xml"/><Relationship Id="rId38" Type="http://schemas.openxmlformats.org/officeDocument/2006/relationships/theme" Target="theme/theme1.xml"/><Relationship Id="rId39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6" Type="http://schemas.openxmlformats.org/officeDocument/2006/relationships/image" Target="../media/image27.png"/><Relationship Id="rId1" Type="http://schemas.openxmlformats.org/officeDocument/2006/relationships/image" Target="../media/image22.png"/><Relationship Id="rId2" Type="http://schemas.openxmlformats.org/officeDocument/2006/relationships/image" Target="../media/image23.png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png"/><Relationship Id="rId1" Type="http://schemas.openxmlformats.org/officeDocument/2006/relationships/image" Target="../media/image28.png"/><Relationship Id="rId2" Type="http://schemas.openxmlformats.org/officeDocument/2006/relationships/image" Target="../media/image29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png"/><Relationship Id="rId2" Type="http://schemas.openxmlformats.org/officeDocument/2006/relationships/image" Target="../media/image3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A34B2F-7B38-E843-A19F-167532244C3A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4AE857A-248B-D342-903A-5A2DDA1DCD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797410-AAF8-DE42-877D-39C4C28840A2}" type="datetimeFigureOut">
              <a:rPr lang="en-US" smtClean="0"/>
              <a:pPr/>
              <a:t>8/28/17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928E46-7245-8C47-8C2D-0BBA12429FF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4" Type="http://schemas.openxmlformats.org/officeDocument/2006/relationships/oleObject" Target="../embeddings/oleObject1.bin"/><Relationship Id="rId5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.bin"/><Relationship Id="rId12" Type="http://schemas.openxmlformats.org/officeDocument/2006/relationships/image" Target="../media/image26.png"/><Relationship Id="rId13" Type="http://schemas.openxmlformats.org/officeDocument/2006/relationships/oleObject" Target="../embeddings/oleObject7.bin"/><Relationship Id="rId14" Type="http://schemas.openxmlformats.org/officeDocument/2006/relationships/image" Target="../media/image27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2.bin"/><Relationship Id="rId4" Type="http://schemas.openxmlformats.org/officeDocument/2006/relationships/image" Target="../media/image22.png"/><Relationship Id="rId5" Type="http://schemas.openxmlformats.org/officeDocument/2006/relationships/oleObject" Target="../embeddings/oleObject3.bin"/><Relationship Id="rId6" Type="http://schemas.openxmlformats.org/officeDocument/2006/relationships/image" Target="../media/image23.png"/><Relationship Id="rId7" Type="http://schemas.openxmlformats.org/officeDocument/2006/relationships/oleObject" Target="../embeddings/oleObject4.bin"/><Relationship Id="rId8" Type="http://schemas.openxmlformats.org/officeDocument/2006/relationships/image" Target="../media/image24.png"/><Relationship Id="rId9" Type="http://schemas.openxmlformats.org/officeDocument/2006/relationships/oleObject" Target="../embeddings/oleObject5.bin"/><Relationship Id="rId10" Type="http://schemas.openxmlformats.org/officeDocument/2006/relationships/image" Target="../media/image2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4" Type="http://schemas.openxmlformats.org/officeDocument/2006/relationships/image" Target="../media/image28.png"/><Relationship Id="rId5" Type="http://schemas.openxmlformats.org/officeDocument/2006/relationships/oleObject" Target="../embeddings/oleObject9.bin"/><Relationship Id="rId6" Type="http://schemas.openxmlformats.org/officeDocument/2006/relationships/image" Target="../media/image29.png"/><Relationship Id="rId7" Type="http://schemas.openxmlformats.org/officeDocument/2006/relationships/oleObject" Target="../embeddings/oleObject10.bin"/><Relationship Id="rId8" Type="http://schemas.openxmlformats.org/officeDocument/2006/relationships/image" Target="../media/image30.png"/><Relationship Id="rId9" Type="http://schemas.openxmlformats.org/officeDocument/2006/relationships/oleObject" Target="../embeddings/oleObject11.bin"/><Relationship Id="rId10" Type="http://schemas.openxmlformats.org/officeDocument/2006/relationships/image" Target="../media/image31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32.png"/><Relationship Id="rId6" Type="http://schemas.openxmlformats.org/officeDocument/2006/relationships/oleObject" Target="../embeddings/oleObject13.bin"/><Relationship Id="rId7" Type="http://schemas.openxmlformats.org/officeDocument/2006/relationships/image" Target="../media/image33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CS </a:t>
            </a:r>
            <a:r>
              <a:rPr lang="en-US" dirty="0" smtClean="0"/>
              <a:t>2210:0001 Discrete </a:t>
            </a:r>
            <a:r>
              <a:rPr lang="en-US" dirty="0" smtClean="0"/>
              <a:t>Structures</a:t>
            </a:r>
            <a:br>
              <a:rPr lang="en-US" dirty="0" smtClean="0"/>
            </a:br>
            <a:r>
              <a:rPr lang="en-US" b="1" dirty="0" smtClean="0">
                <a:solidFill>
                  <a:srgbClr val="FF0000"/>
                </a:solidFill>
              </a:rPr>
              <a:t>Sequence and Sums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Fall 2017</a:t>
            </a:r>
            <a:endParaRPr lang="en-US" dirty="0" smtClean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Sukumar Ghosh</a:t>
            </a:r>
            <a:endParaRPr lang="en-US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Formula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9" y="1771650"/>
            <a:ext cx="6209757" cy="358301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useful sequences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900" y="2070100"/>
            <a:ext cx="4902200" cy="27178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600200"/>
            <a:ext cx="6235700" cy="3657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307618" y="5089302"/>
            <a:ext cx="189562" cy="168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sequences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07618" y="5089302"/>
            <a:ext cx="189562" cy="168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930400"/>
            <a:ext cx="6235700" cy="3158902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Arithmetic Series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07618" y="5089302"/>
            <a:ext cx="189562" cy="168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851746" y="1630093"/>
            <a:ext cx="7837251" cy="47782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Consider an arithmetic series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,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, …, a</a:t>
            </a:r>
            <a:r>
              <a:rPr lang="en-US" sz="2400" baseline="-25000" dirty="0" smtClean="0"/>
              <a:t>n. </a:t>
            </a:r>
            <a:r>
              <a:rPr lang="en-US" sz="2400" dirty="0" smtClean="0"/>
              <a:t>If the common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difference (a</a:t>
            </a:r>
            <a:r>
              <a:rPr lang="en-US" sz="2400" baseline="-25000" dirty="0" smtClean="0"/>
              <a:t>i+1</a:t>
            </a:r>
            <a:r>
              <a:rPr lang="en-US" sz="2400" dirty="0" smtClean="0"/>
              <a:t> -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) = </a:t>
            </a:r>
            <a:r>
              <a:rPr lang="en-US" sz="2400" dirty="0" err="1" smtClean="0"/>
              <a:t>d</a:t>
            </a:r>
            <a:r>
              <a:rPr lang="en-US" sz="2400" dirty="0" smtClean="0"/>
              <a:t>, then we can compute the </a:t>
            </a:r>
            <a:r>
              <a:rPr lang="en-US" sz="2400" dirty="0" err="1" smtClean="0"/>
              <a:t>k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term 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as follows:</a:t>
            </a:r>
          </a:p>
          <a:p>
            <a:pPr>
              <a:lnSpc>
                <a:spcPct val="150000"/>
              </a:lnSpc>
            </a:pP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	</a:t>
            </a:r>
            <a:r>
              <a:rPr lang="en-US" sz="2400" dirty="0" smtClean="0"/>
              <a:t>a</a:t>
            </a:r>
            <a:r>
              <a:rPr lang="en-US" sz="2400" baseline="-25000" dirty="0" smtClean="0"/>
              <a:t>2</a:t>
            </a:r>
            <a:r>
              <a:rPr lang="en-US" sz="2400" dirty="0" smtClean="0"/>
              <a:t> =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</a:t>
            </a:r>
            <a:r>
              <a:rPr lang="en-US" sz="2400" dirty="0" err="1" smtClean="0"/>
              <a:t>d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	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= a</a:t>
            </a:r>
            <a:r>
              <a:rPr lang="en-US" sz="2400" baseline="-25000" dirty="0" smtClean="0"/>
              <a:t>2 </a:t>
            </a:r>
            <a:r>
              <a:rPr lang="en-US" sz="2400" dirty="0" smtClean="0"/>
              <a:t>+ </a:t>
            </a:r>
            <a:r>
              <a:rPr lang="en-US" sz="2400" dirty="0" err="1" smtClean="0"/>
              <a:t>d</a:t>
            </a:r>
            <a:r>
              <a:rPr lang="en-US" sz="2400" dirty="0" smtClean="0"/>
              <a:t> =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+2 </a:t>
            </a:r>
            <a:r>
              <a:rPr lang="en-US" sz="2400" dirty="0" err="1" smtClean="0"/>
              <a:t>d</a:t>
            </a:r>
            <a:endParaRPr lang="en-US" sz="2400" dirty="0" smtClean="0"/>
          </a:p>
          <a:p>
            <a:pPr>
              <a:lnSpc>
                <a:spcPct val="150000"/>
              </a:lnSpc>
            </a:pPr>
            <a:r>
              <a:rPr lang="en-US" sz="2400" dirty="0" smtClean="0"/>
              <a:t>	a</a:t>
            </a:r>
            <a:r>
              <a:rPr lang="en-US" sz="2400" baseline="-25000" dirty="0" smtClean="0"/>
              <a:t>4</a:t>
            </a:r>
            <a:r>
              <a:rPr lang="en-US" sz="2400" dirty="0" smtClean="0"/>
              <a:t> = a</a:t>
            </a:r>
            <a:r>
              <a:rPr lang="en-US" sz="2400" baseline="-25000" dirty="0" smtClean="0"/>
              <a:t>3</a:t>
            </a:r>
            <a:r>
              <a:rPr lang="en-US" sz="2400" dirty="0" smtClean="0"/>
              <a:t> + </a:t>
            </a:r>
            <a:r>
              <a:rPr lang="en-US" sz="2400" dirty="0" err="1" smtClean="0"/>
              <a:t>d</a:t>
            </a:r>
            <a:r>
              <a:rPr lang="en-US" sz="2400" dirty="0" smtClean="0"/>
              <a:t> =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+ 3d	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	</a:t>
            </a:r>
            <a:r>
              <a:rPr lang="en-US" sz="2400" dirty="0" err="1" smtClean="0"/>
              <a:t>a</a:t>
            </a:r>
            <a:r>
              <a:rPr lang="en-US" sz="2400" baseline="-25000" dirty="0" err="1" smtClean="0"/>
              <a:t>k</a:t>
            </a:r>
            <a:r>
              <a:rPr lang="en-US" sz="2400" dirty="0" smtClean="0"/>
              <a:t> =  a</a:t>
            </a:r>
            <a:r>
              <a:rPr lang="en-US" sz="2400" baseline="-25000" dirty="0" smtClean="0"/>
              <a:t>1</a:t>
            </a:r>
            <a:r>
              <a:rPr lang="en-US" sz="2400" dirty="0" smtClean="0"/>
              <a:t> + (k-1).d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Evaluating sequences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307618" y="5089302"/>
            <a:ext cx="189562" cy="16849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6292" y="1739900"/>
            <a:ext cx="3949700" cy="35179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arithmetic series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697" y="1573229"/>
            <a:ext cx="6988649" cy="4530142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this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933533" y="3547882"/>
            <a:ext cx="4283995" cy="172354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Calculate 1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+ 2</a:t>
            </a:r>
            <a:r>
              <a:rPr lang="en-US" sz="2400" baseline="30000" dirty="0" smtClean="0"/>
              <a:t>2 </a:t>
            </a:r>
            <a:r>
              <a:rPr lang="en-US" sz="2400" dirty="0" smtClean="0"/>
              <a:t>+ 3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+ 4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 + … + n</a:t>
            </a:r>
            <a:r>
              <a:rPr lang="en-US" sz="2400" baseline="30000" dirty="0" smtClean="0"/>
              <a:t>2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[Answer  </a:t>
            </a:r>
            <a:r>
              <a:rPr lang="en-US" sz="2400" dirty="0" smtClean="0">
                <a:solidFill>
                  <a:srgbClr val="0000FF"/>
                </a:solidFill>
              </a:rPr>
              <a:t>n.(n+1).(2n+1) / 6</a:t>
            </a:r>
            <a:r>
              <a:rPr lang="en-US" sz="2400" dirty="0" smtClean="0"/>
              <a:t>]  </a:t>
            </a:r>
          </a:p>
          <a:p>
            <a:pPr>
              <a:lnSpc>
                <a:spcPct val="150000"/>
              </a:lnSpc>
            </a:pPr>
            <a:endParaRPr lang="en-US" sz="2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1933533" y="1791207"/>
            <a:ext cx="3668026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1 + 2 + 3 + … + </a:t>
            </a:r>
            <a:r>
              <a:rPr lang="en-US" sz="2400" dirty="0" err="1" smtClean="0"/>
              <a:t>n</a:t>
            </a:r>
            <a:r>
              <a:rPr lang="en-US" sz="2400" dirty="0" smtClean="0"/>
              <a:t> = ?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[Answer: </a:t>
            </a:r>
            <a:r>
              <a:rPr lang="en-US" sz="2400" dirty="0" smtClean="0">
                <a:solidFill>
                  <a:srgbClr val="0000FF"/>
                </a:solidFill>
              </a:rPr>
              <a:t>n.(n+1) / 2</a:t>
            </a:r>
            <a:r>
              <a:rPr lang="en-US" sz="2400" dirty="0" smtClean="0"/>
              <a:t>] </a:t>
            </a:r>
            <a:r>
              <a:rPr lang="en-US" sz="2400" dirty="0" smtClean="0">
                <a:solidFill>
                  <a:srgbClr val="FF0000"/>
                </a:solidFill>
              </a:rPr>
              <a:t>why?</a:t>
            </a:r>
          </a:p>
          <a:p>
            <a:endParaRPr lang="en-US" sz="2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Can you evaluate this?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810318" y="3331407"/>
            <a:ext cx="34979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Here is the trick. Note that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8734" y="4056278"/>
            <a:ext cx="2811410" cy="12510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961967" y="5610552"/>
            <a:ext cx="18125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Does it help?</a:t>
            </a:r>
            <a:endParaRPr lang="en-US" sz="2400" dirty="0"/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3007602" y="1912504"/>
          <a:ext cx="1533759" cy="10133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48" name="Equation" r:id="rId4" imgW="711200" imgH="469900" progId="Equation.DSMT4">
                  <p:embed/>
                </p:oleObj>
              </mc:Choice>
              <mc:Fallback>
                <p:oleObj name="Equation" r:id="rId4" imgW="711200" imgH="469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7602" y="1912504"/>
                        <a:ext cx="1533759" cy="101337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Double Summation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300" y="1714500"/>
            <a:ext cx="56134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9700" y="2205636"/>
            <a:ext cx="6324600" cy="34925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661460" y="1559305"/>
            <a:ext cx="5366448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 smtClean="0"/>
              <a:t>A sequence is an </a:t>
            </a:r>
            <a:r>
              <a:rPr lang="en-US" sz="2400" i="1" dirty="0" smtClean="0">
                <a:solidFill>
                  <a:srgbClr val="FF0000"/>
                </a:solidFill>
              </a:rPr>
              <a:t>ordered</a:t>
            </a:r>
            <a:r>
              <a:rPr lang="en-US" sz="2400" dirty="0" smtClean="0"/>
              <a:t> list of elements.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geometric series</a:t>
            </a:r>
            <a:endParaRPr lang="en-US" dirty="0"/>
          </a:p>
        </p:txBody>
      </p:sp>
      <p:graphicFrame>
        <p:nvGraphicFramePr>
          <p:cNvPr id="50178" name="Object 2"/>
          <p:cNvGraphicFramePr>
            <a:graphicFrameLocks noChangeAspect="1"/>
          </p:cNvGraphicFramePr>
          <p:nvPr/>
        </p:nvGraphicFramePr>
        <p:xfrm>
          <a:off x="1914812" y="1604818"/>
          <a:ext cx="1620734" cy="1131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09" name="Equation" r:id="rId3" imgW="673100" imgH="469900" progId="Equation.DSMT4">
                  <p:embed/>
                </p:oleObj>
              </mc:Choice>
              <mc:Fallback>
                <p:oleObj name="Equation" r:id="rId3" imgW="673100" imgH="469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812" y="1604818"/>
                        <a:ext cx="1620734" cy="113145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79" name="Object 3"/>
          <p:cNvGraphicFramePr>
            <a:graphicFrameLocks noChangeAspect="1"/>
          </p:cNvGraphicFramePr>
          <p:nvPr/>
        </p:nvGraphicFramePr>
        <p:xfrm>
          <a:off x="1914812" y="3001818"/>
          <a:ext cx="5093279" cy="672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0" name="Equation" r:id="rId5" imgW="1828800" imgH="241300" progId="Equation.DSMT4">
                  <p:embed/>
                </p:oleObj>
              </mc:Choice>
              <mc:Fallback>
                <p:oleObj name="Equation" r:id="rId5" imgW="1828800" imgH="2413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812" y="3001818"/>
                        <a:ext cx="5093279" cy="67203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0" name="Object 4"/>
          <p:cNvGraphicFramePr>
            <a:graphicFrameLocks noChangeAspect="1"/>
          </p:cNvGraphicFramePr>
          <p:nvPr/>
        </p:nvGraphicFramePr>
        <p:xfrm>
          <a:off x="1581727" y="3673848"/>
          <a:ext cx="1238249" cy="600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Equation" r:id="rId7" imgW="419100" imgH="203200" progId="Equation.DSMT4">
                  <p:embed/>
                </p:oleObj>
              </mc:Choice>
              <mc:Fallback>
                <p:oleObj name="Equation" r:id="rId7" imgW="419100" imgH="203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727" y="3673848"/>
                        <a:ext cx="1238249" cy="600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184" name="Object 8"/>
          <p:cNvGraphicFramePr>
            <a:graphicFrameLocks noChangeAspect="1"/>
          </p:cNvGraphicFramePr>
          <p:nvPr/>
        </p:nvGraphicFramePr>
        <p:xfrm>
          <a:off x="3304635" y="3673849"/>
          <a:ext cx="4604001" cy="55022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Equation" r:id="rId9" imgW="1600200" imgH="203200" progId="Equation.DSMT4">
                  <p:embed/>
                </p:oleObj>
              </mc:Choice>
              <mc:Fallback>
                <p:oleObj name="Equation" r:id="rId9" imgW="1600200" imgH="2032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04635" y="3673849"/>
                        <a:ext cx="4604001" cy="55022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3" name="Straight Connector 12"/>
          <p:cNvCxnSpPr/>
          <p:nvPr/>
        </p:nvCxnSpPr>
        <p:spPr>
          <a:xfrm flipV="1">
            <a:off x="1581727" y="4502727"/>
            <a:ext cx="6326909" cy="11546"/>
          </a:xfrm>
          <a:prstGeom prst="line">
            <a:avLst/>
          </a:prstGeom>
          <a:ln w="38100" cap="flat" cmpd="sng" algn="ctr">
            <a:solidFill>
              <a:schemeClr val="tx2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69636" y="4843987"/>
            <a:ext cx="8360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Thus</a:t>
            </a:r>
            <a:r>
              <a:rPr lang="en-US" dirty="0" smtClean="0"/>
              <a:t>,</a:t>
            </a:r>
            <a:endParaRPr lang="en-US" dirty="0"/>
          </a:p>
        </p:txBody>
      </p:sp>
      <p:graphicFrame>
        <p:nvGraphicFramePr>
          <p:cNvPr id="50185" name="Object 9"/>
          <p:cNvGraphicFramePr>
            <a:graphicFrameLocks noChangeAspect="1"/>
          </p:cNvGraphicFramePr>
          <p:nvPr/>
        </p:nvGraphicFramePr>
        <p:xfrm>
          <a:off x="1581727" y="4671684"/>
          <a:ext cx="2836173" cy="6339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Equation" r:id="rId11" imgW="1079500" imgH="241300" progId="Equation.DSMT4">
                  <p:embed/>
                </p:oleObj>
              </mc:Choice>
              <mc:Fallback>
                <p:oleObj name="Equation" r:id="rId11" imgW="1079500" imgH="2413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81727" y="4671684"/>
                        <a:ext cx="2836173" cy="63396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004455" y="5784273"/>
            <a:ext cx="55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So,</a:t>
            </a:r>
            <a:r>
              <a:rPr lang="en-US" dirty="0" smtClean="0"/>
              <a:t> </a:t>
            </a:r>
            <a:endParaRPr lang="en-US" dirty="0"/>
          </a:p>
        </p:txBody>
      </p:sp>
      <p:graphicFrame>
        <p:nvGraphicFramePr>
          <p:cNvPr id="50186" name="Object 10"/>
          <p:cNvGraphicFramePr>
            <a:graphicFrameLocks noChangeAspect="1"/>
          </p:cNvGraphicFramePr>
          <p:nvPr/>
        </p:nvGraphicFramePr>
        <p:xfrm>
          <a:off x="1914811" y="5507182"/>
          <a:ext cx="1755945" cy="10293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Equation" r:id="rId13" imgW="736600" imgH="431800" progId="Equation.DSMT4">
                  <p:embed/>
                </p:oleObj>
              </mc:Choice>
              <mc:Fallback>
                <p:oleObj name="Equation" r:id="rId13" imgW="736600" imgH="4318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4811" y="5507182"/>
                        <a:ext cx="1755945" cy="10293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infinite geometric series</a:t>
            </a:r>
            <a:endParaRPr lang="en-US" dirty="0"/>
          </a:p>
        </p:txBody>
      </p:sp>
      <p:graphicFrame>
        <p:nvGraphicFramePr>
          <p:cNvPr id="34818" name="Object 2"/>
          <p:cNvGraphicFramePr>
            <a:graphicFrameLocks noChangeAspect="1"/>
          </p:cNvGraphicFramePr>
          <p:nvPr/>
        </p:nvGraphicFramePr>
        <p:xfrm>
          <a:off x="1700355" y="1482985"/>
          <a:ext cx="1636281" cy="1142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5" name="Equation" r:id="rId3" imgW="673100" imgH="469900" progId="Equation.DSMT4">
                  <p:embed/>
                </p:oleObj>
              </mc:Choice>
              <mc:Fallback>
                <p:oleObj name="Equation" r:id="rId3" imgW="673100" imgH="469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00355" y="1482985"/>
                        <a:ext cx="1636281" cy="11423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19" name="Object 3"/>
          <p:cNvGraphicFramePr>
            <a:graphicFrameLocks noChangeAspect="1"/>
          </p:cNvGraphicFramePr>
          <p:nvPr/>
        </p:nvGraphicFramePr>
        <p:xfrm>
          <a:off x="1577107" y="2701057"/>
          <a:ext cx="4761347" cy="10240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6" name="Equation" r:id="rId5" imgW="2133600" imgH="431800" progId="Equation.DSMT4">
                  <p:embed/>
                </p:oleObj>
              </mc:Choice>
              <mc:Fallback>
                <p:oleObj name="Equation" r:id="rId5" imgW="2133600" imgH="4318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7107" y="2701057"/>
                        <a:ext cx="4761347" cy="10240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779854" y="4329544"/>
          <a:ext cx="2066516" cy="10621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7" name="Equation" r:id="rId7" imgW="800100" imgH="469900" progId="Equation.DSMT4">
                  <p:embed/>
                </p:oleObj>
              </mc:Choice>
              <mc:Fallback>
                <p:oleObj name="Equation" r:id="rId7" imgW="800100" imgH="4699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9854" y="4329544"/>
                        <a:ext cx="2066516" cy="106218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700355" y="4652818"/>
            <a:ext cx="5596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So,</a:t>
            </a:r>
            <a:endParaRPr lang="en-US" sz="2400" dirty="0"/>
          </a:p>
        </p:txBody>
      </p:sp>
      <p:graphicFrame>
        <p:nvGraphicFramePr>
          <p:cNvPr id="34823" name="Object 7"/>
          <p:cNvGraphicFramePr>
            <a:graphicFrameLocks noChangeAspect="1"/>
          </p:cNvGraphicFramePr>
          <p:nvPr/>
        </p:nvGraphicFramePr>
        <p:xfrm>
          <a:off x="3587584" y="1893455"/>
          <a:ext cx="1751057" cy="404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8" name="Equation" r:id="rId9" imgW="825500" imgH="190500" progId="Equation.DSMT4">
                  <p:embed/>
                </p:oleObj>
              </mc:Choice>
              <mc:Fallback>
                <p:oleObj name="Equation" r:id="rId9" imgW="825500" imgH="1905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7584" y="1893455"/>
                        <a:ext cx="1751057" cy="404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infinite geometric series</a:t>
            </a:r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7831" y="1417638"/>
            <a:ext cx="5556980" cy="42935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427831" y="5797792"/>
            <a:ext cx="69435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What is the total </a:t>
            </a:r>
            <a:r>
              <a:rPr lang="en-US" sz="2400" dirty="0" smtClean="0">
                <a:solidFill>
                  <a:srgbClr val="0000FF"/>
                </a:solidFill>
              </a:rPr>
              <a:t>vertical distance </a:t>
            </a:r>
            <a:r>
              <a:rPr lang="en-US" sz="2400" dirty="0" smtClean="0"/>
              <a:t>covered by the ball?</a:t>
            </a:r>
            <a:endParaRPr lang="en-US" sz="2400" dirty="0"/>
          </a:p>
        </p:txBody>
      </p:sp>
      <p:graphicFrame>
        <p:nvGraphicFramePr>
          <p:cNvPr id="64518" name="Object 6"/>
          <p:cNvGraphicFramePr>
            <a:graphicFrameLocks noChangeAspect="1"/>
          </p:cNvGraphicFramePr>
          <p:nvPr/>
        </p:nvGraphicFramePr>
        <p:xfrm>
          <a:off x="6806222" y="2242181"/>
          <a:ext cx="1021248" cy="4951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1" name="Equation" r:id="rId4" imgW="419100" imgH="203200" progId="Equation.DSMT4">
                  <p:embed/>
                </p:oleObj>
              </mc:Choice>
              <mc:Fallback>
                <p:oleObj name="Equation" r:id="rId4" imgW="419100" imgH="2032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6222" y="2242181"/>
                        <a:ext cx="1021248" cy="49515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519" name="Object 7"/>
          <p:cNvGraphicFramePr>
            <a:graphicFrameLocks noChangeAspect="1"/>
          </p:cNvGraphicFramePr>
          <p:nvPr/>
        </p:nvGraphicFramePr>
        <p:xfrm>
          <a:off x="6806222" y="2876549"/>
          <a:ext cx="1302168" cy="833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22" name="Equation" r:id="rId6" imgW="533400" imgH="368300" progId="Equation.DSMT4">
                  <p:embed/>
                </p:oleObj>
              </mc:Choice>
              <mc:Fallback>
                <p:oleObj name="Equation" r:id="rId6" imgW="533400" imgH="3683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06222" y="2876549"/>
                        <a:ext cx="1302168" cy="833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Solve the following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47636" y="1644650"/>
            <a:ext cx="4308978" cy="397072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430793" y="5972537"/>
            <a:ext cx="45148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0.9 + 0.99 + 0.999 + 0.9999 + 0.99999 + ….. = ?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harmonic series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0" y="1620616"/>
            <a:ext cx="5118100" cy="4165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 of harmonic series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8338" y="2236639"/>
            <a:ext cx="3516165" cy="254939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40985" y="5248292"/>
            <a:ext cx="66944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If </a:t>
            </a:r>
            <a:r>
              <a:rPr lang="en-US" sz="2400" dirty="0" err="1" smtClean="0"/>
              <a:t>n</a:t>
            </a:r>
            <a:r>
              <a:rPr lang="en-US" sz="2400" dirty="0" smtClean="0"/>
              <a:t> approaches infinity, then </a:t>
            </a:r>
            <a:r>
              <a:rPr lang="en-US" sz="2400" dirty="0" err="1" smtClean="0"/>
              <a:t>H</a:t>
            </a:r>
            <a:r>
              <a:rPr lang="en-US" sz="2400" baseline="-25000" dirty="0" err="1" smtClean="0"/>
              <a:t>n</a:t>
            </a:r>
            <a:r>
              <a:rPr lang="en-US" sz="2400" dirty="0" smtClean="0"/>
              <a:t> approaches infinity, </a:t>
            </a:r>
          </a:p>
          <a:p>
            <a:r>
              <a:rPr lang="en-US" sz="2400" dirty="0" smtClean="0"/>
              <a:t>which means the sum of a harmonic series diverges.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stacking example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46542" y="1848070"/>
            <a:ext cx="6426200" cy="40640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Book stacking example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3250" y="1939636"/>
            <a:ext cx="5397500" cy="3352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18790" y="5581776"/>
            <a:ext cx="64427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Lesson: You can build an arbitrarily large overhang</a:t>
            </a:r>
            <a:endParaRPr lang="en-US" sz="24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Useful summation formulae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0762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						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dirty="0" smtClean="0"/>
              <a:t>				See page 166 of Rosen Volume 7</a:t>
            </a:r>
            <a:endParaRPr lang="en-US" dirty="0" smtClean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143000"/>
          </a:xfrm>
        </p:spPr>
        <p:txBody>
          <a:bodyPr/>
          <a:lstStyle/>
          <a:p>
            <a:r>
              <a:rPr lang="en-US" dirty="0" smtClean="0"/>
              <a:t>Products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3909" y="1662545"/>
            <a:ext cx="6153728" cy="467591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Sequence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3503" y="2000249"/>
            <a:ext cx="6006370" cy="3155393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Dealing with Products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9545" y="1752599"/>
            <a:ext cx="5645727" cy="4470401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756" y="2037616"/>
            <a:ext cx="6235700" cy="34925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8100" y="1554275"/>
            <a:ext cx="6527800" cy="41783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Stirling’s</a:t>
            </a:r>
            <a:r>
              <a:rPr lang="en-US" dirty="0" smtClean="0"/>
              <a:t> formula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150" y="1593850"/>
            <a:ext cx="5473700" cy="35238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421595" y="5690968"/>
            <a:ext cx="2911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A few steps are omitted here</a:t>
            </a:r>
            <a:endParaRPr lang="en-US" i="1" dirty="0"/>
          </a:p>
        </p:txBody>
      </p:sp>
      <p:sp>
        <p:nvSpPr>
          <p:cNvPr id="6" name="TextBox 5"/>
          <p:cNvSpPr txBox="1"/>
          <p:nvPr/>
        </p:nvSpPr>
        <p:spPr>
          <a:xfrm>
            <a:off x="1042582" y="5117734"/>
            <a:ext cx="7466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Here </a:t>
            </a:r>
            <a:r>
              <a:rPr lang="en-US" sz="2400" dirty="0" smtClean="0">
                <a:ln>
                  <a:solidFill>
                    <a:srgbClr val="E616FA"/>
                  </a:solidFill>
                </a:ln>
              </a:rPr>
              <a:t>~</a:t>
            </a:r>
            <a:r>
              <a:rPr lang="en-US" dirty="0" smtClean="0"/>
              <a:t> means that the ratio of the two sides approaches 1 as </a:t>
            </a:r>
            <a:r>
              <a:rPr lang="en-US" dirty="0" err="1" smtClean="0"/>
              <a:t>n</a:t>
            </a:r>
            <a:r>
              <a:rPr lang="en-US" dirty="0" smtClean="0"/>
              <a:t> approaches ∞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4649" y="1829116"/>
            <a:ext cx="6392781" cy="383406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Sequence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2900" y="3149578"/>
            <a:ext cx="5918200" cy="1828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84763" y="1829116"/>
            <a:ext cx="736181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Not all sequences are arithmetic or geometric sequences.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An example is Fibonacci sequence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4150" y="1708150"/>
            <a:ext cx="6235700" cy="34417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Fibonacci Sequence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0519" y="1663700"/>
            <a:ext cx="6662047" cy="392789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Examples of Golden Ratio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895457"/>
            <a:ext cx="3149600" cy="2222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2400" y="4117957"/>
            <a:ext cx="3149600" cy="2222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52662" y="3429000"/>
            <a:ext cx="927100" cy="762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83401" y="3934497"/>
            <a:ext cx="114300" cy="12446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94899" y="1895457"/>
            <a:ext cx="3991901" cy="4444999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Sequence Formula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8599" y="1784349"/>
            <a:ext cx="6358747" cy="3759861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994</TotalTime>
  <Words>295</Words>
  <Application>Microsoft Macintosh PowerPoint</Application>
  <PresentationFormat>On-screen Show (4:3)</PresentationFormat>
  <Paragraphs>65</Paragraphs>
  <Slides>33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7" baseType="lpstr">
      <vt:lpstr>Arial</vt:lpstr>
      <vt:lpstr>Calibri</vt:lpstr>
      <vt:lpstr>Office Theme</vt:lpstr>
      <vt:lpstr>Equation</vt:lpstr>
      <vt:lpstr>CS 2210:0001 Discrete Structures Sequence and Sums</vt:lpstr>
      <vt:lpstr>Sequence</vt:lpstr>
      <vt:lpstr>Examples of Sequence</vt:lpstr>
      <vt:lpstr>Examples of Sequence</vt:lpstr>
      <vt:lpstr>Examples of Sequence</vt:lpstr>
      <vt:lpstr>Examples of Sequence</vt:lpstr>
      <vt:lpstr>More on Fibonacci Sequence</vt:lpstr>
      <vt:lpstr>Examples of Golden Ratio</vt:lpstr>
      <vt:lpstr>Sequence Formula</vt:lpstr>
      <vt:lpstr>Sequence Formula</vt:lpstr>
      <vt:lpstr>Some useful sequences</vt:lpstr>
      <vt:lpstr>Summation</vt:lpstr>
      <vt:lpstr>Evaluating sequences</vt:lpstr>
      <vt:lpstr>Arithmetic Series</vt:lpstr>
      <vt:lpstr>Evaluating sequences</vt:lpstr>
      <vt:lpstr>Sum of arithmetic series</vt:lpstr>
      <vt:lpstr>Solve this</vt:lpstr>
      <vt:lpstr>Can you evaluate this?</vt:lpstr>
      <vt:lpstr>Double Summation</vt:lpstr>
      <vt:lpstr>Sum of geometric series</vt:lpstr>
      <vt:lpstr>Sum of infinite geometric series</vt:lpstr>
      <vt:lpstr>Sum of infinite geometric series</vt:lpstr>
      <vt:lpstr>Solve the following</vt:lpstr>
      <vt:lpstr>Sum of harmonic series</vt:lpstr>
      <vt:lpstr>Sum of harmonic series</vt:lpstr>
      <vt:lpstr>Book stacking example</vt:lpstr>
      <vt:lpstr>Book stacking example</vt:lpstr>
      <vt:lpstr>Useful summation formulae</vt:lpstr>
      <vt:lpstr>Products</vt:lpstr>
      <vt:lpstr>Dealing with Products</vt:lpstr>
      <vt:lpstr>Factorial</vt:lpstr>
      <vt:lpstr>Factorial</vt:lpstr>
      <vt:lpstr>Stirling’s formula</vt:lpstr>
    </vt:vector>
  </TitlesOfParts>
  <Company>University of Iowa</Company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22C:19 Discrete Math</dc:title>
  <dc:creator>Sukumar Ghosh</dc:creator>
  <cp:lastModifiedBy>Ghosh, Sukumar</cp:lastModifiedBy>
  <cp:revision>135</cp:revision>
  <cp:lastPrinted>2010-09-13T02:16:08Z</cp:lastPrinted>
  <dcterms:created xsi:type="dcterms:W3CDTF">2015-02-12T02:00:34Z</dcterms:created>
  <dcterms:modified xsi:type="dcterms:W3CDTF">2017-08-29T04:05:17Z</dcterms:modified>
</cp:coreProperties>
</file>