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3" r:id="rId9"/>
    <p:sldId id="264" r:id="rId10"/>
    <p:sldId id="266" r:id="rId11"/>
    <p:sldId id="267" r:id="rId12"/>
    <p:sldId id="265" r:id="rId13"/>
    <p:sldId id="272" r:id="rId14"/>
    <p:sldId id="268" r:id="rId15"/>
    <p:sldId id="273" r:id="rId16"/>
    <p:sldId id="274" r:id="rId17"/>
    <p:sldId id="291" r:id="rId18"/>
    <p:sldId id="299" r:id="rId19"/>
    <p:sldId id="300" r:id="rId20"/>
    <p:sldId id="276" r:id="rId21"/>
    <p:sldId id="277" r:id="rId22"/>
    <p:sldId id="278" r:id="rId23"/>
    <p:sldId id="269" r:id="rId24"/>
    <p:sldId id="279" r:id="rId25"/>
    <p:sldId id="280" r:id="rId26"/>
    <p:sldId id="290" r:id="rId27"/>
    <p:sldId id="281" r:id="rId28"/>
    <p:sldId id="270" r:id="rId29"/>
    <p:sldId id="282" r:id="rId30"/>
    <p:sldId id="301" r:id="rId31"/>
    <p:sldId id="283" r:id="rId32"/>
    <p:sldId id="284" r:id="rId33"/>
    <p:sldId id="285" r:id="rId34"/>
    <p:sldId id="286" r:id="rId35"/>
    <p:sldId id="287" r:id="rId36"/>
    <p:sldId id="292" r:id="rId37"/>
    <p:sldId id="288" r:id="rId38"/>
    <p:sldId id="289" r:id="rId39"/>
    <p:sldId id="302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image" Target="../media/image17.png"/><Relationship Id="rId2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3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33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34.png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3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0.png"/><Relationship Id="rId7" Type="http://schemas.openxmlformats.org/officeDocument/2006/relationships/oleObject" Target="../embeddings/oleObject12.bin"/><Relationship Id="rId8" Type="http://schemas.openxmlformats.org/officeDocument/2006/relationships/image" Target="../media/image31.png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9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4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4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CS </a:t>
            </a:r>
            <a:r>
              <a:rPr lang="en-US" sz="4000" dirty="0" smtClean="0"/>
              <a:t>2210:0001 Discrete </a:t>
            </a:r>
            <a:r>
              <a:rPr lang="en-US" sz="4000" dirty="0" smtClean="0"/>
              <a:t>Structures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Sets and Functions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Fall 2017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of Sets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30762" y="2203412"/>
            <a:ext cx="2068615" cy="2039840"/>
          </a:xfrm>
          <a:prstGeom prst="ellipse">
            <a:avLst/>
          </a:prstGeom>
          <a:solidFill>
            <a:srgbClr val="660066">
              <a:alpha val="28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24331" y="2203412"/>
            <a:ext cx="2068615" cy="2039840"/>
          </a:xfrm>
          <a:prstGeom prst="ellipse">
            <a:avLst/>
          </a:prstGeom>
          <a:solidFill>
            <a:srgbClr val="FFFF00">
              <a:alpha val="3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837419"/>
            <a:ext cx="5926760" cy="400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of Sets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92" y="2445139"/>
            <a:ext cx="5257800" cy="317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7792" y="1772252"/>
            <a:ext cx="519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Set of elements that belong to both sets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and Intersection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673" y="1982109"/>
            <a:ext cx="793112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A = {1, 2, 3, 4, 5} and B = {0, 2, 5, 8}</a:t>
            </a:r>
          </a:p>
          <a:p>
            <a:endParaRPr lang="en-US" sz="2400" dirty="0" smtClean="0"/>
          </a:p>
          <a:p>
            <a:r>
              <a:rPr lang="en-US" sz="2400" dirty="0" smtClean="0"/>
              <a:t>Then </a:t>
            </a:r>
            <a:r>
              <a:rPr lang="en-US" sz="2400" b="1" dirty="0" smtClean="0">
                <a:solidFill>
                  <a:srgbClr val="0000FF"/>
                </a:solidFill>
              </a:rPr>
              <a:t>A ⋃ B </a:t>
            </a:r>
            <a:r>
              <a:rPr lang="en-US" sz="2400" dirty="0" smtClean="0"/>
              <a:t>= {0, 1, 2, 3, 4, 5, 8}  	</a:t>
            </a:r>
            <a:r>
              <a:rPr lang="en-US" sz="4000" dirty="0" smtClean="0"/>
              <a:t>(</a:t>
            </a:r>
            <a:r>
              <a:rPr lang="en-US" sz="4000" dirty="0" smtClean="0">
                <a:solidFill>
                  <a:srgbClr val="0000FF"/>
                </a:solidFill>
              </a:rPr>
              <a:t>A </a:t>
            </a:r>
            <a:r>
              <a:rPr lang="en-US" sz="4000" dirty="0" smtClean="0">
                <a:solidFill>
                  <a:srgbClr val="660066"/>
                </a:solidFill>
              </a:rPr>
              <a:t>union</a:t>
            </a:r>
            <a:r>
              <a:rPr lang="en-US" sz="4000" dirty="0" smtClean="0">
                <a:solidFill>
                  <a:srgbClr val="0000FF"/>
                </a:solidFill>
              </a:rPr>
              <a:t> B</a:t>
            </a:r>
            <a:r>
              <a:rPr lang="en-US" sz="40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0000FF"/>
                </a:solidFill>
              </a:rPr>
              <a:t>A ⋂ B </a:t>
            </a:r>
            <a:r>
              <a:rPr lang="en-US" sz="2400" dirty="0" smtClean="0"/>
              <a:t>= {2, 5} 					</a:t>
            </a:r>
            <a:r>
              <a:rPr lang="en-US" sz="4000" dirty="0" smtClean="0"/>
              <a:t>(A </a:t>
            </a:r>
            <a:r>
              <a:rPr lang="en-US" sz="4000" dirty="0" smtClean="0">
                <a:solidFill>
                  <a:srgbClr val="660066"/>
                </a:solidFill>
              </a:rPr>
              <a:t>intersection</a:t>
            </a:r>
            <a:r>
              <a:rPr lang="en-US" sz="4000" dirty="0" smtClean="0"/>
              <a:t> B)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 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07" y="2037616"/>
            <a:ext cx="5867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difference &amp; complement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4355" y="1982109"/>
            <a:ext cx="51969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A = {1, 2, 3, 4, 5} and B = {0, 2, 5, 8}</a:t>
            </a:r>
          </a:p>
          <a:p>
            <a:endParaRPr lang="en-US" sz="2400" dirty="0" smtClean="0"/>
          </a:p>
          <a:p>
            <a:r>
              <a:rPr lang="en-US" sz="3600" b="1" dirty="0" smtClean="0">
                <a:solidFill>
                  <a:srgbClr val="000090"/>
                </a:solidFill>
              </a:rPr>
              <a:t>A – B = {</a:t>
            </a:r>
            <a:r>
              <a:rPr lang="en-US" sz="3600" b="1" dirty="0" err="1" smtClean="0">
                <a:solidFill>
                  <a:srgbClr val="000090"/>
                </a:solidFill>
              </a:rPr>
              <a:t>x</a:t>
            </a:r>
            <a:r>
              <a:rPr lang="en-US" sz="3600" b="1" dirty="0" smtClean="0">
                <a:solidFill>
                  <a:srgbClr val="000090"/>
                </a:solidFill>
              </a:rPr>
              <a:t> | </a:t>
            </a:r>
            <a:r>
              <a:rPr lang="en-US" sz="3600" b="1" dirty="0" err="1" smtClean="0">
                <a:solidFill>
                  <a:srgbClr val="000090"/>
                </a:solidFill>
              </a:rPr>
              <a:t>x</a:t>
            </a:r>
            <a:r>
              <a:rPr lang="en-US" sz="3600" b="1" dirty="0" smtClean="0">
                <a:solidFill>
                  <a:srgbClr val="000090"/>
                </a:solidFill>
              </a:rPr>
              <a:t> ∈A ∧ </a:t>
            </a:r>
            <a:r>
              <a:rPr lang="en-US" sz="3600" b="1" dirty="0" err="1" smtClean="0">
                <a:solidFill>
                  <a:srgbClr val="000090"/>
                </a:solidFill>
              </a:rPr>
              <a:t>x</a:t>
            </a:r>
            <a:r>
              <a:rPr lang="en-US" sz="3600" b="1" dirty="0" smtClean="0">
                <a:solidFill>
                  <a:srgbClr val="000090"/>
                </a:solidFill>
              </a:rPr>
              <a:t> ∉ B}</a:t>
            </a:r>
          </a:p>
          <a:p>
            <a:endParaRPr lang="en-US" sz="2400" dirty="0" smtClean="0"/>
          </a:p>
          <a:p>
            <a:r>
              <a:rPr lang="en-US" sz="2400" dirty="0" smtClean="0"/>
              <a:t>So, in this case, A – B = {1, 3, 4}</a:t>
            </a:r>
          </a:p>
          <a:p>
            <a:endParaRPr lang="en-US" sz="2400" dirty="0" smtClean="0"/>
          </a:p>
          <a:p>
            <a:r>
              <a:rPr lang="en-US" sz="2400" dirty="0" smtClean="0"/>
              <a:t>Also </a:t>
            </a:r>
            <a:r>
              <a:rPr lang="en-US" sz="3600" b="1" dirty="0" smtClean="0">
                <a:solidFill>
                  <a:srgbClr val="000090"/>
                </a:solidFill>
              </a:rPr>
              <a:t>A = {</a:t>
            </a:r>
            <a:r>
              <a:rPr lang="en-US" sz="3600" b="1" dirty="0" err="1" smtClean="0">
                <a:solidFill>
                  <a:srgbClr val="000090"/>
                </a:solidFill>
              </a:rPr>
              <a:t>x</a:t>
            </a:r>
            <a:r>
              <a:rPr lang="en-US" sz="3600" b="1" dirty="0" smtClean="0">
                <a:solidFill>
                  <a:srgbClr val="000090"/>
                </a:solidFill>
              </a:rPr>
              <a:t> | </a:t>
            </a:r>
            <a:r>
              <a:rPr lang="en-US" sz="3600" b="1" dirty="0" err="1" smtClean="0">
                <a:solidFill>
                  <a:srgbClr val="000090"/>
                </a:solidFill>
              </a:rPr>
              <a:t>x</a:t>
            </a:r>
            <a:r>
              <a:rPr lang="en-US" sz="3600" b="1" dirty="0" smtClean="0">
                <a:solidFill>
                  <a:srgbClr val="000090"/>
                </a:solidFill>
              </a:rPr>
              <a:t> ∉ A} </a:t>
            </a:r>
          </a:p>
          <a:p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10886" y="4462968"/>
            <a:ext cx="33194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difference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10886" y="4462968"/>
            <a:ext cx="33194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1638300"/>
            <a:ext cx="50927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26" y="2300005"/>
            <a:ext cx="4848880" cy="33252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identities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511" y="1753298"/>
            <a:ext cx="796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the laws (also called </a:t>
            </a:r>
            <a:r>
              <a:rPr lang="en-US" b="1" dirty="0" smtClean="0"/>
              <a:t>identities</a:t>
            </a:r>
            <a:r>
              <a:rPr lang="en-US" dirty="0" smtClean="0"/>
              <a:t> or </a:t>
            </a:r>
            <a:r>
              <a:rPr lang="en-US" b="1" dirty="0" smtClean="0"/>
              <a:t>theorems</a:t>
            </a:r>
            <a:r>
              <a:rPr lang="en-US" dirty="0" smtClean="0"/>
              <a:t>) with propositions (see page 27).</a:t>
            </a:r>
          </a:p>
          <a:p>
            <a:r>
              <a:rPr lang="en-US" dirty="0" smtClean="0"/>
              <a:t>Each such law can be transformed into a corresponding law for sets.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0756" y="2633766"/>
            <a:ext cx="1827093" cy="4224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Identity law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Domination law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Idempotent laws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Double negation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Commutative law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Associative law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De Morgan’s law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Absorption law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Negation law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2537" y="3004299"/>
            <a:ext cx="32481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Replace ⋁ by ⋃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Replace ⋀ by ⋂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Replace ¬ by complementation 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Replace F by the empty set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Replace T by the Universal set U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2537" y="3004299"/>
            <a:ext cx="3180641" cy="1668002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identities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22" y="1417638"/>
            <a:ext cx="6412729" cy="5011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identities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75" y="1756045"/>
            <a:ext cx="7322144" cy="43355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Definition</a:t>
            </a:r>
            <a:r>
              <a:rPr lang="en-US" sz="2400" dirty="0" smtClean="0"/>
              <a:t>. A set is an </a:t>
            </a:r>
            <a:r>
              <a:rPr lang="en-US" sz="2400" dirty="0" smtClean="0">
                <a:solidFill>
                  <a:srgbClr val="FF0000"/>
                </a:solidFill>
              </a:rPr>
              <a:t>unordered collection </a:t>
            </a:r>
            <a:r>
              <a:rPr lang="en-US" sz="2400" dirty="0" smtClean="0"/>
              <a:t>of objects.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S = {2, 4, 6, 8, …}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COLOR = {red, blue, green, yellow}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Each object is called an </a:t>
            </a:r>
            <a:r>
              <a:rPr lang="en-US" sz="2400" dirty="0" smtClean="0">
                <a:solidFill>
                  <a:srgbClr val="FF0000"/>
                </a:solidFill>
              </a:rPr>
              <a:t>elemen</a:t>
            </a:r>
            <a:r>
              <a:rPr lang="en-US" sz="2400" dirty="0" smtClean="0"/>
              <a:t>t  or a </a:t>
            </a:r>
            <a:r>
              <a:rPr lang="en-US" sz="2400" dirty="0" smtClean="0">
                <a:solidFill>
                  <a:srgbClr val="FF0000"/>
                </a:solidFill>
              </a:rPr>
              <a:t>member</a:t>
            </a:r>
            <a:r>
              <a:rPr lang="en-US" sz="2400" dirty="0" smtClean="0"/>
              <a:t> of the set.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set identity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800" y="1701799"/>
            <a:ext cx="6472765" cy="37665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</a:t>
            </a:r>
            <a:r>
              <a:rPr lang="en-US" dirty="0" err="1" smtClean="0"/>
              <a:t>DeMorgan’s</a:t>
            </a:r>
            <a:r>
              <a:rPr lang="en-US" dirty="0" smtClean="0"/>
              <a:t>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7" y="1717119"/>
            <a:ext cx="62103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</a:t>
            </a:r>
            <a:r>
              <a:rPr lang="en-US" dirty="0" err="1" smtClean="0"/>
              <a:t>DeMorgan’s</a:t>
            </a:r>
            <a:r>
              <a:rPr lang="en-US" dirty="0" smtClean="0"/>
              <a:t>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228" y="1573229"/>
            <a:ext cx="6299200" cy="3975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240" y="1417638"/>
            <a:ext cx="8353569" cy="5144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Let A, B be two non-empty sets. (Example: </a:t>
            </a:r>
            <a:r>
              <a:rPr lang="en-US" sz="2000" b="1" dirty="0" smtClean="0">
                <a:solidFill>
                  <a:srgbClr val="660066"/>
                </a:solidFill>
              </a:rPr>
              <a:t>A = set of students</a:t>
            </a:r>
            <a:r>
              <a:rPr lang="en-US" sz="20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660066"/>
                </a:solidFill>
              </a:rPr>
              <a:t>B = set of integers</a:t>
            </a:r>
            <a:r>
              <a:rPr lang="en-US" sz="2000" dirty="0" smtClean="0"/>
              <a:t>). Then, a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function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</a:t>
            </a:r>
            <a:r>
              <a:rPr lang="en-US" sz="2000" dirty="0" smtClean="0"/>
              <a:t> assigns </a:t>
            </a:r>
            <a:r>
              <a:rPr lang="en-US" sz="2000" b="1" i="1" dirty="0" smtClean="0">
                <a:solidFill>
                  <a:srgbClr val="FF0000"/>
                </a:solidFill>
              </a:rPr>
              <a:t>exactly one element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of B to each element of A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							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Also called </a:t>
            </a:r>
            <a:r>
              <a:rPr lang="en-US" sz="2400" dirty="0" smtClean="0">
                <a:solidFill>
                  <a:srgbClr val="FF0000"/>
                </a:solidFill>
              </a:rPr>
              <a:t>mapping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transformation</a:t>
            </a:r>
            <a:r>
              <a:rPr lang="en-US" sz="2400" dirty="0" smtClean="0"/>
              <a:t> …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(As an example, if the function </a:t>
            </a:r>
            <a:r>
              <a:rPr lang="en-US" sz="2000" dirty="0" err="1" smtClean="0"/>
              <a:t>f</a:t>
            </a:r>
            <a:r>
              <a:rPr lang="en-US" sz="2000" dirty="0" smtClean="0"/>
              <a:t> is </a:t>
            </a:r>
            <a:r>
              <a:rPr lang="en-US" sz="2000" b="1" i="1" dirty="0" smtClean="0">
                <a:solidFill>
                  <a:srgbClr val="FF0000"/>
                </a:solidFill>
              </a:rPr>
              <a:t>age</a:t>
            </a:r>
            <a:r>
              <a:rPr lang="en-US" sz="2000" dirty="0" smtClean="0"/>
              <a:t>, then it “maps” each student from set A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To  an integer from B to  like </a:t>
            </a:r>
            <a:r>
              <a:rPr lang="en-US" sz="2000" dirty="0" smtClean="0">
                <a:solidFill>
                  <a:srgbClr val="FF0000"/>
                </a:solidFill>
              </a:rPr>
              <a:t>age (Bob) = 19, age (Alice) = 21 …</a:t>
            </a:r>
            <a:r>
              <a:rPr lang="en-US" sz="2000" dirty="0" smtClean="0"/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217876" y="3217679"/>
            <a:ext cx="1061547" cy="369332"/>
          </a:xfrm>
          <a:prstGeom prst="wedgeRectCallout">
            <a:avLst>
              <a:gd name="adj1" fmla="val 95496"/>
              <a:gd name="adj2" fmla="val 61238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function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748649" y="4454324"/>
            <a:ext cx="1061547" cy="369332"/>
          </a:xfrm>
          <a:prstGeom prst="wedgeRectCallout">
            <a:avLst>
              <a:gd name="adj1" fmla="val 94049"/>
              <a:gd name="adj2" fmla="val -236517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domain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652614" y="4269658"/>
            <a:ext cx="1297750" cy="369332"/>
          </a:xfrm>
          <a:prstGeom prst="wedgeRectCallout">
            <a:avLst>
              <a:gd name="adj1" fmla="val -89824"/>
              <a:gd name="adj2" fmla="val -213748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Co-domain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677376" y="3402345"/>
          <a:ext cx="1582691" cy="50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3" imgW="596900" imgH="190500" progId="Equation.DSMT4">
                  <p:embed/>
                </p:oleObj>
              </mc:Choice>
              <mc:Fallback>
                <p:oleObj name="Equation" r:id="rId3" imgW="5969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376" y="3402345"/>
                        <a:ext cx="1582691" cy="50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657350"/>
            <a:ext cx="64516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54" y="1417638"/>
            <a:ext cx="7004427" cy="3935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4547" y="5549979"/>
            <a:ext cx="3831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 the </a:t>
            </a:r>
            <a:r>
              <a:rPr lang="en-US" sz="2400" dirty="0" smtClean="0">
                <a:solidFill>
                  <a:srgbClr val="FF0000"/>
                </a:solidFill>
              </a:rPr>
              <a:t>floor</a:t>
            </a:r>
            <a:r>
              <a:rPr lang="en-US" sz="2400" dirty="0" smtClean="0"/>
              <a:t> function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108200"/>
            <a:ext cx="59690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9897" y="1986027"/>
            <a:ext cx="713864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dirty="0" err="1" smtClean="0"/>
              <a:t>x</a:t>
            </a:r>
            <a:r>
              <a:rPr lang="en-US" sz="2400" dirty="0" smtClean="0"/>
              <a:t> be an integer. Why is </a:t>
            </a:r>
            <a:r>
              <a:rPr lang="en-US" sz="2400" dirty="0" err="1" smtClean="0"/>
              <a:t>f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a function from R to R if</a:t>
            </a:r>
          </a:p>
          <a:p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2400" dirty="0" smtClean="0"/>
              <a:t> </a:t>
            </a:r>
            <a:r>
              <a:rPr lang="en-US" sz="2400" dirty="0" err="1" smtClean="0"/>
              <a:t>f(x</a:t>
            </a:r>
            <a:r>
              <a:rPr lang="en-US" sz="2400" dirty="0" smtClean="0"/>
              <a:t>) = 1/x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2400" dirty="0" smtClean="0"/>
              <a:t> </a:t>
            </a:r>
            <a:r>
              <a:rPr lang="en-US" sz="2400" dirty="0" err="1" smtClean="0"/>
              <a:t>f(x</a:t>
            </a:r>
            <a:r>
              <a:rPr lang="en-US" sz="2400" dirty="0" smtClean="0"/>
              <a:t>) = </a:t>
            </a:r>
            <a:r>
              <a:rPr lang="en-US" sz="2400" dirty="0" err="1" smtClean="0"/>
              <a:t>x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½</a:t>
            </a:r>
          </a:p>
          <a:p>
            <a:pPr marL="342900" indent="-342900">
              <a:lnSpc>
                <a:spcPct val="150000"/>
              </a:lnSpc>
              <a:buFontTx/>
              <a:buAutoNum type="alphaLcParenBoth"/>
            </a:pPr>
            <a:r>
              <a:rPr lang="en-US" sz="2400" dirty="0" smtClean="0"/>
              <a:t> </a:t>
            </a:r>
            <a:r>
              <a:rPr lang="en-US" sz="2400" dirty="0" err="1" smtClean="0"/>
              <a:t>f(x</a:t>
            </a:r>
            <a:r>
              <a:rPr lang="en-US" sz="2400" dirty="0" smtClean="0"/>
              <a:t>) = ±(x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+ 1)</a:t>
            </a:r>
            <a:r>
              <a:rPr lang="en-US" sz="2400" baseline="30000" dirty="0" smtClean="0"/>
              <a:t> ½</a:t>
            </a:r>
            <a:endParaRPr lang="en-US" sz="2400" dirty="0" smtClean="0"/>
          </a:p>
          <a:p>
            <a:pPr marL="342900" indent="-342900">
              <a:buAutoNum type="alphaLcParenBoth"/>
            </a:pPr>
            <a:endParaRPr lang="en-US" sz="2400" baseline="30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27" y="2063750"/>
            <a:ext cx="6234709" cy="319942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225088" y="2063750"/>
            <a:ext cx="384859" cy="41374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084" y="5503719"/>
            <a:ext cx="531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distinction between co-domain and range?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One-to-one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55" y="1837779"/>
            <a:ext cx="6244759" cy="3723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8233" y="5725115"/>
            <a:ext cx="643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term </a:t>
            </a:r>
            <a:r>
              <a:rPr lang="en-US" sz="2400" dirty="0" smtClean="0">
                <a:solidFill>
                  <a:srgbClr val="FF0000"/>
                </a:solidFill>
              </a:rPr>
              <a:t>injective</a:t>
            </a:r>
            <a:r>
              <a:rPr lang="en-US" sz="2400" dirty="0" smtClean="0"/>
              <a:t> is synonymous with one-to-one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 Functions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8233" y="5725115"/>
            <a:ext cx="585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term </a:t>
            </a:r>
            <a:r>
              <a:rPr lang="en-US" sz="2400" dirty="0" err="1" smtClean="0">
                <a:solidFill>
                  <a:srgbClr val="FF0000"/>
                </a:solidFill>
              </a:rPr>
              <a:t>surjective</a:t>
            </a:r>
            <a:r>
              <a:rPr lang="en-US" sz="2400" dirty="0" smtClean="0"/>
              <a:t> is synonymous with onto.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695450"/>
            <a:ext cx="58293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known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Well known sets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N = {0, 1, 2, 3 …}	</a:t>
            </a:r>
            <a:r>
              <a:rPr lang="en-US" dirty="0" smtClean="0"/>
              <a:t>	the set of natural numbers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Z = {…, -2, -1, 0, 1, 2, …} </a:t>
            </a:r>
            <a:r>
              <a:rPr lang="en-US" dirty="0" smtClean="0"/>
              <a:t>	the set of integers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Z+ = {1, 2, 3, …</a:t>
            </a:r>
            <a:r>
              <a:rPr lang="en-US" dirty="0" smtClean="0"/>
              <a:t>} 	the set of positive integers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R </a:t>
            </a:r>
            <a:r>
              <a:rPr lang="en-US" dirty="0" smtClean="0"/>
              <a:t>= the set of real numbers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Strictly increasing functions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2631" y="1825493"/>
            <a:ext cx="76351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Let 				 where			   the set of real numbers</a:t>
            </a:r>
          </a:p>
          <a:p>
            <a:endParaRPr lang="en-US" sz="2400" dirty="0" smtClean="0"/>
          </a:p>
          <a:p>
            <a:r>
              <a:rPr lang="en-US" sz="2400" dirty="0" smtClean="0"/>
              <a:t>The function </a:t>
            </a:r>
            <a:r>
              <a:rPr lang="en-US" sz="2400" dirty="0" err="1" smtClean="0"/>
              <a:t>f</a:t>
            </a:r>
            <a:r>
              <a:rPr lang="en-US" sz="2400" dirty="0" smtClean="0"/>
              <a:t> is called </a:t>
            </a:r>
            <a:r>
              <a:rPr lang="en-US" sz="2400" dirty="0" smtClean="0">
                <a:solidFill>
                  <a:srgbClr val="0000FF"/>
                </a:solidFill>
              </a:rPr>
              <a:t>strictly increasing </a:t>
            </a:r>
            <a:r>
              <a:rPr lang="en-US" sz="2400" dirty="0" smtClean="0"/>
              <a:t>if </a:t>
            </a:r>
            <a:r>
              <a:rPr lang="en-US" sz="2400" dirty="0" err="1" smtClean="0"/>
              <a:t>f(x</a:t>
            </a:r>
            <a:r>
              <a:rPr lang="en-US" sz="2400" dirty="0" smtClean="0"/>
              <a:t>) &lt; </a:t>
            </a:r>
            <a:r>
              <a:rPr lang="en-US" sz="2400" dirty="0" err="1" smtClean="0"/>
              <a:t>f(y</a:t>
            </a:r>
            <a:r>
              <a:rPr lang="en-US" sz="2400" dirty="0" smtClean="0"/>
              <a:t>), whenever </a:t>
            </a:r>
            <a:r>
              <a:rPr lang="en-US" sz="2400" dirty="0" err="1" smtClean="0"/>
              <a:t>x</a:t>
            </a:r>
            <a:r>
              <a:rPr lang="en-US" sz="2400" dirty="0" smtClean="0"/>
              <a:t> &lt; </a:t>
            </a:r>
            <a:r>
              <a:rPr lang="en-US" sz="2400" dirty="0" err="1" smtClean="0"/>
              <a:t>y</a:t>
            </a:r>
            <a:r>
              <a:rPr lang="en-US" sz="2400" dirty="0" smtClean="0"/>
              <a:t> . One can define </a:t>
            </a:r>
            <a:r>
              <a:rPr lang="en-US" sz="2400" dirty="0" smtClean="0">
                <a:solidFill>
                  <a:srgbClr val="0000FF"/>
                </a:solidFill>
              </a:rPr>
              <a:t>strictly decreasing </a:t>
            </a:r>
            <a:r>
              <a:rPr lang="en-US" sz="2400" dirty="0" smtClean="0"/>
              <a:t>functions in the same way. </a:t>
            </a:r>
          </a:p>
          <a:p>
            <a:endParaRPr lang="en-US" sz="2400" dirty="0" smtClean="0"/>
          </a:p>
          <a:p>
            <a:r>
              <a:rPr lang="en-US" sz="2400" dirty="0" smtClean="0"/>
              <a:t>Is a strictly increasing function a one-to-one function?</a:t>
            </a:r>
            <a:endParaRPr lang="en-US" sz="2400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535186" y="1825493"/>
          <a:ext cx="1335956" cy="42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Equation" r:id="rId3" imgW="596900" imgH="190500" progId="Equation.DSMT4">
                  <p:embed/>
                </p:oleObj>
              </mc:Choice>
              <mc:Fallback>
                <p:oleObj name="Equation" r:id="rId3" imgW="5969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86" y="1825493"/>
                        <a:ext cx="1335956" cy="426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841762" y="1825493"/>
          <a:ext cx="1001631" cy="42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5" imgW="508000" imgH="177800" progId="Equation.DSMT4">
                  <p:embed/>
                </p:oleObj>
              </mc:Choice>
              <mc:Fallback>
                <p:oleObj name="Equation" r:id="rId5" imgW="508000" imgH="177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62" y="1825493"/>
                        <a:ext cx="1001631" cy="426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808915"/>
            <a:ext cx="6299200" cy="3422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3887" y="5553689"/>
            <a:ext cx="570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1-to-1 and onto function are called </a:t>
            </a:r>
            <a:r>
              <a:rPr lang="en-US" sz="2400" dirty="0" err="1" smtClean="0">
                <a:solidFill>
                  <a:srgbClr val="FF0000"/>
                </a:solidFill>
              </a:rPr>
              <a:t>bijective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97" y="2010974"/>
            <a:ext cx="7081397" cy="290635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Identity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001353"/>
            <a:ext cx="59055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99" y="1644650"/>
            <a:ext cx="6407126" cy="396014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127250"/>
            <a:ext cx="5715000" cy="260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6426" y="5213321"/>
            <a:ext cx="6047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Inverse functions can be defined  only if the original function is</a:t>
            </a:r>
          </a:p>
          <a:p>
            <a:pPr algn="ctr"/>
            <a:r>
              <a:rPr lang="en-US" i="1" dirty="0" smtClean="0"/>
              <a:t> one-to-one and onto</a:t>
            </a:r>
            <a:endParaRPr lang="en-US" i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a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92321" y="1565069"/>
            <a:ext cx="752216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Let               </a:t>
            </a:r>
            <a:r>
              <a:rPr lang="en-US" sz="2400" dirty="0" smtClean="0">
                <a:sym typeface="Wingdings"/>
              </a:rPr>
              <a:t>. Then the graph of     is the set of ordered pairs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          such that            	and             that can be displayed as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a graph.</a:t>
            </a:r>
            <a:endParaRPr lang="en-US" sz="2400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122019" y="1746124"/>
          <a:ext cx="996275" cy="48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Equation" r:id="rId3" imgW="596900" imgH="190500" progId="Equation.DSMT4">
                  <p:embed/>
                </p:oleObj>
              </mc:Choice>
              <mc:Fallback>
                <p:oleObj name="Equation" r:id="rId3" imgW="5969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019" y="1746124"/>
                        <a:ext cx="996275" cy="488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468917" y="1875024"/>
          <a:ext cx="274814" cy="37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5" imgW="139700" imgH="190500" progId="Equation.DSMT4">
                  <p:embed/>
                </p:oleObj>
              </mc:Choice>
              <mc:Fallback>
                <p:oleObj name="Equation" r:id="rId5" imgW="1397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17" y="1875024"/>
                        <a:ext cx="274814" cy="374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592321" y="2328826"/>
          <a:ext cx="730232" cy="4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7" imgW="330200" imgH="190500" progId="Equation.DSMT4">
                  <p:embed/>
                </p:oleObj>
              </mc:Choice>
              <mc:Fallback>
                <p:oleObj name="Equation" r:id="rId7" imgW="330200" imgH="190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321" y="2328826"/>
                        <a:ext cx="730232" cy="4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606708" y="2328826"/>
          <a:ext cx="793841" cy="35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Equation" r:id="rId9" imgW="342900" imgH="152400" progId="Equation.DSMT4">
                  <p:embed/>
                </p:oleObj>
              </mc:Choice>
              <mc:Fallback>
                <p:oleObj name="Equation" r:id="rId9" imgW="342900" imgH="15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708" y="2328826"/>
                        <a:ext cx="793841" cy="352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5035186" y="2328826"/>
          <a:ext cx="708545" cy="35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Equation" r:id="rId11" imgW="342900" imgH="152400" progId="Equation.DSMT4">
                  <p:embed/>
                </p:oleObj>
              </mc:Choice>
              <mc:Fallback>
                <p:oleObj name="Equation" r:id="rId11" imgW="342900" imgH="15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186" y="2328826"/>
                        <a:ext cx="708545" cy="352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92321" y="6236052"/>
            <a:ext cx="18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floor function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6910" y="3340029"/>
            <a:ext cx="3065090" cy="2938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3112573"/>
            <a:ext cx="3824658" cy="3308145"/>
          </a:xfrm>
          <a:prstGeom prst="rect">
            <a:avLst/>
          </a:prstGeom>
        </p:spPr>
      </p:pic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458299" y="6278842"/>
          <a:ext cx="949322" cy="341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15" imgW="635000" imgH="228600" progId="Equation.DSMT4">
                  <p:embed/>
                </p:oleObj>
              </mc:Choice>
              <mc:Fallback>
                <p:oleObj name="Equation" r:id="rId15" imgW="6350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299" y="6278842"/>
                        <a:ext cx="949322" cy="341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5990160" y="6292361"/>
          <a:ext cx="1033113" cy="39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17" imgW="558800" imgH="215900" progId="Equation.DSMT4">
                  <p:embed/>
                </p:oleObj>
              </mc:Choice>
              <mc:Fallback>
                <p:oleObj name="Equation" r:id="rId17" imgW="558800" imgH="2159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160" y="6292361"/>
                        <a:ext cx="1033113" cy="399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functions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52" y="2014672"/>
            <a:ext cx="52578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542" y="5413834"/>
            <a:ext cx="687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Note that  </a:t>
            </a:r>
            <a:r>
              <a:rPr lang="en-US" sz="3600" dirty="0" err="1" smtClean="0">
                <a:solidFill>
                  <a:srgbClr val="0000FF"/>
                </a:solidFill>
              </a:rPr>
              <a:t>f(g(x</a:t>
            </a:r>
            <a:r>
              <a:rPr lang="en-US" sz="3600" dirty="0" smtClean="0">
                <a:solidFill>
                  <a:srgbClr val="0000FF"/>
                </a:solidFill>
              </a:rPr>
              <a:t>) </a:t>
            </a:r>
            <a:r>
              <a:rPr lang="en-US" sz="2400" dirty="0" smtClean="0">
                <a:solidFill>
                  <a:srgbClr val="660066"/>
                </a:solidFill>
              </a:rPr>
              <a:t>is not necessarily equal to </a:t>
            </a:r>
            <a:r>
              <a:rPr lang="en-US" sz="3600" dirty="0" err="1" smtClean="0">
                <a:solidFill>
                  <a:srgbClr val="0000FF"/>
                </a:solidFill>
              </a:rPr>
              <a:t>g(f(x</a:t>
            </a:r>
            <a:r>
              <a:rPr lang="en-US" sz="3600" dirty="0" smtClean="0">
                <a:solidFill>
                  <a:srgbClr val="0000FF"/>
                </a:solidFill>
              </a:rPr>
              <a:t>)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common functions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1391" y="2043316"/>
            <a:ext cx="7564090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Floor and ceiling functions</a:t>
            </a:r>
          </a:p>
          <a:p>
            <a:endParaRPr lang="en-US" sz="2400" dirty="0" smtClean="0"/>
          </a:p>
          <a:p>
            <a:r>
              <a:rPr lang="en-US" sz="2400" dirty="0" smtClean="0"/>
              <a:t>Exponential function  </a:t>
            </a:r>
            <a:r>
              <a:rPr lang="en-US" sz="2400" dirty="0" smtClean="0">
                <a:solidFill>
                  <a:srgbClr val="0000FF"/>
                </a:solidFill>
              </a:rPr>
              <a:t>e</a:t>
            </a:r>
            <a:r>
              <a:rPr lang="en-US" sz="2400" baseline="30000" dirty="0" smtClean="0">
                <a:solidFill>
                  <a:srgbClr val="0000FF"/>
                </a:solidFill>
              </a:rPr>
              <a:t>x</a:t>
            </a:r>
          </a:p>
          <a:p>
            <a:endParaRPr lang="en-US" sz="2400" dirty="0" smtClean="0"/>
          </a:p>
          <a:p>
            <a:r>
              <a:rPr lang="en-US" sz="2400" dirty="0" smtClean="0"/>
              <a:t>Logarithmic function </a:t>
            </a:r>
            <a:r>
              <a:rPr lang="en-US" sz="2400" dirty="0" smtClean="0">
                <a:solidFill>
                  <a:srgbClr val="0000FF"/>
                </a:solidFill>
              </a:rPr>
              <a:t>log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The function </a:t>
            </a:r>
            <a:r>
              <a:rPr lang="en-US" sz="2400" dirty="0" err="1" smtClean="0">
                <a:solidFill>
                  <a:srgbClr val="0000FF"/>
                </a:solidFill>
              </a:rPr>
              <a:t>sqrt</a:t>
            </a:r>
            <a:r>
              <a:rPr lang="en-US" sz="2400" dirty="0" smtClean="0">
                <a:solidFill>
                  <a:srgbClr val="0000FF"/>
                </a:solidFill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Question.</a:t>
            </a:r>
            <a:r>
              <a:rPr lang="en-US" sz="2400" dirty="0" smtClean="0"/>
              <a:t> Which one grows faster? </a:t>
            </a:r>
            <a:r>
              <a:rPr lang="en-US" sz="2400" dirty="0" smtClean="0">
                <a:solidFill>
                  <a:srgbClr val="0000FF"/>
                </a:solidFill>
              </a:rPr>
              <a:t>Log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or </a:t>
            </a:r>
            <a:r>
              <a:rPr lang="en-US" sz="2400" dirty="0" err="1" smtClean="0">
                <a:solidFill>
                  <a:srgbClr val="0000FF"/>
                </a:solidFill>
              </a:rPr>
              <a:t>sqrt</a:t>
            </a:r>
            <a:r>
              <a:rPr lang="en-US" sz="2400" dirty="0" smtClean="0">
                <a:solidFill>
                  <a:srgbClr val="0000FF"/>
                </a:solidFill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Learn about these from the book (and from other sources).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on functions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4370" y="2043316"/>
            <a:ext cx="7308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Let			  be real numbers. Then prove or disprove </a:t>
            </a:r>
            <a:endParaRPr lang="en-US" sz="2400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928174" y="2809754"/>
          <a:ext cx="2440572" cy="504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Equation" r:id="rId3" imgW="1104900" imgH="228600" progId="Equation.DSMT4">
                  <p:embed/>
                </p:oleObj>
              </mc:Choice>
              <mc:Fallback>
                <p:oleObj name="Equation" r:id="rId3" imgW="11049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174" y="2809754"/>
                        <a:ext cx="2440572" cy="504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061430" y="2077753"/>
          <a:ext cx="1025347" cy="42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Equation" r:id="rId5" imgW="457200" imgH="190500" progId="Equation.DSMT4">
                  <p:embed/>
                </p:oleObj>
              </mc:Choice>
              <mc:Fallback>
                <p:oleObj name="Equation" r:id="rId5" imgW="4572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430" y="2077753"/>
                        <a:ext cx="1025347" cy="42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builders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>
                <a:solidFill>
                  <a:srgbClr val="0000FF"/>
                </a:solidFill>
              </a:rPr>
              <a:t>A mechanism to define the elements of a set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means, S = {1, 3, 5, 7, 9, 11, 13, 15, 17, 19}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849297" y="3804961"/>
            <a:ext cx="1623265" cy="830694"/>
          </a:xfrm>
          <a:prstGeom prst="wedgeRoundRectCallout">
            <a:avLst>
              <a:gd name="adj1" fmla="val -16753"/>
              <a:gd name="adj2" fmla="val -122422"/>
              <a:gd name="adj3" fmla="val 16667"/>
            </a:avLst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Belongs to,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 element of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83654" y="2817609"/>
          <a:ext cx="5926229" cy="55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3" imgW="2032000" imgH="190500" progId="Equation.DSMT4">
                  <p:embed/>
                </p:oleObj>
              </mc:Choice>
              <mc:Fallback>
                <p:oleObj name="Equation" r:id="rId3" imgW="20320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654" y="2817609"/>
                        <a:ext cx="5926229" cy="555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Countable 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4073" y="1838593"/>
            <a:ext cx="78503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Cardinality</a:t>
            </a:r>
            <a:r>
              <a:rPr lang="en-US" sz="2400" dirty="0" smtClean="0"/>
              <a:t> measures the number of elements in a set.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DEF</a:t>
            </a:r>
            <a:r>
              <a:rPr lang="en-US" sz="2400" dirty="0" smtClean="0"/>
              <a:t>. Two sets A and B have the </a:t>
            </a:r>
            <a:r>
              <a:rPr lang="en-US" sz="2400" dirty="0" smtClean="0">
                <a:solidFill>
                  <a:srgbClr val="0000FF"/>
                </a:solidFill>
              </a:rPr>
              <a:t>same cardinality</a:t>
            </a:r>
            <a:r>
              <a:rPr lang="en-US" sz="2400" dirty="0" smtClean="0"/>
              <a:t>, if and only if </a:t>
            </a:r>
          </a:p>
          <a:p>
            <a:r>
              <a:rPr lang="en-US" sz="2400" dirty="0" smtClean="0"/>
              <a:t>there is a </a:t>
            </a:r>
            <a:r>
              <a:rPr lang="en-US" sz="2400" dirty="0" smtClean="0">
                <a:solidFill>
                  <a:srgbClr val="0000FF"/>
                </a:solidFill>
              </a:rPr>
              <a:t>one-to-one correspondence </a:t>
            </a:r>
            <a:r>
              <a:rPr lang="en-US" sz="2400" dirty="0" smtClean="0"/>
              <a:t>from A to B.</a:t>
            </a:r>
          </a:p>
          <a:p>
            <a:endParaRPr lang="en-US" sz="2400" dirty="0" smtClean="0"/>
          </a:p>
          <a:p>
            <a:r>
              <a:rPr lang="en-US" sz="2400" dirty="0" smtClean="0"/>
              <a:t>Can we extend this to infinite sets?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DEF</a:t>
            </a:r>
            <a:r>
              <a:rPr lang="en-US" sz="2400" dirty="0" smtClean="0"/>
              <a:t>. A set that is </a:t>
            </a:r>
            <a:r>
              <a:rPr lang="en-US" sz="2400" dirty="0" smtClean="0">
                <a:solidFill>
                  <a:srgbClr val="0000FF"/>
                </a:solidFill>
              </a:rPr>
              <a:t>either finite </a:t>
            </a:r>
            <a:r>
              <a:rPr lang="en-US" sz="2400" dirty="0" smtClean="0"/>
              <a:t>or has the </a:t>
            </a:r>
            <a:r>
              <a:rPr lang="en-US" sz="2400" dirty="0" smtClean="0">
                <a:solidFill>
                  <a:srgbClr val="0000FF"/>
                </a:solidFill>
              </a:rPr>
              <a:t>same cardinality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as the set of positive integers</a:t>
            </a:r>
            <a:r>
              <a:rPr lang="en-US" sz="2400" dirty="0" smtClean="0"/>
              <a:t> is called a countable set.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Countable 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445" y="1574415"/>
            <a:ext cx="855955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Example</a:t>
            </a:r>
            <a:r>
              <a:rPr lang="en-US" sz="2400" dirty="0" smtClean="0"/>
              <a:t>. Show that the set of odd positive integers is countable.</a:t>
            </a:r>
          </a:p>
          <a:p>
            <a:endParaRPr lang="en-US" sz="2400" dirty="0" smtClean="0"/>
          </a:p>
          <a:p>
            <a:r>
              <a:rPr lang="en-US" sz="2400" dirty="0" err="1" smtClean="0">
                <a:solidFill>
                  <a:srgbClr val="0000FF"/>
                </a:solidFill>
              </a:rPr>
              <a:t>f(n</a:t>
            </a:r>
            <a:r>
              <a:rPr lang="en-US" sz="2400" dirty="0" smtClean="0">
                <a:solidFill>
                  <a:srgbClr val="0000FF"/>
                </a:solidFill>
              </a:rPr>
              <a:t>) = 2n-1 </a:t>
            </a:r>
            <a:r>
              <a:rPr lang="en-US" sz="2400" dirty="0" smtClean="0"/>
              <a:t>	(</a:t>
            </a:r>
            <a:r>
              <a:rPr lang="en-US" sz="2400" dirty="0" err="1" smtClean="0"/>
              <a:t>n</a:t>
            </a:r>
            <a:r>
              <a:rPr lang="en-US" sz="2400" dirty="0" smtClean="0"/>
              <a:t>=1 means </a:t>
            </a:r>
            <a:r>
              <a:rPr lang="en-US" sz="2400" dirty="0" err="1" smtClean="0"/>
              <a:t>f(n</a:t>
            </a:r>
            <a:r>
              <a:rPr lang="en-US" sz="2400" dirty="0" smtClean="0"/>
              <a:t>) = 1, </a:t>
            </a:r>
            <a:r>
              <a:rPr lang="en-US" sz="2400" dirty="0" err="1" smtClean="0"/>
              <a:t>n</a:t>
            </a:r>
            <a:r>
              <a:rPr lang="en-US" sz="2400" dirty="0" smtClean="0"/>
              <a:t>=2 means </a:t>
            </a:r>
            <a:r>
              <a:rPr lang="en-US" sz="2400" dirty="0" err="1" smtClean="0"/>
              <a:t>f(n</a:t>
            </a:r>
            <a:r>
              <a:rPr lang="en-US" sz="2400" dirty="0" smtClean="0"/>
              <a:t>) = 3 and so on)</a:t>
            </a:r>
          </a:p>
          <a:p>
            <a:endParaRPr lang="en-US" sz="2400" dirty="0" smtClean="0"/>
          </a:p>
          <a:p>
            <a:r>
              <a:rPr lang="en-US" sz="2400" dirty="0" smtClean="0"/>
              <a:t>Thus </a:t>
            </a:r>
            <a:r>
              <a:rPr lang="en-US" sz="2400" dirty="0" err="1" smtClean="0">
                <a:solidFill>
                  <a:srgbClr val="0000FF"/>
                </a:solidFill>
              </a:rPr>
              <a:t>f</a:t>
            </a:r>
            <a:r>
              <a:rPr lang="en-US" sz="2400" dirty="0" smtClean="0">
                <a:solidFill>
                  <a:srgbClr val="0000FF"/>
                </a:solidFill>
              </a:rPr>
              <a:t> : Z</a:t>
            </a:r>
            <a:r>
              <a:rPr lang="en-US" sz="2400" baseline="30000" dirty="0" smtClean="0">
                <a:solidFill>
                  <a:srgbClr val="0000FF"/>
                </a:solidFill>
              </a:rPr>
              <a:t>+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 {the set of of odd positive integers}</a:t>
            </a:r>
            <a:r>
              <a:rPr lang="en-US" sz="2400" dirty="0" smtClean="0">
                <a:sym typeface="Wingdings"/>
              </a:rPr>
              <a:t>.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So it is a countable set. The cardinality of such an infinite countable </a:t>
            </a:r>
          </a:p>
          <a:p>
            <a:r>
              <a:rPr lang="en-US" sz="2400" dirty="0" smtClean="0">
                <a:sym typeface="Wingdings"/>
              </a:rPr>
              <a:t>set is denoted by</a:t>
            </a:r>
            <a:endParaRPr lang="en-US" sz="2400" dirty="0" smtClean="0"/>
          </a:p>
          <a:p>
            <a:endParaRPr lang="en-US" sz="2400" dirty="0" smtClean="0">
              <a:sym typeface="Wingdings"/>
            </a:endParaRPr>
          </a:p>
          <a:p>
            <a:endParaRPr lang="en-US" sz="2400" dirty="0" smtClean="0">
              <a:sym typeface="Wingding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618" y="4263710"/>
            <a:ext cx="378241" cy="353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0493" y="4209390"/>
            <a:ext cx="2400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(called </a:t>
            </a:r>
            <a:r>
              <a:rPr lang="en-US" sz="2400" dirty="0" smtClean="0">
                <a:solidFill>
                  <a:srgbClr val="FF0000"/>
                </a:solidFill>
              </a:rPr>
              <a:t>aleph null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0751" y="5360067"/>
            <a:ext cx="408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Larger and smaller infinities ….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 with infinite sets</a:t>
            </a:r>
            <a:br>
              <a:rPr lang="en-US" dirty="0" smtClean="0"/>
            </a:br>
            <a:r>
              <a:rPr lang="en-US" dirty="0" smtClean="0"/>
              <a:t>Hilbert’s Grand Hotel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5418" y="1939698"/>
            <a:ext cx="7010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Accommodates a finite number of guests in a full hotel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704" y="3105727"/>
            <a:ext cx="85725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Countable 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0751" y="1417638"/>
            <a:ext cx="657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Theorem</a:t>
            </a:r>
            <a:r>
              <a:rPr lang="en-US" sz="2400" dirty="0" smtClean="0"/>
              <a:t>. The set of rational numbers </a:t>
            </a:r>
            <a:r>
              <a:rPr lang="en-US" sz="2400" dirty="0" smtClean="0">
                <a:solidFill>
                  <a:srgbClr val="0000FF"/>
                </a:solidFill>
              </a:rPr>
              <a:t>is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countable</a:t>
            </a:r>
            <a:r>
              <a:rPr lang="en-US" sz="2400" dirty="0" smtClean="0">
                <a:sym typeface="Wingdings"/>
              </a:rPr>
              <a:t>.</a:t>
            </a:r>
          </a:p>
          <a:p>
            <a:endParaRPr lang="en-US" sz="2400" dirty="0" smtClean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43545"/>
            <a:ext cx="7162800" cy="4352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6608" y="4522541"/>
            <a:ext cx="2787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Counting follows the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direction of the arrows, 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cover all real numbers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7386" y="226856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3478" y="32643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5819" y="221836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8975" y="221836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7386" y="39171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Countable 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0751" y="1417638"/>
            <a:ext cx="7874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Theorem</a:t>
            </a:r>
            <a:r>
              <a:rPr lang="en-US" sz="2400" dirty="0" smtClean="0"/>
              <a:t>. The set of real numbers is </a:t>
            </a:r>
            <a:r>
              <a:rPr lang="en-US" sz="2400" dirty="0" smtClean="0">
                <a:solidFill>
                  <a:srgbClr val="0000FF"/>
                </a:solidFill>
              </a:rPr>
              <a:t>not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countable</a:t>
            </a:r>
            <a:r>
              <a:rPr lang="en-US" sz="2400" dirty="0" smtClean="0">
                <a:sym typeface="Wingdings"/>
              </a:rPr>
              <a:t>.</a:t>
            </a:r>
          </a:p>
          <a:p>
            <a:r>
              <a:rPr lang="en-US" sz="2400" dirty="0" smtClean="0">
                <a:sym typeface="Wingdings"/>
              </a:rPr>
              <a:t>(See pp 173-174 of your textbook)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Proof by contradiction</a:t>
            </a:r>
            <a:r>
              <a:rPr lang="en-US" sz="2400" dirty="0" smtClean="0">
                <a:sym typeface="Wingdings"/>
              </a:rPr>
              <a:t>. Consider the set of real numbers between 0 and 1 and list them 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59" y="3587539"/>
            <a:ext cx="3086100" cy="1763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13" y="5351318"/>
            <a:ext cx="815850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(Here, r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is the first number</a:t>
            </a:r>
            <a:r>
              <a:rPr lang="en-US" sz="2400" smtClean="0"/>
              <a:t>, r</a:t>
            </a:r>
            <a:r>
              <a:rPr lang="en-US" sz="2400" baseline="-25000" dirty="0" smtClean="0"/>
              <a:t>2</a:t>
            </a:r>
            <a:r>
              <a:rPr lang="en-US" sz="2400" baseline="-25000" smtClean="0"/>
              <a:t> </a:t>
            </a:r>
            <a:r>
              <a:rPr lang="en-US" sz="2400" dirty="0" smtClean="0"/>
              <a:t>is the second number, and so on).</a:t>
            </a:r>
          </a:p>
          <a:p>
            <a:r>
              <a:rPr lang="en-US" sz="2400" dirty="0" smtClean="0"/>
              <a:t>But </a:t>
            </a:r>
            <a:r>
              <a:rPr lang="en-US" sz="2400" dirty="0" err="1" smtClean="0"/>
              <a:t>r</a:t>
            </a:r>
            <a:r>
              <a:rPr lang="en-US" sz="2400" dirty="0" smtClean="0"/>
              <a:t> is a new number different from the rest! So how can you</a:t>
            </a:r>
          </a:p>
          <a:p>
            <a:r>
              <a:rPr lang="en-US" sz="2400" dirty="0" smtClean="0"/>
              <a:t>assign a unique serial number to it? </a:t>
            </a:r>
            <a:r>
              <a:rPr lang="en-US" sz="2400" baseline="-25000" dirty="0" smtClean="0"/>
              <a:t> 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472055"/>
            <a:ext cx="2686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Create a new number</a:t>
            </a:r>
          </a:p>
          <a:p>
            <a:r>
              <a:rPr lang="en-US" sz="2000" dirty="0" err="1" smtClean="0"/>
              <a:t>r</a:t>
            </a:r>
            <a:r>
              <a:rPr lang="en-US" sz="2000" dirty="0" smtClean="0"/>
              <a:t> = 0.d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.d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.d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.d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… where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341091"/>
            <a:ext cx="2324100" cy="863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34000" y="3356630"/>
            <a:ext cx="2686853" cy="1848061"/>
          </a:xfrm>
          <a:prstGeom prst="round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Venn diagram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22223" y="1622337"/>
            <a:ext cx="3513893" cy="217286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88198" y="2725806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24792" y="3017807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34033" y="3189674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52089" y="2098673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88198" y="1882450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9170" y="2553939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43061" y="1907608"/>
            <a:ext cx="23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50558" y="1729341"/>
            <a:ext cx="23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52089" y="3017807"/>
            <a:ext cx="30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09821" y="2528341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26778" y="4513053"/>
            <a:ext cx="259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The set V of vowels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278" y="5238615"/>
            <a:ext cx="759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universal set U </a:t>
            </a:r>
            <a:r>
              <a:rPr lang="en-US" sz="2400" dirty="0" smtClean="0">
                <a:solidFill>
                  <a:srgbClr val="0000FF"/>
                </a:solidFill>
              </a:rPr>
              <a:t>contains all objects </a:t>
            </a:r>
            <a:r>
              <a:rPr lang="en-US" sz="2400" dirty="0" smtClean="0"/>
              <a:t>under consideration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and subsets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699581"/>
            <a:ext cx="841288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null set  </a:t>
            </a:r>
            <a:r>
              <a:rPr lang="en-US" sz="2400" dirty="0" smtClean="0"/>
              <a:t>(or the </a:t>
            </a:r>
            <a:r>
              <a:rPr lang="en-US" sz="2400" b="1" dirty="0" smtClean="0">
                <a:solidFill>
                  <a:srgbClr val="0000FF"/>
                </a:solidFill>
              </a:rPr>
              <a:t>empty set</a:t>
            </a:r>
            <a:r>
              <a:rPr lang="en-US" sz="2400" dirty="0" smtClean="0"/>
              <a:t>} </a:t>
            </a:r>
            <a:r>
              <a:rPr lang="en-US" sz="3200" b="1" dirty="0" smtClean="0">
                <a:solidFill>
                  <a:srgbClr val="FF0000"/>
                </a:solidFill>
              </a:rPr>
              <a:t>∅</a:t>
            </a:r>
            <a:r>
              <a:rPr lang="en-US" sz="3200" dirty="0" smtClean="0"/>
              <a:t> </a:t>
            </a:r>
            <a:r>
              <a:rPr lang="en-US" sz="2400" dirty="0" smtClean="0"/>
              <a:t>contains </a:t>
            </a:r>
            <a:r>
              <a:rPr lang="en-US" sz="2400" dirty="0" smtClean="0">
                <a:solidFill>
                  <a:srgbClr val="0000FF"/>
                </a:solidFill>
              </a:rPr>
              <a:t>no element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A ⊆B  (A is a </a:t>
            </a:r>
            <a:r>
              <a:rPr lang="en-US" sz="2400" b="1" dirty="0" smtClean="0">
                <a:solidFill>
                  <a:srgbClr val="000090"/>
                </a:solidFill>
              </a:rPr>
              <a:t>subset</a:t>
            </a:r>
            <a:r>
              <a:rPr lang="en-US" sz="2400" dirty="0" smtClean="0"/>
              <a:t> of B) if every element is also an element of B.</a:t>
            </a:r>
          </a:p>
          <a:p>
            <a:endParaRPr lang="en-US" sz="2400" dirty="0" smtClean="0"/>
          </a:p>
          <a:p>
            <a:r>
              <a:rPr lang="en-US" sz="2400" dirty="0" smtClean="0"/>
              <a:t>Thus </a:t>
            </a:r>
          </a:p>
          <a:p>
            <a:r>
              <a:rPr lang="en-US" sz="2400" dirty="0" smtClean="0"/>
              <a:t>		{0, 1, 2} ⊆  N, S ⊆ S,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		</a:t>
            </a:r>
            <a:r>
              <a:rPr lang="en-US" sz="3200" b="1" dirty="0" smtClean="0"/>
              <a:t>∅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⊆ any set</a:t>
            </a:r>
          </a:p>
          <a:p>
            <a:endParaRPr lang="en-US" sz="2400" dirty="0" smtClean="0"/>
          </a:p>
          <a:p>
            <a:r>
              <a:rPr lang="en-US" sz="2400" dirty="0" smtClean="0"/>
              <a:t>A ⊂ B (called a </a:t>
            </a:r>
            <a:r>
              <a:rPr lang="en-US" sz="2400" b="1" dirty="0" smtClean="0">
                <a:solidFill>
                  <a:srgbClr val="0000FF"/>
                </a:solidFill>
              </a:rPr>
              <a:t>proper subset </a:t>
            </a:r>
            <a:r>
              <a:rPr lang="en-US" sz="2400" dirty="0" smtClean="0"/>
              <a:t>of B) if A ⊆B and A ≠ B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FF"/>
                </a:solidFill>
              </a:rPr>
              <a:t>cardinality</a:t>
            </a:r>
            <a:r>
              <a:rPr lang="en-US" sz="2400" dirty="0" smtClean="0"/>
              <a:t> of S (|S|) is the number of distinct elements in S.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699581"/>
            <a:ext cx="73686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 a set S, its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power set  </a:t>
            </a:r>
            <a:r>
              <a:rPr lang="en-US" sz="2400" dirty="0" smtClean="0"/>
              <a:t>is the </a:t>
            </a:r>
            <a:r>
              <a:rPr lang="en-US" sz="2400" dirty="0" smtClean="0">
                <a:solidFill>
                  <a:srgbClr val="0000FF"/>
                </a:solidFill>
              </a:rPr>
              <a:t>set of all subsets </a:t>
            </a:r>
            <a:r>
              <a:rPr lang="en-US" sz="2400" dirty="0" smtClean="0"/>
              <a:t>of S.</a:t>
            </a:r>
          </a:p>
          <a:p>
            <a:endParaRPr lang="en-US" sz="2400" dirty="0" smtClean="0"/>
          </a:p>
          <a:p>
            <a:r>
              <a:rPr lang="en-US" sz="2400" dirty="0" smtClean="0"/>
              <a:t>Let S = (a, </a:t>
            </a:r>
            <a:r>
              <a:rPr lang="en-US" sz="2400" dirty="0" err="1" smtClean="0"/>
              <a:t>b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dirty="0" smtClean="0"/>
              <a:t>}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power set </a:t>
            </a:r>
            <a:r>
              <a:rPr lang="en-US" sz="2400" dirty="0" smtClean="0"/>
              <a:t>of S = {</a:t>
            </a:r>
            <a:r>
              <a:rPr lang="en-US" sz="2400" b="1" dirty="0" smtClean="0"/>
              <a:t>∅, {</a:t>
            </a:r>
            <a:r>
              <a:rPr lang="en-US" sz="2400" dirty="0" smtClean="0"/>
              <a:t>a}, {</a:t>
            </a:r>
            <a:r>
              <a:rPr lang="en-US" sz="2400" dirty="0" err="1" smtClean="0"/>
              <a:t>b</a:t>
            </a:r>
            <a:r>
              <a:rPr lang="en-US" sz="2400" dirty="0" smtClean="0"/>
              <a:t>}, {</a:t>
            </a:r>
            <a:r>
              <a:rPr lang="en-US" sz="2400" dirty="0" err="1" smtClean="0"/>
              <a:t>c</a:t>
            </a:r>
            <a:r>
              <a:rPr lang="en-US" sz="2400" dirty="0" smtClean="0"/>
              <a:t>}, {a, </a:t>
            </a:r>
            <a:r>
              <a:rPr lang="en-US" sz="2400" dirty="0" err="1" smtClean="0"/>
              <a:t>b</a:t>
            </a:r>
            <a:r>
              <a:rPr lang="en-US" sz="2400" dirty="0" smtClean="0"/>
              <a:t>}, {</a:t>
            </a:r>
            <a:r>
              <a:rPr lang="en-US" sz="2400" dirty="0" err="1" smtClean="0"/>
              <a:t>b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dirty="0" smtClean="0"/>
              <a:t>}, {a, </a:t>
            </a:r>
            <a:r>
              <a:rPr lang="en-US" sz="2400" dirty="0" err="1" smtClean="0"/>
              <a:t>c</a:t>
            </a:r>
            <a:r>
              <a:rPr lang="en-US" sz="2400" dirty="0" smtClean="0"/>
              <a:t>} {a, </a:t>
            </a:r>
            <a:r>
              <a:rPr lang="en-US" sz="2400" dirty="0" err="1" smtClean="0"/>
              <a:t>b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dirty="0" smtClean="0"/>
              <a:t>} </a:t>
            </a:r>
          </a:p>
          <a:p>
            <a:endParaRPr lang="en-US" sz="2400" b="1" i="1" dirty="0" smtClean="0">
              <a:solidFill>
                <a:srgbClr val="660066"/>
              </a:solidFill>
            </a:endParaRPr>
          </a:p>
          <a:p>
            <a:endParaRPr lang="en-US" sz="2400" b="1" i="1" dirty="0" smtClean="0">
              <a:solidFill>
                <a:srgbClr val="660066"/>
              </a:solidFill>
            </a:endParaRPr>
          </a:p>
          <a:p>
            <a:r>
              <a:rPr lang="en-US" sz="2400" b="1" i="1" dirty="0" smtClean="0">
                <a:solidFill>
                  <a:srgbClr val="660066"/>
                </a:solidFill>
              </a:rPr>
              <a:t>Question. What is the cardinality of the power set of 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Product of Sets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6556" y="1789671"/>
            <a:ext cx="8470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Ordered pair</a:t>
            </a:r>
            <a:r>
              <a:rPr lang="en-US" sz="2400" dirty="0" smtClean="0"/>
              <a:t>. It is a pair </a:t>
            </a:r>
            <a:r>
              <a:rPr lang="en-US" sz="2400" dirty="0" smtClean="0">
                <a:solidFill>
                  <a:srgbClr val="0000FF"/>
                </a:solidFill>
              </a:rPr>
              <a:t>(a, </a:t>
            </a:r>
            <a:r>
              <a:rPr lang="en-US" sz="2400" dirty="0" err="1" smtClean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  <a:r>
              <a:rPr lang="en-US" sz="2400" dirty="0" smtClean="0"/>
              <a:t>for which the </a:t>
            </a:r>
            <a:r>
              <a:rPr lang="en-US" sz="2400" dirty="0" smtClean="0">
                <a:solidFill>
                  <a:srgbClr val="FF0000"/>
                </a:solidFill>
              </a:rPr>
              <a:t>order is important </a:t>
            </a:r>
            <a:r>
              <a:rPr lang="en-US" sz="2400" dirty="0" smtClean="0"/>
              <a:t>(unlike a set)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Example</a:t>
            </a:r>
            <a:r>
              <a:rPr lang="en-US" sz="2400" dirty="0" smtClean="0"/>
              <a:t>. The coordinate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y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  <a:r>
              <a:rPr lang="en-US" sz="2400" dirty="0" smtClean="0"/>
              <a:t>of a point. (3, 5) is not the same as (5,3), so the order matters.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Cartesian Product</a:t>
            </a:r>
            <a:r>
              <a:rPr lang="en-US" sz="2400" dirty="0" smtClean="0"/>
              <a:t>. The Cartesian product of two sets A, B, denoted by 			is the set of all ordered pairs 			</a:t>
            </a:r>
          </a:p>
          <a:p>
            <a:r>
              <a:rPr lang="en-US" sz="2400" dirty="0" smtClean="0"/>
              <a:t>Where			and		  .	Thus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028869" y="4464521"/>
          <a:ext cx="811515" cy="347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3" imgW="355600" imgH="152400" progId="Equation.DSMT4">
                  <p:embed/>
                </p:oleObj>
              </mc:Choice>
              <mc:Fallback>
                <p:oleObj name="Equation" r:id="rId3" imgW="355600" imgH="15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69" y="4464521"/>
                        <a:ext cx="811515" cy="347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683876" y="4345467"/>
          <a:ext cx="921002" cy="46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5" imgW="330200" imgH="190500" progId="Equation.DSMT4">
                  <p:embed/>
                </p:oleObj>
              </mc:Choice>
              <mc:Fallback>
                <p:oleObj name="Equation" r:id="rId5" imgW="3302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876" y="4345467"/>
                        <a:ext cx="921002" cy="466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246337" y="4802111"/>
          <a:ext cx="782532" cy="38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7" imgW="342900" imgH="152400" progId="Equation.DSMT4">
                  <p:embed/>
                </p:oleObj>
              </mc:Choice>
              <mc:Fallback>
                <p:oleObj name="Equation" r:id="rId7" imgW="342900" imgH="15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337" y="4802111"/>
                        <a:ext cx="782532" cy="389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840384" y="4802111"/>
          <a:ext cx="799295" cy="38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9" imgW="342900" imgH="152400" progId="Equation.DSMT4">
                  <p:embed/>
                </p:oleObj>
              </mc:Choice>
              <mc:Fallback>
                <p:oleObj name="Equation" r:id="rId9" imgW="342900" imgH="15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384" y="4802111"/>
                        <a:ext cx="799295" cy="389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028869" y="5416952"/>
          <a:ext cx="4655007" cy="505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11" imgW="1752600" imgH="190500" progId="Equation.DSMT4">
                  <p:embed/>
                </p:oleObj>
              </mc:Choice>
              <mc:Fallback>
                <p:oleObj name="Equation" r:id="rId11" imgW="1752600" imgH="1905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69" y="5416952"/>
                        <a:ext cx="4655007" cy="505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Cartesian Product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6556" y="1789671"/>
            <a:ext cx="847024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Cartesian Product of Set</a:t>
            </a:r>
            <a:r>
              <a:rPr lang="en-US" sz="2400" dirty="0" smtClean="0"/>
              <a:t> (Example)</a:t>
            </a:r>
          </a:p>
          <a:p>
            <a:endParaRPr lang="en-US" sz="2400" dirty="0" smtClean="0"/>
          </a:p>
          <a:p>
            <a:r>
              <a:rPr lang="en-US" sz="2400" dirty="0" smtClean="0"/>
              <a:t>	A  = {a1, a2, a3}  	B= {b1, b2}</a:t>
            </a:r>
          </a:p>
          <a:p>
            <a:endParaRPr lang="en-US" sz="2400" dirty="0" smtClean="0"/>
          </a:p>
          <a:p>
            <a:r>
              <a:rPr lang="en-US" sz="2400" dirty="0" smtClean="0"/>
              <a:t>	A ⨉ B = {(a1, b1), (a1, b2), (a2, b1), (a2, b2), (a3, b1), (a3, b2)}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We define A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= A X A, A</a:t>
            </a:r>
            <a:r>
              <a:rPr lang="en-US" sz="2400" baseline="30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= A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X A and so on. </a:t>
            </a:r>
          </a:p>
          <a:p>
            <a:endParaRPr lang="en-US" sz="2400" dirty="0" smtClean="0"/>
          </a:p>
          <a:p>
            <a:r>
              <a:rPr lang="en-US" sz="2400" dirty="0" smtClean="0"/>
              <a:t>	What is {0, 1}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1019</Words>
  <Application>Microsoft Macintosh PowerPoint</Application>
  <PresentationFormat>On-screen Show (4:3)</PresentationFormat>
  <Paragraphs>227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Wingdings</vt:lpstr>
      <vt:lpstr>Office Theme</vt:lpstr>
      <vt:lpstr>Equation</vt:lpstr>
      <vt:lpstr>CS 2210:0001 Discrete Structures Sets and Functions</vt:lpstr>
      <vt:lpstr>What is a set?</vt:lpstr>
      <vt:lpstr>Well known Sets</vt:lpstr>
      <vt:lpstr>Set builders</vt:lpstr>
      <vt:lpstr>Venn diagram</vt:lpstr>
      <vt:lpstr>Sets and subsets</vt:lpstr>
      <vt:lpstr>Power Set</vt:lpstr>
      <vt:lpstr>Cartesian Product of Sets</vt:lpstr>
      <vt:lpstr>Example of Cartesian Product</vt:lpstr>
      <vt:lpstr>Union of Sets</vt:lpstr>
      <vt:lpstr>Intersection of Sets</vt:lpstr>
      <vt:lpstr>Union and Intersection</vt:lpstr>
      <vt:lpstr>Disjoint Sets</vt:lpstr>
      <vt:lpstr>Set difference &amp; complement</vt:lpstr>
      <vt:lpstr>Set difference</vt:lpstr>
      <vt:lpstr>Complement</vt:lpstr>
      <vt:lpstr>Set identities</vt:lpstr>
      <vt:lpstr>Set identities</vt:lpstr>
      <vt:lpstr>Set identities</vt:lpstr>
      <vt:lpstr>Example of set identity</vt:lpstr>
      <vt:lpstr>Visualizing DeMorgan’s theorem</vt:lpstr>
      <vt:lpstr>Visualizing DeMorgan’s theorem</vt:lpstr>
      <vt:lpstr>Function</vt:lpstr>
      <vt:lpstr>Terminology</vt:lpstr>
      <vt:lpstr>Examples </vt:lpstr>
      <vt:lpstr>Exercises </vt:lpstr>
      <vt:lpstr>More examples</vt:lpstr>
      <vt:lpstr>One-to-one functions</vt:lpstr>
      <vt:lpstr>Onto Functions</vt:lpstr>
      <vt:lpstr>Strictly increasing functions</vt:lpstr>
      <vt:lpstr>Exercise</vt:lpstr>
      <vt:lpstr>Arithmetic Functions</vt:lpstr>
      <vt:lpstr>Identity Function</vt:lpstr>
      <vt:lpstr>Inverse Function</vt:lpstr>
      <vt:lpstr>Inverse Function</vt:lpstr>
      <vt:lpstr>Graph of a function</vt:lpstr>
      <vt:lpstr>Composition of functions</vt:lpstr>
      <vt:lpstr>Some common functions</vt:lpstr>
      <vt:lpstr>Exercises on functions</vt:lpstr>
      <vt:lpstr>Countable sets</vt:lpstr>
      <vt:lpstr>Countable sets</vt:lpstr>
      <vt:lpstr>Fun with infinite sets Hilbert’s Grand Hotel</vt:lpstr>
      <vt:lpstr>Countable sets</vt:lpstr>
      <vt:lpstr>Countable sets</vt:lpstr>
    </vt:vector>
  </TitlesOfParts>
  <Company>University of Iowa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140</cp:revision>
  <cp:lastPrinted>2010-09-08T02:15:10Z</cp:lastPrinted>
  <dcterms:created xsi:type="dcterms:W3CDTF">2015-02-01T17:43:17Z</dcterms:created>
  <dcterms:modified xsi:type="dcterms:W3CDTF">2017-08-29T04:04:36Z</dcterms:modified>
</cp:coreProperties>
</file>