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8.bin" ContentType="application/vnd.openxmlformats-officedocument.oleObject"/>
  <Override PartName="/ppt/embeddings/oleObject1.bin" ContentType="application/vnd.openxmlformats-officedocument.oleObject"/>
  <Override PartName="/ppt/embeddings/oleObject16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oleObject7.bin" ContentType="application/vnd.openxmlformats-officedocument.oleObject"/>
  <Override PartName="/docProps/core.xml" ContentType="application/vnd.openxmlformats-package.core-properties+xml"/>
  <Override PartName="/ppt/embeddings/oleObject15.bin" ContentType="application/vnd.openxmlformats-officedocument.oleObject"/>
  <Override PartName="/ppt/slides/slide27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embeddings/oleObject6.bin" ContentType="application/vnd.openxmlformats-officedocument.oleObject"/>
  <Override PartName="/ppt/embeddings/oleObject14.bin" ContentType="application/vnd.openxmlformats-officedocument.oleObject"/>
  <Override PartName="/ppt/slides/slide43.xml" ContentType="application/vnd.openxmlformats-officedocument.presentationml.slide+xml"/>
  <Override PartName="/ppt/presProps.xml" ContentType="application/vnd.openxmlformats-officedocument.presentationml.presProps+xml"/>
  <Default Extension="pict" ContentType="image/pict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embeddings/oleObject3.bin" ContentType="application/vnd.openxmlformats-officedocument.oleObject"/>
  <Override PartName="/ppt/embeddings/oleObject18.bin" ContentType="application/vnd.openxmlformats-officedocument.oleObject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9.bin" ContentType="application/vnd.openxmlformats-officedocument.oleObject"/>
  <Override PartName="/ppt/embeddings/oleObject2.bin" ContentType="application/vnd.openxmlformats-officedocument.oleObject"/>
  <Override PartName="/ppt/embeddings/oleObject17.bin" ContentType="application/vnd.openxmlformats-officedocument.oleObject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70" r:id="rId4"/>
    <p:sldId id="279" r:id="rId5"/>
    <p:sldId id="267" r:id="rId6"/>
    <p:sldId id="258" r:id="rId7"/>
    <p:sldId id="259" r:id="rId8"/>
    <p:sldId id="302" r:id="rId9"/>
    <p:sldId id="296" r:id="rId10"/>
    <p:sldId id="260" r:id="rId11"/>
    <p:sldId id="261" r:id="rId12"/>
    <p:sldId id="262" r:id="rId13"/>
    <p:sldId id="263" r:id="rId14"/>
    <p:sldId id="264" r:id="rId15"/>
    <p:sldId id="273" r:id="rId16"/>
    <p:sldId id="287" r:id="rId17"/>
    <p:sldId id="274" r:id="rId18"/>
    <p:sldId id="265" r:id="rId19"/>
    <p:sldId id="297" r:id="rId20"/>
    <p:sldId id="281" r:id="rId21"/>
    <p:sldId id="299" r:id="rId22"/>
    <p:sldId id="298" r:id="rId23"/>
    <p:sldId id="284" r:id="rId24"/>
    <p:sldId id="268" r:id="rId25"/>
    <p:sldId id="271" r:id="rId26"/>
    <p:sldId id="275" r:id="rId27"/>
    <p:sldId id="269" r:id="rId28"/>
    <p:sldId id="276" r:id="rId29"/>
    <p:sldId id="278" r:id="rId30"/>
    <p:sldId id="277" r:id="rId31"/>
    <p:sldId id="282" r:id="rId32"/>
    <p:sldId id="283" r:id="rId33"/>
    <p:sldId id="285" r:id="rId34"/>
    <p:sldId id="294" r:id="rId35"/>
    <p:sldId id="288" r:id="rId36"/>
    <p:sldId id="295" r:id="rId37"/>
    <p:sldId id="289" r:id="rId38"/>
    <p:sldId id="300" r:id="rId39"/>
    <p:sldId id="301" r:id="rId40"/>
    <p:sldId id="290" r:id="rId41"/>
    <p:sldId id="291" r:id="rId42"/>
    <p:sldId id="292" r:id="rId43"/>
    <p:sldId id="293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ict"/><Relationship Id="rId2" Type="http://schemas.openxmlformats.org/officeDocument/2006/relationships/image" Target="../media/image18.pict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ict"/><Relationship Id="rId4" Type="http://schemas.openxmlformats.org/officeDocument/2006/relationships/image" Target="../media/image22.pict"/><Relationship Id="rId5" Type="http://schemas.openxmlformats.org/officeDocument/2006/relationships/image" Target="../media/image23.pict"/><Relationship Id="rId1" Type="http://schemas.openxmlformats.org/officeDocument/2006/relationships/image" Target="../media/image19.pict"/><Relationship Id="rId2" Type="http://schemas.openxmlformats.org/officeDocument/2006/relationships/image" Target="../media/image20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pict"/><Relationship Id="rId2" Type="http://schemas.openxmlformats.org/officeDocument/2006/relationships/image" Target="../media/image26.pict"/><Relationship Id="rId3" Type="http://schemas.openxmlformats.org/officeDocument/2006/relationships/image" Target="../media/image27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ict"/><Relationship Id="rId2" Type="http://schemas.openxmlformats.org/officeDocument/2006/relationships/image" Target="../media/image29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ict"/><Relationship Id="rId2" Type="http://schemas.openxmlformats.org/officeDocument/2006/relationships/image" Target="../media/image31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4/15/15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oleObject5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oleObject" Target="../embeddings/oleObject7.bin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oleObject" Target="../embeddings/oleObject14.bin"/><Relationship Id="rId5" Type="http://schemas.openxmlformats.org/officeDocument/2006/relationships/oleObject" Target="../embeddings/oleObject15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6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oleObject" Target="../embeddings/oleObject18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 2210 (22C:19) Discrete 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Discrete Probability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7946" y="38862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Spring 2015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probability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349" y="2062413"/>
            <a:ext cx="6607751" cy="27307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the union of events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475" y="4205747"/>
            <a:ext cx="4755214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825" y="1570181"/>
            <a:ext cx="4007666" cy="240640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900093"/>
            <a:ext cx="6172200" cy="3454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gambling worth?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4110" y="1654888"/>
            <a:ext cx="6983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Disclaimer</a:t>
            </a:r>
            <a:r>
              <a:rPr lang="en-US" sz="2400" dirty="0" smtClean="0"/>
              <a:t>. </a:t>
            </a:r>
            <a:r>
              <a:rPr lang="en-US" sz="2400" i="1" dirty="0" smtClean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i="1" dirty="0" smtClean="0">
                <a:solidFill>
                  <a:srgbClr val="660066"/>
                </a:solidFill>
              </a:rPr>
              <a:t>ethical discussion</a:t>
            </a:r>
            <a:endParaRPr lang="en-US" sz="2400" i="1" dirty="0">
              <a:solidFill>
                <a:srgbClr val="66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82" y="2635305"/>
            <a:ext cx="7190917" cy="311271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Powerball lottery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4110" y="1654888"/>
            <a:ext cx="6793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Disclaimer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dirty="0" smtClean="0">
                <a:solidFill>
                  <a:srgbClr val="660066"/>
                </a:solidFill>
              </a:rPr>
              <a:t>ethical discussion</a:t>
            </a:r>
            <a:endParaRPr lang="en-US" sz="2400" dirty="0">
              <a:solidFill>
                <a:srgbClr val="660066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10" y="2485885"/>
            <a:ext cx="6884557" cy="331942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70054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You are flipping a coin 3 times. The first flip is a tail. Given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this, what is the probability that the 3 flips produce  an odd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number of tails?</a:t>
            </a:r>
          </a:p>
          <a:p>
            <a:endParaRPr lang="en-US" sz="2400" dirty="0" smtClean="0"/>
          </a:p>
          <a:p>
            <a:r>
              <a:rPr lang="en-US" sz="2400" dirty="0" smtClean="0"/>
              <a:t>Deals with the probability of an event E when another event </a:t>
            </a:r>
          </a:p>
          <a:p>
            <a:r>
              <a:rPr lang="en-US" sz="2400" dirty="0" smtClean="0"/>
              <a:t>F has </a:t>
            </a:r>
            <a:r>
              <a:rPr lang="en-US" sz="2400" i="1" dirty="0" smtClean="0"/>
              <a:t>already occurred</a:t>
            </a:r>
            <a:r>
              <a:rPr lang="en-US" sz="2400" dirty="0" smtClean="0"/>
              <a:t>. The occurrence of F actually shrinks </a:t>
            </a:r>
          </a:p>
          <a:p>
            <a:r>
              <a:rPr lang="en-US" sz="2400" dirty="0" smtClean="0"/>
              <a:t>the sample space.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Given F</a:t>
            </a:r>
            <a:r>
              <a:rPr lang="en-US" sz="2400" dirty="0" smtClean="0"/>
              <a:t>, the probability of E is  </a:t>
            </a:r>
            <a:r>
              <a:rPr lang="en-US" sz="2400" dirty="0" err="1" smtClean="0"/>
              <a:t>p(E|F</a:t>
            </a:r>
            <a:r>
              <a:rPr lang="en-US" sz="2400" dirty="0" smtClean="0"/>
              <a:t>) = </a:t>
            </a:r>
            <a:r>
              <a:rPr lang="en-US" sz="2400" dirty="0" err="1" smtClean="0"/>
              <a:t>p(E</a:t>
            </a:r>
            <a:r>
              <a:rPr lang="en-US" sz="2400" dirty="0" smtClean="0"/>
              <a:t> ⋂ F) / </a:t>
            </a:r>
            <a:r>
              <a:rPr lang="en-US" sz="2400" dirty="0" err="1" smtClean="0"/>
              <a:t>p(F</a:t>
            </a:r>
            <a:r>
              <a:rPr lang="en-US" sz="2400" dirty="0" smtClean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6097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Sample space S = {TTT, THH, THT, TTH, HTT, HHH, HHT, HTH}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 = {TTT, THH, THT, TTH}   (the reduced sample space)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E = {TTT, THH}		{the target event set)</a:t>
            </a: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err="1" smtClean="0"/>
              <a:t>p(E</a:t>
            </a:r>
            <a:r>
              <a:rPr lang="en-US" sz="2400" dirty="0" smtClean="0"/>
              <a:t> ⋂ F) = 2/8, </a:t>
            </a:r>
          </a:p>
          <a:p>
            <a:r>
              <a:rPr lang="en-US" sz="2400" dirty="0" err="1" smtClean="0"/>
              <a:t>p(F</a:t>
            </a:r>
            <a:r>
              <a:rPr lang="en-US" sz="2400" dirty="0" smtClean="0"/>
              <a:t>) =4/8. </a:t>
            </a:r>
          </a:p>
          <a:p>
            <a:endParaRPr lang="en-US" sz="2400" dirty="0" smtClean="0"/>
          </a:p>
          <a:p>
            <a:r>
              <a:rPr lang="en-US" sz="2400" dirty="0" smtClean="0"/>
              <a:t>So </a:t>
            </a:r>
            <a:r>
              <a:rPr lang="en-US" sz="2400" dirty="0" err="1" smtClean="0"/>
              <a:t>p(E|F</a:t>
            </a:r>
            <a:r>
              <a:rPr lang="en-US" sz="2400" dirty="0" smtClean="0"/>
              <a:t>) = </a:t>
            </a:r>
            <a:r>
              <a:rPr lang="en-US" sz="2400" dirty="0" err="1" smtClean="0"/>
              <a:t>p(E</a:t>
            </a:r>
            <a:r>
              <a:rPr lang="en-US" sz="2400" dirty="0" smtClean="0"/>
              <a:t> ⋂ F) / </a:t>
            </a:r>
            <a:r>
              <a:rPr lang="en-US" sz="2400" dirty="0" err="1" smtClean="0"/>
              <a:t>p(F</a:t>
            </a:r>
            <a:r>
              <a:rPr lang="en-US" sz="2400" dirty="0" smtClean="0"/>
              <a:t>) = 1/2</a:t>
            </a:r>
          </a:p>
          <a:p>
            <a:r>
              <a:rPr lang="en-US" sz="2400" dirty="0" smtClean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Conditional Probability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426131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probability that a </a:t>
            </a:r>
            <a:r>
              <a:rPr lang="en-US" sz="2400" dirty="0" smtClean="0">
                <a:solidFill>
                  <a:srgbClr val="0000FF"/>
                </a:solidFill>
              </a:rPr>
              <a:t>family with two children </a:t>
            </a:r>
            <a:r>
              <a:rPr lang="en-US" sz="2400" dirty="0" smtClean="0"/>
              <a:t>has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two boys</a:t>
            </a:r>
            <a:r>
              <a:rPr lang="en-US" sz="2400" dirty="0" smtClean="0"/>
              <a:t>, given that </a:t>
            </a:r>
            <a:r>
              <a:rPr lang="en-US" sz="2400" i="1" dirty="0" smtClean="0">
                <a:solidFill>
                  <a:srgbClr val="0000FF"/>
                </a:solidFill>
              </a:rPr>
              <a:t>they have at least one boy</a:t>
            </a:r>
            <a:r>
              <a:rPr lang="en-US" sz="2400" dirty="0" smtClean="0"/>
              <a:t>? </a:t>
            </a:r>
          </a:p>
          <a:p>
            <a:endParaRPr lang="en-US" sz="2400" dirty="0" smtClean="0"/>
          </a:p>
          <a:p>
            <a:r>
              <a:rPr lang="en-US" sz="2400" dirty="0" smtClean="0"/>
              <a:t>F = {BB, BG, GB}</a:t>
            </a:r>
          </a:p>
          <a:p>
            <a:r>
              <a:rPr lang="en-US" sz="2400" dirty="0" smtClean="0"/>
              <a:t>E = {BB}</a:t>
            </a:r>
          </a:p>
          <a:p>
            <a:endParaRPr lang="en-US" sz="2400" dirty="0" smtClean="0"/>
          </a:p>
          <a:p>
            <a:r>
              <a:rPr lang="en-US" sz="2400" dirty="0" smtClean="0"/>
              <a:t>If the four events {BB, BG, GB, GG} are equally likely, then </a:t>
            </a:r>
          </a:p>
          <a:p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p(F</a:t>
            </a:r>
            <a:r>
              <a:rPr lang="en-US" sz="2400" dirty="0" smtClean="0"/>
              <a:t>) = ¾, and </a:t>
            </a:r>
            <a:r>
              <a:rPr lang="en-US" sz="2400" dirty="0" err="1" smtClean="0"/>
              <a:t>p(E</a:t>
            </a:r>
            <a:r>
              <a:rPr lang="en-US" sz="2400" dirty="0" smtClean="0"/>
              <a:t> ⋂ F) = ¼</a:t>
            </a:r>
          </a:p>
          <a:p>
            <a:endParaRPr lang="en-US" sz="2400" dirty="0" smtClean="0"/>
          </a:p>
          <a:p>
            <a:r>
              <a:rPr lang="en-US" sz="2400" dirty="0" smtClean="0"/>
              <a:t>So the answer is ¼ divided by ¾ = 1/3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Monty Hall 3-door Puzzle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61" y="1565906"/>
            <a:ext cx="6745061" cy="44208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behind the doors?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810" y="1417638"/>
            <a:ext cx="66294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Sample Space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965255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i="1" dirty="0" smtClean="0"/>
              <a:t>DEFINITION</a:t>
            </a:r>
            <a:r>
              <a:rPr lang="en-US" sz="2400" dirty="0" smtClean="0"/>
              <a:t>. The </a:t>
            </a:r>
            <a:r>
              <a:rPr lang="en-US" sz="2400" b="1" dirty="0" smtClean="0">
                <a:solidFill>
                  <a:srgbClr val="FF0000"/>
                </a:solidFill>
              </a:rPr>
              <a:t>sample space S </a:t>
            </a:r>
            <a:r>
              <a:rPr lang="en-US" sz="2400" dirty="0" smtClean="0"/>
              <a:t>of an experiment is the set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of possible outcomes. An </a:t>
            </a:r>
            <a:r>
              <a:rPr lang="en-US" sz="2400" b="1" dirty="0" smtClean="0">
                <a:solidFill>
                  <a:srgbClr val="FF0000"/>
                </a:solidFill>
              </a:rPr>
              <a:t>event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r>
              <a:rPr lang="en-US" sz="2400" dirty="0" smtClean="0"/>
              <a:t> is a </a:t>
            </a:r>
            <a:r>
              <a:rPr lang="en-US" sz="2400" dirty="0" smtClean="0">
                <a:solidFill>
                  <a:srgbClr val="0000FF"/>
                </a:solidFill>
              </a:rPr>
              <a:t>subset</a:t>
            </a:r>
            <a:r>
              <a:rPr lang="en-US" sz="2400" dirty="0" smtClean="0"/>
              <a:t> of the sample space.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92049" cy="4525963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en-US" sz="2400" b="1" dirty="0" smtClean="0"/>
              <a:t>Problem 1</a:t>
            </a:r>
            <a:r>
              <a:rPr lang="en-US" sz="2400" dirty="0" smtClean="0"/>
              <a:t>.  A sequence of 10 bits is randomly generated. What is the probability that at least one of these bits is 0?</a:t>
            </a:r>
          </a:p>
          <a:p>
            <a:pPr marL="182880" indent="0">
              <a:buNone/>
            </a:pPr>
            <a:endParaRPr lang="en-US" sz="2400" dirty="0" smtClean="0"/>
          </a:p>
          <a:p>
            <a:pPr marL="18288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Answer.</a:t>
            </a:r>
          </a:p>
          <a:p>
            <a:pPr marL="182880" indent="0">
              <a:buNone/>
            </a:pPr>
            <a:r>
              <a:rPr lang="en-US" sz="2400" dirty="0" smtClean="0"/>
              <a:t>Probability that none of these bits is 0 is 1/2</a:t>
            </a:r>
            <a:r>
              <a:rPr lang="en-US" sz="2400" baseline="30000" dirty="0" smtClean="0"/>
              <a:t>10</a:t>
            </a:r>
          </a:p>
          <a:p>
            <a:pPr marL="182880" indent="0">
              <a:buNone/>
            </a:pPr>
            <a:r>
              <a:rPr lang="en-US" sz="2400" dirty="0" smtClean="0"/>
              <a:t>So, the probability that at least one of these bits is 0 is</a:t>
            </a:r>
          </a:p>
          <a:p>
            <a:pPr marL="182880" indent="0">
              <a:buNone/>
            </a:pPr>
            <a:r>
              <a:rPr lang="en-US" sz="2400" dirty="0" smtClean="0"/>
              <a:t>(1-1/2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) = 1023/1024</a:t>
            </a:r>
          </a:p>
          <a:p>
            <a:pPr marL="182880" indent="0">
              <a:buAutoNum type="arabicPeriod"/>
            </a:pP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2324" cy="48287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Problem 2</a:t>
            </a:r>
            <a:r>
              <a:rPr lang="en-US" sz="2400" dirty="0" smtClean="0"/>
              <a:t>. Find the probability of selecting </a:t>
            </a:r>
            <a:r>
              <a:rPr lang="en-US" sz="2400" dirty="0" smtClean="0">
                <a:solidFill>
                  <a:srgbClr val="FF0000"/>
                </a:solidFill>
              </a:rPr>
              <a:t>none </a:t>
            </a:r>
            <a:r>
              <a:rPr lang="en-US" sz="2400" dirty="0" smtClean="0"/>
              <a:t>of the </a:t>
            </a:r>
            <a:r>
              <a:rPr lang="en-US" sz="2400" dirty="0" smtClean="0">
                <a:solidFill>
                  <a:srgbClr val="0000FF"/>
                </a:solidFill>
              </a:rPr>
              <a:t>correct six integers</a:t>
            </a:r>
            <a:r>
              <a:rPr lang="en-US" sz="2400" dirty="0" smtClean="0"/>
              <a:t> in a lottery, (where the order in which these integers are selected does not matter) from the positive integers 1-40?</a:t>
            </a:r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Answer. </a:t>
            </a:r>
            <a:r>
              <a:rPr lang="en-US" sz="2400" dirty="0" smtClean="0"/>
              <a:t>The number of ways of selecting </a:t>
            </a:r>
            <a:r>
              <a:rPr lang="en-US" sz="2400" i="1" dirty="0" smtClean="0">
                <a:solidFill>
                  <a:srgbClr val="800000"/>
                </a:solidFill>
              </a:rPr>
              <a:t>all wrong numbers </a:t>
            </a:r>
            <a:r>
              <a:rPr lang="en-US" sz="2400" dirty="0" smtClean="0"/>
              <a:t>is the number of ways of selecting six numbers from the 34 </a:t>
            </a:r>
            <a:r>
              <a:rPr lang="en-US" sz="2400" i="1" dirty="0" smtClean="0">
                <a:solidFill>
                  <a:srgbClr val="0000FF"/>
                </a:solidFill>
              </a:rPr>
              <a:t>incorrect numbers</a:t>
            </a:r>
            <a:r>
              <a:rPr lang="en-US" sz="2400" dirty="0" smtClean="0"/>
              <a:t>. There are C(34,6) ways to do this. Since there are C(40,6) ways to choose numbers in total, the probability of selecting none of the correct six integers is	</a:t>
            </a:r>
          </a:p>
          <a:p>
            <a:pPr marL="0" indent="0">
              <a:buNone/>
            </a:pPr>
            <a:r>
              <a:rPr lang="en-US" sz="2400" dirty="0" smtClean="0"/>
              <a:t>						C(34,6)/C(40,6)</a:t>
            </a:r>
          </a:p>
          <a:p>
            <a:pPr marL="182880" indent="0">
              <a:buAutoNum type="arabicPeriod"/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92049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</a:t>
            </a:r>
            <a:r>
              <a:rPr lang="en-US" sz="2800" dirty="0" smtClean="0"/>
              <a:t>An experiment with only two outcomes (like </a:t>
            </a:r>
            <a:r>
              <a:rPr lang="en-US" sz="2800" dirty="0" smtClean="0">
                <a:solidFill>
                  <a:srgbClr val="0000FF"/>
                </a:solidFill>
              </a:rPr>
              <a:t>0, 1 </a:t>
            </a:r>
            <a:r>
              <a:rPr lang="en-US" sz="2800" dirty="0" smtClean="0"/>
              <a:t>or </a:t>
            </a:r>
            <a:r>
              <a:rPr lang="en-US" sz="2800" dirty="0" smtClean="0">
                <a:solidFill>
                  <a:srgbClr val="0000FF"/>
                </a:solidFill>
              </a:rPr>
              <a:t>T, F</a:t>
            </a:r>
            <a:r>
              <a:rPr lang="en-US" sz="2800" dirty="0" smtClean="0"/>
              <a:t>) is called a </a:t>
            </a:r>
            <a:r>
              <a:rPr lang="en-US" sz="2800" dirty="0" smtClean="0">
                <a:solidFill>
                  <a:srgbClr val="0000FF"/>
                </a:solidFill>
              </a:rPr>
              <a:t>Bernoulli trial . </a:t>
            </a:r>
            <a:r>
              <a:rPr lang="en-US" sz="2800" dirty="0" smtClean="0"/>
              <a:t>Many problems need to compute the probability of exactly </a:t>
            </a:r>
            <a:r>
              <a:rPr lang="en-US" sz="2800" dirty="0" err="1" smtClean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 successes </a:t>
            </a:r>
            <a:r>
              <a:rPr lang="en-US" sz="2800" dirty="0" smtClean="0"/>
              <a:t>when an experiment consists of </a:t>
            </a:r>
            <a:r>
              <a:rPr lang="en-US" sz="2800" dirty="0" err="1" smtClean="0">
                <a:solidFill>
                  <a:srgbClr val="0000FF"/>
                </a:solidFill>
              </a:rPr>
              <a:t>n</a:t>
            </a:r>
            <a:r>
              <a:rPr lang="en-US" sz="2800" dirty="0" smtClean="0">
                <a:solidFill>
                  <a:srgbClr val="0000FF"/>
                </a:solidFill>
              </a:rPr>
              <a:t> independent Bernoulli trials.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98228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</a:t>
            </a:r>
            <a:r>
              <a:rPr lang="en-US" sz="2800" b="1" dirty="0" smtClean="0">
                <a:solidFill>
                  <a:srgbClr val="660066"/>
                </a:solidFill>
              </a:rPr>
              <a:t>Example</a:t>
            </a:r>
            <a:r>
              <a:rPr lang="en-US" sz="2800" dirty="0" smtClean="0">
                <a:solidFill>
                  <a:srgbClr val="0000FF"/>
                </a:solidFill>
              </a:rPr>
              <a:t>. </a:t>
            </a:r>
            <a:r>
              <a:rPr lang="en-US" sz="2800" dirty="0" smtClean="0">
                <a:solidFill>
                  <a:srgbClr val="660066"/>
                </a:solidFill>
              </a:rPr>
              <a:t>A coin is </a:t>
            </a:r>
            <a:r>
              <a:rPr lang="en-US" sz="2800" i="1" dirty="0" smtClean="0">
                <a:solidFill>
                  <a:srgbClr val="660066"/>
                </a:solidFill>
              </a:rPr>
              <a:t>biased</a:t>
            </a:r>
            <a:r>
              <a:rPr lang="en-US" sz="2800" dirty="0" smtClean="0">
                <a:solidFill>
                  <a:srgbClr val="660066"/>
                </a:solidFill>
              </a:rPr>
              <a:t> so that the probability of </a:t>
            </a:r>
            <a:r>
              <a:rPr lang="en-US" sz="2800" i="1" dirty="0" smtClean="0">
                <a:solidFill>
                  <a:srgbClr val="660066"/>
                </a:solidFill>
              </a:rPr>
              <a:t>head</a:t>
            </a:r>
            <a:r>
              <a:rPr lang="en-US" sz="2800" dirty="0" smtClean="0">
                <a:solidFill>
                  <a:srgbClr val="660066"/>
                </a:solidFill>
              </a:rPr>
              <a:t>s is 2/3. What is the probability that </a:t>
            </a:r>
            <a:r>
              <a:rPr lang="en-US" sz="2800" dirty="0" smtClean="0">
                <a:solidFill>
                  <a:srgbClr val="FF0000"/>
                </a:solidFill>
              </a:rPr>
              <a:t>exactly four heads </a:t>
            </a:r>
            <a:r>
              <a:rPr lang="en-US" sz="2800" dirty="0" smtClean="0">
                <a:solidFill>
                  <a:srgbClr val="660066"/>
                </a:solidFill>
              </a:rPr>
              <a:t>come up when the coin is flipped </a:t>
            </a:r>
            <a:r>
              <a:rPr lang="en-US" sz="2800" dirty="0" smtClean="0">
                <a:solidFill>
                  <a:srgbClr val="FF0000"/>
                </a:solidFill>
              </a:rPr>
              <a:t>exactly seven times</a:t>
            </a:r>
            <a:r>
              <a:rPr lang="en-US" sz="2800" dirty="0" smtClean="0">
                <a:solidFill>
                  <a:srgbClr val="660066"/>
                </a:solidFill>
              </a:rPr>
              <a:t>?</a:t>
            </a:r>
            <a:endParaRPr lang="en-US" sz="24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Bernoulli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461695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The number of ways 4-out-of-7 flips can be heads is C(7,4).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solidFill>
                  <a:srgbClr val="0000FF"/>
                </a:solidFill>
              </a:rPr>
              <a:t>H H H H T T T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T H H T H H T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T T T H H H H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Each flip is an independent flips. For each such pattern, the probability of 4 heads (and 3 tails) = (2/3)</a:t>
            </a:r>
            <a:r>
              <a:rPr lang="en-US" sz="2400" baseline="30000" dirty="0" smtClean="0">
                <a:solidFill>
                  <a:srgbClr val="660066"/>
                </a:solidFill>
              </a:rPr>
              <a:t>4</a:t>
            </a:r>
            <a:r>
              <a:rPr lang="en-US" sz="2400" dirty="0" smtClean="0">
                <a:solidFill>
                  <a:srgbClr val="660066"/>
                </a:solidFill>
              </a:rPr>
              <a:t>. (1/3)</a:t>
            </a:r>
            <a:r>
              <a:rPr lang="en-US" sz="2400" baseline="30000" dirty="0" smtClean="0">
                <a:solidFill>
                  <a:srgbClr val="660066"/>
                </a:solidFill>
              </a:rPr>
              <a:t>3.</a:t>
            </a:r>
            <a:r>
              <a:rPr lang="en-US" sz="2400" dirty="0" smtClean="0">
                <a:solidFill>
                  <a:srgbClr val="660066"/>
                </a:solidFill>
              </a:rPr>
              <a:t> So, in all, the probability of exactly 4 heads is </a:t>
            </a:r>
            <a:r>
              <a:rPr lang="en-US" sz="2400" dirty="0" smtClean="0">
                <a:solidFill>
                  <a:srgbClr val="FF0000"/>
                </a:solidFill>
              </a:rPr>
              <a:t>C(7,4). (2/3)</a:t>
            </a:r>
            <a:r>
              <a:rPr lang="en-US" sz="2400" baseline="30000" dirty="0" smtClean="0">
                <a:solidFill>
                  <a:srgbClr val="FF0000"/>
                </a:solidFill>
              </a:rPr>
              <a:t>4</a:t>
            </a:r>
            <a:r>
              <a:rPr lang="en-US" sz="2400" dirty="0" smtClean="0">
                <a:solidFill>
                  <a:srgbClr val="FF0000"/>
                </a:solidFill>
              </a:rPr>
              <a:t>. (1/3)</a:t>
            </a:r>
            <a:r>
              <a:rPr lang="en-US" sz="2400" baseline="30000" dirty="0" smtClean="0">
                <a:solidFill>
                  <a:srgbClr val="FF0000"/>
                </a:solidFill>
              </a:rPr>
              <a:t>3 </a:t>
            </a:r>
            <a:r>
              <a:rPr lang="en-US" sz="2400" dirty="0" smtClean="0">
                <a:solidFill>
                  <a:srgbClr val="FF0000"/>
                </a:solidFill>
              </a:rPr>
              <a:t>= 560/2187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660066"/>
                </a:solidFill>
              </a:rPr>
              <a:t>The problem</a:t>
            </a:r>
            <a:r>
              <a:rPr lang="en-US" sz="2000" dirty="0" smtClean="0">
                <a:solidFill>
                  <a:srgbClr val="660066"/>
                </a:solidFill>
              </a:rPr>
              <a:t>. What is the smallest number of people who should be in a room so that the probability that at least two of them have the same birthday is greater than ½?</a:t>
            </a:r>
          </a:p>
          <a:p>
            <a:pPr>
              <a:buNone/>
            </a:pPr>
            <a:endParaRPr lang="en-US" sz="20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	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" y="4449465"/>
            <a:ext cx="8395335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people entering the room one after another. Assuming birthdays are randomly</a:t>
            </a:r>
          </a:p>
          <a:p>
            <a:r>
              <a:rPr lang="en-US" dirty="0" smtClean="0"/>
              <a:t>assigned dates, the probability that the  second person has the same birthday as the </a:t>
            </a:r>
          </a:p>
          <a:p>
            <a:r>
              <a:rPr lang="en-US" dirty="0" smtClean="0"/>
              <a:t>first one is 1 - 365/366</a:t>
            </a:r>
          </a:p>
          <a:p>
            <a:endParaRPr lang="en-US" dirty="0" smtClean="0"/>
          </a:p>
          <a:p>
            <a:r>
              <a:rPr lang="en-US" dirty="0" smtClean="0"/>
              <a:t>Probability that third person has the same birthday </a:t>
            </a:r>
            <a:r>
              <a:rPr lang="en-US" smtClean="0"/>
              <a:t>as any one </a:t>
            </a:r>
            <a:r>
              <a:rPr lang="en-US" dirty="0" smtClean="0"/>
              <a:t>of the previous persons is</a:t>
            </a:r>
          </a:p>
          <a:p>
            <a:r>
              <a:rPr lang="en-US" dirty="0" smtClean="0"/>
              <a:t>1 – 364/366 </a:t>
            </a:r>
            <a:r>
              <a:rPr lang="en-US" dirty="0" err="1" smtClean="0"/>
              <a:t>x</a:t>
            </a:r>
            <a:r>
              <a:rPr lang="en-US" dirty="0" smtClean="0"/>
              <a:t> 365/366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Continuing like this, p</a:t>
            </a:r>
            <a:r>
              <a:rPr lang="en-US" sz="2000" dirty="0" smtClean="0"/>
              <a:t>robability that the 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 person has the same birthday as one of the previous persons is 1 – 365/366 </a:t>
            </a:r>
            <a:r>
              <a:rPr lang="en-US" sz="2000" dirty="0" err="1" smtClean="0"/>
              <a:t>x</a:t>
            </a:r>
            <a:r>
              <a:rPr lang="en-US" sz="2000" dirty="0" smtClean="0"/>
              <a:t> 364/366 </a:t>
            </a:r>
            <a:r>
              <a:rPr lang="en-US" sz="2000" dirty="0" err="1" smtClean="0"/>
              <a:t>x</a:t>
            </a:r>
            <a:r>
              <a:rPr lang="en-US" sz="2000" dirty="0" smtClean="0"/>
              <a:t> … </a:t>
            </a:r>
            <a:r>
              <a:rPr lang="en-US" sz="2000" dirty="0" err="1" smtClean="0"/>
              <a:t>x</a:t>
            </a:r>
            <a:r>
              <a:rPr lang="en-US" sz="2000" dirty="0" smtClean="0"/>
              <a:t>  (367 –n)/366</a:t>
            </a:r>
            <a:endParaRPr lang="en-US" sz="20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660066"/>
                </a:solidFill>
              </a:rPr>
              <a:t>	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07119" y="4449465"/>
            <a:ext cx="77380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the equation so that for the n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person, this probability  </a:t>
            </a:r>
          </a:p>
          <a:p>
            <a:r>
              <a:rPr lang="en-US" sz="2400" dirty="0" smtClean="0"/>
              <a:t>exceeds ½. You will get </a:t>
            </a:r>
            <a:r>
              <a:rPr lang="en-US" sz="2400" dirty="0" err="1" smtClean="0"/>
              <a:t>n</a:t>
            </a:r>
            <a:r>
              <a:rPr lang="en-US" sz="2400" dirty="0" smtClean="0"/>
              <a:t> = 23 </a:t>
            </a:r>
          </a:p>
          <a:p>
            <a:endParaRPr lang="en-US" sz="2400" dirty="0" smtClean="0"/>
          </a:p>
          <a:p>
            <a:r>
              <a:rPr lang="en-US" sz="2400" dirty="0" smtClean="0"/>
              <a:t>Also sometimes known as the </a:t>
            </a:r>
            <a:r>
              <a:rPr lang="en-US" sz="2400" b="1" dirty="0" smtClean="0">
                <a:solidFill>
                  <a:srgbClr val="FF0000"/>
                </a:solidFill>
              </a:rPr>
              <a:t>birthday paradox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DEFINITION</a:t>
            </a:r>
            <a:r>
              <a:rPr lang="en-US" sz="2400" dirty="0" smtClean="0">
                <a:solidFill>
                  <a:srgbClr val="660066"/>
                </a:solidFill>
              </a:rPr>
              <a:t>. A random variable is a </a:t>
            </a:r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>
                <a:solidFill>
                  <a:srgbClr val="660066"/>
                </a:solidFill>
              </a:rPr>
              <a:t> from the </a:t>
            </a:r>
            <a:r>
              <a:rPr lang="en-US" sz="2400" b="1" i="1" dirty="0" smtClean="0">
                <a:solidFill>
                  <a:srgbClr val="660066"/>
                </a:solidFill>
              </a:rPr>
              <a:t>sample space </a:t>
            </a:r>
            <a:r>
              <a:rPr lang="en-US" sz="2400" dirty="0" smtClean="0">
                <a:solidFill>
                  <a:srgbClr val="660066"/>
                </a:solidFill>
              </a:rPr>
              <a:t>of an experiment to the set of </a:t>
            </a:r>
            <a:r>
              <a:rPr lang="en-US" sz="2400" i="1" dirty="0" smtClean="0">
                <a:solidFill>
                  <a:srgbClr val="660066"/>
                </a:solidFill>
              </a:rPr>
              <a:t>real numbers</a:t>
            </a:r>
            <a:endParaRPr lang="en-US" sz="2400" i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Note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random variable </a:t>
            </a:r>
            <a:r>
              <a:rPr lang="en-US" sz="2400" dirty="0" smtClean="0">
                <a:solidFill>
                  <a:srgbClr val="000000"/>
                </a:solidFill>
              </a:rPr>
              <a:t>is a function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smtClean="0">
                <a:solidFill>
                  <a:srgbClr val="000000"/>
                </a:solidFill>
              </a:rPr>
              <a:t>not a variable </a:t>
            </a:r>
            <a:r>
              <a:rPr lang="en-US" sz="2400" dirty="0" err="1" smtClean="0">
                <a:solidFill>
                  <a:srgbClr val="000000"/>
                </a:solidFill>
                <a:sym typeface="Wingdings"/>
              </a:rPr>
              <a:t>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A coin is flipped three times. Let </a:t>
            </a:r>
            <a:r>
              <a:rPr lang="en-US" sz="2400" dirty="0" smtClean="0">
                <a:solidFill>
                  <a:srgbClr val="0000FF"/>
                </a:solidFill>
              </a:rPr>
              <a:t>X </a:t>
            </a:r>
            <a:r>
              <a:rPr lang="en-US" sz="2400" dirty="0" smtClean="0">
                <a:solidFill>
                  <a:srgbClr val="000000"/>
                </a:solidFill>
              </a:rPr>
              <a:t>be the random variable that equals the</a:t>
            </a:r>
            <a:r>
              <a:rPr lang="en-US" sz="2400" dirty="0" smtClean="0">
                <a:solidFill>
                  <a:srgbClr val="000000"/>
                </a:solidFill>
              </a:rPr>
              <a:t> total </a:t>
            </a:r>
            <a:r>
              <a:rPr lang="en-US" sz="2400" dirty="0" smtClean="0">
                <a:solidFill>
                  <a:srgbClr val="0000FF"/>
                </a:solidFill>
              </a:rPr>
              <a:t>number </a:t>
            </a:r>
            <a:r>
              <a:rPr lang="en-US" sz="2400" dirty="0" smtClean="0">
                <a:solidFill>
                  <a:srgbClr val="0000FF"/>
                </a:solidFill>
              </a:rPr>
              <a:t>of </a:t>
            </a:r>
            <a:r>
              <a:rPr lang="en-US" sz="2400" dirty="0" smtClean="0">
                <a:solidFill>
                  <a:srgbClr val="0000FF"/>
                </a:solidFill>
              </a:rPr>
              <a:t>heads. </a:t>
            </a:r>
            <a:r>
              <a:rPr lang="en-US" sz="2400" dirty="0" smtClean="0"/>
              <a:t>Thus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	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815" y="4256176"/>
            <a:ext cx="3626462" cy="233147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Informally, the </a:t>
            </a:r>
            <a:r>
              <a:rPr lang="en-US" sz="2400" b="1" i="1" dirty="0" smtClean="0">
                <a:solidFill>
                  <a:srgbClr val="0000FF"/>
                </a:solidFill>
              </a:rPr>
              <a:t>expected value </a:t>
            </a:r>
            <a:r>
              <a:rPr lang="en-US" sz="2400" dirty="0" smtClean="0">
                <a:solidFill>
                  <a:srgbClr val="000000"/>
                </a:solidFill>
              </a:rPr>
              <a:t>of a random variable is its average value. Like, “what is the average value of a Die?”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DEFINITION. The </a:t>
            </a:r>
            <a:r>
              <a:rPr lang="en-US" sz="2400" b="1" i="1" dirty="0" smtClean="0">
                <a:solidFill>
                  <a:srgbClr val="000000"/>
                </a:solidFill>
              </a:rPr>
              <a:t>expected value </a:t>
            </a:r>
            <a:r>
              <a:rPr lang="en-US" sz="2400" dirty="0" smtClean="0">
                <a:solidFill>
                  <a:srgbClr val="000000"/>
                </a:solidFill>
              </a:rPr>
              <a:t>of a random variable </a:t>
            </a:r>
            <a:r>
              <a:rPr lang="en-US" sz="2400" dirty="0" err="1" smtClean="0">
                <a:solidFill>
                  <a:srgbClr val="000000"/>
                </a:solidFill>
              </a:rPr>
              <a:t>X(s</a:t>
            </a:r>
            <a:r>
              <a:rPr lang="en-US" sz="2400" dirty="0" smtClean="0">
                <a:solidFill>
                  <a:srgbClr val="000000"/>
                </a:solidFill>
              </a:rPr>
              <a:t>) is equal </a:t>
            </a:r>
            <a:r>
              <a:rPr lang="en-US" sz="2400" dirty="0" smtClean="0">
                <a:solidFill>
                  <a:srgbClr val="000000"/>
                </a:solidFill>
              </a:rPr>
              <a:t>to					[</a:t>
            </a:r>
            <a:r>
              <a:rPr lang="en-US" sz="2400" dirty="0" err="1" smtClean="0">
                <a:solidFill>
                  <a:srgbClr val="000000"/>
                </a:solidFill>
              </a:rPr>
              <a:t>X(i</a:t>
            </a:r>
            <a:r>
              <a:rPr lang="en-US" sz="2400" dirty="0" smtClean="0">
                <a:solidFill>
                  <a:srgbClr val="000000"/>
                </a:solidFill>
              </a:rPr>
              <a:t>) means the outcome is </a:t>
            </a:r>
            <a:r>
              <a:rPr lang="en-US" sz="2400" dirty="0" err="1" smtClean="0"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]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EXAMPLE 1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Expected value of a Die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Each number 1, 2, 3, 4, 5, 6 occurs with a probability 1/6. So the expected value is </a:t>
            </a:r>
            <a:r>
              <a:rPr lang="en-US" sz="2400" dirty="0" smtClean="0">
                <a:solidFill>
                  <a:srgbClr val="FF0000"/>
                </a:solidFill>
              </a:rPr>
              <a:t>1/6 (1+2+3+4+5+6) = 21/6 = 7/2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2096747" y="3263899"/>
          <a:ext cx="1554403" cy="709026"/>
        </p:xfrm>
        <a:graphic>
          <a:graphicData uri="http://schemas.openxmlformats.org/presentationml/2006/ole">
            <p:oleObj spid="_x0000_s74754" name="Equation" r:id="rId3" imgW="723900" imgH="330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EXAMPLE 2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r>
              <a:rPr lang="en-US" sz="2400" i="1" dirty="0" smtClean="0">
                <a:solidFill>
                  <a:srgbClr val="0000FF"/>
                </a:solidFill>
              </a:rPr>
              <a:t>A fair coin is flipped three times. Let X be the random variable that assigns to an outcome the number of heads that is the outcome. What is the expected value of X?</a:t>
            </a:r>
          </a:p>
          <a:p>
            <a:pPr>
              <a:buNone/>
            </a:pPr>
            <a:endParaRPr lang="en-US" sz="24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/>
              <a:t>There are eight possible outcomes when a fair coin is flipped three times. These are HHH, HHT, HTH, HTT, THH, THT, TTH, TTT. Each occurs with a probability of 1/8. So,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E(X) = 1/8(3+2+2+2+1+1+1+0) =  12/8 = 3/2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probability?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1871449"/>
            <a:ext cx="6083300" cy="35306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Consider this: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	You flip a coin and the probability of a tail is </a:t>
            </a:r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. This coin is repeatedly flipped until it comes up tails.  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	What is the </a:t>
            </a:r>
            <a:r>
              <a:rPr lang="en-US" i="1" dirty="0" smtClean="0">
                <a:solidFill>
                  <a:srgbClr val="0000FF"/>
                </a:solidFill>
              </a:rPr>
              <a:t>expected number of flips </a:t>
            </a:r>
            <a:r>
              <a:rPr lang="en-US" dirty="0" smtClean="0">
                <a:solidFill>
                  <a:srgbClr val="000000"/>
                </a:solidFill>
              </a:rPr>
              <a:t>until you see a tail? 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686801" cy="496166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The sample space {T, HT, HHT, HHHT …} is infinite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a tail (T) is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. 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Probability of a head (H) is (1-p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(HT) is (1-p)p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The probability of (HHT) is (1-p)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p etc.  Why?</a:t>
            </a:r>
          </a:p>
          <a:p>
            <a:pPr>
              <a:buNone/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Let X be the random variable that counts the </a:t>
            </a:r>
            <a:r>
              <a:rPr lang="en-US" sz="2400" dirty="0" smtClean="0">
                <a:solidFill>
                  <a:srgbClr val="FF0000"/>
                </a:solidFill>
              </a:rPr>
              <a:t>number of flips </a:t>
            </a:r>
            <a:r>
              <a:rPr lang="en-US" sz="2400" dirty="0" smtClean="0">
                <a:solidFill>
                  <a:srgbClr val="0000FF"/>
                </a:solidFill>
              </a:rPr>
              <a:t>to see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 tail. </a:t>
            </a:r>
            <a:r>
              <a:rPr lang="en-US" sz="2400" dirty="0" smtClean="0"/>
              <a:t>Then</a:t>
            </a:r>
            <a:r>
              <a:rPr lang="en-US" sz="2400" dirty="0" smtClean="0"/>
              <a:t> 				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This </a:t>
            </a:r>
            <a:r>
              <a:rPr lang="en-US" sz="2400" dirty="0" smtClean="0"/>
              <a:t>is known as </a:t>
            </a:r>
            <a:r>
              <a:rPr lang="en-US" sz="2400" dirty="0" smtClean="0">
                <a:solidFill>
                  <a:srgbClr val="0000FF"/>
                </a:solidFill>
              </a:rPr>
              <a:t>geometric distribution.</a:t>
            </a: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2432486" y="4851446"/>
          <a:ext cx="3595547" cy="605191"/>
        </p:xfrm>
        <a:graphic>
          <a:graphicData uri="http://schemas.openxmlformats.org/presentationml/2006/ole">
            <p:oleObj spid="_x0000_s71683" name="Equation" r:id="rId3" imgW="1282700" imgH="2159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 in a Geometric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X = the random variable that counts the number of flips to see a tail.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				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800" dirty="0" smtClean="0">
                <a:solidFill>
                  <a:srgbClr val="000000"/>
                </a:solidFill>
              </a:rPr>
              <a:t>,										and so on</a:t>
            </a:r>
          </a:p>
          <a:p>
            <a:pPr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This infinite series can be simplified to 1/p. 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Thus, if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dirty="0" smtClean="0">
                <a:solidFill>
                  <a:srgbClr val="000000"/>
                </a:solidFill>
              </a:rPr>
              <a:t> = 0.2 then the expected number of flips after which you see a tail is 1/0.2 = 5</a:t>
            </a: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089758" y="2652346"/>
          <a:ext cx="3886200" cy="381000"/>
        </p:xfrm>
        <a:graphic>
          <a:graphicData uri="http://schemas.openxmlformats.org/presentationml/2006/ole">
            <p:oleObj spid="_x0000_s41986" name="Equation" r:id="rId3" imgW="1943100" imgH="19050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216758" y="3033346"/>
          <a:ext cx="6179040" cy="1235808"/>
        </p:xfrm>
        <a:graphic>
          <a:graphicData uri="http://schemas.openxmlformats.org/presentationml/2006/ole">
            <p:oleObj spid="_x0000_s41987" name="Equation" r:id="rId4" imgW="3175000" imgH="635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82698" y="1757736"/>
          <a:ext cx="2989177" cy="169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412"/>
                <a:gridCol w="942765"/>
              </a:tblGrid>
              <a:tr h="5084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Probability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Value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8297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0.2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0.3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0.5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30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40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20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72041" y="3980418"/>
            <a:ext cx="3540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average value?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72041" y="4615471"/>
            <a:ext cx="4433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0.2 </a:t>
            </a:r>
            <a:r>
              <a:rPr lang="en-US" sz="2400" dirty="0" err="1" smtClean="0"/>
              <a:t>x</a:t>
            </a:r>
            <a:r>
              <a:rPr lang="en-US" sz="2400" dirty="0" smtClean="0"/>
              <a:t> 30 + 0.3 </a:t>
            </a:r>
            <a:r>
              <a:rPr lang="en-US" sz="2400" dirty="0" err="1" smtClean="0"/>
              <a:t>x</a:t>
            </a:r>
            <a:r>
              <a:rPr lang="en-US" sz="2400" dirty="0" smtClean="0"/>
              <a:t> 40 + 0.5 </a:t>
            </a:r>
            <a:r>
              <a:rPr lang="en-US" sz="2400" dirty="0" err="1" smtClean="0"/>
              <a:t>x</a:t>
            </a:r>
            <a:r>
              <a:rPr lang="en-US" sz="2400" dirty="0" smtClean="0"/>
              <a:t> 20 = 28 </a:t>
            </a:r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Formulas</a:t>
            </a:r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57201" y="1785728"/>
          <a:ext cx="1553106" cy="450909"/>
        </p:xfrm>
        <a:graphic>
          <a:graphicData uri="http://schemas.openxmlformats.org/presentationml/2006/ole">
            <p:oleObj spid="_x0000_s52226" name="Equation" r:id="rId3" imgW="914400" imgH="215900" progId="Equation.DSMT4">
              <p:embed/>
            </p:oleObj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457201" y="2294220"/>
          <a:ext cx="2154292" cy="378219"/>
        </p:xfrm>
        <a:graphic>
          <a:graphicData uri="http://schemas.openxmlformats.org/presentationml/2006/ole">
            <p:oleObj spid="_x0000_s52227" name="Equation" r:id="rId4" imgW="1282700" imgH="20320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31768" y="2236637"/>
            <a:ext cx="3485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 and F are mutually independent)</a:t>
            </a:r>
            <a:endParaRPr lang="en-US" dirty="0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1" y="2760073"/>
          <a:ext cx="2274567" cy="378218"/>
        </p:xfrm>
        <a:graphic>
          <a:graphicData uri="http://schemas.openxmlformats.org/presentationml/2006/ole">
            <p:oleObj spid="_x0000_s52228" name="Equation" r:id="rId5" imgW="1371600" imgH="203200" progId="Equation.DSMT4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44380" y="2760073"/>
            <a:ext cx="3485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 and F are mutually independent)</a:t>
            </a:r>
          </a:p>
          <a:p>
            <a:endParaRPr lang="en-US" dirty="0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457200" y="3237843"/>
          <a:ext cx="3334990" cy="458297"/>
        </p:xfrm>
        <a:graphic>
          <a:graphicData uri="http://schemas.openxmlformats.org/presentationml/2006/ole">
            <p:oleObj spid="_x0000_s52229" name="Equation" r:id="rId6" imgW="2019300" imgH="2032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869848" y="3326808"/>
            <a:ext cx="492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 and F are not independent: Inclusion- Exclusion)</a:t>
            </a:r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542673" y="3866732"/>
          <a:ext cx="2068820" cy="739227"/>
        </p:xfrm>
        <a:graphic>
          <a:graphicData uri="http://schemas.openxmlformats.org/presentationml/2006/ole">
            <p:oleObj spid="_x0000_s52230" name="Equation" r:id="rId7" imgW="1168400" imgH="393700" progId="Equation.DSMT4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44380" y="4089589"/>
            <a:ext cx="51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(Conditional probability: given F, the probability of E)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Monte Carlo Algorithms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3666" y="1800684"/>
            <a:ext cx="868564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class of probabilistic algorithms that make a random choice at one</a:t>
            </a:r>
          </a:p>
          <a:p>
            <a:r>
              <a:rPr lang="en-US" sz="2000" dirty="0" smtClean="0"/>
              <a:t>or more steps.</a:t>
            </a:r>
          </a:p>
          <a:p>
            <a:endParaRPr lang="en-US" sz="2000" dirty="0" smtClean="0"/>
          </a:p>
          <a:p>
            <a:r>
              <a:rPr lang="en-US" sz="2000" b="1" dirty="0" smtClean="0"/>
              <a:t>Example</a:t>
            </a:r>
            <a:r>
              <a:rPr lang="en-US" sz="2000" dirty="0" smtClean="0"/>
              <a:t>. Has this batch of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chips </a:t>
            </a:r>
            <a:r>
              <a:rPr lang="en-US" sz="2000" i="1" dirty="0" smtClean="0">
                <a:solidFill>
                  <a:srgbClr val="FF0000"/>
                </a:solidFill>
              </a:rPr>
              <a:t>not</a:t>
            </a:r>
            <a:r>
              <a:rPr lang="en-US" sz="2000" dirty="0" smtClean="0">
                <a:solidFill>
                  <a:srgbClr val="FF0000"/>
                </a:solidFill>
              </a:rPr>
              <a:t> been tested </a:t>
            </a:r>
            <a:r>
              <a:rPr lang="en-US" sz="2000" dirty="0" smtClean="0"/>
              <a:t>by the chip maker?</a:t>
            </a:r>
          </a:p>
          <a:p>
            <a:endParaRPr lang="en-US" sz="2000" dirty="0" smtClean="0"/>
          </a:p>
          <a:p>
            <a:r>
              <a:rPr lang="en-US" sz="2000" dirty="0" smtClean="0"/>
              <a:t>Randomly pick a chip and test it. </a:t>
            </a:r>
          </a:p>
          <a:p>
            <a:r>
              <a:rPr lang="en-US" sz="2000" dirty="0" smtClean="0"/>
              <a:t>  If it is bad, then the answer is </a:t>
            </a:r>
            <a:r>
              <a:rPr lang="en-US" sz="2000" dirty="0" smtClean="0">
                <a:solidFill>
                  <a:srgbClr val="3366FF"/>
                </a:solidFill>
              </a:rPr>
              <a:t>true </a:t>
            </a:r>
            <a:r>
              <a:rPr lang="en-US" sz="2000" dirty="0" smtClean="0"/>
              <a:t>(i.e. it </a:t>
            </a:r>
            <a:r>
              <a:rPr lang="en-US" sz="2000" dirty="0" smtClean="0">
                <a:solidFill>
                  <a:srgbClr val="3366FF"/>
                </a:solidFill>
              </a:rPr>
              <a:t>has not been tested</a:t>
            </a:r>
            <a:r>
              <a:rPr lang="en-US" sz="2000" dirty="0" smtClean="0">
                <a:solidFill>
                  <a:srgbClr val="000000"/>
                </a:solidFill>
              </a:rPr>
              <a:t>)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  If the chip is good then the answer is “</a:t>
            </a:r>
            <a:r>
              <a:rPr lang="en-US" sz="2000" dirty="0" smtClean="0">
                <a:solidFill>
                  <a:srgbClr val="3366FF"/>
                </a:solidFill>
              </a:rPr>
              <a:t>don’t know</a:t>
            </a:r>
            <a:r>
              <a:rPr lang="en-US" sz="2000" dirty="0" smtClean="0"/>
              <a:t>.” Then randomly pick another. </a:t>
            </a:r>
          </a:p>
          <a:p>
            <a:endParaRPr lang="en-US" sz="2000" dirty="0" smtClean="0"/>
          </a:p>
          <a:p>
            <a:r>
              <a:rPr lang="en-US" sz="2000" dirty="0" smtClean="0"/>
              <a:t>After the answer is “</a:t>
            </a:r>
            <a:r>
              <a:rPr lang="en-US" sz="2000" dirty="0" smtClean="0">
                <a:solidFill>
                  <a:srgbClr val="3366FF"/>
                </a:solidFill>
              </a:rPr>
              <a:t>don’t know</a:t>
            </a:r>
            <a:r>
              <a:rPr lang="en-US" sz="2000" dirty="0" smtClean="0"/>
              <a:t>” for </a:t>
            </a:r>
            <a:r>
              <a:rPr lang="en-US" sz="2000" dirty="0" smtClean="0">
                <a:solidFill>
                  <a:srgbClr val="0000FF"/>
                </a:solidFill>
              </a:rPr>
              <a:t>K </a:t>
            </a:r>
            <a:r>
              <a:rPr lang="en-US" sz="2000" dirty="0" smtClean="0"/>
              <a:t>different random picks, with</a:t>
            </a:r>
          </a:p>
          <a:p>
            <a:r>
              <a:rPr lang="en-US" sz="2000" dirty="0" smtClean="0"/>
              <a:t>you certify the batch to be good.</a:t>
            </a:r>
          </a:p>
          <a:p>
            <a:endParaRPr lang="en-US" sz="2000" dirty="0" smtClean="0"/>
          </a:p>
          <a:p>
            <a:r>
              <a:rPr lang="en-US" sz="2000" dirty="0" smtClean="0"/>
              <a:t>What is the probability of a wrong conclusion?</a:t>
            </a:r>
            <a:endParaRPr lang="en-U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Monte Carlo Algorithms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3666" y="1800684"/>
            <a:ext cx="86856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Assume that in previously untested batches, the probability that a particular chip is bad has been observed to be 0.1. So the probability of a chip being good from an untested batch is </a:t>
            </a:r>
            <a:r>
              <a:rPr lang="en-US" sz="2000" dirty="0" smtClean="0">
                <a:solidFill>
                  <a:srgbClr val="0000FF"/>
                </a:solidFill>
              </a:rPr>
              <a:t>(1-0.1) = 0.9</a:t>
            </a:r>
            <a:r>
              <a:rPr lang="en-US" sz="2000" dirty="0" smtClean="0"/>
              <a:t>. </a:t>
            </a:r>
          </a:p>
          <a:p>
            <a:endParaRPr lang="en-US" sz="2000" dirty="0" smtClean="0"/>
          </a:p>
          <a:p>
            <a:r>
              <a:rPr lang="en-US" sz="2000" dirty="0" smtClean="0"/>
              <a:t>Each test is independent. So the probability that </a:t>
            </a:r>
            <a:r>
              <a:rPr lang="en-US" sz="2000" dirty="0" smtClean="0">
                <a:solidFill>
                  <a:srgbClr val="0000FF"/>
                </a:solidFill>
              </a:rPr>
              <a:t>all K steps </a:t>
            </a:r>
            <a:r>
              <a:rPr lang="en-US" sz="2000" dirty="0" smtClean="0"/>
              <a:t>produce the result “</a:t>
            </a:r>
            <a:r>
              <a:rPr lang="en-US" sz="2000" dirty="0" smtClean="0">
                <a:solidFill>
                  <a:srgbClr val="0000FF"/>
                </a:solidFill>
              </a:rPr>
              <a:t>don’t know</a:t>
            </a:r>
            <a:r>
              <a:rPr lang="en-US" sz="2000" dirty="0" smtClean="0"/>
              <a:t>” is </a:t>
            </a:r>
            <a:r>
              <a:rPr lang="en-US" sz="2000" dirty="0" smtClean="0">
                <a:solidFill>
                  <a:srgbClr val="0000FF"/>
                </a:solidFill>
              </a:rPr>
              <a:t>0.9</a:t>
            </a:r>
            <a:r>
              <a:rPr lang="en-US" sz="2000" baseline="30000" dirty="0" smtClean="0">
                <a:solidFill>
                  <a:srgbClr val="0000FF"/>
                </a:solidFill>
              </a:rPr>
              <a:t>k</a:t>
            </a:r>
            <a:r>
              <a:rPr lang="en-US" sz="2000" baseline="30000" dirty="0" smtClean="0"/>
              <a:t>. </a:t>
            </a:r>
            <a:r>
              <a:rPr lang="en-US" sz="2000" dirty="0" smtClean="0"/>
              <a:t>By making </a:t>
            </a:r>
            <a:r>
              <a:rPr lang="en-US" sz="2000" dirty="0" smtClean="0">
                <a:solidFill>
                  <a:srgbClr val="0000FF"/>
                </a:solidFill>
              </a:rPr>
              <a:t>K </a:t>
            </a:r>
            <a:r>
              <a:rPr lang="en-US" sz="2000" dirty="0" smtClean="0"/>
              <a:t>large enough, one can make the probability as small as possible. Thus, if </a:t>
            </a:r>
            <a:r>
              <a:rPr lang="en-US" sz="2000" dirty="0" smtClean="0">
                <a:solidFill>
                  <a:srgbClr val="0000FF"/>
                </a:solidFill>
              </a:rPr>
              <a:t>K=66</a:t>
            </a:r>
            <a:r>
              <a:rPr lang="en-US" sz="2000" dirty="0" smtClean="0"/>
              <a:t>, then </a:t>
            </a:r>
            <a:r>
              <a:rPr lang="en-US" sz="2000" dirty="0" smtClean="0">
                <a:solidFill>
                  <a:srgbClr val="0000FF"/>
                </a:solidFill>
              </a:rPr>
              <a:t>0.9</a:t>
            </a:r>
            <a:r>
              <a:rPr lang="en-US" sz="2000" baseline="30000" dirty="0" smtClean="0">
                <a:solidFill>
                  <a:srgbClr val="0000FF"/>
                </a:solidFill>
              </a:rPr>
              <a:t>66</a:t>
            </a:r>
            <a:r>
              <a:rPr lang="en-US" sz="2000" dirty="0" smtClean="0">
                <a:solidFill>
                  <a:srgbClr val="0000FF"/>
                </a:solidFill>
              </a:rPr>
              <a:t> &lt; 0.001</a:t>
            </a:r>
          </a:p>
          <a:p>
            <a:endParaRPr lang="en-US" sz="2000" dirty="0" smtClean="0"/>
          </a:p>
          <a:p>
            <a:r>
              <a:rPr lang="en-US" sz="2000" dirty="0" smtClean="0"/>
              <a:t>The fact that </a:t>
            </a:r>
            <a:r>
              <a:rPr lang="en-US" sz="2000" dirty="0" smtClean="0">
                <a:solidFill>
                  <a:srgbClr val="FF0000"/>
                </a:solidFill>
              </a:rPr>
              <a:t>so many chips are OK </a:t>
            </a:r>
            <a:r>
              <a:rPr lang="en-US" sz="2000" dirty="0" smtClean="0"/>
              <a:t>tells that the probability that the batch has not been tested is very small. So we certify the batch. </a:t>
            </a:r>
            <a:r>
              <a:rPr lang="en-US" sz="2000" dirty="0" smtClean="0">
                <a:solidFill>
                  <a:srgbClr val="0000FF"/>
                </a:solidFill>
              </a:rPr>
              <a:t>Usually K is a constant</a:t>
            </a:r>
            <a:r>
              <a:rPr lang="en-US" sz="2000" dirty="0" smtClean="0"/>
              <a:t>. Each test takes a </a:t>
            </a:r>
            <a:r>
              <a:rPr lang="en-US" sz="2000" i="1" dirty="0" smtClean="0"/>
              <a:t>constant time </a:t>
            </a:r>
            <a:r>
              <a:rPr lang="en-US" sz="2000" dirty="0" smtClean="0"/>
              <a:t>– so we can certify (or discard) a batch in constant time.</a:t>
            </a:r>
          </a:p>
          <a:p>
            <a:endParaRPr lang="en-US" sz="2000" dirty="0" smtClean="0"/>
          </a:p>
          <a:p>
            <a:r>
              <a:rPr lang="en-US" sz="2000" dirty="0" smtClean="0"/>
              <a:t>-- Certification via random witnesses</a:t>
            </a:r>
          </a:p>
          <a:p>
            <a:r>
              <a:rPr lang="en-US" sz="2000" dirty="0" smtClean="0"/>
              <a:t>-- Monte Carlo algorithm for testing prime numbers</a:t>
            </a:r>
          </a:p>
          <a:p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7598" y="1420490"/>
            <a:ext cx="8172430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This is related to </a:t>
            </a:r>
            <a:r>
              <a:rPr lang="en-US" sz="2400" dirty="0" smtClean="0">
                <a:solidFill>
                  <a:srgbClr val="0000FF"/>
                </a:solidFill>
              </a:rPr>
              <a:t>conditional probability</a:t>
            </a:r>
            <a:r>
              <a:rPr lang="en-US" sz="2400" dirty="0" smtClean="0"/>
              <a:t>. We can make a realistic </a:t>
            </a:r>
          </a:p>
          <a:p>
            <a:r>
              <a:rPr lang="en-US" sz="2400" dirty="0" smtClean="0"/>
              <a:t>estimate when some extra information is available.</a:t>
            </a:r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7598" y="2620818"/>
            <a:ext cx="57605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Problem 1</a:t>
            </a:r>
            <a:r>
              <a:rPr lang="en-US" sz="2000" dirty="0" smtClean="0"/>
              <a:t>. 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There are two boxes. 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Bob first chooses one of the two boxes at random. 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He then selects one of the balls in this box at random. </a:t>
            </a:r>
          </a:p>
          <a:p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If Bob </a:t>
            </a:r>
            <a:r>
              <a:rPr lang="en-US" sz="2000" b="1" dirty="0" smtClean="0">
                <a:solidFill>
                  <a:srgbClr val="FF0000"/>
                </a:solidFill>
              </a:rPr>
              <a:t>has selected a red  ball</a:t>
            </a:r>
            <a:r>
              <a:rPr lang="en-US" sz="2000" dirty="0" smtClean="0">
                <a:solidFill>
                  <a:srgbClr val="0000FF"/>
                </a:solidFill>
              </a:rPr>
              <a:t>, what is the probability that </a:t>
            </a:r>
            <a:r>
              <a:rPr lang="en-US" sz="2000" b="1" i="1" dirty="0" smtClean="0">
                <a:solidFill>
                  <a:srgbClr val="FF0000"/>
                </a:solidFill>
              </a:rPr>
              <a:t>he selected a ball from the first box?</a:t>
            </a:r>
          </a:p>
          <a:p>
            <a:endParaRPr lang="en-US" sz="2000" b="1" i="1" dirty="0" smtClean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/>
              <a:t>See page 469 of your textbook)</a:t>
            </a:r>
          </a:p>
          <a:p>
            <a:endParaRPr lang="en-U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1282" y="2445044"/>
            <a:ext cx="1447800" cy="39116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7598" y="1420490"/>
            <a:ext cx="7863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</a:t>
            </a:r>
            <a:r>
              <a:rPr lang="en-US" sz="2400" dirty="0" smtClean="0">
                <a:solidFill>
                  <a:srgbClr val="0000FF"/>
                </a:solidFill>
              </a:rPr>
              <a:t>E=</a:t>
            </a:r>
            <a:r>
              <a:rPr lang="en-US" sz="2400" dirty="0" smtClean="0"/>
              <a:t> “Bob </a:t>
            </a:r>
            <a:r>
              <a:rPr lang="en-US" sz="2400" dirty="0" smtClean="0"/>
              <a:t>chose a red ball</a:t>
            </a:r>
            <a:r>
              <a:rPr lang="en-US" sz="2400" dirty="0" smtClean="0"/>
              <a:t>.” </a:t>
            </a:r>
            <a:r>
              <a:rPr lang="en-US" sz="2400" dirty="0" smtClean="0"/>
              <a:t>So </a:t>
            </a:r>
            <a:r>
              <a:rPr lang="en-US" sz="2400" dirty="0" smtClean="0">
                <a:solidFill>
                  <a:srgbClr val="0000FF"/>
                </a:solidFill>
              </a:rPr>
              <a:t>E’ =</a:t>
            </a:r>
            <a:r>
              <a:rPr lang="en-US" sz="2400" dirty="0" smtClean="0">
                <a:solidFill>
                  <a:srgbClr val="0000FF"/>
                </a:solidFill>
              </a:rPr>
              <a:t> “</a:t>
            </a:r>
            <a:r>
              <a:rPr lang="en-US" sz="2400" dirty="0" smtClean="0"/>
              <a:t>Bob </a:t>
            </a:r>
            <a:r>
              <a:rPr lang="en-US" sz="2400" dirty="0" smtClean="0"/>
              <a:t>chose a green </a:t>
            </a:r>
            <a:r>
              <a:rPr lang="en-US" sz="2400" dirty="0" smtClean="0"/>
              <a:t>ball”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</a:t>
            </a:r>
            <a:r>
              <a:rPr lang="en-US" sz="2400" dirty="0" smtClean="0"/>
              <a:t>=</a:t>
            </a:r>
            <a:r>
              <a:rPr lang="en-US" sz="2400" dirty="0" smtClean="0"/>
              <a:t> “Bob </a:t>
            </a:r>
            <a:r>
              <a:rPr lang="en-US" sz="2400" dirty="0" smtClean="0"/>
              <a:t>chose from Box </a:t>
            </a:r>
            <a:r>
              <a:rPr lang="en-US" sz="2400" dirty="0" smtClean="0"/>
              <a:t>1”. </a:t>
            </a:r>
            <a:r>
              <a:rPr lang="en-US" sz="2400" dirty="0" smtClean="0"/>
              <a:t>So </a:t>
            </a:r>
            <a:r>
              <a:rPr lang="en-US" sz="2400" dirty="0" smtClean="0">
                <a:solidFill>
                  <a:srgbClr val="0000FF"/>
                </a:solidFill>
              </a:rPr>
              <a:t>F’</a:t>
            </a:r>
            <a:r>
              <a:rPr lang="en-US" sz="2400" dirty="0" smtClean="0"/>
              <a:t> =</a:t>
            </a:r>
            <a:r>
              <a:rPr lang="en-US" sz="2400" dirty="0" smtClean="0"/>
              <a:t> “Bob </a:t>
            </a:r>
            <a:r>
              <a:rPr lang="en-US" sz="2400" dirty="0" smtClean="0"/>
              <a:t>chose from Box </a:t>
            </a:r>
            <a:r>
              <a:rPr lang="en-US" sz="2400" dirty="0" smtClean="0"/>
              <a:t>2”</a:t>
            </a:r>
          </a:p>
          <a:p>
            <a:r>
              <a:rPr lang="en-US" sz="2400" dirty="0" smtClean="0"/>
              <a:t>We have to compute </a:t>
            </a:r>
            <a:r>
              <a:rPr lang="en-US" sz="2400" dirty="0" err="1" smtClean="0">
                <a:solidFill>
                  <a:srgbClr val="0000FF"/>
                </a:solidFill>
              </a:rPr>
              <a:t>p(F|E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7598" y="2990150"/>
            <a:ext cx="57605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p(E|F</a:t>
            </a:r>
            <a:r>
              <a:rPr lang="en-US" sz="2400" dirty="0" smtClean="0"/>
              <a:t>) = 7/9, </a:t>
            </a:r>
            <a:r>
              <a:rPr lang="en-US" sz="2400" dirty="0" err="1" smtClean="0"/>
              <a:t>p(E|F</a:t>
            </a:r>
            <a:r>
              <a:rPr lang="en-US" sz="2400" dirty="0" smtClean="0"/>
              <a:t>’) = 3/7</a:t>
            </a:r>
          </a:p>
          <a:p>
            <a:r>
              <a:rPr lang="en-US" sz="2400" dirty="0" smtClean="0"/>
              <a:t>	</a:t>
            </a:r>
          </a:p>
          <a:p>
            <a:r>
              <a:rPr lang="en-US" sz="2400" dirty="0" smtClean="0"/>
              <a:t>We have to find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p(F</a:t>
            </a:r>
            <a:r>
              <a:rPr lang="en-US" sz="2400" dirty="0" smtClean="0"/>
              <a:t>) = </a:t>
            </a:r>
            <a:r>
              <a:rPr lang="en-US" sz="2400" dirty="0" err="1" smtClean="0"/>
              <a:t>p(F</a:t>
            </a:r>
            <a:r>
              <a:rPr lang="en-US" sz="2400" dirty="0" smtClean="0"/>
              <a:t>’) = 1/2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2445044"/>
            <a:ext cx="1447800" cy="3911600"/>
          </a:xfrm>
          <a:prstGeom prst="rect">
            <a:avLst/>
          </a:prstGeom>
        </p:spPr>
      </p:pic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291195" y="3581538"/>
          <a:ext cx="2523259" cy="824431"/>
        </p:xfrm>
        <a:graphic>
          <a:graphicData uri="http://schemas.openxmlformats.org/presentationml/2006/ole">
            <p:oleObj spid="_x0000_s60418" name="Equation" r:id="rId4" imgW="1282700" imgH="419100" progId="Equation.DSMT4">
              <p:embed/>
            </p:oleObj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7597" y="5287963"/>
          <a:ext cx="6527800" cy="461962"/>
        </p:xfrm>
        <a:graphic>
          <a:graphicData uri="http://schemas.openxmlformats.org/presentationml/2006/ole">
            <p:oleObj spid="_x0000_s60419" name="Equation" r:id="rId5" imgW="2946400" imgH="203200" progId="Equation.DSMT4">
              <p:embed/>
            </p:oleObj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72185" y="5872401"/>
          <a:ext cx="6383212" cy="483949"/>
        </p:xfrm>
        <a:graphic>
          <a:graphicData uri="http://schemas.openxmlformats.org/presentationml/2006/ole">
            <p:oleObj spid="_x0000_s60420" name="Equation" r:id="rId6" imgW="3022600" imgH="2413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181" y="2445044"/>
            <a:ext cx="1447800" cy="3911600"/>
          </a:xfrm>
          <a:prstGeom prst="rect">
            <a:avLst/>
          </a:prstGeom>
        </p:spPr>
      </p:pic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658090" y="1677904"/>
          <a:ext cx="6833959" cy="489982"/>
        </p:xfrm>
        <a:graphic>
          <a:graphicData uri="http://schemas.openxmlformats.org/presentationml/2006/ole">
            <p:oleObj spid="_x0000_s61445" name="Equation" r:id="rId4" imgW="3365500" imgH="241300" progId="Equation.DSMT4">
              <p:embed/>
            </p:oleObj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658090" y="2736850"/>
          <a:ext cx="4297363" cy="825500"/>
        </p:xfrm>
        <a:graphic>
          <a:graphicData uri="http://schemas.openxmlformats.org/presentationml/2006/ole">
            <p:oleObj spid="_x0000_s61446" name="Equation" r:id="rId5" imgW="2184400" imgH="419100" progId="Equation.DSMT4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73545" y="4225498"/>
            <a:ext cx="3906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This is the probability that </a:t>
            </a:r>
          </a:p>
          <a:p>
            <a:r>
              <a:rPr lang="en-US" sz="2400" dirty="0" smtClean="0"/>
              <a:t>Bob chose the ball from Box 1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Probability distribution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0660" y="1888869"/>
            <a:ext cx="8275823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Consider an experiment where there are </a:t>
            </a:r>
            <a:r>
              <a:rPr lang="en-US" sz="2400" dirty="0" err="1" smtClean="0"/>
              <a:t>n</a:t>
            </a:r>
            <a:r>
              <a:rPr lang="en-US" sz="2400" dirty="0" smtClean="0"/>
              <a:t> possible outcomes</a:t>
            </a:r>
          </a:p>
          <a:p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x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, …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. Then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You can treat </a:t>
            </a:r>
            <a:r>
              <a:rPr lang="en-US" sz="2400" dirty="0" err="1" smtClean="0"/>
              <a:t>p</a:t>
            </a:r>
            <a:r>
              <a:rPr lang="en-US" sz="2400" dirty="0" smtClean="0"/>
              <a:t> as a </a:t>
            </a:r>
            <a:r>
              <a:rPr lang="en-US" sz="2400" i="1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 that maps the set of all outcomes to </a:t>
            </a:r>
          </a:p>
          <a:p>
            <a:r>
              <a:rPr lang="en-US" sz="2400" dirty="0" smtClean="0"/>
              <a:t>the set of real numbers. This is called the </a:t>
            </a:r>
            <a:r>
              <a:rPr lang="en-US" sz="2400" dirty="0" smtClean="0">
                <a:solidFill>
                  <a:srgbClr val="0000FF"/>
                </a:solidFill>
              </a:rPr>
              <a:t>probability distribution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160520" y="3045794"/>
          <a:ext cx="6769956" cy="1051643"/>
        </p:xfrm>
        <a:graphic>
          <a:graphicData uri="http://schemas.openxmlformats.org/presentationml/2006/ole">
            <p:oleObj spid="_x0000_s17410" name="Equation" r:id="rId3" imgW="2616200" imgH="406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601661"/>
            <a:ext cx="8559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Let E and F be events from a sample space S such that </a:t>
            </a:r>
            <a:r>
              <a:rPr lang="en-US" sz="2000" dirty="0" err="1" smtClean="0"/>
              <a:t>p(E</a:t>
            </a:r>
            <a:r>
              <a:rPr lang="en-US" sz="2000" dirty="0" smtClean="0"/>
              <a:t>) ≠ 0 and </a:t>
            </a:r>
            <a:r>
              <a:rPr lang="en-US" sz="2000" dirty="0" err="1" smtClean="0"/>
              <a:t>p(F</a:t>
            </a:r>
            <a:r>
              <a:rPr lang="en-US" sz="2000" dirty="0" smtClean="0"/>
              <a:t>) ≠ 0. Then</a:t>
            </a:r>
          </a:p>
          <a:p>
            <a:endParaRPr lang="en-US" sz="2000" dirty="0" smtClean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582844" y="2950190"/>
          <a:ext cx="5108696" cy="1004196"/>
        </p:xfrm>
        <a:graphic>
          <a:graphicData uri="http://schemas.openxmlformats.org/presentationml/2006/ole">
            <p:oleObj spid="_x0000_s47106" name="Equation" r:id="rId3" imgW="2273300" imgH="393700" progId="Equation.DSMT4">
              <p:embed/>
            </p:oleObj>
          </a:graphicData>
        </a:graphic>
      </p:graphicFrame>
      <p:sp>
        <p:nvSpPr>
          <p:cNvPr id="8" name="Line Callout 1 7"/>
          <p:cNvSpPr/>
          <p:nvPr/>
        </p:nvSpPr>
        <p:spPr>
          <a:xfrm>
            <a:off x="1593273" y="4450773"/>
            <a:ext cx="1420091" cy="334818"/>
          </a:xfrm>
          <a:prstGeom prst="borderCallout1">
            <a:avLst>
              <a:gd name="adj1" fmla="val 18750"/>
              <a:gd name="adj2" fmla="val -8333"/>
              <a:gd name="adj3" fmla="val -253018"/>
              <a:gd name="adj4" fmla="val 28252"/>
            </a:avLst>
          </a:prstGeom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93273" y="4416259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this</a:t>
            </a:r>
            <a:endParaRPr lang="en-US" dirty="0"/>
          </a:p>
        </p:txBody>
      </p:sp>
      <p:sp>
        <p:nvSpPr>
          <p:cNvPr id="12" name="Line Callout 1 11"/>
          <p:cNvSpPr/>
          <p:nvPr/>
        </p:nvSpPr>
        <p:spPr>
          <a:xfrm>
            <a:off x="2624889" y="2309547"/>
            <a:ext cx="931111" cy="369332"/>
          </a:xfrm>
          <a:prstGeom prst="borderCallout1">
            <a:avLst>
              <a:gd name="adj1" fmla="val 18750"/>
              <a:gd name="adj2" fmla="val -8333"/>
              <a:gd name="adj3" fmla="val 266802"/>
              <a:gd name="adj4" fmla="val -19453"/>
            </a:avLst>
          </a:prstGeom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92479" y="2309547"/>
            <a:ext cx="684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given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0091" y="1879303"/>
            <a:ext cx="869981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Suppose that </a:t>
            </a:r>
            <a:r>
              <a:rPr lang="en-US" sz="2400" dirty="0" smtClean="0">
                <a:solidFill>
                  <a:srgbClr val="0000FF"/>
                </a:solidFill>
              </a:rPr>
              <a:t>one person in 100,000 </a:t>
            </a:r>
            <a:r>
              <a:rPr lang="en-US" sz="2400" dirty="0" smtClean="0"/>
              <a:t>has a particular </a:t>
            </a:r>
            <a:r>
              <a:rPr lang="en-US" sz="2400" dirty="0" smtClean="0">
                <a:solidFill>
                  <a:srgbClr val="FF0000"/>
                </a:solidFill>
              </a:rPr>
              <a:t>rare disease </a:t>
            </a:r>
          </a:p>
          <a:p>
            <a:pPr marL="457200" indent="-457200"/>
            <a:r>
              <a:rPr lang="en-US" sz="2400" dirty="0" smtClean="0"/>
              <a:t>	for which there is a fairly accurate diagnostic test. </a:t>
            </a:r>
          </a:p>
          <a:p>
            <a:endParaRPr lang="en-US" sz="2400" dirty="0" smtClean="0"/>
          </a:p>
          <a:p>
            <a:r>
              <a:rPr lang="en-US" sz="2400" dirty="0" smtClean="0"/>
              <a:t>2. This test is correct 99.0% of the time when given to a person </a:t>
            </a:r>
          </a:p>
          <a:p>
            <a:r>
              <a:rPr lang="en-US" sz="2400" dirty="0" smtClean="0"/>
              <a:t>	selected at random </a:t>
            </a:r>
            <a:r>
              <a:rPr lang="en-US" sz="2400" dirty="0" smtClean="0">
                <a:solidFill>
                  <a:srgbClr val="0000FF"/>
                </a:solidFill>
              </a:rPr>
              <a:t>who has the disease</a:t>
            </a:r>
            <a:r>
              <a:rPr lang="en-US" sz="2400" dirty="0" smtClean="0"/>
              <a:t>;</a:t>
            </a:r>
          </a:p>
          <a:p>
            <a:endParaRPr lang="en-US" sz="2400" dirty="0" smtClean="0"/>
          </a:p>
          <a:p>
            <a:r>
              <a:rPr lang="en-US" sz="2400" dirty="0" smtClean="0"/>
              <a:t>3. The test is correct 99.5% of the time when given to a person </a:t>
            </a:r>
          </a:p>
          <a:p>
            <a:r>
              <a:rPr lang="en-US" sz="2400" dirty="0" smtClean="0"/>
              <a:t>	selected at random </a:t>
            </a:r>
            <a:r>
              <a:rPr lang="en-US" sz="2400" dirty="0" smtClean="0">
                <a:solidFill>
                  <a:srgbClr val="0000FF"/>
                </a:solidFill>
              </a:rPr>
              <a:t>who does </a:t>
            </a:r>
            <a:r>
              <a:rPr lang="en-US" sz="2400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>
                <a:solidFill>
                  <a:srgbClr val="0000FF"/>
                </a:solidFill>
              </a:rPr>
              <a:t> have the disease. </a:t>
            </a:r>
          </a:p>
          <a:p>
            <a:endParaRPr lang="en-US" sz="2400" dirty="0" smtClean="0"/>
          </a:p>
          <a:p>
            <a:r>
              <a:rPr lang="en-US" sz="2400" dirty="0" smtClean="0"/>
              <a:t>Find the probability that </a:t>
            </a:r>
            <a:r>
              <a:rPr lang="en-US" sz="2400" dirty="0" smtClean="0">
                <a:solidFill>
                  <a:srgbClr val="0000FF"/>
                </a:solidFill>
              </a:rPr>
              <a:t>a person who tests positive for the disease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really has the disease</a:t>
            </a:r>
            <a:r>
              <a:rPr lang="en-US" sz="2400" dirty="0" smtClean="0"/>
              <a:t>. (See page 471 of your textbook)</a:t>
            </a:r>
          </a:p>
          <a:p>
            <a:pPr marL="342900" indent="-342900">
              <a:buAutoNum type="alphaLcParenBoth"/>
            </a:pP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50091" y="1417638"/>
            <a:ext cx="1491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Problem 2</a:t>
            </a:r>
            <a:endParaRPr lang="en-US" sz="24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0091" y="1604818"/>
            <a:ext cx="793037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en-US" sz="2400" dirty="0" smtClean="0"/>
              <a:t>1 in 100,000 has the rare disease 				(1)</a:t>
            </a:r>
          </a:p>
          <a:p>
            <a:pPr marL="457200" indent="-457200">
              <a:buFont typeface="Wingdings" charset="2"/>
              <a:buChar char="ü"/>
            </a:pPr>
            <a:r>
              <a:rPr lang="en-US" sz="2400" dirty="0" smtClean="0"/>
              <a:t>This test is 99.0% correct if actually infected;		(2)</a:t>
            </a:r>
          </a:p>
          <a:p>
            <a:pPr>
              <a:buFont typeface="Wingdings" charset="2"/>
              <a:buChar char="ü"/>
            </a:pPr>
            <a:r>
              <a:rPr lang="en-US" sz="2400" dirty="0" smtClean="0"/>
              <a:t>   The test is 99.5% correct if not infected 			(3)</a:t>
            </a:r>
          </a:p>
          <a:p>
            <a:endParaRPr lang="en-US" sz="2400" dirty="0" smtClean="0"/>
          </a:p>
          <a:p>
            <a:r>
              <a:rPr lang="en-US" sz="2400" dirty="0" smtClean="0"/>
              <a:t>Let F = event that a randomly chosen person has the disease</a:t>
            </a:r>
          </a:p>
          <a:p>
            <a:r>
              <a:rPr lang="en-US" sz="2400" dirty="0" smtClean="0"/>
              <a:t>and E = event that a randomly chosen person tests positive</a:t>
            </a:r>
          </a:p>
          <a:p>
            <a:endParaRPr lang="en-US" sz="2400" dirty="0" smtClean="0"/>
          </a:p>
          <a:p>
            <a:r>
              <a:rPr lang="en-US" sz="2400" dirty="0" smtClean="0"/>
              <a:t>So, </a:t>
            </a:r>
            <a:r>
              <a:rPr lang="en-US" sz="2400" dirty="0" err="1" smtClean="0"/>
              <a:t>p(F</a:t>
            </a:r>
            <a:r>
              <a:rPr lang="en-US" sz="2400" dirty="0" smtClean="0"/>
              <a:t>)= 0.00001, </a:t>
            </a:r>
            <a:r>
              <a:rPr lang="en-US" sz="2400" dirty="0" err="1" smtClean="0"/>
              <a:t>p(F</a:t>
            </a:r>
            <a:r>
              <a:rPr lang="en-US" sz="2400" dirty="0" smtClean="0"/>
              <a:t>’) = 0.99999					{from (1)}</a:t>
            </a:r>
          </a:p>
          <a:p>
            <a:r>
              <a:rPr lang="en-US" sz="2400" dirty="0" smtClean="0"/>
              <a:t>Also, </a:t>
            </a:r>
            <a:r>
              <a:rPr lang="en-US" sz="2400" dirty="0" err="1" smtClean="0"/>
              <a:t>p(E|F</a:t>
            </a:r>
            <a:r>
              <a:rPr lang="en-US" sz="2400" dirty="0" smtClean="0"/>
              <a:t>) = 0.99 , and </a:t>
            </a:r>
            <a:r>
              <a:rPr lang="en-US" sz="2400" dirty="0" err="1" smtClean="0"/>
              <a:t>p(E’|F</a:t>
            </a:r>
            <a:r>
              <a:rPr lang="en-US" sz="2400" dirty="0" smtClean="0"/>
              <a:t>) = 1- 0.99 = 0.01 		{from (2)}</a:t>
            </a:r>
          </a:p>
          <a:p>
            <a:r>
              <a:rPr lang="en-US" sz="2400" dirty="0" smtClean="0"/>
              <a:t>Also </a:t>
            </a:r>
            <a:r>
              <a:rPr lang="en-US" sz="2400" dirty="0" err="1" smtClean="0"/>
              <a:t>p(E’|F</a:t>
            </a:r>
            <a:r>
              <a:rPr lang="en-US" sz="2400" dirty="0" smtClean="0"/>
              <a:t>’) = 0.995 , and </a:t>
            </a:r>
            <a:r>
              <a:rPr lang="en-US" sz="2400" dirty="0" err="1" smtClean="0"/>
              <a:t>p(E|F</a:t>
            </a:r>
            <a:r>
              <a:rPr lang="en-US" sz="2400" dirty="0" smtClean="0"/>
              <a:t>’) = 1- 0.995 = 0.005 {from (3)}</a:t>
            </a:r>
          </a:p>
          <a:p>
            <a:endParaRPr lang="en-US" sz="2400" dirty="0" smtClean="0"/>
          </a:p>
          <a:p>
            <a:r>
              <a:rPr lang="en-US" sz="2400" dirty="0" smtClean="0"/>
              <a:t>Now, plug into </a:t>
            </a:r>
            <a:r>
              <a:rPr lang="en-US" sz="2400" dirty="0" err="1" smtClean="0"/>
              <a:t>Bayes</a:t>
            </a:r>
            <a:r>
              <a:rPr lang="en-US" sz="2400" dirty="0" smtClean="0"/>
              <a:t>’ theorem. </a:t>
            </a:r>
          </a:p>
          <a:p>
            <a:pPr marL="342900" indent="-342900">
              <a:buAutoNum type="alphaLcParenBoth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Bayes</a:t>
            </a:r>
            <a:r>
              <a:rPr lang="en-US" dirty="0" smtClean="0"/>
              <a:t>’ theorem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1582738" y="1944687"/>
          <a:ext cx="5108575" cy="1004888"/>
        </p:xfrm>
        <a:graphic>
          <a:graphicData uri="http://schemas.openxmlformats.org/presentationml/2006/ole">
            <p:oleObj spid="_x0000_s50178" name="Equation" r:id="rId3" imgW="2273300" imgH="39370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54727" y="3717636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 </a:t>
            </a:r>
            <a:endParaRPr lang="en-US" dirty="0"/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2243859" y="3509818"/>
          <a:ext cx="5594706" cy="1016000"/>
        </p:xfrm>
        <a:graphic>
          <a:graphicData uri="http://schemas.openxmlformats.org/presentationml/2006/ole">
            <p:oleObj spid="_x0000_s50179" name="Equation" r:id="rId4" imgW="2578100" imgH="39370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6487" y="5068455"/>
            <a:ext cx="86824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So, the probability that a </a:t>
            </a:r>
            <a:r>
              <a:rPr lang="en-US" sz="2400" smtClean="0"/>
              <a:t>person “who </a:t>
            </a:r>
            <a:r>
              <a:rPr lang="en-US" sz="2400" dirty="0" smtClean="0"/>
              <a:t>tests positive for </a:t>
            </a:r>
            <a:r>
              <a:rPr lang="en-US" sz="2400" smtClean="0"/>
              <a:t>the disease” </a:t>
            </a:r>
            <a:endParaRPr lang="en-US" sz="2400" dirty="0" smtClean="0"/>
          </a:p>
          <a:p>
            <a:r>
              <a:rPr lang="en-US" sz="2400" dirty="0" smtClean="0"/>
              <a:t>really has the disease is only 0.2%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Probability of independent events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two events E and F are independent, the occurrence of one gives no information about the occurrence of the other. </a:t>
            </a:r>
          </a:p>
          <a:p>
            <a:endParaRPr lang="en-US" dirty="0" smtClean="0"/>
          </a:p>
          <a:p>
            <a:r>
              <a:rPr lang="en-US" dirty="0" smtClean="0"/>
              <a:t>The probability of two independent events</a:t>
            </a:r>
          </a:p>
          <a:p>
            <a:pPr>
              <a:buNone/>
            </a:pPr>
            <a:r>
              <a:rPr lang="en-US" dirty="0" smtClean="0"/>
              <a:t>					</a:t>
            </a:r>
            <a:r>
              <a:rPr lang="en-US" dirty="0" err="1" smtClean="0"/>
              <a:t>p(E∩F</a:t>
            </a:r>
            <a:r>
              <a:rPr lang="en-US" dirty="0" smtClean="0"/>
              <a:t>) = </a:t>
            </a:r>
            <a:r>
              <a:rPr lang="en-US" dirty="0" err="1" smtClean="0"/>
              <a:t>p(E</a:t>
            </a:r>
            <a:r>
              <a:rPr lang="en-US" dirty="0" smtClean="0"/>
              <a:t>) . </a:t>
            </a:r>
            <a:r>
              <a:rPr lang="en-US" dirty="0" err="1" smtClean="0"/>
              <a:t>p(F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of dice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89" y="2248400"/>
            <a:ext cx="6369461" cy="33754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7189" y="1632743"/>
            <a:ext cx="7208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probability of  </a:t>
            </a:r>
            <a:r>
              <a:rPr lang="en-US" sz="2400" dirty="0" smtClean="0">
                <a:solidFill>
                  <a:srgbClr val="0000FF"/>
                </a:solidFill>
              </a:rPr>
              <a:t>two 1’s</a:t>
            </a:r>
            <a:r>
              <a:rPr lang="en-US" sz="2400" dirty="0" smtClean="0"/>
              <a:t> on </a:t>
            </a:r>
            <a:r>
              <a:rPr lang="en-US" sz="2400" dirty="0" smtClean="0">
                <a:solidFill>
                  <a:srgbClr val="0000FF"/>
                </a:solidFill>
              </a:rPr>
              <a:t>two six-sided dice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from Card games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168" y="1721398"/>
            <a:ext cx="3638798" cy="35963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5499" y="5694744"/>
            <a:ext cx="4878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There are (13 </a:t>
            </a:r>
            <a:r>
              <a:rPr lang="en-US" sz="2400" dirty="0" err="1" smtClean="0"/>
              <a:t>x</a:t>
            </a:r>
            <a:r>
              <a:rPr lang="en-US" sz="2400" dirty="0" smtClean="0"/>
              <a:t> 4) = 52 cards in a pack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371753" y="280768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from Card games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168" y="1721398"/>
            <a:ext cx="3638798" cy="35963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5499" y="5694744"/>
            <a:ext cx="4878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There are (13 </a:t>
            </a:r>
            <a:r>
              <a:rPr lang="en-US" sz="2400" dirty="0" err="1" smtClean="0"/>
              <a:t>x</a:t>
            </a:r>
            <a:r>
              <a:rPr lang="en-US" sz="2400" dirty="0" smtClean="0"/>
              <a:t> 4) = 52 cards in a pack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01514" y="4216492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01514" y="2438356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58966" y="2438356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05104" y="4216492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Poker game: Royal flush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870" y="1619249"/>
            <a:ext cx="6438980" cy="39282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2544</Words>
  <Application>Microsoft Macintosh PowerPoint</Application>
  <PresentationFormat>On-screen Show (4:3)</PresentationFormat>
  <Paragraphs>289</Paragraphs>
  <Slides>43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Office Theme</vt:lpstr>
      <vt:lpstr>Equation</vt:lpstr>
      <vt:lpstr>MathType 6.0 Equation</vt:lpstr>
      <vt:lpstr>CS 2210 (22C:19) Discrete Structures Discrete Probability</vt:lpstr>
      <vt:lpstr>Sample Space</vt:lpstr>
      <vt:lpstr>What is probability?</vt:lpstr>
      <vt:lpstr>Probability distribution</vt:lpstr>
      <vt:lpstr>Probability of independent events</vt:lpstr>
      <vt:lpstr>Example of dice</vt:lpstr>
      <vt:lpstr>Example from Card games</vt:lpstr>
      <vt:lpstr>Example from Card games</vt:lpstr>
      <vt:lpstr>Poker game: Royal flush</vt:lpstr>
      <vt:lpstr>More on probability</vt:lpstr>
      <vt:lpstr>Probability of the union of events</vt:lpstr>
      <vt:lpstr>Example</vt:lpstr>
      <vt:lpstr>When is gambling worth? </vt:lpstr>
      <vt:lpstr>Powerball lottery</vt:lpstr>
      <vt:lpstr>Conditional Probability</vt:lpstr>
      <vt:lpstr>Conditional Probability</vt:lpstr>
      <vt:lpstr>Example of Conditional Probability</vt:lpstr>
      <vt:lpstr>Monty Hall 3-door Puzzle</vt:lpstr>
      <vt:lpstr>What is behind the doors?</vt:lpstr>
      <vt:lpstr>Warm up</vt:lpstr>
      <vt:lpstr>Warm up</vt:lpstr>
      <vt:lpstr>Bernoulli trials</vt:lpstr>
      <vt:lpstr>Bernoulli trials</vt:lpstr>
      <vt:lpstr>Bernoulli trials</vt:lpstr>
      <vt:lpstr>The Birthday Problem</vt:lpstr>
      <vt:lpstr>The Birthday Problem</vt:lpstr>
      <vt:lpstr>Random variables</vt:lpstr>
      <vt:lpstr>Expected Value</vt:lpstr>
      <vt:lpstr>Expected Value (continued)</vt:lpstr>
      <vt:lpstr>Geometric distribution</vt:lpstr>
      <vt:lpstr>Geometric distribution</vt:lpstr>
      <vt:lpstr>Expectation in a Geometric distribution</vt:lpstr>
      <vt:lpstr>Explanation</vt:lpstr>
      <vt:lpstr>Useful Formulas</vt:lpstr>
      <vt:lpstr>Monte Carlo Algorithms</vt:lpstr>
      <vt:lpstr>Monte Carlo Algorithms</vt:lpstr>
      <vt:lpstr>Bayes’ theorem</vt:lpstr>
      <vt:lpstr>Bayes’ theorem</vt:lpstr>
      <vt:lpstr>Bayes’ theorem</vt:lpstr>
      <vt:lpstr>Bayes’ theorem</vt:lpstr>
      <vt:lpstr>Bayes’ theorem</vt:lpstr>
      <vt:lpstr>Bayes’ theorem</vt:lpstr>
      <vt:lpstr>Bayes’ theorem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205</cp:revision>
  <cp:lastPrinted>2010-10-20T02:55:31Z</cp:lastPrinted>
  <dcterms:created xsi:type="dcterms:W3CDTF">2015-04-16T02:25:15Z</dcterms:created>
  <dcterms:modified xsi:type="dcterms:W3CDTF">2015-04-16T03:18:22Z</dcterms:modified>
</cp:coreProperties>
</file>