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Default Extension="pict" ContentType="image/pict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slides/slide38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s/slide34.xml" ContentType="application/vnd.openxmlformats-officedocument.presentationml.slide+xml"/>
  <Default Extension="jpeg" ContentType="image/jpeg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ppt/slides/slide39.xml" ContentType="application/vnd.openxmlformats-officedocument.presentationml.slide+xml"/>
  <Override PartName="/ppt/embeddings/oleObject1.bin" ContentType="application/vnd.openxmlformats-officedocument.oleObject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35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Default Extension="vml" ContentType="application/vnd.openxmlformats-officedocument.vmlDrawing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s/slide36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37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4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82" r:id="rId19"/>
    <p:sldId id="283" r:id="rId20"/>
    <p:sldId id="273" r:id="rId21"/>
    <p:sldId id="274" r:id="rId22"/>
    <p:sldId id="275" r:id="rId23"/>
    <p:sldId id="276" r:id="rId24"/>
    <p:sldId id="278" r:id="rId25"/>
    <p:sldId id="279" r:id="rId26"/>
    <p:sldId id="280" r:id="rId27"/>
    <p:sldId id="281" r:id="rId28"/>
    <p:sldId id="284" r:id="rId29"/>
    <p:sldId id="285" r:id="rId30"/>
    <p:sldId id="286" r:id="rId31"/>
    <p:sldId id="295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10" d="100"/>
          <a:sy n="110" d="100"/>
        </p:scale>
        <p:origin x="-8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notesMaster" Target="notesMasters/notesMaster1.xml"/><Relationship Id="rId42" Type="http://schemas.openxmlformats.org/officeDocument/2006/relationships/printerSettings" Target="printerSettings/printerSettings1.bin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ict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A34B2F-7B38-E843-A19F-167532244C3A}" type="datetimeFigureOut">
              <a:rPr lang="en-US" smtClean="0"/>
              <a:pPr/>
              <a:t>3/25/15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AE857A-248B-D342-903A-5A2DDA1DCD0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7410-AAF8-DE42-877D-39C4C28840A2}" type="datetimeFigureOut">
              <a:rPr lang="en-US" smtClean="0"/>
              <a:pPr/>
              <a:t>3/25/15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8E46-7245-8C47-8C2D-0BBA12429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7410-AAF8-DE42-877D-39C4C28840A2}" type="datetimeFigureOut">
              <a:rPr lang="en-US" smtClean="0"/>
              <a:pPr/>
              <a:t>3/25/15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8E46-7245-8C47-8C2D-0BBA12429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7410-AAF8-DE42-877D-39C4C28840A2}" type="datetimeFigureOut">
              <a:rPr lang="en-US" smtClean="0"/>
              <a:pPr/>
              <a:t>3/25/15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8E46-7245-8C47-8C2D-0BBA12429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7410-AAF8-DE42-877D-39C4C28840A2}" type="datetimeFigureOut">
              <a:rPr lang="en-US" smtClean="0"/>
              <a:pPr/>
              <a:t>3/25/15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8E46-7245-8C47-8C2D-0BBA12429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7410-AAF8-DE42-877D-39C4C28840A2}" type="datetimeFigureOut">
              <a:rPr lang="en-US" smtClean="0"/>
              <a:pPr/>
              <a:t>3/25/15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8E46-7245-8C47-8C2D-0BBA12429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7410-AAF8-DE42-877D-39C4C28840A2}" type="datetimeFigureOut">
              <a:rPr lang="en-US" smtClean="0"/>
              <a:pPr/>
              <a:t>3/25/15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8E46-7245-8C47-8C2D-0BBA12429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7410-AAF8-DE42-877D-39C4C28840A2}" type="datetimeFigureOut">
              <a:rPr lang="en-US" smtClean="0"/>
              <a:pPr/>
              <a:t>3/25/15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8E46-7245-8C47-8C2D-0BBA12429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7410-AAF8-DE42-877D-39C4C28840A2}" type="datetimeFigureOut">
              <a:rPr lang="en-US" smtClean="0"/>
              <a:pPr/>
              <a:t>3/25/15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8E46-7245-8C47-8C2D-0BBA12429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7410-AAF8-DE42-877D-39C4C28840A2}" type="datetimeFigureOut">
              <a:rPr lang="en-US" smtClean="0"/>
              <a:pPr/>
              <a:t>3/25/15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8E46-7245-8C47-8C2D-0BBA12429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7410-AAF8-DE42-877D-39C4C28840A2}" type="datetimeFigureOut">
              <a:rPr lang="en-US" smtClean="0"/>
              <a:pPr/>
              <a:t>3/25/15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8E46-7245-8C47-8C2D-0BBA12429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7410-AAF8-DE42-877D-39C4C28840A2}" type="datetimeFigureOut">
              <a:rPr lang="en-US" smtClean="0"/>
              <a:pPr/>
              <a:t>3/25/15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8E46-7245-8C47-8C2D-0BBA12429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797410-AAF8-DE42-877D-39C4C28840A2}" type="datetimeFigureOut">
              <a:rPr lang="en-US" smtClean="0"/>
              <a:pPr/>
              <a:t>3/25/15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28E46-7245-8C47-8C2D-0BBA12429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.bin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CS2210(22C</a:t>
            </a:r>
            <a:r>
              <a:rPr lang="en-US" dirty="0" smtClean="0"/>
              <a:t>:</a:t>
            </a:r>
            <a:r>
              <a:rPr lang="en-US" dirty="0" smtClean="0"/>
              <a:t>19) </a:t>
            </a:r>
            <a:r>
              <a:rPr lang="en-US" dirty="0" smtClean="0"/>
              <a:t>Discrete Structures</a:t>
            </a:r>
            <a:br>
              <a:rPr lang="en-US" dirty="0" smtClean="0"/>
            </a:br>
            <a:r>
              <a:rPr lang="en-US" b="1" dirty="0" smtClean="0">
                <a:solidFill>
                  <a:srgbClr val="FF0000"/>
                </a:solidFill>
              </a:rPr>
              <a:t>Counting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Spring 2015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Sukumar Ghosh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Counting loops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02606" y="2052865"/>
            <a:ext cx="7137291" cy="3293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How many times will the following program loop iterate</a:t>
            </a:r>
          </a:p>
          <a:p>
            <a:r>
              <a:rPr lang="en-US" sz="2400" dirty="0" smtClean="0"/>
              <a:t>before the final solution is generated? What is the final </a:t>
            </a:r>
          </a:p>
          <a:p>
            <a:r>
              <a:rPr lang="en-US" sz="2400" dirty="0" smtClean="0"/>
              <a:t>value of K?</a:t>
            </a:r>
          </a:p>
          <a:p>
            <a:endParaRPr lang="en-US" sz="2400" baseline="30000" dirty="0" smtClean="0"/>
          </a:p>
          <a:p>
            <a:r>
              <a:rPr lang="en-US" sz="2400" dirty="0" smtClean="0"/>
              <a:t>		K:=0</a:t>
            </a:r>
          </a:p>
          <a:p>
            <a:r>
              <a:rPr lang="en-US" sz="2400" dirty="0" smtClean="0"/>
              <a:t>		for i1: = 1 to n1</a:t>
            </a:r>
          </a:p>
          <a:p>
            <a:r>
              <a:rPr lang="en-US" sz="2400" baseline="30000" dirty="0" smtClean="0"/>
              <a:t>			</a:t>
            </a:r>
            <a:r>
              <a:rPr lang="en-US" sz="2400" dirty="0" smtClean="0"/>
              <a:t>for i2 := 1 to n2</a:t>
            </a:r>
          </a:p>
          <a:p>
            <a:r>
              <a:rPr lang="en-US" sz="2400" dirty="0" smtClean="0"/>
              <a:t>				for i3:= 1 to n3</a:t>
            </a:r>
          </a:p>
          <a:p>
            <a:r>
              <a:rPr lang="en-US" sz="2400" dirty="0" smtClean="0"/>
              <a:t>					K:= K+1 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Inclusion-Exclusion Principle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100" y="2000250"/>
            <a:ext cx="6273800" cy="28575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Inclusion-Exclusion Principle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9065" y="1784350"/>
            <a:ext cx="6416674" cy="373451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Tree diagrams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8600" y="2203450"/>
            <a:ext cx="6146800" cy="24511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Tree diagrams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100" y="1587500"/>
            <a:ext cx="6273800" cy="3683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Pigeonhole Principle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83508" y="2129250"/>
            <a:ext cx="7480984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If 20 pigeons fly into 19 pigeonholes, then at least one of </a:t>
            </a:r>
          </a:p>
          <a:p>
            <a:r>
              <a:rPr lang="en-US" sz="2400" dirty="0" smtClean="0"/>
              <a:t>the pigeonholes must have two or more pigeons in it. Such </a:t>
            </a:r>
          </a:p>
          <a:p>
            <a:r>
              <a:rPr lang="en-US" sz="2400" dirty="0" smtClean="0"/>
              <a:t>observations lead to the </a:t>
            </a:r>
            <a:r>
              <a:rPr lang="en-US" sz="2400" i="1" dirty="0" smtClean="0">
                <a:solidFill>
                  <a:srgbClr val="FF0000"/>
                </a:solidFill>
              </a:rPr>
              <a:t>pigeonhole principle</a:t>
            </a:r>
            <a:r>
              <a:rPr lang="en-US" sz="2400" dirty="0" smtClean="0"/>
              <a:t>.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THE PIGEONHOLE PRINCIPLE. </a:t>
            </a:r>
            <a:r>
              <a:rPr lang="en-US" sz="2400" dirty="0" smtClean="0">
                <a:solidFill>
                  <a:srgbClr val="0000FF"/>
                </a:solidFill>
              </a:rPr>
              <a:t>Let </a:t>
            </a:r>
            <a:r>
              <a:rPr lang="en-US" sz="2400" dirty="0" err="1" smtClean="0">
                <a:solidFill>
                  <a:srgbClr val="0000FF"/>
                </a:solidFill>
              </a:rPr>
              <a:t>k</a:t>
            </a:r>
            <a:r>
              <a:rPr lang="en-US" sz="2400" dirty="0" smtClean="0">
                <a:solidFill>
                  <a:srgbClr val="0000FF"/>
                </a:solidFill>
              </a:rPr>
              <a:t> be a positive integer. If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more than </a:t>
            </a:r>
            <a:r>
              <a:rPr lang="en-US" sz="2400" dirty="0" err="1" smtClean="0">
                <a:solidFill>
                  <a:srgbClr val="0000FF"/>
                </a:solidFill>
              </a:rPr>
              <a:t>k</a:t>
            </a:r>
            <a:r>
              <a:rPr lang="en-US" sz="2400" dirty="0" smtClean="0">
                <a:solidFill>
                  <a:srgbClr val="0000FF"/>
                </a:solidFill>
              </a:rPr>
              <a:t> objects are placed into </a:t>
            </a:r>
            <a:r>
              <a:rPr lang="en-US" sz="2400" dirty="0" err="1" smtClean="0">
                <a:solidFill>
                  <a:srgbClr val="0000FF"/>
                </a:solidFill>
              </a:rPr>
              <a:t>k</a:t>
            </a:r>
            <a:r>
              <a:rPr lang="en-US" sz="2400" dirty="0" smtClean="0">
                <a:solidFill>
                  <a:srgbClr val="0000FF"/>
                </a:solidFill>
              </a:rPr>
              <a:t> boxes, then at least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one box will contain two or more objects.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81538" y="3742897"/>
            <a:ext cx="7667175" cy="1563076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Application of Pigeonhole Principle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36287" y="2091057"/>
            <a:ext cx="762841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An exam is graded on a scale 0-100. How many students </a:t>
            </a:r>
          </a:p>
          <a:p>
            <a:r>
              <a:rPr lang="en-US" sz="2400" dirty="0" smtClean="0"/>
              <a:t>should be there in the class so that </a:t>
            </a:r>
            <a:r>
              <a:rPr lang="en-US" sz="2400" dirty="0" smtClean="0">
                <a:solidFill>
                  <a:srgbClr val="FF0000"/>
                </a:solidFill>
              </a:rPr>
              <a:t>at least two students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get the same score? (</a:t>
            </a:r>
            <a:r>
              <a:rPr lang="en-US" sz="2000" dirty="0" smtClean="0">
                <a:solidFill>
                  <a:srgbClr val="0000FF"/>
                </a:solidFill>
              </a:rPr>
              <a:t>Do not consider scores with fractional points.)</a:t>
            </a:r>
          </a:p>
          <a:p>
            <a:endParaRPr lang="en-US" sz="2400" dirty="0" smtClean="0"/>
          </a:p>
          <a:p>
            <a:r>
              <a:rPr lang="en-US" sz="2400" dirty="0" smtClean="0"/>
              <a:t>Answer: More than 101.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Generalized Pigeonhole Principle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79515" y="1613647"/>
            <a:ext cx="69114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If N objects are placed in </a:t>
            </a:r>
            <a:r>
              <a:rPr lang="en-US" sz="2400" dirty="0" err="1" smtClean="0"/>
              <a:t>k</a:t>
            </a:r>
            <a:r>
              <a:rPr lang="en-US" sz="2400" dirty="0" smtClean="0"/>
              <a:t> boxes, then there is at least</a:t>
            </a:r>
            <a:endParaRPr lang="en-US" sz="2400" dirty="0" smtClean="0">
              <a:solidFill>
                <a:srgbClr val="0000FF"/>
              </a:solidFill>
            </a:endParaRPr>
          </a:p>
          <a:p>
            <a:r>
              <a:rPr lang="en-US" sz="2400" dirty="0" smtClean="0">
                <a:solidFill>
                  <a:srgbClr val="0000FF"/>
                </a:solidFill>
              </a:rPr>
              <a:t>one box containing at least ꜒N/</a:t>
            </a:r>
            <a:r>
              <a:rPr lang="en-US" sz="2400" dirty="0" err="1" smtClean="0">
                <a:solidFill>
                  <a:srgbClr val="0000FF"/>
                </a:solidFill>
              </a:rPr>
              <a:t>k</a:t>
            </a:r>
            <a:r>
              <a:rPr lang="en-US" sz="2400" b="1" dirty="0" err="1" smtClean="0">
                <a:solidFill>
                  <a:srgbClr val="0000FF"/>
                </a:solidFill>
              </a:rPr>
              <a:t>˥</a:t>
            </a:r>
            <a:r>
              <a:rPr lang="en-US" sz="2400" dirty="0" err="1" smtClean="0">
                <a:solidFill>
                  <a:srgbClr val="0000FF"/>
                </a:solidFill>
              </a:rPr>
              <a:t>objects</a:t>
            </a:r>
            <a:r>
              <a:rPr lang="en-US" sz="2400" dirty="0" smtClean="0">
                <a:solidFill>
                  <a:srgbClr val="0000FF"/>
                </a:solidFill>
              </a:rPr>
              <a:t>.</a:t>
            </a:r>
          </a:p>
          <a:p>
            <a:endParaRPr lang="en-US" sz="2400" dirty="0" smtClean="0">
              <a:solidFill>
                <a:srgbClr val="0000FF"/>
              </a:solidFill>
            </a:endParaRPr>
          </a:p>
          <a:p>
            <a:r>
              <a:rPr lang="en-US" sz="2400" dirty="0" smtClean="0">
                <a:solidFill>
                  <a:srgbClr val="0000FF"/>
                </a:solidFill>
              </a:rPr>
              <a:t>Application 1.  </a:t>
            </a:r>
          </a:p>
          <a:p>
            <a:r>
              <a:rPr lang="en-US" sz="2400" dirty="0" smtClean="0"/>
              <a:t>In a class of 73 students, there are at least  ꜒73/12</a:t>
            </a:r>
            <a:r>
              <a:rPr lang="en-US" sz="2400" b="1" dirty="0" smtClean="0"/>
              <a:t>˥</a:t>
            </a:r>
            <a:r>
              <a:rPr lang="en-US" sz="2400" dirty="0" smtClean="0"/>
              <a:t>=7 who are born in the same month.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Application 2.  </a:t>
            </a:r>
          </a:p>
          <a:p>
            <a:endParaRPr lang="en-US" sz="2400" dirty="0" smtClean="0"/>
          </a:p>
          <a:p>
            <a:endParaRPr lang="en-US" sz="2400" dirty="0" smtClean="0">
              <a:solidFill>
                <a:srgbClr val="0000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9515" y="4291303"/>
            <a:ext cx="6096000" cy="20193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More examples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4029" y="1852352"/>
            <a:ext cx="6855911" cy="4143922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More examples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2082800"/>
            <a:ext cx="6248400" cy="29777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Product Rule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6850" y="1549400"/>
            <a:ext cx="6210300" cy="37592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Permutation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9550" y="1625600"/>
            <a:ext cx="6184900" cy="3606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247405" y="4955520"/>
            <a:ext cx="417045" cy="27688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Permutation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241900"/>
            <a:ext cx="4230255" cy="26832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4209" y="2373924"/>
            <a:ext cx="3742591" cy="199976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606774" y="4925199"/>
            <a:ext cx="28895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Note that P (</a:t>
            </a:r>
            <a:r>
              <a:rPr lang="en-US" sz="2400" dirty="0" err="1" smtClean="0"/>
              <a:t>n</a:t>
            </a:r>
            <a:r>
              <a:rPr lang="en-US" sz="2400" smtClean="0"/>
              <a:t>, n</a:t>
            </a:r>
            <a:r>
              <a:rPr lang="en-US" sz="2400" dirty="0" smtClean="0"/>
              <a:t>) = </a:t>
            </a:r>
            <a:r>
              <a:rPr lang="en-US" sz="2400" dirty="0" err="1" smtClean="0"/>
              <a:t>n</a:t>
            </a:r>
            <a:r>
              <a:rPr lang="en-US" sz="2400" dirty="0" smtClean="0"/>
              <a:t>!</a:t>
            </a:r>
            <a:endParaRPr lang="en-US" sz="24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 of permutation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4618" y="1816100"/>
            <a:ext cx="6286500" cy="32258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Exercise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700" y="1574800"/>
            <a:ext cx="6324600" cy="37084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Combination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9021" y="2358407"/>
            <a:ext cx="6159500" cy="33401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57958" y="1642292"/>
            <a:ext cx="73179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In permutation, </a:t>
            </a:r>
            <a:r>
              <a:rPr lang="en-US" sz="2400" i="1" dirty="0" smtClean="0">
                <a:solidFill>
                  <a:srgbClr val="0000FF"/>
                </a:solidFill>
              </a:rPr>
              <a:t>order matters, in combination, it doesn’t</a:t>
            </a:r>
            <a:r>
              <a:rPr lang="en-US" sz="2400" dirty="0" smtClean="0">
                <a:solidFill>
                  <a:srgbClr val="0000FF"/>
                </a:solidFill>
              </a:rPr>
              <a:t>.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 of combination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4550" y="3313228"/>
            <a:ext cx="5796013" cy="118397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84550" y="1995575"/>
            <a:ext cx="59554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In how many bit strings of length 10, there are </a:t>
            </a:r>
          </a:p>
          <a:p>
            <a:r>
              <a:rPr lang="en-US" sz="2400" dirty="0" smtClean="0"/>
              <a:t>exactly four 1’s?</a:t>
            </a:r>
            <a:endParaRPr lang="en-US" sz="24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Proof of combination formula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8887" y="1695450"/>
            <a:ext cx="6264525" cy="34671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Proof of combination formula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2814" y="1642293"/>
            <a:ext cx="5299486" cy="17186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7968" y="3084071"/>
            <a:ext cx="6019800" cy="19304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Circular seating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4150" y="1581150"/>
            <a:ext cx="6235700" cy="36957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Other applications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9100" y="1841500"/>
            <a:ext cx="5765800" cy="3175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 of Product Rule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500" y="2070100"/>
            <a:ext cx="6223000" cy="27178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Book  shelf problem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500" y="1771650"/>
            <a:ext cx="6223000" cy="33147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Pascal’s Identity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94958" y="1748692"/>
            <a:ext cx="7220847" cy="27392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200" dirty="0" smtClean="0"/>
              <a:t>If </a:t>
            </a:r>
            <a:r>
              <a:rPr lang="en-US" sz="3200" dirty="0" err="1" smtClean="0"/>
              <a:t>n</a:t>
            </a:r>
            <a:r>
              <a:rPr lang="en-US" sz="3200" dirty="0" smtClean="0"/>
              <a:t>, </a:t>
            </a:r>
            <a:r>
              <a:rPr lang="en-US" sz="3200" dirty="0" err="1" smtClean="0"/>
              <a:t>k</a:t>
            </a:r>
            <a:r>
              <a:rPr lang="en-US" sz="3200" dirty="0" smtClean="0"/>
              <a:t> are positive integers and </a:t>
            </a:r>
            <a:r>
              <a:rPr lang="en-US" sz="3200" dirty="0" err="1" smtClean="0"/>
              <a:t>n</a:t>
            </a:r>
            <a:r>
              <a:rPr lang="en-US" sz="3200" dirty="0" smtClean="0"/>
              <a:t> ≥ </a:t>
            </a:r>
            <a:r>
              <a:rPr lang="en-US" sz="3200" dirty="0" err="1" smtClean="0"/>
              <a:t>k</a:t>
            </a:r>
            <a:r>
              <a:rPr lang="en-US" sz="3200" dirty="0" smtClean="0"/>
              <a:t> , then</a:t>
            </a:r>
          </a:p>
          <a:p>
            <a:pPr>
              <a:lnSpc>
                <a:spcPct val="200000"/>
              </a:lnSpc>
            </a:pPr>
            <a:r>
              <a:rPr lang="en-US" sz="3200" dirty="0" smtClean="0"/>
              <a:t>		</a:t>
            </a:r>
          </a:p>
          <a:p>
            <a:endParaRPr lang="en-US" sz="2400" dirty="0" smtClean="0"/>
          </a:p>
        </p:txBody>
      </p:sp>
      <p:graphicFrame>
        <p:nvGraphicFramePr>
          <p:cNvPr id="26626" name="Object 2"/>
          <p:cNvGraphicFramePr>
            <a:graphicFrameLocks noChangeAspect="1"/>
          </p:cNvGraphicFramePr>
          <p:nvPr/>
        </p:nvGraphicFramePr>
        <p:xfrm>
          <a:off x="2251617" y="3333750"/>
          <a:ext cx="5559265" cy="545026"/>
        </p:xfrm>
        <a:graphic>
          <a:graphicData uri="http://schemas.openxmlformats.org/presentationml/2006/ole">
            <p:oleObj spid="_x0000_s26626" name="Equation" r:id="rId3" imgW="1943100" imgH="19050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Binomial Theorem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900" y="1962150"/>
            <a:ext cx="6172200" cy="29337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Proof of Binomial Theorem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8600" y="1720850"/>
            <a:ext cx="6146800" cy="34163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Proof of Binomial Theorem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8450" y="1727200"/>
            <a:ext cx="6007100" cy="34036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Proof of Binomial Theorem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500" y="1911350"/>
            <a:ext cx="4953000" cy="30353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Proof of Binomial Theorem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8600" y="1657350"/>
            <a:ext cx="6146800" cy="35433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 of Binomial Theorem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6550" y="1968500"/>
            <a:ext cx="3390900" cy="2921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 of Binomial Theorem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100" y="2298700"/>
            <a:ext cx="6273800" cy="22606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Example: Approximating (1+x)</a:t>
            </a:r>
            <a:r>
              <a:rPr lang="en-US" baseline="30000" dirty="0" smtClean="0"/>
              <a:t>n</a:t>
            </a:r>
            <a:endParaRPr lang="en-US" baseline="30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2250" y="1581150"/>
            <a:ext cx="6159500" cy="36957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14145" y="5415272"/>
            <a:ext cx="7023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number of terms to be included will depend on the desired accuracy.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 of Product Rule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5042" y="1919190"/>
            <a:ext cx="6096000" cy="33528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Sum Rule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1150" y="1638300"/>
            <a:ext cx="5981700" cy="35814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 of Sum Rule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1450" y="1981200"/>
            <a:ext cx="6261100" cy="28956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 of Sum Rule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700" y="1771650"/>
            <a:ext cx="6324600" cy="33147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Wedding picture example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5750" y="1600200"/>
            <a:ext cx="6032500" cy="36576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Counting subsets of a finite set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02606" y="2052865"/>
            <a:ext cx="70834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Let S be a finite set. Use product rule to show that the </a:t>
            </a:r>
          </a:p>
          <a:p>
            <a:r>
              <a:rPr lang="en-US" sz="2400" dirty="0" smtClean="0"/>
              <a:t>number of different subsets of S is 2</a:t>
            </a:r>
            <a:r>
              <a:rPr lang="en-US" sz="2400" baseline="30000" dirty="0" smtClean="0"/>
              <a:t>|S|</a:t>
            </a:r>
            <a:endParaRPr lang="en-US" sz="2400" baseline="30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1224</TotalTime>
  <Words>472</Words>
  <Application>Microsoft Macintosh PowerPoint</Application>
  <PresentationFormat>On-screen Show (4:3)</PresentationFormat>
  <Paragraphs>78</Paragraphs>
  <Slides>39</Slides>
  <Notes>0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1" baseType="lpstr">
      <vt:lpstr>Office Theme</vt:lpstr>
      <vt:lpstr>Equation</vt:lpstr>
      <vt:lpstr>CS2210(22C:19) Discrete Structures Counting</vt:lpstr>
      <vt:lpstr>The Product Rule</vt:lpstr>
      <vt:lpstr>Example of Product Rule</vt:lpstr>
      <vt:lpstr>Example of Product Rule</vt:lpstr>
      <vt:lpstr>The Sum Rule</vt:lpstr>
      <vt:lpstr>Example of Sum Rule</vt:lpstr>
      <vt:lpstr>Example of Sum Rule</vt:lpstr>
      <vt:lpstr>Wedding picture example</vt:lpstr>
      <vt:lpstr>Counting subsets of a finite set</vt:lpstr>
      <vt:lpstr>Counting loops</vt:lpstr>
      <vt:lpstr>The Inclusion-Exclusion Principle</vt:lpstr>
      <vt:lpstr>The Inclusion-Exclusion Principle</vt:lpstr>
      <vt:lpstr>Tree diagrams</vt:lpstr>
      <vt:lpstr>Tree diagrams</vt:lpstr>
      <vt:lpstr>Pigeonhole Principle</vt:lpstr>
      <vt:lpstr>Application of Pigeonhole Principle</vt:lpstr>
      <vt:lpstr>Generalized Pigeonhole Principle</vt:lpstr>
      <vt:lpstr>More examples</vt:lpstr>
      <vt:lpstr>More examples</vt:lpstr>
      <vt:lpstr>Permutation</vt:lpstr>
      <vt:lpstr>Permutation</vt:lpstr>
      <vt:lpstr>Example of permutation</vt:lpstr>
      <vt:lpstr>Exercise</vt:lpstr>
      <vt:lpstr>Combination</vt:lpstr>
      <vt:lpstr>Example of combination</vt:lpstr>
      <vt:lpstr>Proof of combination formula</vt:lpstr>
      <vt:lpstr>Proof of combination formula</vt:lpstr>
      <vt:lpstr>Circular seating</vt:lpstr>
      <vt:lpstr>Other applications</vt:lpstr>
      <vt:lpstr>Book  shelf problem</vt:lpstr>
      <vt:lpstr>Pascal’s Identity</vt:lpstr>
      <vt:lpstr>Binomial Theorem</vt:lpstr>
      <vt:lpstr>Proof of Binomial Theorem</vt:lpstr>
      <vt:lpstr>Proof of Binomial Theorem</vt:lpstr>
      <vt:lpstr>Proof of Binomial Theorem</vt:lpstr>
      <vt:lpstr>Proof of Binomial Theorem</vt:lpstr>
      <vt:lpstr>Example of Binomial Theorem</vt:lpstr>
      <vt:lpstr>Example of Binomial Theorem</vt:lpstr>
      <vt:lpstr>Example: Approximating (1+x)n</vt:lpstr>
    </vt:vector>
  </TitlesOfParts>
  <Company>University of Iowa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22C:19 Discrete Math</dc:title>
  <dc:creator>Sukumar Ghosh</dc:creator>
  <cp:lastModifiedBy>Office 2004 Test Drive User</cp:lastModifiedBy>
  <cp:revision>167</cp:revision>
  <cp:lastPrinted>2010-10-13T01:25:34Z</cp:lastPrinted>
  <dcterms:created xsi:type="dcterms:W3CDTF">2015-03-25T18:44:58Z</dcterms:created>
  <dcterms:modified xsi:type="dcterms:W3CDTF">2015-03-25T18:46:23Z</dcterms:modified>
</cp:coreProperties>
</file>