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Override PartName="/ppt/embeddings/oleObject8.bin" ContentType="application/vnd.openxmlformats-officedocument.oleObject"/>
  <Override PartName="/ppt/embeddings/oleObject1.bin" ContentType="application/vnd.openxmlformats-officedocument.oleObject"/>
  <Override PartName="/ppt/embeddings/oleObject16.bin" ContentType="application/vnd.openxmlformats-officedocument.oleObject"/>
  <Default Extension="xml" ContentType="application/xml"/>
  <Override PartName="/ppt/tableStyles.xml" ContentType="application/vnd.openxmlformats-officedocument.presentationml.tableStyles+xml"/>
  <Override PartName="/ppt/slides/slide28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embeddings/oleObject7.bin" ContentType="application/vnd.openxmlformats-officedocument.oleObject"/>
  <Override PartName="/docProps/core.xml" ContentType="application/vnd.openxmlformats-package.core-properties+xml"/>
  <Override PartName="/ppt/embeddings/oleObject15.bin" ContentType="application/vnd.openxmlformats-officedocument.oleObject"/>
  <Override PartName="/ppt/slides/slide44.xml" ContentType="application/vnd.openxmlformats-officedocument.presentationml.slide+xml"/>
  <Override PartName="/ppt/slides/slide27.xml" ContentType="application/vnd.openxmlformats-officedocument.presentationml.slide+xml"/>
  <Default Extension="vml" ContentType="application/vnd.openxmlformats-officedocument.vmlDrawing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Default Extension="png" ContentType="image/png"/>
  <Override PartName="/ppt/slides/slide12.xml" ContentType="application/vnd.openxmlformats-officedocument.presentationml.slide+xml"/>
  <Override PartName="/ppt/embeddings/oleObject6.bin" ContentType="application/vnd.openxmlformats-officedocument.oleObject"/>
  <Override PartName="/ppt/embeddings/oleObject14.bin" ContentType="application/vnd.openxmlformats-officedocument.oleObject"/>
  <Override PartName="/ppt/slides/slide43.xml" ContentType="application/vnd.openxmlformats-officedocument.presentationml.slide+xml"/>
  <Override PartName="/ppt/presProps.xml" ContentType="application/vnd.openxmlformats-officedocument.presentationml.presProps+xml"/>
  <Default Extension="pict" ContentType="image/pict"/>
  <Override PartName="/ppt/slides/slide26.xml" ContentType="application/vnd.openxmlformats-officedocument.presentationml.slide+xml"/>
  <Override PartName="/ppt/slides/slide35.xml" ContentType="application/vnd.openxmlformats-officedocument.presentationml.slide+xml"/>
  <Override PartName="/ppt/embeddings/oleObject12.bin" ContentType="application/vnd.openxmlformats-officedocument.oleObject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embeddings/oleObject5.bin" ContentType="application/vnd.openxmlformats-officedocument.oleObject"/>
  <Override PartName="/ppt/embeddings/oleObject13.bin" ContentType="application/vnd.openxmlformats-officedocument.oleObject"/>
  <Override PartName="/ppt/slides/slide42.xml" ContentType="application/vnd.openxmlformats-officedocument.presentationml.slide+xml"/>
  <Override PartName="/ppt/slides/slide25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embeddings/oleObject11.bin" ContentType="application/vnd.openxmlformats-officedocument.oleObject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embeddings/oleObject4.bin" ContentType="application/vnd.openxmlformats-officedocument.oleObject"/>
  <Override PartName="/docProps/app.xml" ContentType="application/vnd.openxmlformats-officedocument.extended-properties+xml"/>
  <Override PartName="/ppt/slides/slide41.xml" ContentType="application/vnd.openxmlformats-officedocument.presentationml.slide+xml"/>
  <Override PartName="/ppt/slides/slide24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embeddings/oleObject10.bin" ContentType="application/vnd.openxmlformats-officedocument.oleObject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viewProps.xml" ContentType="application/vnd.openxmlformats-officedocument.presentationml.viewProps+xml"/>
  <Default Extension="jpeg" ContentType="image/jpeg"/>
  <Override PartName="/ppt/embeddings/oleObject3.bin" ContentType="application/vnd.openxmlformats-officedocument.oleObject"/>
  <Override PartName="/ppt/embeddings/oleObject18.bin" ContentType="application/vnd.openxmlformats-officedocument.oleObject"/>
  <Override PartName="/ppt/slides/slide40.xml" ContentType="application/vnd.openxmlformats-officedocument.presentationml.slide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embeddings/oleObject9.bin" ContentType="application/vnd.openxmlformats-officedocument.oleObject"/>
  <Override PartName="/ppt/embeddings/oleObject2.bin" ContentType="application/vnd.openxmlformats-officedocument.oleObject"/>
  <Override PartName="/ppt/embeddings/oleObject17.bin" ContentType="application/vnd.openxmlformats-officedocument.oleObject"/>
  <Override PartName="/ppt/slides/slide29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46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93" r:id="rId9"/>
    <p:sldId id="264" r:id="rId10"/>
    <p:sldId id="266" r:id="rId11"/>
    <p:sldId id="267" r:id="rId12"/>
    <p:sldId id="265" r:id="rId13"/>
    <p:sldId id="272" r:id="rId14"/>
    <p:sldId id="268" r:id="rId15"/>
    <p:sldId id="273" r:id="rId16"/>
    <p:sldId id="274" r:id="rId17"/>
    <p:sldId id="291" r:id="rId18"/>
    <p:sldId id="299" r:id="rId19"/>
    <p:sldId id="300" r:id="rId20"/>
    <p:sldId id="276" r:id="rId21"/>
    <p:sldId id="277" r:id="rId22"/>
    <p:sldId id="278" r:id="rId23"/>
    <p:sldId id="269" r:id="rId24"/>
    <p:sldId id="279" r:id="rId25"/>
    <p:sldId id="280" r:id="rId26"/>
    <p:sldId id="290" r:id="rId27"/>
    <p:sldId id="281" r:id="rId28"/>
    <p:sldId id="270" r:id="rId29"/>
    <p:sldId id="282" r:id="rId30"/>
    <p:sldId id="301" r:id="rId31"/>
    <p:sldId id="283" r:id="rId32"/>
    <p:sldId id="284" r:id="rId33"/>
    <p:sldId id="285" r:id="rId34"/>
    <p:sldId id="286" r:id="rId35"/>
    <p:sldId id="287" r:id="rId36"/>
    <p:sldId id="292" r:id="rId37"/>
    <p:sldId id="288" r:id="rId38"/>
    <p:sldId id="289" r:id="rId39"/>
    <p:sldId id="302" r:id="rId40"/>
    <p:sldId id="294" r:id="rId41"/>
    <p:sldId id="295" r:id="rId42"/>
    <p:sldId id="296" r:id="rId43"/>
    <p:sldId id="297" r:id="rId44"/>
    <p:sldId id="298" r:id="rId4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28" d="100"/>
          <a:sy n="128" d="100"/>
        </p:scale>
        <p:origin x="-112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notesMaster" Target="notesMasters/notesMaster1.xml"/><Relationship Id="rId47" Type="http://schemas.openxmlformats.org/officeDocument/2006/relationships/printerSettings" Target="printerSettings/printerSettings1.bin"/><Relationship Id="rId48" Type="http://schemas.openxmlformats.org/officeDocument/2006/relationships/presProps" Target="presProps.xml"/><Relationship Id="rId49" Type="http://schemas.openxmlformats.org/officeDocument/2006/relationships/viewProps" Target="view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theme" Target="theme/theme1.xml"/><Relationship Id="rId5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ict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pict"/><Relationship Id="rId4" Type="http://schemas.openxmlformats.org/officeDocument/2006/relationships/image" Target="../media/image5.pict"/><Relationship Id="rId5" Type="http://schemas.openxmlformats.org/officeDocument/2006/relationships/image" Target="../media/image6.pict"/><Relationship Id="rId1" Type="http://schemas.openxmlformats.org/officeDocument/2006/relationships/image" Target="../media/image2.pict"/><Relationship Id="rId2" Type="http://schemas.openxmlformats.org/officeDocument/2006/relationships/image" Target="../media/image3.pict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pict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pict"/><Relationship Id="rId2" Type="http://schemas.openxmlformats.org/officeDocument/2006/relationships/image" Target="../media/image24.pict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ict"/><Relationship Id="rId4" Type="http://schemas.openxmlformats.org/officeDocument/2006/relationships/image" Target="../media/image33.pict"/><Relationship Id="rId5" Type="http://schemas.openxmlformats.org/officeDocument/2006/relationships/image" Target="../media/image34.pict"/><Relationship Id="rId6" Type="http://schemas.openxmlformats.org/officeDocument/2006/relationships/image" Target="../media/image35.pict"/><Relationship Id="rId7" Type="http://schemas.openxmlformats.org/officeDocument/2006/relationships/image" Target="../media/image36.pict"/><Relationship Id="rId1" Type="http://schemas.openxmlformats.org/officeDocument/2006/relationships/image" Target="../media/image30.pict"/><Relationship Id="rId2" Type="http://schemas.openxmlformats.org/officeDocument/2006/relationships/image" Target="../media/image31.pict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pict"/><Relationship Id="rId2" Type="http://schemas.openxmlformats.org/officeDocument/2006/relationships/image" Target="../media/image41.pict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A34B2F-7B38-E843-A19F-167532244C3A}" type="datetimeFigureOut">
              <a:rPr lang="en-US" smtClean="0"/>
              <a:pPr/>
              <a:t>2/1/15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AE857A-248B-D342-903A-5A2DDA1DCD0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2/1/15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2/1/15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2/1/15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2/1/15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2/1/15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2/1/15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2/1/15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2/1/15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2/1/15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2/1/15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2/1/15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797410-AAF8-DE42-877D-39C4C28840A2}" type="datetimeFigureOut">
              <a:rPr lang="en-US" smtClean="0"/>
              <a:pPr/>
              <a:t>2/1/15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7.bin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1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4" Type="http://schemas.openxmlformats.org/officeDocument/2006/relationships/oleObject" Target="../embeddings/oleObject9.bin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5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6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7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8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9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4" Type="http://schemas.openxmlformats.org/officeDocument/2006/relationships/oleObject" Target="../embeddings/oleObject11.bin"/><Relationship Id="rId5" Type="http://schemas.openxmlformats.org/officeDocument/2006/relationships/oleObject" Target="../embeddings/oleObject12.bin"/><Relationship Id="rId6" Type="http://schemas.openxmlformats.org/officeDocument/2006/relationships/oleObject" Target="../embeddings/oleObject13.bin"/><Relationship Id="rId7" Type="http://schemas.openxmlformats.org/officeDocument/2006/relationships/oleObject" Target="../embeddings/oleObject14.bin"/><Relationship Id="rId8" Type="http://schemas.openxmlformats.org/officeDocument/2006/relationships/image" Target="../media/image37.png"/><Relationship Id="rId9" Type="http://schemas.openxmlformats.org/officeDocument/2006/relationships/image" Target="../media/image38.png"/><Relationship Id="rId10" Type="http://schemas.openxmlformats.org/officeDocument/2006/relationships/oleObject" Target="../embeddings/oleObject15.bin"/><Relationship Id="rId11" Type="http://schemas.openxmlformats.org/officeDocument/2006/relationships/oleObject" Target="../embeddings/oleObject16.bin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9.pn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4" Type="http://schemas.openxmlformats.org/officeDocument/2006/relationships/oleObject" Target="../embeddings/oleObject18.bin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1.bin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2.png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3.png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4.png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5.png"/><Relationship Id="rId3" Type="http://schemas.openxmlformats.org/officeDocument/2006/relationships/image" Target="../media/image4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oleObject" Target="../embeddings/oleObject3.bin"/><Relationship Id="rId5" Type="http://schemas.openxmlformats.org/officeDocument/2006/relationships/oleObject" Target="../embeddings/oleObject4.bin"/><Relationship Id="rId6" Type="http://schemas.openxmlformats.org/officeDocument/2006/relationships/oleObject" Target="../embeddings/oleObject5.bin"/><Relationship Id="rId7" Type="http://schemas.openxmlformats.org/officeDocument/2006/relationships/oleObject" Target="../embeddings/oleObject6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>CS 2210 (22C:019) Discrete Structures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>
                <a:solidFill>
                  <a:srgbClr val="FF0000"/>
                </a:solidFill>
              </a:rPr>
              <a:t>Sets and Functions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Spring 2015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Sukumar Ghosh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Union of Sets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030762" y="2203412"/>
            <a:ext cx="2068615" cy="2039840"/>
          </a:xfrm>
          <a:prstGeom prst="ellipse">
            <a:avLst/>
          </a:prstGeom>
          <a:solidFill>
            <a:srgbClr val="660066">
              <a:alpha val="28000"/>
            </a:srgbClr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424331" y="2203412"/>
            <a:ext cx="2068615" cy="2039840"/>
          </a:xfrm>
          <a:prstGeom prst="ellipse">
            <a:avLst/>
          </a:prstGeom>
          <a:solidFill>
            <a:srgbClr val="FFFF00">
              <a:alpha val="35000"/>
            </a:srgbClr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8500" y="1837419"/>
            <a:ext cx="5926760" cy="40005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Intersection of Sets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7792" y="2445139"/>
            <a:ext cx="5257800" cy="3175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037792" y="1772252"/>
            <a:ext cx="51955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Set of elements that belong to both sets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Union and Intersection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55673" y="1982109"/>
            <a:ext cx="7931127" cy="29854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Let A = {1, 2, 3, 4, 5} and B = {0, 2, 5, 8}</a:t>
            </a:r>
          </a:p>
          <a:p>
            <a:endParaRPr lang="en-US" sz="2400" dirty="0" smtClean="0"/>
          </a:p>
          <a:p>
            <a:r>
              <a:rPr lang="en-US" sz="2400" dirty="0" smtClean="0"/>
              <a:t>Then </a:t>
            </a:r>
            <a:r>
              <a:rPr lang="en-US" sz="2400" b="1" dirty="0" smtClean="0">
                <a:solidFill>
                  <a:srgbClr val="0000FF"/>
                </a:solidFill>
              </a:rPr>
              <a:t>A ⋃ B </a:t>
            </a:r>
            <a:r>
              <a:rPr lang="en-US" sz="2400" dirty="0" smtClean="0"/>
              <a:t>= {0, 1, 2, 3, 4, 5, 8}  	</a:t>
            </a:r>
            <a:r>
              <a:rPr lang="en-US" sz="4000" dirty="0" smtClean="0"/>
              <a:t>(</a:t>
            </a:r>
            <a:r>
              <a:rPr lang="en-US" sz="4000" dirty="0" smtClean="0">
                <a:solidFill>
                  <a:srgbClr val="0000FF"/>
                </a:solidFill>
              </a:rPr>
              <a:t>A </a:t>
            </a:r>
            <a:r>
              <a:rPr lang="en-US" sz="4000" dirty="0" smtClean="0">
                <a:solidFill>
                  <a:srgbClr val="660066"/>
                </a:solidFill>
              </a:rPr>
              <a:t>union</a:t>
            </a:r>
            <a:r>
              <a:rPr lang="en-US" sz="4000" dirty="0" smtClean="0">
                <a:solidFill>
                  <a:srgbClr val="0000FF"/>
                </a:solidFill>
              </a:rPr>
              <a:t> B</a:t>
            </a:r>
            <a:r>
              <a:rPr lang="en-US" sz="4000" dirty="0" smtClean="0"/>
              <a:t>)</a:t>
            </a:r>
          </a:p>
          <a:p>
            <a:endParaRPr lang="en-US" sz="2400" dirty="0" smtClean="0"/>
          </a:p>
          <a:p>
            <a:r>
              <a:rPr lang="en-US" sz="2400" dirty="0" smtClean="0"/>
              <a:t>And </a:t>
            </a:r>
            <a:r>
              <a:rPr lang="en-US" sz="2400" b="1" dirty="0" smtClean="0">
                <a:solidFill>
                  <a:srgbClr val="0000FF"/>
                </a:solidFill>
              </a:rPr>
              <a:t>A ⋂ B </a:t>
            </a:r>
            <a:r>
              <a:rPr lang="en-US" sz="2400" dirty="0" smtClean="0"/>
              <a:t>= {2, 5} 					</a:t>
            </a:r>
            <a:r>
              <a:rPr lang="en-US" sz="4000" dirty="0" smtClean="0"/>
              <a:t>(A </a:t>
            </a:r>
            <a:r>
              <a:rPr lang="en-US" sz="4000" dirty="0" smtClean="0">
                <a:solidFill>
                  <a:srgbClr val="660066"/>
                </a:solidFill>
              </a:rPr>
              <a:t>intersection</a:t>
            </a:r>
            <a:r>
              <a:rPr lang="en-US" sz="4000" dirty="0" smtClean="0"/>
              <a:t> B)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Disjoint Sets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2107" y="2037616"/>
            <a:ext cx="5867400" cy="3505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 difference &amp; complement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414355" y="1982109"/>
            <a:ext cx="5196930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Let A = {1, 2, 3, 4, 5} and B = {0, 2, 5, 8}</a:t>
            </a:r>
          </a:p>
          <a:p>
            <a:endParaRPr lang="en-US" sz="2400" dirty="0" smtClean="0"/>
          </a:p>
          <a:p>
            <a:r>
              <a:rPr lang="en-US" sz="3600" b="1" dirty="0" smtClean="0">
                <a:solidFill>
                  <a:srgbClr val="000090"/>
                </a:solidFill>
              </a:rPr>
              <a:t>A – B = {</a:t>
            </a:r>
            <a:r>
              <a:rPr lang="en-US" sz="3600" b="1" dirty="0" err="1" smtClean="0">
                <a:solidFill>
                  <a:srgbClr val="000090"/>
                </a:solidFill>
              </a:rPr>
              <a:t>x</a:t>
            </a:r>
            <a:r>
              <a:rPr lang="en-US" sz="3600" b="1" dirty="0" smtClean="0">
                <a:solidFill>
                  <a:srgbClr val="000090"/>
                </a:solidFill>
              </a:rPr>
              <a:t> | </a:t>
            </a:r>
            <a:r>
              <a:rPr lang="en-US" sz="3600" b="1" dirty="0" err="1" smtClean="0">
                <a:solidFill>
                  <a:srgbClr val="000090"/>
                </a:solidFill>
              </a:rPr>
              <a:t>x</a:t>
            </a:r>
            <a:r>
              <a:rPr lang="en-US" sz="3600" b="1" dirty="0" smtClean="0">
                <a:solidFill>
                  <a:srgbClr val="000090"/>
                </a:solidFill>
              </a:rPr>
              <a:t> ∈A ∧ </a:t>
            </a:r>
            <a:r>
              <a:rPr lang="en-US" sz="3600" b="1" dirty="0" err="1" smtClean="0">
                <a:solidFill>
                  <a:srgbClr val="000090"/>
                </a:solidFill>
              </a:rPr>
              <a:t>x</a:t>
            </a:r>
            <a:r>
              <a:rPr lang="en-US" sz="3600" b="1" dirty="0" smtClean="0">
                <a:solidFill>
                  <a:srgbClr val="000090"/>
                </a:solidFill>
              </a:rPr>
              <a:t> ∉ B}</a:t>
            </a:r>
          </a:p>
          <a:p>
            <a:endParaRPr lang="en-US" sz="2400" dirty="0" smtClean="0"/>
          </a:p>
          <a:p>
            <a:r>
              <a:rPr lang="en-US" sz="2400" dirty="0" smtClean="0"/>
              <a:t>So, in this case, A – B = {1, 3, 4}</a:t>
            </a:r>
          </a:p>
          <a:p>
            <a:endParaRPr lang="en-US" sz="2400" dirty="0" smtClean="0"/>
          </a:p>
          <a:p>
            <a:r>
              <a:rPr lang="en-US" sz="2400" dirty="0" smtClean="0"/>
              <a:t>Also </a:t>
            </a:r>
            <a:r>
              <a:rPr lang="en-US" sz="3600" b="1" dirty="0" smtClean="0">
                <a:solidFill>
                  <a:srgbClr val="000090"/>
                </a:solidFill>
              </a:rPr>
              <a:t>A = {</a:t>
            </a:r>
            <a:r>
              <a:rPr lang="en-US" sz="3600" b="1" dirty="0" err="1" smtClean="0">
                <a:solidFill>
                  <a:srgbClr val="000090"/>
                </a:solidFill>
              </a:rPr>
              <a:t>x</a:t>
            </a:r>
            <a:r>
              <a:rPr lang="en-US" sz="3600" b="1" dirty="0" smtClean="0">
                <a:solidFill>
                  <a:srgbClr val="000090"/>
                </a:solidFill>
              </a:rPr>
              <a:t> | </a:t>
            </a:r>
            <a:r>
              <a:rPr lang="en-US" sz="3600" b="1" dirty="0" err="1" smtClean="0">
                <a:solidFill>
                  <a:srgbClr val="000090"/>
                </a:solidFill>
              </a:rPr>
              <a:t>x</a:t>
            </a:r>
            <a:r>
              <a:rPr lang="en-US" sz="3600" b="1" dirty="0" smtClean="0">
                <a:solidFill>
                  <a:srgbClr val="000090"/>
                </a:solidFill>
              </a:rPr>
              <a:t> ∉ A} </a:t>
            </a:r>
          </a:p>
          <a:p>
            <a:endParaRPr lang="en-US" sz="2400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2010886" y="4462968"/>
            <a:ext cx="331940" cy="1588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 difference</a:t>
            </a:r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2010886" y="4462968"/>
            <a:ext cx="331940" cy="1588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5650" y="1638300"/>
            <a:ext cx="5092700" cy="35814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Complement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6826" y="2300005"/>
            <a:ext cx="4848880" cy="3325292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 identities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44511" y="1753298"/>
            <a:ext cx="79630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Recall the laws (also called </a:t>
            </a:r>
            <a:r>
              <a:rPr lang="en-US" b="1" dirty="0" smtClean="0"/>
              <a:t>identities</a:t>
            </a:r>
            <a:r>
              <a:rPr lang="en-US" dirty="0" smtClean="0"/>
              <a:t> or </a:t>
            </a:r>
            <a:r>
              <a:rPr lang="en-US" b="1" dirty="0" smtClean="0"/>
              <a:t>theorems</a:t>
            </a:r>
            <a:r>
              <a:rPr lang="en-US" dirty="0" smtClean="0"/>
              <a:t>) with propositions (see page 27).</a:t>
            </a:r>
          </a:p>
          <a:p>
            <a:r>
              <a:rPr lang="en-US" dirty="0" smtClean="0"/>
              <a:t>Each such law can be transformed into a corresponding law for sets.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620756" y="2633766"/>
            <a:ext cx="1827093" cy="42242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0000FF"/>
                </a:solidFill>
              </a:rPr>
              <a:t>Identity law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0000FF"/>
                </a:solidFill>
              </a:rPr>
              <a:t>Domination law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0000FF"/>
                </a:solidFill>
              </a:rPr>
              <a:t>Idempotent laws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0000FF"/>
                </a:solidFill>
              </a:rPr>
              <a:t>Double negation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0000FF"/>
                </a:solidFill>
              </a:rPr>
              <a:t>Commutative law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0000FF"/>
                </a:solidFill>
              </a:rPr>
              <a:t>Associative law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0000FF"/>
                </a:solidFill>
              </a:rPr>
              <a:t>De Morgan’s law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0000FF"/>
                </a:solidFill>
              </a:rPr>
              <a:t>Absorption law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0000FF"/>
                </a:solidFill>
              </a:rPr>
              <a:t>Negation law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312537" y="3004299"/>
            <a:ext cx="3248155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660066"/>
                </a:solidFill>
              </a:rPr>
              <a:t>Replace ⋁ by ⋃</a:t>
            </a:r>
          </a:p>
          <a:p>
            <a:r>
              <a:rPr lang="en-US" b="1" dirty="0" smtClean="0">
                <a:solidFill>
                  <a:srgbClr val="660066"/>
                </a:solidFill>
              </a:rPr>
              <a:t>Replace ⋀ by ⋂</a:t>
            </a:r>
          </a:p>
          <a:p>
            <a:r>
              <a:rPr lang="en-US" b="1" dirty="0" smtClean="0">
                <a:solidFill>
                  <a:srgbClr val="660066"/>
                </a:solidFill>
              </a:rPr>
              <a:t>Replace ¬ by complementation </a:t>
            </a:r>
          </a:p>
          <a:p>
            <a:r>
              <a:rPr lang="en-US" b="1" dirty="0" smtClean="0">
                <a:solidFill>
                  <a:srgbClr val="660066"/>
                </a:solidFill>
              </a:rPr>
              <a:t>Replace F by the empty set</a:t>
            </a:r>
          </a:p>
          <a:p>
            <a:r>
              <a:rPr lang="en-US" b="1" dirty="0" smtClean="0">
                <a:solidFill>
                  <a:srgbClr val="660066"/>
                </a:solidFill>
              </a:rPr>
              <a:t>Replace T by the Universal set U</a:t>
            </a:r>
            <a:endParaRPr lang="en-US" b="1" dirty="0">
              <a:solidFill>
                <a:srgbClr val="660066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312537" y="3004299"/>
            <a:ext cx="3180641" cy="1668002"/>
          </a:xfrm>
          <a:prstGeom prst="rect">
            <a:avLst/>
          </a:prstGeom>
          <a:solidFill>
            <a:srgbClr val="FFFF00">
              <a:alpha val="28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 identities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7722" y="1417638"/>
            <a:ext cx="6412729" cy="5011272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 identities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475" y="1756045"/>
            <a:ext cx="7322144" cy="433554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set?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b="1" dirty="0" smtClean="0"/>
              <a:t>Definition</a:t>
            </a:r>
            <a:r>
              <a:rPr lang="en-US" sz="2400" dirty="0" smtClean="0"/>
              <a:t>. A set is an </a:t>
            </a:r>
            <a:r>
              <a:rPr lang="en-US" sz="2400" dirty="0" smtClean="0">
                <a:solidFill>
                  <a:srgbClr val="FF0000"/>
                </a:solidFill>
              </a:rPr>
              <a:t>unordered collection </a:t>
            </a:r>
            <a:r>
              <a:rPr lang="en-US" sz="2400" dirty="0" smtClean="0"/>
              <a:t>of objects.</a:t>
            </a:r>
          </a:p>
          <a:p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dirty="0" smtClean="0">
                <a:solidFill>
                  <a:srgbClr val="0000FF"/>
                </a:solidFill>
              </a:rPr>
              <a:t>S = {2, 4, 6, 8, …}</a:t>
            </a:r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dirty="0" smtClean="0">
                <a:solidFill>
                  <a:srgbClr val="0000FF"/>
                </a:solidFill>
              </a:rPr>
              <a:t>COLOR = {red, blue, green, yellow}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Each object is called an </a:t>
            </a:r>
            <a:r>
              <a:rPr lang="en-US" sz="2400" dirty="0" smtClean="0">
                <a:solidFill>
                  <a:srgbClr val="FF0000"/>
                </a:solidFill>
              </a:rPr>
              <a:t>elemen</a:t>
            </a:r>
            <a:r>
              <a:rPr lang="en-US" sz="2400" dirty="0" smtClean="0"/>
              <a:t>t  or a </a:t>
            </a:r>
            <a:r>
              <a:rPr lang="en-US" sz="2400" dirty="0" smtClean="0">
                <a:solidFill>
                  <a:srgbClr val="FF0000"/>
                </a:solidFill>
              </a:rPr>
              <a:t>member</a:t>
            </a:r>
            <a:r>
              <a:rPr lang="en-US" sz="2400" dirty="0" smtClean="0"/>
              <a:t> of the set.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of set identity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9800" y="1701799"/>
            <a:ext cx="6472765" cy="3766593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Visualizing </a:t>
            </a:r>
            <a:r>
              <a:rPr lang="en-US" dirty="0" err="1" smtClean="0"/>
              <a:t>DeMorgan’s</a:t>
            </a:r>
            <a:r>
              <a:rPr lang="en-US" dirty="0" smtClean="0"/>
              <a:t> theorem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117" y="1717119"/>
            <a:ext cx="6210300" cy="396240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Visualizing </a:t>
            </a:r>
            <a:r>
              <a:rPr lang="en-US" dirty="0" err="1" smtClean="0"/>
              <a:t>DeMorgan’s</a:t>
            </a:r>
            <a:r>
              <a:rPr lang="en-US" dirty="0" smtClean="0"/>
              <a:t> theorem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0228" y="1573229"/>
            <a:ext cx="6299200" cy="397510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51240" y="1417638"/>
            <a:ext cx="8353569" cy="5144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/>
              <a:t>Let A, B be two non-empty sets. (Example: </a:t>
            </a:r>
            <a:r>
              <a:rPr lang="en-US" sz="2000" b="1" dirty="0" smtClean="0">
                <a:solidFill>
                  <a:srgbClr val="660066"/>
                </a:solidFill>
              </a:rPr>
              <a:t>A = set of students</a:t>
            </a:r>
            <a:r>
              <a:rPr lang="en-US" sz="2000" dirty="0" smtClean="0"/>
              <a:t>, </a:t>
            </a:r>
          </a:p>
          <a:p>
            <a:pPr>
              <a:lnSpc>
                <a:spcPct val="150000"/>
              </a:lnSpc>
            </a:pPr>
            <a:r>
              <a:rPr lang="en-US" sz="2000" b="1" dirty="0" smtClean="0">
                <a:solidFill>
                  <a:srgbClr val="660066"/>
                </a:solidFill>
              </a:rPr>
              <a:t>B = set of integers</a:t>
            </a:r>
            <a:r>
              <a:rPr lang="en-US" sz="2000" dirty="0" smtClean="0"/>
              <a:t>). Then, a</a:t>
            </a:r>
            <a:r>
              <a:rPr lang="en-US" sz="2000" b="1" dirty="0" smtClean="0"/>
              <a:t> </a:t>
            </a:r>
            <a:r>
              <a:rPr lang="en-US" sz="2000" b="1" dirty="0" smtClean="0">
                <a:solidFill>
                  <a:srgbClr val="000090"/>
                </a:solidFill>
              </a:rPr>
              <a:t>function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f</a:t>
            </a:r>
            <a:r>
              <a:rPr lang="en-US" sz="2000" dirty="0" smtClean="0"/>
              <a:t> assigns </a:t>
            </a:r>
            <a:r>
              <a:rPr lang="en-US" sz="2000" b="1" i="1" dirty="0" smtClean="0">
                <a:solidFill>
                  <a:srgbClr val="FF0000"/>
                </a:solidFill>
              </a:rPr>
              <a:t>exactly one element 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of B to each element of A</a:t>
            </a:r>
          </a:p>
          <a:p>
            <a:pPr>
              <a:lnSpc>
                <a:spcPct val="150000"/>
              </a:lnSpc>
            </a:pPr>
            <a:endParaRPr lang="en-US" sz="2400" dirty="0" smtClean="0"/>
          </a:p>
          <a:p>
            <a:pPr>
              <a:lnSpc>
                <a:spcPct val="150000"/>
              </a:lnSpc>
            </a:pPr>
            <a:r>
              <a:rPr lang="en-US" sz="2400" dirty="0" smtClean="0"/>
              <a:t>							</a:t>
            </a:r>
          </a:p>
          <a:p>
            <a:pPr>
              <a:lnSpc>
                <a:spcPct val="150000"/>
              </a:lnSpc>
            </a:pPr>
            <a:endParaRPr lang="en-US" sz="2400" dirty="0" smtClean="0"/>
          </a:p>
          <a:p>
            <a:pPr>
              <a:lnSpc>
                <a:spcPct val="150000"/>
              </a:lnSpc>
            </a:pPr>
            <a:endParaRPr lang="en-US" sz="2400" dirty="0" smtClean="0"/>
          </a:p>
          <a:p>
            <a:pPr>
              <a:lnSpc>
                <a:spcPct val="150000"/>
              </a:lnSpc>
            </a:pPr>
            <a:r>
              <a:rPr lang="en-US" sz="2400" dirty="0" smtClean="0"/>
              <a:t>Also called </a:t>
            </a:r>
            <a:r>
              <a:rPr lang="en-US" sz="2400" dirty="0" smtClean="0">
                <a:solidFill>
                  <a:srgbClr val="FF0000"/>
                </a:solidFill>
              </a:rPr>
              <a:t>mapping</a:t>
            </a:r>
            <a:r>
              <a:rPr lang="en-US" sz="2400" dirty="0" smtClean="0"/>
              <a:t> or </a:t>
            </a:r>
            <a:r>
              <a:rPr lang="en-US" sz="2400" dirty="0" smtClean="0">
                <a:solidFill>
                  <a:srgbClr val="FF0000"/>
                </a:solidFill>
              </a:rPr>
              <a:t>transformation</a:t>
            </a:r>
            <a:r>
              <a:rPr lang="en-US" sz="2400" dirty="0" smtClean="0"/>
              <a:t> …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(As an example, if the function </a:t>
            </a:r>
            <a:r>
              <a:rPr lang="en-US" sz="2000" dirty="0" err="1" smtClean="0"/>
              <a:t>f</a:t>
            </a:r>
            <a:r>
              <a:rPr lang="en-US" sz="2000" dirty="0" smtClean="0"/>
              <a:t> is </a:t>
            </a:r>
            <a:r>
              <a:rPr lang="en-US" sz="2000" b="1" i="1" dirty="0" smtClean="0">
                <a:solidFill>
                  <a:srgbClr val="FF0000"/>
                </a:solidFill>
              </a:rPr>
              <a:t>age</a:t>
            </a:r>
            <a:r>
              <a:rPr lang="en-US" sz="2000" dirty="0" smtClean="0"/>
              <a:t>, then it “maps” each student from set A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To  an integer from B to  like </a:t>
            </a:r>
            <a:r>
              <a:rPr lang="en-US" sz="2000" dirty="0" smtClean="0">
                <a:solidFill>
                  <a:srgbClr val="FF0000"/>
                </a:solidFill>
              </a:rPr>
              <a:t>age (Bob) = 19, age (Alice) = 21 …</a:t>
            </a:r>
            <a:r>
              <a:rPr lang="en-US" sz="2000" dirty="0" smtClean="0"/>
              <a:t>}</a:t>
            </a:r>
          </a:p>
        </p:txBody>
      </p:sp>
      <p:sp>
        <p:nvSpPr>
          <p:cNvPr id="5" name="Rectangular Callout 4"/>
          <p:cNvSpPr/>
          <p:nvPr/>
        </p:nvSpPr>
        <p:spPr>
          <a:xfrm>
            <a:off x="2217876" y="3217679"/>
            <a:ext cx="1061547" cy="369332"/>
          </a:xfrm>
          <a:prstGeom prst="wedgeRectCallout">
            <a:avLst>
              <a:gd name="adj1" fmla="val 95496"/>
              <a:gd name="adj2" fmla="val 61238"/>
            </a:avLst>
          </a:prstGeom>
          <a:solidFill>
            <a:srgbClr val="FFFF00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function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" name="Rectangular Callout 5"/>
          <p:cNvSpPr/>
          <p:nvPr/>
        </p:nvSpPr>
        <p:spPr>
          <a:xfrm>
            <a:off x="2748649" y="4454324"/>
            <a:ext cx="1061547" cy="369332"/>
          </a:xfrm>
          <a:prstGeom prst="wedgeRectCallout">
            <a:avLst>
              <a:gd name="adj1" fmla="val 94049"/>
              <a:gd name="adj2" fmla="val -236517"/>
            </a:avLst>
          </a:prstGeom>
          <a:solidFill>
            <a:srgbClr val="FFFF00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domain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7" name="Rectangular Callout 6"/>
          <p:cNvSpPr/>
          <p:nvPr/>
        </p:nvSpPr>
        <p:spPr>
          <a:xfrm>
            <a:off x="5652614" y="4269658"/>
            <a:ext cx="1297750" cy="369332"/>
          </a:xfrm>
          <a:prstGeom prst="wedgeRectCallout">
            <a:avLst>
              <a:gd name="adj1" fmla="val -89824"/>
              <a:gd name="adj2" fmla="val -213748"/>
            </a:avLst>
          </a:prstGeom>
          <a:solidFill>
            <a:srgbClr val="FFFF00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Co-domain</a:t>
            </a:r>
            <a:endParaRPr lang="en-US" sz="1600" dirty="0">
              <a:solidFill>
                <a:schemeClr val="tx1"/>
              </a:solidFill>
            </a:endParaRPr>
          </a:p>
        </p:txBody>
      </p:sp>
      <p:graphicFrame>
        <p:nvGraphicFramePr>
          <p:cNvPr id="34818" name="Object 2"/>
          <p:cNvGraphicFramePr>
            <a:graphicFrameLocks noChangeAspect="1"/>
          </p:cNvGraphicFramePr>
          <p:nvPr/>
        </p:nvGraphicFramePr>
        <p:xfrm>
          <a:off x="3677376" y="3402345"/>
          <a:ext cx="1582691" cy="505114"/>
        </p:xfrm>
        <a:graphic>
          <a:graphicData uri="http://schemas.openxmlformats.org/presentationml/2006/ole">
            <p:oleObj spid="_x0000_s34818" name="Equation" r:id="rId3" imgW="596900" imgH="1905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Terminology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6200" y="1657350"/>
            <a:ext cx="6451600" cy="35433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0254" y="1417638"/>
            <a:ext cx="7004427" cy="393541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934547" y="5549979"/>
            <a:ext cx="38316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Example of the </a:t>
            </a:r>
            <a:r>
              <a:rPr lang="en-US" sz="2400" dirty="0" smtClean="0">
                <a:solidFill>
                  <a:srgbClr val="FF0000"/>
                </a:solidFill>
              </a:rPr>
              <a:t>floor</a:t>
            </a:r>
            <a:r>
              <a:rPr lang="en-US" sz="2400" dirty="0" smtClean="0"/>
              <a:t> function</a:t>
            </a:r>
            <a:endParaRPr lang="en-US" sz="24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7500" y="2108200"/>
            <a:ext cx="5969000" cy="2641600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Exercises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59897" y="1986027"/>
            <a:ext cx="7138643" cy="27392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Let </a:t>
            </a:r>
            <a:r>
              <a:rPr lang="en-US" sz="2400" dirty="0" err="1" smtClean="0"/>
              <a:t>x</a:t>
            </a:r>
            <a:r>
              <a:rPr lang="en-US" sz="2400" dirty="0" smtClean="0"/>
              <a:t> be an integer. Why is </a:t>
            </a:r>
            <a:r>
              <a:rPr lang="en-US" sz="2400" dirty="0" err="1" smtClean="0"/>
              <a:t>f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not</a:t>
            </a:r>
            <a:r>
              <a:rPr lang="en-US" sz="2400" dirty="0" smtClean="0"/>
              <a:t> a function from R to R if</a:t>
            </a:r>
          </a:p>
          <a:p>
            <a:endParaRPr lang="en-US" sz="2400" dirty="0" smtClean="0"/>
          </a:p>
          <a:p>
            <a:pPr marL="342900" indent="-342900">
              <a:lnSpc>
                <a:spcPct val="150000"/>
              </a:lnSpc>
              <a:buAutoNum type="alphaLcParenBoth"/>
            </a:pPr>
            <a:r>
              <a:rPr lang="en-US" sz="2400" dirty="0" smtClean="0"/>
              <a:t> </a:t>
            </a:r>
            <a:r>
              <a:rPr lang="en-US" sz="2400" dirty="0" err="1" smtClean="0"/>
              <a:t>f(x</a:t>
            </a:r>
            <a:r>
              <a:rPr lang="en-US" sz="2400" dirty="0" smtClean="0"/>
              <a:t>) = 1/x</a:t>
            </a:r>
          </a:p>
          <a:p>
            <a:pPr marL="342900" indent="-342900">
              <a:lnSpc>
                <a:spcPct val="150000"/>
              </a:lnSpc>
              <a:buAutoNum type="alphaLcParenBoth"/>
            </a:pPr>
            <a:r>
              <a:rPr lang="en-US" sz="2400" dirty="0" smtClean="0"/>
              <a:t> </a:t>
            </a:r>
            <a:r>
              <a:rPr lang="en-US" sz="2400" dirty="0" err="1" smtClean="0"/>
              <a:t>f(x</a:t>
            </a:r>
            <a:r>
              <a:rPr lang="en-US" sz="2400" dirty="0" smtClean="0"/>
              <a:t>) = </a:t>
            </a:r>
            <a:r>
              <a:rPr lang="en-US" sz="2400" dirty="0" err="1" smtClean="0"/>
              <a:t>x</a:t>
            </a:r>
            <a:r>
              <a:rPr lang="en-US" sz="2400" dirty="0" smtClean="0"/>
              <a:t> </a:t>
            </a:r>
            <a:r>
              <a:rPr lang="en-US" sz="2400" baseline="30000" dirty="0" smtClean="0"/>
              <a:t>½</a:t>
            </a:r>
          </a:p>
          <a:p>
            <a:pPr marL="342900" indent="-342900">
              <a:lnSpc>
                <a:spcPct val="150000"/>
              </a:lnSpc>
              <a:buFontTx/>
              <a:buAutoNum type="alphaLcParenBoth"/>
            </a:pPr>
            <a:r>
              <a:rPr lang="en-US" sz="2400" dirty="0" smtClean="0"/>
              <a:t> </a:t>
            </a:r>
            <a:r>
              <a:rPr lang="en-US" sz="2400" dirty="0" err="1" smtClean="0"/>
              <a:t>f(x</a:t>
            </a:r>
            <a:r>
              <a:rPr lang="en-US" sz="2400" dirty="0" smtClean="0"/>
              <a:t>) = ±(x</a:t>
            </a:r>
            <a:r>
              <a:rPr lang="en-US" sz="2400" baseline="30000" dirty="0" smtClean="0"/>
              <a:t>2 </a:t>
            </a:r>
            <a:r>
              <a:rPr lang="en-US" sz="2400" dirty="0" smtClean="0"/>
              <a:t>+ 1)</a:t>
            </a:r>
            <a:r>
              <a:rPr lang="en-US" sz="2400" baseline="30000" dirty="0" smtClean="0"/>
              <a:t> ½</a:t>
            </a:r>
            <a:endParaRPr lang="en-US" sz="2400" dirty="0" smtClean="0"/>
          </a:p>
          <a:p>
            <a:pPr marL="342900" indent="-342900">
              <a:buAutoNum type="alphaLcParenBoth"/>
            </a:pPr>
            <a:endParaRPr lang="en-US" sz="2400" baseline="300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examples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1327" y="2063750"/>
            <a:ext cx="6234709" cy="3199422"/>
          </a:xfrm>
          <a:prstGeom prst="rect">
            <a:avLst/>
          </a:prstGeom>
        </p:spPr>
      </p:pic>
      <p:sp>
        <p:nvSpPr>
          <p:cNvPr id="6" name="Down Arrow 5"/>
          <p:cNvSpPr/>
          <p:nvPr/>
        </p:nvSpPr>
        <p:spPr>
          <a:xfrm>
            <a:off x="6225088" y="2063750"/>
            <a:ext cx="384859" cy="413741"/>
          </a:xfrm>
          <a:prstGeom prst="down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72084" y="5503719"/>
            <a:ext cx="53184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What is the distinction between co-domain and range?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One-to-one functions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1655" y="1837779"/>
            <a:ext cx="6244759" cy="372367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78233" y="5725115"/>
            <a:ext cx="64381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The term </a:t>
            </a:r>
            <a:r>
              <a:rPr lang="en-US" sz="2400" dirty="0" smtClean="0">
                <a:solidFill>
                  <a:srgbClr val="FF0000"/>
                </a:solidFill>
              </a:rPr>
              <a:t>injective</a:t>
            </a:r>
            <a:r>
              <a:rPr lang="en-US" sz="2400" dirty="0" smtClean="0"/>
              <a:t> is synonymous with one-to-one</a:t>
            </a:r>
            <a:endParaRPr lang="en-US" sz="24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Onto Functions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78233" y="5725115"/>
            <a:ext cx="58513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The term </a:t>
            </a:r>
            <a:r>
              <a:rPr lang="en-US" sz="2400" dirty="0" err="1" smtClean="0">
                <a:solidFill>
                  <a:srgbClr val="FF0000"/>
                </a:solidFill>
              </a:rPr>
              <a:t>surjective</a:t>
            </a:r>
            <a:r>
              <a:rPr lang="en-US" sz="2400" dirty="0" smtClean="0"/>
              <a:t> is synonymous with onto.</a:t>
            </a:r>
            <a:endParaRPr lang="en-US" sz="2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7350" y="1695450"/>
            <a:ext cx="5829300" cy="34671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Well known 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u="sng" dirty="0" smtClean="0"/>
              <a:t>Well known sets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dirty="0" smtClean="0">
                <a:solidFill>
                  <a:srgbClr val="0000FF"/>
                </a:solidFill>
              </a:rPr>
              <a:t>N = {0, 1, 2, 3 …}	</a:t>
            </a:r>
            <a:r>
              <a:rPr lang="en-US" dirty="0" smtClean="0"/>
              <a:t>	the set </a:t>
            </a:r>
            <a:r>
              <a:rPr lang="en-US" dirty="0" smtClean="0"/>
              <a:t>of natural numbers</a:t>
            </a:r>
          </a:p>
          <a:p>
            <a:pPr>
              <a:buNone/>
            </a:pPr>
            <a:r>
              <a:rPr lang="en-US" dirty="0" smtClean="0">
                <a:solidFill>
                  <a:srgbClr val="0000FF"/>
                </a:solidFill>
              </a:rPr>
              <a:t>Z = {…, -2, -1, 0, 1, 2, …} </a:t>
            </a:r>
            <a:r>
              <a:rPr lang="en-US" dirty="0" smtClean="0"/>
              <a:t>	the </a:t>
            </a:r>
            <a:r>
              <a:rPr lang="en-US" dirty="0" smtClean="0"/>
              <a:t>set of integers</a:t>
            </a:r>
          </a:p>
          <a:p>
            <a:pPr>
              <a:buNone/>
            </a:pPr>
            <a:r>
              <a:rPr lang="en-US" dirty="0" smtClean="0">
                <a:solidFill>
                  <a:srgbClr val="0000FF"/>
                </a:solidFill>
              </a:rPr>
              <a:t>Z+ = {1, 2, 3, …</a:t>
            </a:r>
            <a:r>
              <a:rPr lang="en-US" dirty="0" smtClean="0"/>
              <a:t>} </a:t>
            </a:r>
            <a:r>
              <a:rPr lang="en-US" dirty="0" smtClean="0"/>
              <a:t>	the set </a:t>
            </a:r>
            <a:r>
              <a:rPr lang="en-US" dirty="0" smtClean="0"/>
              <a:t>of positive integers</a:t>
            </a:r>
          </a:p>
          <a:p>
            <a:pPr>
              <a:buNone/>
            </a:pPr>
            <a:r>
              <a:rPr lang="en-US" dirty="0" smtClean="0">
                <a:solidFill>
                  <a:srgbClr val="0000FF"/>
                </a:solidFill>
              </a:rPr>
              <a:t>R </a:t>
            </a:r>
            <a:r>
              <a:rPr lang="en-US" dirty="0" smtClean="0"/>
              <a:t>= the set of real numbers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Strictly increasing functions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32631" y="1825493"/>
            <a:ext cx="763511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Let 				 where			   the set of real numbers</a:t>
            </a:r>
          </a:p>
          <a:p>
            <a:endParaRPr lang="en-US" sz="2400" dirty="0" smtClean="0"/>
          </a:p>
          <a:p>
            <a:r>
              <a:rPr lang="en-US" sz="2400" dirty="0" smtClean="0"/>
              <a:t>The function </a:t>
            </a:r>
            <a:r>
              <a:rPr lang="en-US" sz="2400" dirty="0" err="1" smtClean="0"/>
              <a:t>f</a:t>
            </a:r>
            <a:r>
              <a:rPr lang="en-US" sz="2400" dirty="0" smtClean="0"/>
              <a:t> is called </a:t>
            </a:r>
            <a:r>
              <a:rPr lang="en-US" sz="2400" dirty="0" smtClean="0">
                <a:solidFill>
                  <a:srgbClr val="0000FF"/>
                </a:solidFill>
              </a:rPr>
              <a:t>strictly </a:t>
            </a:r>
            <a:r>
              <a:rPr lang="en-US" sz="2400" dirty="0" smtClean="0">
                <a:solidFill>
                  <a:srgbClr val="0000FF"/>
                </a:solidFill>
              </a:rPr>
              <a:t>increasing </a:t>
            </a:r>
            <a:r>
              <a:rPr lang="en-US" sz="2400" dirty="0" smtClean="0"/>
              <a:t>if </a:t>
            </a:r>
            <a:r>
              <a:rPr lang="en-US" sz="2400" dirty="0" err="1" smtClean="0"/>
              <a:t>f(x</a:t>
            </a:r>
            <a:r>
              <a:rPr lang="en-US" sz="2400" dirty="0" smtClean="0"/>
              <a:t>) &lt; </a:t>
            </a:r>
            <a:r>
              <a:rPr lang="en-US" sz="2400" dirty="0" err="1" smtClean="0"/>
              <a:t>f(y</a:t>
            </a:r>
            <a:r>
              <a:rPr lang="en-US" sz="2400" dirty="0" smtClean="0"/>
              <a:t>), whenever </a:t>
            </a:r>
            <a:r>
              <a:rPr lang="en-US" sz="2400" dirty="0" err="1" smtClean="0"/>
              <a:t>x</a:t>
            </a:r>
            <a:r>
              <a:rPr lang="en-US" sz="2400" dirty="0" smtClean="0"/>
              <a:t> &lt; </a:t>
            </a:r>
            <a:r>
              <a:rPr lang="en-US" sz="2400" dirty="0" err="1" smtClean="0"/>
              <a:t>y</a:t>
            </a:r>
            <a:r>
              <a:rPr lang="en-US" sz="2400" dirty="0" smtClean="0"/>
              <a:t> . One can define </a:t>
            </a:r>
            <a:r>
              <a:rPr lang="en-US" sz="2400" dirty="0" smtClean="0">
                <a:solidFill>
                  <a:srgbClr val="0000FF"/>
                </a:solidFill>
              </a:rPr>
              <a:t>strictly decreasing </a:t>
            </a:r>
            <a:r>
              <a:rPr lang="en-US" sz="2400" dirty="0" smtClean="0"/>
              <a:t>functions in the same way. </a:t>
            </a:r>
          </a:p>
          <a:p>
            <a:endParaRPr lang="en-US" sz="2400" dirty="0" smtClean="0"/>
          </a:p>
          <a:p>
            <a:r>
              <a:rPr lang="en-US" sz="2400" dirty="0" smtClean="0"/>
              <a:t>Is a strictly increasing function a one-to-one function?</a:t>
            </a:r>
            <a:endParaRPr lang="en-US" sz="2400" dirty="0"/>
          </a:p>
        </p:txBody>
      </p:sp>
      <p:graphicFrame>
        <p:nvGraphicFramePr>
          <p:cNvPr id="57346" name="Object 2"/>
          <p:cNvGraphicFramePr>
            <a:graphicFrameLocks noChangeAspect="1"/>
          </p:cNvGraphicFramePr>
          <p:nvPr/>
        </p:nvGraphicFramePr>
        <p:xfrm>
          <a:off x="1535186" y="1825493"/>
          <a:ext cx="1335956" cy="426369"/>
        </p:xfrm>
        <a:graphic>
          <a:graphicData uri="http://schemas.openxmlformats.org/presentationml/2006/ole">
            <p:oleObj spid="_x0000_s57346" name="Equation" r:id="rId3" imgW="596900" imgH="190500" progId="Equation.DSMT4">
              <p:embed/>
            </p:oleObj>
          </a:graphicData>
        </a:graphic>
      </p:graphicFrame>
      <p:graphicFrame>
        <p:nvGraphicFramePr>
          <p:cNvPr id="57347" name="Object 3"/>
          <p:cNvGraphicFramePr>
            <a:graphicFrameLocks noChangeAspect="1"/>
          </p:cNvGraphicFramePr>
          <p:nvPr/>
        </p:nvGraphicFramePr>
        <p:xfrm>
          <a:off x="3841762" y="1825493"/>
          <a:ext cx="1001631" cy="426369"/>
        </p:xfrm>
        <a:graphic>
          <a:graphicData uri="http://schemas.openxmlformats.org/presentationml/2006/ole">
            <p:oleObj spid="_x0000_s57347" name="Equation" r:id="rId4" imgW="508000" imgH="1778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2400" y="1808915"/>
            <a:ext cx="6299200" cy="342254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563887" y="5553689"/>
            <a:ext cx="57053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1-to-1 and onto function are called </a:t>
            </a:r>
            <a:r>
              <a:rPr lang="en-US" sz="2400" dirty="0" err="1" smtClean="0">
                <a:solidFill>
                  <a:srgbClr val="FF0000"/>
                </a:solidFill>
              </a:rPr>
              <a:t>bijective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Arithmetic Functions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9497" y="2010974"/>
            <a:ext cx="7081397" cy="2906353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Identity Function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9250" y="2001353"/>
            <a:ext cx="5905500" cy="3187700"/>
          </a:xfrm>
          <a:prstGeom prst="rect">
            <a:avLst/>
          </a:prstGeo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Inverse Function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4099" y="1644650"/>
            <a:ext cx="6407126" cy="3960148"/>
          </a:xfrm>
          <a:prstGeom prst="rect">
            <a:avLst/>
          </a:prstGeom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Inverse Function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4500" y="2127250"/>
            <a:ext cx="5715000" cy="26035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556426" y="5213321"/>
            <a:ext cx="60470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 smtClean="0"/>
              <a:t>Inverse functions can be defined  only if the original function is</a:t>
            </a:r>
          </a:p>
          <a:p>
            <a:pPr algn="ctr"/>
            <a:r>
              <a:rPr lang="en-US" i="1" dirty="0" smtClean="0"/>
              <a:t> one-to-one and onto</a:t>
            </a:r>
            <a:endParaRPr lang="en-US" i="1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 of a function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592321" y="1565069"/>
            <a:ext cx="7522161" cy="17235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Let               </a:t>
            </a:r>
            <a:r>
              <a:rPr lang="en-US" sz="2400" dirty="0" smtClean="0">
                <a:sym typeface="Wingdings"/>
              </a:rPr>
              <a:t>. Then the graph of     is the set of ordered pairs 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ym typeface="Wingdings"/>
              </a:rPr>
              <a:t>          such that            	and             that can be displayed as 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ym typeface="Wingdings"/>
              </a:rPr>
              <a:t>a graph.</a:t>
            </a:r>
            <a:endParaRPr lang="en-US" sz="2400" dirty="0"/>
          </a:p>
        </p:txBody>
      </p:sp>
      <p:graphicFrame>
        <p:nvGraphicFramePr>
          <p:cNvPr id="48130" name="Object 2"/>
          <p:cNvGraphicFramePr>
            <a:graphicFrameLocks noChangeAspect="1"/>
          </p:cNvGraphicFramePr>
          <p:nvPr/>
        </p:nvGraphicFramePr>
        <p:xfrm>
          <a:off x="2122019" y="1746124"/>
          <a:ext cx="996275" cy="488691"/>
        </p:xfrm>
        <a:graphic>
          <a:graphicData uri="http://schemas.openxmlformats.org/presentationml/2006/ole">
            <p:oleObj spid="_x0000_s48130" name="Equation" r:id="rId3" imgW="596900" imgH="190500" progId="Equation.DSMT4">
              <p:embed/>
            </p:oleObj>
          </a:graphicData>
        </a:graphic>
      </p:graphicFrame>
      <p:graphicFrame>
        <p:nvGraphicFramePr>
          <p:cNvPr id="48131" name="Object 3"/>
          <p:cNvGraphicFramePr>
            <a:graphicFrameLocks noChangeAspect="1"/>
          </p:cNvGraphicFramePr>
          <p:nvPr/>
        </p:nvGraphicFramePr>
        <p:xfrm>
          <a:off x="5468917" y="1875024"/>
          <a:ext cx="274814" cy="374746"/>
        </p:xfrm>
        <a:graphic>
          <a:graphicData uri="http://schemas.openxmlformats.org/presentationml/2006/ole">
            <p:oleObj spid="_x0000_s48131" name="Equation" r:id="rId4" imgW="139700" imgH="190500" progId="Equation.DSMT4">
              <p:embed/>
            </p:oleObj>
          </a:graphicData>
        </a:graphic>
      </p:graphicFrame>
      <p:graphicFrame>
        <p:nvGraphicFramePr>
          <p:cNvPr id="48132" name="Object 4"/>
          <p:cNvGraphicFramePr>
            <a:graphicFrameLocks noChangeAspect="1"/>
          </p:cNvGraphicFramePr>
          <p:nvPr/>
        </p:nvGraphicFramePr>
        <p:xfrm>
          <a:off x="1592321" y="2328826"/>
          <a:ext cx="730232" cy="421288"/>
        </p:xfrm>
        <a:graphic>
          <a:graphicData uri="http://schemas.openxmlformats.org/presentationml/2006/ole">
            <p:oleObj spid="_x0000_s48132" name="Equation" r:id="rId5" imgW="330200" imgH="190500" progId="Equation.DSMT4">
              <p:embed/>
            </p:oleObj>
          </a:graphicData>
        </a:graphic>
      </p:graphicFrame>
      <p:graphicFrame>
        <p:nvGraphicFramePr>
          <p:cNvPr id="48133" name="Object 5"/>
          <p:cNvGraphicFramePr>
            <a:graphicFrameLocks noChangeAspect="1"/>
          </p:cNvGraphicFramePr>
          <p:nvPr/>
        </p:nvGraphicFramePr>
        <p:xfrm>
          <a:off x="3606708" y="2328826"/>
          <a:ext cx="793841" cy="352818"/>
        </p:xfrm>
        <a:graphic>
          <a:graphicData uri="http://schemas.openxmlformats.org/presentationml/2006/ole">
            <p:oleObj spid="_x0000_s48133" name="Equation" r:id="rId6" imgW="342900" imgH="152400" progId="Equation.DSMT4">
              <p:embed/>
            </p:oleObj>
          </a:graphicData>
        </a:graphic>
      </p:graphicFrame>
      <p:graphicFrame>
        <p:nvGraphicFramePr>
          <p:cNvPr id="48134" name="Object 6"/>
          <p:cNvGraphicFramePr>
            <a:graphicFrameLocks noChangeAspect="1"/>
          </p:cNvGraphicFramePr>
          <p:nvPr/>
        </p:nvGraphicFramePr>
        <p:xfrm>
          <a:off x="5035186" y="2328826"/>
          <a:ext cx="708545" cy="352818"/>
        </p:xfrm>
        <a:graphic>
          <a:graphicData uri="http://schemas.openxmlformats.org/presentationml/2006/ole">
            <p:oleObj spid="_x0000_s48134" name="Equation" r:id="rId7" imgW="342900" imgH="152400" progId="Equation.DSMT4">
              <p:embed/>
            </p:oleObj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1592321" y="6236052"/>
            <a:ext cx="18659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floor function</a:t>
            </a:r>
            <a:endParaRPr lang="en-US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506910" y="3340029"/>
            <a:ext cx="3065090" cy="2938813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572000" y="3112573"/>
            <a:ext cx="3824658" cy="3308145"/>
          </a:xfrm>
          <a:prstGeom prst="rect">
            <a:avLst/>
          </a:prstGeom>
        </p:spPr>
      </p:pic>
      <p:graphicFrame>
        <p:nvGraphicFramePr>
          <p:cNvPr id="48135" name="Object 7"/>
          <p:cNvGraphicFramePr>
            <a:graphicFrameLocks noChangeAspect="1"/>
          </p:cNvGraphicFramePr>
          <p:nvPr/>
        </p:nvGraphicFramePr>
        <p:xfrm>
          <a:off x="3458299" y="6278842"/>
          <a:ext cx="949322" cy="341756"/>
        </p:xfrm>
        <a:graphic>
          <a:graphicData uri="http://schemas.openxmlformats.org/presentationml/2006/ole">
            <p:oleObj spid="_x0000_s48135" name="Equation" r:id="rId10" imgW="635000" imgH="228600" progId="Equation.DSMT4">
              <p:embed/>
            </p:oleObj>
          </a:graphicData>
        </a:graphic>
      </p:graphicFrame>
      <p:graphicFrame>
        <p:nvGraphicFramePr>
          <p:cNvPr id="48136" name="Object 8"/>
          <p:cNvGraphicFramePr>
            <a:graphicFrameLocks noChangeAspect="1"/>
          </p:cNvGraphicFramePr>
          <p:nvPr/>
        </p:nvGraphicFramePr>
        <p:xfrm>
          <a:off x="5990160" y="6292361"/>
          <a:ext cx="1033113" cy="399157"/>
        </p:xfrm>
        <a:graphic>
          <a:graphicData uri="http://schemas.openxmlformats.org/presentationml/2006/ole">
            <p:oleObj spid="_x0000_s48136" name="Equation" r:id="rId11" imgW="558800" imgH="2159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Composition of functions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0252" y="2014672"/>
            <a:ext cx="5257800" cy="31242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831542" y="5413834"/>
            <a:ext cx="68797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660066"/>
                </a:solidFill>
              </a:rPr>
              <a:t>Note that  </a:t>
            </a:r>
            <a:r>
              <a:rPr lang="en-US" sz="3600" dirty="0" err="1" smtClean="0">
                <a:solidFill>
                  <a:srgbClr val="0000FF"/>
                </a:solidFill>
              </a:rPr>
              <a:t>f(g(x</a:t>
            </a:r>
            <a:r>
              <a:rPr lang="en-US" sz="3600" dirty="0" smtClean="0">
                <a:solidFill>
                  <a:srgbClr val="0000FF"/>
                </a:solidFill>
              </a:rPr>
              <a:t>) </a:t>
            </a:r>
            <a:r>
              <a:rPr lang="en-US" sz="2400" dirty="0" smtClean="0">
                <a:solidFill>
                  <a:srgbClr val="660066"/>
                </a:solidFill>
              </a:rPr>
              <a:t>is not necessarily equal to </a:t>
            </a:r>
            <a:r>
              <a:rPr lang="en-US" sz="3600" dirty="0" err="1" smtClean="0">
                <a:solidFill>
                  <a:srgbClr val="0000FF"/>
                </a:solidFill>
              </a:rPr>
              <a:t>g(f(x</a:t>
            </a:r>
            <a:r>
              <a:rPr lang="en-US" sz="3600" dirty="0" smtClean="0">
                <a:solidFill>
                  <a:srgbClr val="0000FF"/>
                </a:solidFill>
              </a:rPr>
              <a:t>)</a:t>
            </a:r>
            <a:endParaRPr lang="en-US" sz="36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common functions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451391" y="2043316"/>
            <a:ext cx="7564090" cy="41549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Floor and ceiling functions</a:t>
            </a:r>
          </a:p>
          <a:p>
            <a:endParaRPr lang="en-US" sz="2400" dirty="0" smtClean="0"/>
          </a:p>
          <a:p>
            <a:r>
              <a:rPr lang="en-US" sz="2400" dirty="0" smtClean="0"/>
              <a:t>Exponential function  </a:t>
            </a:r>
            <a:r>
              <a:rPr lang="en-US" sz="2400" dirty="0" smtClean="0">
                <a:solidFill>
                  <a:srgbClr val="0000FF"/>
                </a:solidFill>
              </a:rPr>
              <a:t>e</a:t>
            </a:r>
            <a:r>
              <a:rPr lang="en-US" sz="2400" baseline="30000" dirty="0" smtClean="0">
                <a:solidFill>
                  <a:srgbClr val="0000FF"/>
                </a:solidFill>
              </a:rPr>
              <a:t>x</a:t>
            </a:r>
          </a:p>
          <a:p>
            <a:endParaRPr lang="en-US" sz="2400" dirty="0" smtClean="0"/>
          </a:p>
          <a:p>
            <a:r>
              <a:rPr lang="en-US" sz="2400" dirty="0" smtClean="0"/>
              <a:t>Logarithmic function </a:t>
            </a:r>
            <a:r>
              <a:rPr lang="en-US" sz="2400" dirty="0" smtClean="0">
                <a:solidFill>
                  <a:srgbClr val="0000FF"/>
                </a:solidFill>
              </a:rPr>
              <a:t>log </a:t>
            </a:r>
            <a:r>
              <a:rPr lang="en-US" sz="2400" dirty="0" err="1" smtClean="0">
                <a:solidFill>
                  <a:srgbClr val="0000FF"/>
                </a:solidFill>
              </a:rPr>
              <a:t>x</a:t>
            </a:r>
            <a:endParaRPr lang="en-US" sz="2400" dirty="0" smtClean="0">
              <a:solidFill>
                <a:srgbClr val="0000FF"/>
              </a:solidFill>
            </a:endParaRPr>
          </a:p>
          <a:p>
            <a:endParaRPr lang="en-US" sz="2400" dirty="0" smtClean="0"/>
          </a:p>
          <a:p>
            <a:r>
              <a:rPr lang="en-US" sz="2400" dirty="0" smtClean="0"/>
              <a:t>The function </a:t>
            </a:r>
            <a:r>
              <a:rPr lang="en-US" sz="2400" dirty="0" err="1" smtClean="0">
                <a:solidFill>
                  <a:srgbClr val="0000FF"/>
                </a:solidFill>
              </a:rPr>
              <a:t>sqrt</a:t>
            </a:r>
            <a:r>
              <a:rPr lang="en-US" sz="2400" dirty="0" smtClean="0">
                <a:solidFill>
                  <a:srgbClr val="0000FF"/>
                </a:solidFill>
              </a:rPr>
              <a:t> (</a:t>
            </a:r>
            <a:r>
              <a:rPr lang="en-US" sz="2400" dirty="0" err="1" smtClean="0">
                <a:solidFill>
                  <a:srgbClr val="0000FF"/>
                </a:solidFill>
              </a:rPr>
              <a:t>x</a:t>
            </a:r>
            <a:r>
              <a:rPr lang="en-US" sz="2400" dirty="0" smtClean="0">
                <a:solidFill>
                  <a:srgbClr val="0000FF"/>
                </a:solidFill>
              </a:rPr>
              <a:t>)</a:t>
            </a:r>
          </a:p>
          <a:p>
            <a:endParaRPr lang="en-US" sz="2400" dirty="0" smtClean="0"/>
          </a:p>
          <a:p>
            <a:r>
              <a:rPr lang="en-US" sz="2400" b="1" dirty="0" smtClean="0">
                <a:solidFill>
                  <a:srgbClr val="0000FF"/>
                </a:solidFill>
              </a:rPr>
              <a:t>Question.</a:t>
            </a:r>
            <a:r>
              <a:rPr lang="en-US" sz="2400" dirty="0" smtClean="0"/>
              <a:t> Which one grows faster? </a:t>
            </a:r>
            <a:r>
              <a:rPr lang="en-US" sz="2400" dirty="0" smtClean="0">
                <a:solidFill>
                  <a:srgbClr val="0000FF"/>
                </a:solidFill>
              </a:rPr>
              <a:t>Log </a:t>
            </a:r>
            <a:r>
              <a:rPr lang="en-US" sz="2400" dirty="0" err="1" smtClean="0">
                <a:solidFill>
                  <a:srgbClr val="0000FF"/>
                </a:solidFill>
              </a:rPr>
              <a:t>x</a:t>
            </a:r>
            <a:r>
              <a:rPr lang="en-US" sz="2400" dirty="0" smtClean="0">
                <a:solidFill>
                  <a:srgbClr val="0000FF"/>
                </a:solidFill>
              </a:rPr>
              <a:t> </a:t>
            </a:r>
            <a:r>
              <a:rPr lang="en-US" sz="2400" dirty="0" smtClean="0"/>
              <a:t>or </a:t>
            </a:r>
            <a:r>
              <a:rPr lang="en-US" sz="2400" dirty="0" err="1" smtClean="0">
                <a:solidFill>
                  <a:srgbClr val="0000FF"/>
                </a:solidFill>
              </a:rPr>
              <a:t>sqrt</a:t>
            </a:r>
            <a:r>
              <a:rPr lang="en-US" sz="2400" dirty="0" smtClean="0">
                <a:solidFill>
                  <a:srgbClr val="0000FF"/>
                </a:solidFill>
              </a:rPr>
              <a:t> (</a:t>
            </a:r>
            <a:r>
              <a:rPr lang="en-US" sz="2400" dirty="0" err="1" smtClean="0">
                <a:solidFill>
                  <a:srgbClr val="0000FF"/>
                </a:solidFill>
              </a:rPr>
              <a:t>x</a:t>
            </a:r>
            <a:r>
              <a:rPr lang="en-US" sz="2400" dirty="0" smtClean="0">
                <a:solidFill>
                  <a:srgbClr val="0000FF"/>
                </a:solidFill>
              </a:rPr>
              <a:t>)</a:t>
            </a:r>
            <a:r>
              <a:rPr lang="en-US" sz="2400" dirty="0" smtClean="0"/>
              <a:t>?</a:t>
            </a:r>
          </a:p>
          <a:p>
            <a:endParaRPr lang="en-US" sz="2400" dirty="0" smtClean="0"/>
          </a:p>
          <a:p>
            <a:r>
              <a:rPr lang="en-US" sz="2400" dirty="0" smtClean="0"/>
              <a:t>Learn about these from the book (and from other sources).</a:t>
            </a:r>
            <a:endParaRPr lang="en-US" sz="240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Exercises on functions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74370" y="2043316"/>
            <a:ext cx="73081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1. Let			  be real numbers. Then prove or disprove </a:t>
            </a:r>
            <a:endParaRPr lang="en-US" sz="2400" dirty="0"/>
          </a:p>
        </p:txBody>
      </p:sp>
      <p:graphicFrame>
        <p:nvGraphicFramePr>
          <p:cNvPr id="58370" name="Object 2"/>
          <p:cNvGraphicFramePr>
            <a:graphicFrameLocks noChangeAspect="1"/>
          </p:cNvGraphicFramePr>
          <p:nvPr/>
        </p:nvGraphicFramePr>
        <p:xfrm>
          <a:off x="2928174" y="2809754"/>
          <a:ext cx="2440572" cy="504946"/>
        </p:xfrm>
        <a:graphic>
          <a:graphicData uri="http://schemas.openxmlformats.org/presentationml/2006/ole">
            <p:oleObj spid="_x0000_s58370" name="Equation" r:id="rId3" imgW="1104900" imgH="228600" progId="Equation.DSMT4">
              <p:embed/>
            </p:oleObj>
          </a:graphicData>
        </a:graphic>
      </p:graphicFrame>
      <p:graphicFrame>
        <p:nvGraphicFramePr>
          <p:cNvPr id="58371" name="Object 3"/>
          <p:cNvGraphicFramePr>
            <a:graphicFrameLocks noChangeAspect="1"/>
          </p:cNvGraphicFramePr>
          <p:nvPr/>
        </p:nvGraphicFramePr>
        <p:xfrm>
          <a:off x="2061430" y="2077753"/>
          <a:ext cx="1025347" cy="427228"/>
        </p:xfrm>
        <a:graphic>
          <a:graphicData uri="http://schemas.openxmlformats.org/presentationml/2006/ole">
            <p:oleObj spid="_x0000_s58371" name="Equation" r:id="rId4" imgW="457200" imgH="1905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 builders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i="1" dirty="0" smtClean="0">
                <a:solidFill>
                  <a:srgbClr val="0000FF"/>
                </a:solidFill>
              </a:rPr>
              <a:t>A mechanism to define the elements of a set</a:t>
            </a:r>
            <a:r>
              <a:rPr lang="en-US" dirty="0" smtClean="0">
                <a:solidFill>
                  <a:srgbClr val="0000FF"/>
                </a:solidFill>
              </a:rPr>
              <a:t>.</a:t>
            </a:r>
            <a:endParaRPr lang="en-US" dirty="0" smtClean="0">
              <a:solidFill>
                <a:srgbClr val="0000FF"/>
              </a:solidFill>
            </a:endParaRPr>
          </a:p>
          <a:p>
            <a:pPr>
              <a:buNone/>
            </a:pPr>
            <a:endParaRPr lang="en-US" u="sng" dirty="0" smtClean="0"/>
          </a:p>
          <a:p>
            <a:pPr>
              <a:buNone/>
            </a:pPr>
            <a:endParaRPr lang="en-US" u="sng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This means, S = {1, 3, 5, 7, 9, 11, 13, 15, 17, 19}</a:t>
            </a:r>
            <a:endParaRPr lang="en-US" dirty="0"/>
          </a:p>
        </p:txBody>
      </p:sp>
      <p:sp>
        <p:nvSpPr>
          <p:cNvPr id="4" name="Rounded Rectangular Callout 3"/>
          <p:cNvSpPr/>
          <p:nvPr/>
        </p:nvSpPr>
        <p:spPr>
          <a:xfrm>
            <a:off x="1849297" y="3804961"/>
            <a:ext cx="1623265" cy="830694"/>
          </a:xfrm>
          <a:prstGeom prst="wedgeRoundRectCallout">
            <a:avLst>
              <a:gd name="adj1" fmla="val -16753"/>
              <a:gd name="adj2" fmla="val -122422"/>
              <a:gd name="adj3" fmla="val 16667"/>
            </a:avLst>
          </a:prstGeom>
          <a:solidFill>
            <a:srgbClr val="FFFF00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Belongs to,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an element of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683654" y="2817609"/>
          <a:ext cx="5926229" cy="555584"/>
        </p:xfrm>
        <a:graphic>
          <a:graphicData uri="http://schemas.openxmlformats.org/presentationml/2006/ole">
            <p:oleObj spid="_x0000_s17410" name="Equation" r:id="rId3" imgW="2032000" imgH="1905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Countable sets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34073" y="1838593"/>
            <a:ext cx="7850376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660066"/>
                </a:solidFill>
              </a:rPr>
              <a:t>Cardinality</a:t>
            </a:r>
            <a:r>
              <a:rPr lang="en-US" sz="2400" dirty="0" smtClean="0"/>
              <a:t> measures the number of elements in a set.</a:t>
            </a:r>
          </a:p>
          <a:p>
            <a:endParaRPr lang="en-US" sz="2400" dirty="0" smtClean="0"/>
          </a:p>
          <a:p>
            <a:r>
              <a:rPr lang="en-US" sz="2400" b="1" dirty="0" smtClean="0">
                <a:solidFill>
                  <a:srgbClr val="0000FF"/>
                </a:solidFill>
              </a:rPr>
              <a:t>DEF</a:t>
            </a:r>
            <a:r>
              <a:rPr lang="en-US" sz="2400" dirty="0" smtClean="0"/>
              <a:t>. Two sets A and B have the </a:t>
            </a:r>
            <a:r>
              <a:rPr lang="en-US" sz="2400" dirty="0" smtClean="0">
                <a:solidFill>
                  <a:srgbClr val="0000FF"/>
                </a:solidFill>
              </a:rPr>
              <a:t>same cardinality</a:t>
            </a:r>
            <a:r>
              <a:rPr lang="en-US" sz="2400" dirty="0" smtClean="0"/>
              <a:t>, if and only if </a:t>
            </a:r>
          </a:p>
          <a:p>
            <a:r>
              <a:rPr lang="en-US" sz="2400" dirty="0" smtClean="0"/>
              <a:t>there is a </a:t>
            </a:r>
            <a:r>
              <a:rPr lang="en-US" sz="2400" dirty="0" smtClean="0">
                <a:solidFill>
                  <a:srgbClr val="0000FF"/>
                </a:solidFill>
              </a:rPr>
              <a:t>one-to-one correspondence </a:t>
            </a:r>
            <a:r>
              <a:rPr lang="en-US" sz="2400" dirty="0" smtClean="0"/>
              <a:t>from A to B.</a:t>
            </a:r>
          </a:p>
          <a:p>
            <a:endParaRPr lang="en-US" sz="2400" dirty="0" smtClean="0"/>
          </a:p>
          <a:p>
            <a:r>
              <a:rPr lang="en-US" sz="2400" dirty="0" smtClean="0"/>
              <a:t>Can we extend this to infinite sets?</a:t>
            </a:r>
          </a:p>
          <a:p>
            <a:endParaRPr lang="en-US" sz="2400" dirty="0" smtClean="0"/>
          </a:p>
          <a:p>
            <a:r>
              <a:rPr lang="en-US" sz="2400" b="1" dirty="0" smtClean="0">
                <a:solidFill>
                  <a:srgbClr val="0000FF"/>
                </a:solidFill>
              </a:rPr>
              <a:t>DEF</a:t>
            </a:r>
            <a:r>
              <a:rPr lang="en-US" sz="2400" dirty="0" smtClean="0"/>
              <a:t>. A set that is </a:t>
            </a:r>
            <a:r>
              <a:rPr lang="en-US" sz="2400" dirty="0" smtClean="0">
                <a:solidFill>
                  <a:srgbClr val="0000FF"/>
                </a:solidFill>
              </a:rPr>
              <a:t>either finite </a:t>
            </a:r>
            <a:r>
              <a:rPr lang="en-US" sz="2400" dirty="0" smtClean="0"/>
              <a:t>or has the </a:t>
            </a:r>
            <a:r>
              <a:rPr lang="en-US" sz="2400" dirty="0" smtClean="0">
                <a:solidFill>
                  <a:srgbClr val="0000FF"/>
                </a:solidFill>
              </a:rPr>
              <a:t>same cardinality 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as the set of positive integers</a:t>
            </a:r>
            <a:r>
              <a:rPr lang="en-US" sz="2400" dirty="0" smtClean="0"/>
              <a:t> is called a countable set.</a:t>
            </a:r>
            <a:endParaRPr lang="en-US" sz="24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Countable sets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84445" y="1574415"/>
            <a:ext cx="8559555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0000"/>
                </a:solidFill>
              </a:rPr>
              <a:t>Example</a:t>
            </a:r>
            <a:r>
              <a:rPr lang="en-US" sz="2400" dirty="0" smtClean="0"/>
              <a:t>. Show that the set of odd positive integers is countable.</a:t>
            </a:r>
          </a:p>
          <a:p>
            <a:endParaRPr lang="en-US" sz="2400" dirty="0" smtClean="0"/>
          </a:p>
          <a:p>
            <a:r>
              <a:rPr lang="en-US" sz="2400" dirty="0" err="1" smtClean="0">
                <a:solidFill>
                  <a:srgbClr val="0000FF"/>
                </a:solidFill>
              </a:rPr>
              <a:t>f(n</a:t>
            </a:r>
            <a:r>
              <a:rPr lang="en-US" sz="2400" dirty="0" smtClean="0">
                <a:solidFill>
                  <a:srgbClr val="0000FF"/>
                </a:solidFill>
              </a:rPr>
              <a:t>) = 2n-1 </a:t>
            </a:r>
            <a:r>
              <a:rPr lang="en-US" sz="2400" dirty="0" smtClean="0"/>
              <a:t>	(</a:t>
            </a:r>
            <a:r>
              <a:rPr lang="en-US" sz="2400" dirty="0" err="1" smtClean="0"/>
              <a:t>n</a:t>
            </a:r>
            <a:r>
              <a:rPr lang="en-US" sz="2400" dirty="0" smtClean="0"/>
              <a:t>=1 means </a:t>
            </a:r>
            <a:r>
              <a:rPr lang="en-US" sz="2400" dirty="0" err="1" smtClean="0"/>
              <a:t>f(n</a:t>
            </a:r>
            <a:r>
              <a:rPr lang="en-US" sz="2400" dirty="0" smtClean="0"/>
              <a:t>) = 1, </a:t>
            </a:r>
            <a:r>
              <a:rPr lang="en-US" sz="2400" dirty="0" err="1" smtClean="0"/>
              <a:t>n</a:t>
            </a:r>
            <a:r>
              <a:rPr lang="en-US" sz="2400" dirty="0" smtClean="0"/>
              <a:t>=2 means </a:t>
            </a:r>
            <a:r>
              <a:rPr lang="en-US" sz="2400" dirty="0" err="1" smtClean="0"/>
              <a:t>f(n</a:t>
            </a:r>
            <a:r>
              <a:rPr lang="en-US" sz="2400" dirty="0" smtClean="0"/>
              <a:t>) = 3 and so on)</a:t>
            </a:r>
          </a:p>
          <a:p>
            <a:endParaRPr lang="en-US" sz="2400" dirty="0" smtClean="0"/>
          </a:p>
          <a:p>
            <a:r>
              <a:rPr lang="en-US" sz="2400" dirty="0" smtClean="0"/>
              <a:t>Thus </a:t>
            </a:r>
            <a:r>
              <a:rPr lang="en-US" sz="2400" dirty="0" err="1" smtClean="0">
                <a:solidFill>
                  <a:srgbClr val="0000FF"/>
                </a:solidFill>
              </a:rPr>
              <a:t>f</a:t>
            </a:r>
            <a:r>
              <a:rPr lang="en-US" sz="2400" dirty="0" smtClean="0">
                <a:solidFill>
                  <a:srgbClr val="0000FF"/>
                </a:solidFill>
              </a:rPr>
              <a:t> : Z</a:t>
            </a:r>
            <a:r>
              <a:rPr lang="en-US" sz="2400" baseline="30000" dirty="0" smtClean="0">
                <a:solidFill>
                  <a:srgbClr val="0000FF"/>
                </a:solidFill>
              </a:rPr>
              <a:t>+</a:t>
            </a:r>
            <a:r>
              <a:rPr lang="en-US" sz="2400" dirty="0" smtClean="0">
                <a:solidFill>
                  <a:srgbClr val="0000FF"/>
                </a:solidFill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sym typeface="Wingdings"/>
              </a:rPr>
              <a:t></a:t>
            </a:r>
            <a:r>
              <a:rPr lang="en-US" sz="2400" dirty="0" smtClean="0">
                <a:solidFill>
                  <a:srgbClr val="0000FF"/>
                </a:solidFill>
                <a:sym typeface="Wingdings"/>
              </a:rPr>
              <a:t> {the set of of odd positive integers}</a:t>
            </a:r>
            <a:r>
              <a:rPr lang="en-US" sz="2400" dirty="0" smtClean="0">
                <a:sym typeface="Wingdings"/>
              </a:rPr>
              <a:t>.</a:t>
            </a:r>
          </a:p>
          <a:p>
            <a:endParaRPr lang="en-US" sz="2400" dirty="0" smtClean="0">
              <a:sym typeface="Wingdings"/>
            </a:endParaRPr>
          </a:p>
          <a:p>
            <a:r>
              <a:rPr lang="en-US" sz="2400" dirty="0" smtClean="0">
                <a:sym typeface="Wingdings"/>
              </a:rPr>
              <a:t>So it is a countable set. The cardinality of such an infinite countable </a:t>
            </a:r>
          </a:p>
          <a:p>
            <a:r>
              <a:rPr lang="en-US" sz="2400" dirty="0" smtClean="0">
                <a:sym typeface="Wingdings"/>
              </a:rPr>
              <a:t>set is denoted by</a:t>
            </a:r>
            <a:endParaRPr lang="en-US" sz="2400" dirty="0" smtClean="0"/>
          </a:p>
          <a:p>
            <a:endParaRPr lang="en-US" sz="2400" dirty="0" smtClean="0">
              <a:sym typeface="Wingdings"/>
            </a:endParaRPr>
          </a:p>
          <a:p>
            <a:endParaRPr lang="en-US" sz="2400" dirty="0" smtClean="0">
              <a:sym typeface="Wingdings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1618" y="4263710"/>
            <a:ext cx="378241" cy="35302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410493" y="4209390"/>
            <a:ext cx="24008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(called </a:t>
            </a:r>
            <a:r>
              <a:rPr lang="en-US" sz="2400" dirty="0" smtClean="0">
                <a:solidFill>
                  <a:srgbClr val="FF0000"/>
                </a:solidFill>
              </a:rPr>
              <a:t>aleph null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30751" y="5360067"/>
            <a:ext cx="40801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0000"/>
                </a:solidFill>
              </a:rPr>
              <a:t>Larger and smaller infinities ….</a:t>
            </a:r>
            <a:endParaRPr lang="en-US" sz="24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Fun with infinite sets</a:t>
            </a:r>
            <a:br>
              <a:rPr lang="en-US" dirty="0" smtClean="0"/>
            </a:br>
            <a:r>
              <a:rPr lang="en-US" dirty="0" smtClean="0"/>
              <a:t>Hilbert’s Grand Hotel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35418" y="1939698"/>
            <a:ext cx="70101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Accommodates a finite number of guests in a full hotel </a:t>
            </a:r>
            <a:endParaRPr lang="en-US" sz="2400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10704" y="3105727"/>
            <a:ext cx="8572500" cy="3213100"/>
          </a:xfrm>
          <a:prstGeom prst="rect">
            <a:avLst/>
          </a:prstGeom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Countable sets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30751" y="1417638"/>
            <a:ext cx="65744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00"/>
                </a:solidFill>
              </a:rPr>
              <a:t>Theorem</a:t>
            </a:r>
            <a:r>
              <a:rPr lang="en-US" sz="2400" dirty="0" smtClean="0"/>
              <a:t>. The set of rational numbers </a:t>
            </a:r>
            <a:r>
              <a:rPr lang="en-US" sz="2400" dirty="0" smtClean="0">
                <a:solidFill>
                  <a:srgbClr val="0000FF"/>
                </a:solidFill>
              </a:rPr>
              <a:t>is </a:t>
            </a:r>
            <a:r>
              <a:rPr lang="en-US" sz="2400" dirty="0" smtClean="0">
                <a:solidFill>
                  <a:srgbClr val="0000FF"/>
                </a:solidFill>
                <a:sym typeface="Wingdings"/>
              </a:rPr>
              <a:t>countable</a:t>
            </a:r>
            <a:r>
              <a:rPr lang="en-US" sz="2400" dirty="0" smtClean="0">
                <a:sym typeface="Wingdings"/>
              </a:rPr>
              <a:t>.</a:t>
            </a:r>
          </a:p>
          <a:p>
            <a:endParaRPr lang="en-US" sz="2400" dirty="0" smtClean="0">
              <a:sym typeface="Wingdings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2043545"/>
            <a:ext cx="7162800" cy="435263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356608" y="4522541"/>
            <a:ext cx="278739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Counting follows the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direction of the arrows, and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you cover all real numbers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67386" y="2268562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783478" y="326430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2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655819" y="2218369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3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78975" y="2218369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4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67386" y="391716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5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Countable sets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30751" y="1417638"/>
            <a:ext cx="787434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Theorem</a:t>
            </a:r>
            <a:r>
              <a:rPr lang="en-US" sz="2400" dirty="0" smtClean="0"/>
              <a:t>. The set of real numbers is </a:t>
            </a:r>
            <a:r>
              <a:rPr lang="en-US" sz="2400" dirty="0" smtClean="0">
                <a:solidFill>
                  <a:srgbClr val="0000FF"/>
                </a:solidFill>
              </a:rPr>
              <a:t>not </a:t>
            </a:r>
            <a:r>
              <a:rPr lang="en-US" sz="2400" dirty="0" smtClean="0">
                <a:solidFill>
                  <a:srgbClr val="0000FF"/>
                </a:solidFill>
                <a:sym typeface="Wingdings"/>
              </a:rPr>
              <a:t>countable</a:t>
            </a:r>
            <a:r>
              <a:rPr lang="en-US" sz="2400" dirty="0" smtClean="0">
                <a:sym typeface="Wingdings"/>
              </a:rPr>
              <a:t>.</a:t>
            </a:r>
          </a:p>
          <a:p>
            <a:r>
              <a:rPr lang="en-US" sz="2400" dirty="0" smtClean="0">
                <a:sym typeface="Wingdings"/>
              </a:rPr>
              <a:t>(See pp 173-174 of your textbook)</a:t>
            </a:r>
          </a:p>
          <a:p>
            <a:endParaRPr lang="en-US" sz="2400" dirty="0" smtClean="0">
              <a:sym typeface="Wingdings"/>
            </a:endParaRPr>
          </a:p>
          <a:p>
            <a:r>
              <a:rPr lang="en-US" sz="2400" b="1" dirty="0" smtClean="0">
                <a:solidFill>
                  <a:srgbClr val="FF0000"/>
                </a:solidFill>
                <a:sym typeface="Wingdings"/>
              </a:rPr>
              <a:t>Proof by contradiction</a:t>
            </a:r>
            <a:r>
              <a:rPr lang="en-US" sz="2400" dirty="0" smtClean="0">
                <a:sym typeface="Wingdings"/>
              </a:rPr>
              <a:t>. Consider the set of real numbers between 0 and 1 and list them as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6859" y="3587539"/>
            <a:ext cx="3086100" cy="176377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80513" y="5351318"/>
            <a:ext cx="8158503" cy="1200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(Here, r</a:t>
            </a:r>
            <a:r>
              <a:rPr lang="en-US" sz="2400" baseline="-25000" dirty="0" smtClean="0"/>
              <a:t>1 </a:t>
            </a:r>
            <a:r>
              <a:rPr lang="en-US" sz="2400" dirty="0" smtClean="0"/>
              <a:t>is the first number</a:t>
            </a:r>
            <a:r>
              <a:rPr lang="en-US" sz="2400" smtClean="0"/>
              <a:t>, </a:t>
            </a:r>
            <a:r>
              <a:rPr lang="en-US" sz="2400" smtClean="0"/>
              <a:t>r</a:t>
            </a:r>
            <a:r>
              <a:rPr lang="en-US" sz="2400" baseline="-25000" dirty="0" smtClean="0"/>
              <a:t>2</a:t>
            </a:r>
            <a:r>
              <a:rPr lang="en-US" sz="2400" baseline="-25000" smtClean="0"/>
              <a:t> </a:t>
            </a:r>
            <a:r>
              <a:rPr lang="en-US" sz="2400" dirty="0" smtClean="0"/>
              <a:t>is the second number, and so on).</a:t>
            </a:r>
          </a:p>
          <a:p>
            <a:r>
              <a:rPr lang="en-US" sz="2400" dirty="0" smtClean="0"/>
              <a:t>But </a:t>
            </a:r>
            <a:r>
              <a:rPr lang="en-US" sz="2400" dirty="0" err="1" smtClean="0"/>
              <a:t>r</a:t>
            </a:r>
            <a:r>
              <a:rPr lang="en-US" sz="2400" dirty="0" smtClean="0"/>
              <a:t> is a new number different from the rest! So how can you</a:t>
            </a:r>
          </a:p>
          <a:p>
            <a:r>
              <a:rPr lang="en-US" sz="2400" dirty="0" smtClean="0"/>
              <a:t>assign a unique serial number to it? </a:t>
            </a:r>
            <a:r>
              <a:rPr lang="en-US" sz="2400" baseline="-25000" dirty="0" smtClean="0"/>
              <a:t> </a:t>
            </a:r>
            <a:endParaRPr lang="en-US" sz="2400" baseline="-25000" dirty="0"/>
          </a:p>
        </p:txBody>
      </p:sp>
      <p:sp>
        <p:nvSpPr>
          <p:cNvPr id="7" name="TextBox 6"/>
          <p:cNvSpPr txBox="1"/>
          <p:nvPr/>
        </p:nvSpPr>
        <p:spPr>
          <a:xfrm>
            <a:off x="5334000" y="3472055"/>
            <a:ext cx="268685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Create a new number</a:t>
            </a:r>
          </a:p>
          <a:p>
            <a:r>
              <a:rPr lang="en-US" sz="2000" dirty="0" err="1" smtClean="0"/>
              <a:t>r</a:t>
            </a:r>
            <a:r>
              <a:rPr lang="en-US" sz="2000" dirty="0" smtClean="0"/>
              <a:t> = 0.d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.d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.d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.d</a:t>
            </a:r>
            <a:r>
              <a:rPr lang="en-US" sz="2000" baseline="-25000" dirty="0" smtClean="0"/>
              <a:t>4</a:t>
            </a:r>
            <a:r>
              <a:rPr lang="en-US" sz="2000" dirty="0" smtClean="0"/>
              <a:t>… where</a:t>
            </a:r>
          </a:p>
          <a:p>
            <a:endParaRPr lang="en-US" sz="20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0" y="4341091"/>
            <a:ext cx="2324100" cy="863600"/>
          </a:xfrm>
          <a:prstGeom prst="rect">
            <a:avLst/>
          </a:prstGeom>
        </p:spPr>
      </p:pic>
      <p:sp>
        <p:nvSpPr>
          <p:cNvPr id="9" name="Rounded Rectangle 8"/>
          <p:cNvSpPr/>
          <p:nvPr/>
        </p:nvSpPr>
        <p:spPr>
          <a:xfrm>
            <a:off x="5334000" y="3356630"/>
            <a:ext cx="2686853" cy="1848061"/>
          </a:xfrm>
          <a:prstGeom prst="roundRect">
            <a:avLst/>
          </a:prstGeom>
          <a:noFill/>
          <a:ln w="38100" cap="flat" cmpd="sng" algn="ctr">
            <a:solidFill>
              <a:srgbClr val="00009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Venn diagram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1222223" y="1622337"/>
            <a:ext cx="3513893" cy="2172869"/>
          </a:xfrm>
          <a:prstGeom prst="ellipse">
            <a:avLst/>
          </a:prstGeom>
          <a:solidFill>
            <a:srgbClr val="FFFF00">
              <a:alpha val="24000"/>
            </a:srgbClr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2788198" y="2725806"/>
            <a:ext cx="190972" cy="171867"/>
          </a:xfrm>
          <a:prstGeom prst="ellipse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924792" y="3017807"/>
            <a:ext cx="190972" cy="171867"/>
          </a:xfrm>
          <a:prstGeom prst="ellipse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934033" y="3189674"/>
            <a:ext cx="190972" cy="171867"/>
          </a:xfrm>
          <a:prstGeom prst="ellipse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552089" y="2098673"/>
            <a:ext cx="190972" cy="171867"/>
          </a:xfrm>
          <a:prstGeom prst="ellipse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788198" y="1882450"/>
            <a:ext cx="190972" cy="171867"/>
          </a:xfrm>
          <a:prstGeom prst="ellipse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979170" y="2553939"/>
            <a:ext cx="295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743061" y="1907608"/>
            <a:ext cx="236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e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550558" y="1729341"/>
            <a:ext cx="237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552089" y="3017807"/>
            <a:ext cx="306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o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809821" y="2528341"/>
            <a:ext cx="305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u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2926778" y="4513053"/>
            <a:ext cx="25923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660066"/>
                </a:solidFill>
              </a:rPr>
              <a:t>The set V of vowels</a:t>
            </a:r>
            <a:endParaRPr lang="en-US" sz="2400" dirty="0">
              <a:solidFill>
                <a:srgbClr val="660066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40278" y="5238615"/>
            <a:ext cx="75903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The universal set U </a:t>
            </a:r>
            <a:r>
              <a:rPr lang="en-US" sz="2400" dirty="0" smtClean="0">
                <a:solidFill>
                  <a:srgbClr val="0000FF"/>
                </a:solidFill>
              </a:rPr>
              <a:t>contains all objects </a:t>
            </a:r>
            <a:r>
              <a:rPr lang="en-US" sz="2400" dirty="0" smtClean="0"/>
              <a:t>under consideration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Sets and subsets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57200" y="1699581"/>
            <a:ext cx="8412880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The</a:t>
            </a:r>
            <a:r>
              <a:rPr lang="en-US" sz="2400" dirty="0" smtClean="0">
                <a:solidFill>
                  <a:srgbClr val="0000FF"/>
                </a:solidFill>
              </a:rPr>
              <a:t> </a:t>
            </a:r>
            <a:r>
              <a:rPr lang="en-US" sz="2400" b="1" dirty="0" smtClean="0">
                <a:solidFill>
                  <a:srgbClr val="0000FF"/>
                </a:solidFill>
              </a:rPr>
              <a:t>null set  </a:t>
            </a:r>
            <a:r>
              <a:rPr lang="en-US" sz="2400" dirty="0" smtClean="0"/>
              <a:t>(or the </a:t>
            </a:r>
            <a:r>
              <a:rPr lang="en-US" sz="2400" b="1" dirty="0" smtClean="0">
                <a:solidFill>
                  <a:srgbClr val="0000FF"/>
                </a:solidFill>
              </a:rPr>
              <a:t>empty set</a:t>
            </a:r>
            <a:r>
              <a:rPr lang="en-US" sz="2400" dirty="0" smtClean="0"/>
              <a:t>} </a:t>
            </a:r>
            <a:r>
              <a:rPr lang="en-US" sz="3200" b="1" dirty="0" smtClean="0">
                <a:solidFill>
                  <a:srgbClr val="FF0000"/>
                </a:solidFill>
              </a:rPr>
              <a:t>∅</a:t>
            </a:r>
            <a:r>
              <a:rPr lang="en-US" sz="3200" dirty="0" smtClean="0"/>
              <a:t> </a:t>
            </a:r>
            <a:r>
              <a:rPr lang="en-US" sz="2400" dirty="0" smtClean="0"/>
              <a:t>contains </a:t>
            </a:r>
            <a:r>
              <a:rPr lang="en-US" sz="2400" dirty="0" smtClean="0">
                <a:solidFill>
                  <a:srgbClr val="0000FF"/>
                </a:solidFill>
              </a:rPr>
              <a:t>no element</a:t>
            </a:r>
            <a:r>
              <a:rPr lang="en-US" sz="2400" dirty="0" smtClean="0"/>
              <a:t>.</a:t>
            </a:r>
          </a:p>
          <a:p>
            <a:endParaRPr lang="en-US" sz="2400" dirty="0" smtClean="0"/>
          </a:p>
          <a:p>
            <a:r>
              <a:rPr lang="en-US" sz="2400" dirty="0" smtClean="0"/>
              <a:t>A ⊆B  (A is a </a:t>
            </a:r>
            <a:r>
              <a:rPr lang="en-US" sz="2400" b="1" dirty="0" smtClean="0">
                <a:solidFill>
                  <a:srgbClr val="000090"/>
                </a:solidFill>
              </a:rPr>
              <a:t>subset</a:t>
            </a:r>
            <a:r>
              <a:rPr lang="en-US" sz="2400" dirty="0" smtClean="0"/>
              <a:t> of B) if every element is also an element of B.</a:t>
            </a:r>
          </a:p>
          <a:p>
            <a:endParaRPr lang="en-US" sz="2400" dirty="0" smtClean="0"/>
          </a:p>
          <a:p>
            <a:r>
              <a:rPr lang="en-US" sz="2400" dirty="0" smtClean="0"/>
              <a:t>Thus </a:t>
            </a:r>
          </a:p>
          <a:p>
            <a:r>
              <a:rPr lang="en-US" sz="2400" dirty="0" smtClean="0"/>
              <a:t>		{0, 1, 2} ⊆  N, S ⊆ S, </a:t>
            </a:r>
          </a:p>
          <a:p>
            <a:r>
              <a:rPr lang="en-US" sz="2400" b="1" dirty="0" smtClean="0">
                <a:solidFill>
                  <a:srgbClr val="FF0000"/>
                </a:solidFill>
              </a:rPr>
              <a:t>		</a:t>
            </a:r>
            <a:r>
              <a:rPr lang="en-US" sz="3200" b="1" dirty="0" smtClean="0"/>
              <a:t>∅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⊆ any set</a:t>
            </a:r>
          </a:p>
          <a:p>
            <a:endParaRPr lang="en-US" sz="2400" dirty="0" smtClean="0"/>
          </a:p>
          <a:p>
            <a:r>
              <a:rPr lang="en-US" sz="2400" dirty="0" smtClean="0"/>
              <a:t>A ⊂ B (called a </a:t>
            </a:r>
            <a:r>
              <a:rPr lang="en-US" sz="2400" b="1" dirty="0" smtClean="0">
                <a:solidFill>
                  <a:srgbClr val="0000FF"/>
                </a:solidFill>
              </a:rPr>
              <a:t>proper subset </a:t>
            </a:r>
            <a:r>
              <a:rPr lang="en-US" sz="2400" dirty="0" smtClean="0"/>
              <a:t>of B) if A ⊆B and A ≠ B</a:t>
            </a:r>
          </a:p>
          <a:p>
            <a:endParaRPr lang="en-US" sz="2400" dirty="0" smtClean="0"/>
          </a:p>
          <a:p>
            <a:r>
              <a:rPr lang="en-US" sz="2400" dirty="0" smtClean="0"/>
              <a:t>The </a:t>
            </a:r>
            <a:r>
              <a:rPr lang="en-US" sz="2400" b="1" dirty="0" smtClean="0">
                <a:solidFill>
                  <a:srgbClr val="0000FF"/>
                </a:solidFill>
              </a:rPr>
              <a:t>cardinality</a:t>
            </a:r>
            <a:r>
              <a:rPr lang="en-US" sz="2400" dirty="0" smtClean="0"/>
              <a:t> of S (|S|) is the number of distinct elements in S.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 Set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57200" y="1699581"/>
            <a:ext cx="7368699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Given a set S, its</a:t>
            </a:r>
            <a:r>
              <a:rPr lang="en-US" sz="2400" dirty="0" smtClean="0">
                <a:solidFill>
                  <a:srgbClr val="0000FF"/>
                </a:solidFill>
              </a:rPr>
              <a:t> </a:t>
            </a:r>
            <a:r>
              <a:rPr lang="en-US" sz="2400" b="1" dirty="0" smtClean="0">
                <a:solidFill>
                  <a:srgbClr val="0000FF"/>
                </a:solidFill>
              </a:rPr>
              <a:t>power set  </a:t>
            </a:r>
            <a:r>
              <a:rPr lang="en-US" sz="2400" dirty="0" smtClean="0"/>
              <a:t>is the </a:t>
            </a:r>
            <a:r>
              <a:rPr lang="en-US" sz="2400" dirty="0" smtClean="0">
                <a:solidFill>
                  <a:srgbClr val="0000FF"/>
                </a:solidFill>
              </a:rPr>
              <a:t>set of all subsets </a:t>
            </a:r>
            <a:r>
              <a:rPr lang="en-US" sz="2400" dirty="0" smtClean="0"/>
              <a:t>of S.</a:t>
            </a:r>
          </a:p>
          <a:p>
            <a:endParaRPr lang="en-US" sz="2400" dirty="0" smtClean="0"/>
          </a:p>
          <a:p>
            <a:r>
              <a:rPr lang="en-US" sz="2400" dirty="0" smtClean="0"/>
              <a:t>Let S = (a, </a:t>
            </a:r>
            <a:r>
              <a:rPr lang="en-US" sz="2400" dirty="0" err="1" smtClean="0"/>
              <a:t>b</a:t>
            </a:r>
            <a:r>
              <a:rPr lang="en-US" sz="2400" dirty="0" smtClean="0"/>
              <a:t>, </a:t>
            </a:r>
            <a:r>
              <a:rPr lang="en-US" sz="2400" dirty="0" err="1" smtClean="0"/>
              <a:t>c</a:t>
            </a:r>
            <a:r>
              <a:rPr lang="en-US" sz="2400" dirty="0" smtClean="0"/>
              <a:t>}</a:t>
            </a:r>
          </a:p>
          <a:p>
            <a:endParaRPr lang="en-US" sz="2400" dirty="0" smtClean="0"/>
          </a:p>
          <a:p>
            <a:r>
              <a:rPr lang="en-US" sz="2400" b="1" dirty="0" smtClean="0">
                <a:solidFill>
                  <a:srgbClr val="0000FF"/>
                </a:solidFill>
              </a:rPr>
              <a:t>power set </a:t>
            </a:r>
            <a:r>
              <a:rPr lang="en-US" sz="2400" dirty="0" smtClean="0"/>
              <a:t>of S = {</a:t>
            </a:r>
            <a:r>
              <a:rPr lang="en-US" sz="2400" b="1" dirty="0" smtClean="0"/>
              <a:t>∅, {</a:t>
            </a:r>
            <a:r>
              <a:rPr lang="en-US" sz="2400" dirty="0" smtClean="0"/>
              <a:t>a}, {</a:t>
            </a:r>
            <a:r>
              <a:rPr lang="en-US" sz="2400" dirty="0" err="1" smtClean="0"/>
              <a:t>b</a:t>
            </a:r>
            <a:r>
              <a:rPr lang="en-US" sz="2400" dirty="0" smtClean="0"/>
              <a:t>}, {</a:t>
            </a:r>
            <a:r>
              <a:rPr lang="en-US" sz="2400" dirty="0" err="1" smtClean="0"/>
              <a:t>c</a:t>
            </a:r>
            <a:r>
              <a:rPr lang="en-US" sz="2400" dirty="0" smtClean="0"/>
              <a:t>}, {a, </a:t>
            </a:r>
            <a:r>
              <a:rPr lang="en-US" sz="2400" dirty="0" err="1" smtClean="0"/>
              <a:t>b</a:t>
            </a:r>
            <a:r>
              <a:rPr lang="en-US" sz="2400" dirty="0" smtClean="0"/>
              <a:t>}, {</a:t>
            </a:r>
            <a:r>
              <a:rPr lang="en-US" sz="2400" dirty="0" err="1" smtClean="0"/>
              <a:t>b</a:t>
            </a:r>
            <a:r>
              <a:rPr lang="en-US" sz="2400" dirty="0" smtClean="0"/>
              <a:t>, </a:t>
            </a:r>
            <a:r>
              <a:rPr lang="en-US" sz="2400" dirty="0" err="1" smtClean="0"/>
              <a:t>c</a:t>
            </a:r>
            <a:r>
              <a:rPr lang="en-US" sz="2400" dirty="0" smtClean="0"/>
              <a:t>}, {a, </a:t>
            </a:r>
            <a:r>
              <a:rPr lang="en-US" sz="2400" dirty="0" err="1" smtClean="0"/>
              <a:t>c</a:t>
            </a:r>
            <a:r>
              <a:rPr lang="en-US" sz="2400" dirty="0" smtClean="0"/>
              <a:t>} {a, </a:t>
            </a:r>
            <a:r>
              <a:rPr lang="en-US" sz="2400" dirty="0" err="1" smtClean="0"/>
              <a:t>b</a:t>
            </a:r>
            <a:r>
              <a:rPr lang="en-US" sz="2400" dirty="0" smtClean="0"/>
              <a:t>, </a:t>
            </a:r>
            <a:r>
              <a:rPr lang="en-US" sz="2400" dirty="0" err="1" smtClean="0"/>
              <a:t>c</a:t>
            </a:r>
            <a:r>
              <a:rPr lang="en-US" sz="2400" dirty="0" smtClean="0"/>
              <a:t>} </a:t>
            </a:r>
          </a:p>
          <a:p>
            <a:endParaRPr lang="en-US" sz="2400" b="1" i="1" dirty="0" smtClean="0">
              <a:solidFill>
                <a:srgbClr val="660066"/>
              </a:solidFill>
            </a:endParaRPr>
          </a:p>
          <a:p>
            <a:endParaRPr lang="en-US" sz="2400" b="1" i="1" dirty="0" smtClean="0">
              <a:solidFill>
                <a:srgbClr val="660066"/>
              </a:solidFill>
            </a:endParaRPr>
          </a:p>
          <a:p>
            <a:r>
              <a:rPr lang="en-US" sz="2400" b="1" i="1" dirty="0" smtClean="0">
                <a:solidFill>
                  <a:srgbClr val="660066"/>
                </a:solidFill>
              </a:rPr>
              <a:t>Question. What is the cardinality of the power set of S?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Cartesian Product of Sets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16556" y="1789671"/>
            <a:ext cx="847024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</a:rPr>
              <a:t>Ordered pair</a:t>
            </a:r>
            <a:r>
              <a:rPr lang="en-US" sz="2400" dirty="0" smtClean="0"/>
              <a:t>. It is a pair </a:t>
            </a:r>
            <a:r>
              <a:rPr lang="en-US" sz="2400" dirty="0" smtClean="0">
                <a:solidFill>
                  <a:srgbClr val="0000FF"/>
                </a:solidFill>
              </a:rPr>
              <a:t>(a, </a:t>
            </a:r>
            <a:r>
              <a:rPr lang="en-US" sz="2400" dirty="0" err="1" smtClean="0">
                <a:solidFill>
                  <a:srgbClr val="0000FF"/>
                </a:solidFill>
              </a:rPr>
              <a:t>b</a:t>
            </a:r>
            <a:r>
              <a:rPr lang="en-US" sz="2400" dirty="0" smtClean="0">
                <a:solidFill>
                  <a:srgbClr val="0000FF"/>
                </a:solidFill>
              </a:rPr>
              <a:t>) </a:t>
            </a:r>
            <a:r>
              <a:rPr lang="en-US" sz="2400" dirty="0" smtClean="0"/>
              <a:t>for which the </a:t>
            </a:r>
            <a:r>
              <a:rPr lang="en-US" sz="2400" dirty="0" smtClean="0">
                <a:solidFill>
                  <a:srgbClr val="FF0000"/>
                </a:solidFill>
              </a:rPr>
              <a:t>order is important </a:t>
            </a:r>
            <a:r>
              <a:rPr lang="en-US" sz="2400" dirty="0" smtClean="0"/>
              <a:t>(unlike a set)</a:t>
            </a:r>
          </a:p>
          <a:p>
            <a:endParaRPr lang="en-US" sz="2400" dirty="0" smtClean="0"/>
          </a:p>
          <a:p>
            <a:r>
              <a:rPr lang="en-US" sz="2400" b="1" dirty="0" smtClean="0">
                <a:solidFill>
                  <a:srgbClr val="0000FF"/>
                </a:solidFill>
              </a:rPr>
              <a:t>Example</a:t>
            </a:r>
            <a:r>
              <a:rPr lang="en-US" sz="2400" dirty="0" smtClean="0"/>
              <a:t>. The coordinate </a:t>
            </a:r>
            <a:r>
              <a:rPr lang="en-US" sz="2400" dirty="0" smtClean="0">
                <a:solidFill>
                  <a:srgbClr val="0000FF"/>
                </a:solidFill>
              </a:rPr>
              <a:t>(</a:t>
            </a:r>
            <a:r>
              <a:rPr lang="en-US" sz="2400" dirty="0" err="1" smtClean="0">
                <a:solidFill>
                  <a:srgbClr val="0000FF"/>
                </a:solidFill>
              </a:rPr>
              <a:t>x</a:t>
            </a:r>
            <a:r>
              <a:rPr lang="en-US" sz="2400" dirty="0" smtClean="0">
                <a:solidFill>
                  <a:srgbClr val="0000FF"/>
                </a:solidFill>
              </a:rPr>
              <a:t>, </a:t>
            </a:r>
            <a:r>
              <a:rPr lang="en-US" sz="2400" dirty="0" err="1" smtClean="0">
                <a:solidFill>
                  <a:srgbClr val="0000FF"/>
                </a:solidFill>
              </a:rPr>
              <a:t>y</a:t>
            </a:r>
            <a:r>
              <a:rPr lang="en-US" sz="2400" dirty="0" smtClean="0">
                <a:solidFill>
                  <a:srgbClr val="0000FF"/>
                </a:solidFill>
              </a:rPr>
              <a:t>) </a:t>
            </a:r>
            <a:r>
              <a:rPr lang="en-US" sz="2400" dirty="0" smtClean="0"/>
              <a:t>of a point. (3, 5) is not the same as (5,3), so the order matters</a:t>
            </a:r>
            <a:r>
              <a:rPr lang="en-US" sz="2400" dirty="0" smtClean="0"/>
              <a:t>.</a:t>
            </a:r>
          </a:p>
          <a:p>
            <a:endParaRPr lang="en-US" sz="2400" dirty="0" smtClean="0"/>
          </a:p>
          <a:p>
            <a:r>
              <a:rPr lang="en-US" sz="2400" b="1" dirty="0" smtClean="0">
                <a:solidFill>
                  <a:srgbClr val="0000FF"/>
                </a:solidFill>
              </a:rPr>
              <a:t>Cartesian Product</a:t>
            </a:r>
            <a:r>
              <a:rPr lang="en-US" sz="2400" dirty="0" smtClean="0"/>
              <a:t>. The Cartesian product of two sets A, B, denoted by 			is the set of all ordered pairs 			</a:t>
            </a:r>
          </a:p>
          <a:p>
            <a:r>
              <a:rPr lang="en-US" sz="2400" dirty="0" smtClean="0"/>
              <a:t>Where			and		  .	</a:t>
            </a:r>
            <a:r>
              <a:rPr lang="en-US" sz="2400" dirty="0" smtClean="0"/>
              <a:t>Thus</a:t>
            </a:r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</p:txBody>
      </p:sp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2028869" y="4464521"/>
          <a:ext cx="811515" cy="347792"/>
        </p:xfrm>
        <a:graphic>
          <a:graphicData uri="http://schemas.openxmlformats.org/presentationml/2006/ole">
            <p:oleObj spid="_x0000_s21506" name="Equation" r:id="rId3" imgW="355600" imgH="152400" progId="Equation.DSMT4">
              <p:embed/>
            </p:oleObj>
          </a:graphicData>
        </a:graphic>
      </p:graphicFrame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6683876" y="4345467"/>
          <a:ext cx="921002" cy="466846"/>
        </p:xfrm>
        <a:graphic>
          <a:graphicData uri="http://schemas.openxmlformats.org/presentationml/2006/ole">
            <p:oleObj spid="_x0000_s21507" name="Equation" r:id="rId4" imgW="330200" imgH="190500" progId="Equation.DSMT4">
              <p:embed/>
            </p:oleObj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1246337" y="4802111"/>
          <a:ext cx="782532" cy="389235"/>
        </p:xfrm>
        <a:graphic>
          <a:graphicData uri="http://schemas.openxmlformats.org/presentationml/2006/ole">
            <p:oleObj spid="_x0000_s21508" name="Equation" r:id="rId5" imgW="342900" imgH="152400" progId="Equation.DSMT4">
              <p:embed/>
            </p:oleObj>
          </a:graphicData>
        </a:graphic>
      </p:graphicFrame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2840384" y="4802111"/>
          <a:ext cx="799295" cy="389235"/>
        </p:xfrm>
        <a:graphic>
          <a:graphicData uri="http://schemas.openxmlformats.org/presentationml/2006/ole">
            <p:oleObj spid="_x0000_s21509" name="Equation" r:id="rId6" imgW="342900" imgH="152400" progId="Equation.DSMT4">
              <p:embed/>
            </p:oleObj>
          </a:graphicData>
        </a:graphic>
      </p:graphicFrame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2028869" y="5416952"/>
          <a:ext cx="4655007" cy="505979"/>
        </p:xfrm>
        <a:graphic>
          <a:graphicData uri="http://schemas.openxmlformats.org/presentationml/2006/ole">
            <p:oleObj spid="_x0000_s21510" name="Equation" r:id="rId7" imgW="1752600" imgH="1905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of Cartesian Product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16556" y="1789671"/>
            <a:ext cx="8470244" cy="415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 smtClean="0"/>
          </a:p>
          <a:p>
            <a:r>
              <a:rPr lang="en-US" sz="2400" b="1" dirty="0" smtClean="0">
                <a:solidFill>
                  <a:srgbClr val="0000FF"/>
                </a:solidFill>
              </a:rPr>
              <a:t>Cartesian Product of Set</a:t>
            </a:r>
            <a:r>
              <a:rPr lang="en-US" sz="2400" dirty="0" smtClean="0"/>
              <a:t> (Example)</a:t>
            </a:r>
          </a:p>
          <a:p>
            <a:endParaRPr lang="en-US" sz="2400" dirty="0" smtClean="0"/>
          </a:p>
          <a:p>
            <a:r>
              <a:rPr lang="en-US" sz="2400" dirty="0" smtClean="0"/>
              <a:t>	A  = {a1, a2, a3}  	B= {b1, b2}</a:t>
            </a:r>
          </a:p>
          <a:p>
            <a:endParaRPr lang="en-US" sz="2400" dirty="0" smtClean="0"/>
          </a:p>
          <a:p>
            <a:r>
              <a:rPr lang="en-US" sz="2400" dirty="0" smtClean="0"/>
              <a:t>	A ⨉ B = {(a1, b1), (a1, b2), (a2, b1), (a2, b2), (a3, b1), (a3, b2)}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>
                <a:solidFill>
                  <a:srgbClr val="0000FF"/>
                </a:solidFill>
              </a:rPr>
              <a:t>We define A</a:t>
            </a:r>
            <a:r>
              <a:rPr lang="en-US" sz="2400" baseline="30000" dirty="0" smtClean="0">
                <a:solidFill>
                  <a:srgbClr val="0000FF"/>
                </a:solidFill>
              </a:rPr>
              <a:t>2</a:t>
            </a:r>
            <a:r>
              <a:rPr lang="en-US" sz="2400" dirty="0" smtClean="0">
                <a:solidFill>
                  <a:srgbClr val="0000FF"/>
                </a:solidFill>
              </a:rPr>
              <a:t> = A X A, A</a:t>
            </a:r>
            <a:r>
              <a:rPr lang="en-US" sz="2400" baseline="30000" dirty="0" smtClean="0">
                <a:solidFill>
                  <a:srgbClr val="0000FF"/>
                </a:solidFill>
              </a:rPr>
              <a:t>3</a:t>
            </a:r>
            <a:r>
              <a:rPr lang="en-US" sz="2400" dirty="0" smtClean="0">
                <a:solidFill>
                  <a:srgbClr val="0000FF"/>
                </a:solidFill>
              </a:rPr>
              <a:t> = A</a:t>
            </a:r>
            <a:r>
              <a:rPr lang="en-US" sz="2400" baseline="30000" dirty="0" smtClean="0">
                <a:solidFill>
                  <a:srgbClr val="0000FF"/>
                </a:solidFill>
              </a:rPr>
              <a:t>2</a:t>
            </a:r>
            <a:r>
              <a:rPr lang="en-US" sz="2400" dirty="0" smtClean="0">
                <a:solidFill>
                  <a:srgbClr val="0000FF"/>
                </a:solidFill>
              </a:rPr>
              <a:t> X A and so on. </a:t>
            </a:r>
          </a:p>
          <a:p>
            <a:endParaRPr lang="en-US" sz="2400" dirty="0" smtClean="0"/>
          </a:p>
          <a:p>
            <a:r>
              <a:rPr lang="en-US" sz="2400" dirty="0" smtClean="0"/>
              <a:t>	What is {0, 1}</a:t>
            </a:r>
            <a:r>
              <a:rPr lang="en-US" sz="2400" baseline="30000" dirty="0" smtClean="0"/>
              <a:t>3</a:t>
            </a:r>
            <a:r>
              <a:rPr lang="en-US" sz="2400" dirty="0" smtClean="0"/>
              <a:t> ?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1172</TotalTime>
  <Words>1595</Words>
  <Application>Microsoft Macintosh PowerPoint</Application>
  <PresentationFormat>On-screen Show (4:3)</PresentationFormat>
  <Paragraphs>227</Paragraphs>
  <Slides>44</Slides>
  <Notes>0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44</vt:i4>
      </vt:variant>
    </vt:vector>
  </HeadingPairs>
  <TitlesOfParts>
    <vt:vector size="47" baseType="lpstr">
      <vt:lpstr>Office Theme</vt:lpstr>
      <vt:lpstr>Equation</vt:lpstr>
      <vt:lpstr>MathType 6.0 Equation</vt:lpstr>
      <vt:lpstr>CS 2210 (22C:019) Discrete Structures Sets and Functions</vt:lpstr>
      <vt:lpstr>What is a set?</vt:lpstr>
      <vt:lpstr>Well known Sets</vt:lpstr>
      <vt:lpstr>Set builders</vt:lpstr>
      <vt:lpstr>Venn diagram</vt:lpstr>
      <vt:lpstr>Sets and subsets</vt:lpstr>
      <vt:lpstr>Power Set</vt:lpstr>
      <vt:lpstr>Cartesian Product of Sets</vt:lpstr>
      <vt:lpstr>Example of Cartesian Product</vt:lpstr>
      <vt:lpstr>Union of Sets</vt:lpstr>
      <vt:lpstr>Intersection of Sets</vt:lpstr>
      <vt:lpstr>Union and Intersection</vt:lpstr>
      <vt:lpstr>Disjoint Sets</vt:lpstr>
      <vt:lpstr>Set difference &amp; complement</vt:lpstr>
      <vt:lpstr>Set difference</vt:lpstr>
      <vt:lpstr>Complement</vt:lpstr>
      <vt:lpstr>Set identities</vt:lpstr>
      <vt:lpstr>Set identities</vt:lpstr>
      <vt:lpstr>Set identities</vt:lpstr>
      <vt:lpstr>Example of set identity</vt:lpstr>
      <vt:lpstr>Visualizing DeMorgan’s theorem</vt:lpstr>
      <vt:lpstr>Visualizing DeMorgan’s theorem</vt:lpstr>
      <vt:lpstr>Function</vt:lpstr>
      <vt:lpstr>Terminology</vt:lpstr>
      <vt:lpstr>Examples </vt:lpstr>
      <vt:lpstr>Exercises </vt:lpstr>
      <vt:lpstr>More examples</vt:lpstr>
      <vt:lpstr>One-to-one functions</vt:lpstr>
      <vt:lpstr>Onto Functions</vt:lpstr>
      <vt:lpstr>Strictly increasing functions</vt:lpstr>
      <vt:lpstr>Exercise</vt:lpstr>
      <vt:lpstr>Arithmetic Functions</vt:lpstr>
      <vt:lpstr>Identity Function</vt:lpstr>
      <vt:lpstr>Inverse Function</vt:lpstr>
      <vt:lpstr>Inverse Function</vt:lpstr>
      <vt:lpstr>Graph of a function</vt:lpstr>
      <vt:lpstr>Composition of functions</vt:lpstr>
      <vt:lpstr>Some common functions</vt:lpstr>
      <vt:lpstr>Exercises on functions</vt:lpstr>
      <vt:lpstr>Countable sets</vt:lpstr>
      <vt:lpstr>Countable sets</vt:lpstr>
      <vt:lpstr>Fun with infinite sets Hilbert’s Grand Hotel</vt:lpstr>
      <vt:lpstr>Countable sets</vt:lpstr>
      <vt:lpstr>Countable sets</vt:lpstr>
    </vt:vector>
  </TitlesOfParts>
  <Company>University of Iowa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22C:19 Discrete Math</dc:title>
  <dc:creator>Sukumar Ghosh</dc:creator>
  <cp:lastModifiedBy>Sukumar Ghosh</cp:lastModifiedBy>
  <cp:revision>139</cp:revision>
  <cp:lastPrinted>2010-09-08T02:15:10Z</cp:lastPrinted>
  <dcterms:created xsi:type="dcterms:W3CDTF">2015-02-01T17:43:17Z</dcterms:created>
  <dcterms:modified xsi:type="dcterms:W3CDTF">2015-02-01T19:00:54Z</dcterms:modified>
</cp:coreProperties>
</file>