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52.xml" ContentType="application/vnd.openxmlformats-officedocument.presentationml.slide+xml"/>
  <Override PartName="/ppt/slides/slide49.xml" ContentType="application/vnd.openxmlformats-officedocument.presentationml.slide+xml"/>
  <Override PartName="/ppt/slides/slide68.xml" ContentType="application/vnd.openxmlformats-officedocument.presentationml.slide+xml"/>
  <Override PartName="/ppt/slides/slide33.xml" ContentType="application/vnd.openxmlformats-officedocument.presentationml.slide+xml"/>
  <Override PartName="/ppt/slides/slide87.xml" ContentType="application/vnd.openxmlformats-officedocument.presentationml.slide+xml"/>
  <Default Extension="bin" ContentType="application/vnd.openxmlformats-officedocument.presentationml.printerSettings"/>
  <Override PartName="/ppt/slides/slide18.xml" ContentType="application/vnd.openxmlformats-officedocument.presentationml.slide+xml"/>
  <Override PartName="/ppt/slides/slide37.xml" ContentType="application/vnd.openxmlformats-officedocument.presentationml.slide+xml"/>
  <Override PartName="/ppt/slides/slide56.xml" ContentType="application/vnd.openxmlformats-officedocument.presentationml.slide+xml"/>
  <Override PartName="/ppt/slides/slide75.xml" ContentType="application/vnd.openxmlformats-officedocument.presentationml.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3.xml" ContentType="application/vnd.openxmlformats-officedocument.presentationml.slide+xml"/>
  <Override PartName="/ppt/slides/slide42.xml" ContentType="application/vnd.openxmlformats-officedocument.presentationml.slide+xml"/>
  <Override PartName="/ppt/slides/slide61.xml" ContentType="application/vnd.openxmlformats-officedocument.presentationml.slide+xml"/>
  <Override PartName="/ppt/slides/slide80.xml" ContentType="application/vnd.openxmlformats-officedocument.presentationml.slide+xml"/>
  <Override PartName="/ppt/theme/theme1.xml" ContentType="application/vnd.openxmlformats-officedocument.theme+xml"/>
  <Override PartName="/ppt/slideLayouts/slideLayout10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27.xml" ContentType="application/vnd.openxmlformats-officedocument.presentationml.slide+xml"/>
  <Override PartName="/ppt/slides/slide11.xml" ContentType="application/vnd.openxmlformats-officedocument.presentationml.slide+xml"/>
  <Override PartName="/ppt/slides/slide65.xml" ContentType="application/vnd.openxmlformats-officedocument.presentationml.slide+xml"/>
  <Override PartName="/ppt/slides/slide84.xml" ContentType="application/vnd.openxmlformats-officedocument.presentationml.slide+xml"/>
  <Override PartName="/ppt/slides/slide46.xml" ContentType="application/vnd.openxmlformats-officedocument.presentationml.slide+xml"/>
  <Override PartName="/ppt/embeddings/oleObject2.bin" ContentType="application/vnd.openxmlformats-officedocument.oleObject"/>
  <Override PartName="/ppt/slides/slide70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53.xml" ContentType="application/vnd.openxmlformats-officedocument.presentationml.slide+xml"/>
  <Override PartName="/ppt/slides/slide15.xml" ContentType="application/vnd.openxmlformats-officedocument.presentationml.slide+xml"/>
  <Override PartName="/ppt/slides/slide69.xml" ContentType="application/vnd.openxmlformats-officedocument.presentationml.slide+xml"/>
  <Override PartName="/ppt/slides/slide88.xml" ContentType="application/vnd.openxmlformats-officedocument.presentationml.slide+xml"/>
  <Override PartName="/ppt/slides/slide72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slides/slide19.xml" ContentType="application/vnd.openxmlformats-officedocument.presentationml.slide+xml"/>
  <Override PartName="/ppt/slides/slide38.xml" ContentType="application/vnd.openxmlformats-officedocument.presentationml.slide+xml"/>
  <Override PartName="/ppt/slides/slide57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24.xml" ContentType="application/vnd.openxmlformats-officedocument.presentationml.slide+xml"/>
  <Override PartName="/ppt/slides/slide43.xml" ContentType="application/vnd.openxmlformats-officedocument.presentationml.slide+xml"/>
  <Override PartName="/ppt/slides/slide62.xml" ContentType="application/vnd.openxmlformats-officedocument.presentationml.slide+xml"/>
  <Override PartName="/ppt/slides/slide81.xml" ContentType="application/vnd.openxmlformats-officedocument.presentationml.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Default Extension="jpeg" ContentType="image/jpeg"/>
  <Default Extension="vml" ContentType="application/vnd.openxmlformats-officedocument.vmlDrawing"/>
  <Override PartName="/ppt/slides/slide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12.xml" ContentType="application/vnd.openxmlformats-officedocument.presentationml.slide+xml"/>
  <Override PartName="/ppt/slides/slide28.xml" ContentType="application/vnd.openxmlformats-officedocument.presentationml.slide+xml"/>
  <Override PartName="/ppt/slides/slide50.xml" ContentType="application/vnd.openxmlformats-officedocument.presentationml.slide+xml"/>
  <Override PartName="/ppt/slides/slide66.xml" ContentType="application/vnd.openxmlformats-officedocument.presentationml.slide+xml"/>
  <Override PartName="/ppt/slides/slide85.xml" ContentType="application/vnd.openxmlformats-officedocument.presentationml.slide+xml"/>
  <Override PartName="/ppt/slides/slide47.xml" ContentType="application/vnd.openxmlformats-officedocument.presentationml.slide+xml"/>
  <Override PartName="/ppt/slides/slide31.xml" ContentType="application/vnd.openxmlformats-officedocument.presentationml.slide+xml"/>
  <Override PartName="/ppt/embeddings/oleObject3.bin" ContentType="application/vnd.openxmlformats-officedocument.oleObject"/>
  <Override PartName="/ppt/slides/slide71.xml" ContentType="application/vnd.openxmlformats-officedocument.presentationml.slide+xml"/>
  <Override PartName="/ppt/slides/slide90.xml" ContentType="application/vnd.openxmlformats-officedocument.presentationml.slide+xml"/>
  <Default Extension="rels" ContentType="application/vnd.openxmlformats-package.relationships+xml"/>
  <Override PartName="/ppt/slides/slide16.xml" ContentType="application/vnd.openxmlformats-officedocument.presentationml.slide+xml"/>
  <Override PartName="/ppt/slides/slide35.xml" ContentType="application/vnd.openxmlformats-officedocument.presentationml.slide+xml"/>
  <Override PartName="/ppt/slides/slide54.xml" ContentType="application/vnd.openxmlformats-officedocument.presentationml.slide+xml"/>
  <Override PartName="/ppt/slides/slide73.xml" ContentType="application/vnd.openxmlformats-officedocument.presentationml.slide+xml"/>
  <Override PartName="/ppt/slides/slide1.xml" ContentType="application/vnd.openxmlformats-officedocument.presentationml.slide+xml"/>
  <Override PartName="/ppt/slides/slide89.xml" ContentType="application/vnd.openxmlformats-officedocument.presentationml.slide+xml"/>
  <Override PartName="/ppt/slides/slide21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58.xml" ContentType="application/vnd.openxmlformats-officedocument.presentationml.slide+xml"/>
  <Override PartName="/ppt/slides/slide77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s/slide25.xml" ContentType="application/vnd.openxmlformats-officedocument.presentationml.slide+xml"/>
  <Override PartName="/ppt/slides/slide44.xml" ContentType="application/vnd.openxmlformats-officedocument.presentationml.slide+xml"/>
  <Override PartName="/ppt/slides/slide63.xml" ContentType="application/vnd.openxmlformats-officedocument.presentationml.slide+xml"/>
  <Override PartName="/ppt/slides/slide82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Default Extension="xml" ContentType="application/xml"/>
  <Override PartName="/ppt/tableStyles.xml" ContentType="application/vnd.openxmlformats-officedocument.presentationml.tableStyles+xml"/>
  <Override PartName="/ppt/slides/slide51.xml" ContentType="application/vnd.openxmlformats-officedocument.presentationml.slide+xml"/>
  <Override PartName="/ppt/slides/slide67.xml" ContentType="application/vnd.openxmlformats-officedocument.presentationml.slide+xml"/>
  <Override PartName="/ppt/slides/slide48.xml" ContentType="application/vnd.openxmlformats-officedocument.presentationml.slide+xml"/>
  <Override PartName="/ppt/slides/slide32.xml" ContentType="application/vnd.openxmlformats-officedocument.presentationml.slide+xml"/>
  <Override PartName="/ppt/slideLayouts/slideLayout7.xml" ContentType="application/vnd.openxmlformats-officedocument.presentationml.slideLayout+xml"/>
  <Override PartName="/ppt/viewProps.xml" ContentType="application/vnd.openxmlformats-officedocument.presentationml.viewProps+xml"/>
  <Override PartName="/ppt/slides/slide29.xml" ContentType="application/vnd.openxmlformats-officedocument.presentationml.slide+xml"/>
  <Override PartName="/ppt/slides/slide86.xml" ContentType="application/vnd.openxmlformats-officedocument.presentationml.slide+xml"/>
  <Override PartName="/ppt/embeddings/oleObject4.bin" ContentType="application/vnd.openxmlformats-officedocument.oleObject"/>
  <Override PartName="/ppt/slides/slide91.xml" ContentType="application/vnd.openxmlformats-officedocument.presentationml.slide+xml"/>
  <Override PartName="/ppt/notesMasters/notesMaster1.xml" ContentType="application/vnd.openxmlformats-officedocument.presentationml.notesMaster+xml"/>
  <Override PartName="/docProps/app.xml" ContentType="application/vnd.openxmlformats-officedocument.extended-properties+xml"/>
  <Override PartName="/ppt/notesSlides/notesSlide1.xml" ContentType="application/vnd.openxmlformats-officedocument.presentationml.notesSlide+xml"/>
  <Override PartName="/ppt/slides/slide17.xml" ContentType="application/vnd.openxmlformats-officedocument.presentationml.slide+xml"/>
  <Override PartName="/ppt/slides/slide36.xml" ContentType="application/vnd.openxmlformats-officedocument.presentationml.slide+xml"/>
  <Override PartName="/ppt/slides/slide55.xml" ContentType="application/vnd.openxmlformats-officedocument.presentationml.slide+xml"/>
  <Override PartName="/ppt/slides/slide74.xml" ContentType="application/vnd.openxmlformats-officedocument.presentationml.slide+xml"/>
  <Override PartName="/ppt/slides/slide2.xml" ContentType="application/vnd.openxmlformats-officedocument.presentationml.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41.xml" ContentType="application/vnd.openxmlformats-officedocument.presentationml.slide+xml"/>
  <Override PartName="/ppt/slides/slide60.xml" ContentType="application/vnd.openxmlformats-officedocument.presentationml.slide+xml"/>
  <Override PartName="/ppt/slides/slide59.xml" ContentType="application/vnd.openxmlformats-officedocument.presentationml.slide+xml"/>
  <Override PartName="/ppt/slides/slide78.xml" ContentType="application/vnd.openxmlformats-officedocument.presentationml.slide+xml"/>
  <Default Extension="pict" ContentType="image/pict"/>
  <Override PartName="/ppt/slideLayouts/slideLayout4.xml" ContentType="application/vnd.openxmlformats-officedocument.presentationml.slideLayout+xml"/>
  <Override PartName="/ppt/slides/slide10.xml" ContentType="application/vnd.openxmlformats-officedocument.presentationml.slide+xml"/>
  <Override PartName="/ppt/slides/slide26.xml" ContentType="application/vnd.openxmlformats-officedocument.presentationml.slide+xml"/>
  <Override PartName="/ppt/slides/slide45.xml" ContentType="application/vnd.openxmlformats-officedocument.presentationml.slide+xml"/>
  <Override PartName="/ppt/slides/slide64.xml" ContentType="application/vnd.openxmlformats-officedocument.presentationml.slide+xml"/>
  <Override PartName="/ppt/slides/slide83.xml" ContentType="application/vnd.openxmlformats-officedocument.presentationml.slide+xml"/>
  <Override PartName="/ppt/slides/slide6.xml" ContentType="application/vnd.openxmlformats-officedocument.presentationml.slide+xml"/>
  <Override PartName="/ppt/embeddings/oleObject1.bin" ContentType="application/vnd.openxmlformats-officedocument.oleObject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93"/>
  </p:notesMasterIdLst>
  <p:sldIdLst>
    <p:sldId id="256" r:id="rId2"/>
    <p:sldId id="276" r:id="rId3"/>
    <p:sldId id="258" r:id="rId4"/>
    <p:sldId id="259" r:id="rId5"/>
    <p:sldId id="260" r:id="rId6"/>
    <p:sldId id="264" r:id="rId7"/>
    <p:sldId id="261" r:id="rId8"/>
    <p:sldId id="267" r:id="rId9"/>
    <p:sldId id="265" r:id="rId10"/>
    <p:sldId id="266" r:id="rId11"/>
    <p:sldId id="262" r:id="rId12"/>
    <p:sldId id="263" r:id="rId13"/>
    <p:sldId id="268" r:id="rId14"/>
    <p:sldId id="269" r:id="rId15"/>
    <p:sldId id="271" r:id="rId16"/>
    <p:sldId id="272" r:id="rId17"/>
    <p:sldId id="273" r:id="rId18"/>
    <p:sldId id="274" r:id="rId19"/>
    <p:sldId id="277" r:id="rId20"/>
    <p:sldId id="275" r:id="rId21"/>
    <p:sldId id="278" r:id="rId22"/>
    <p:sldId id="279" r:id="rId23"/>
    <p:sldId id="281" r:id="rId24"/>
    <p:sldId id="296" r:id="rId25"/>
    <p:sldId id="283" r:id="rId26"/>
    <p:sldId id="287" r:id="rId27"/>
    <p:sldId id="288" r:id="rId28"/>
    <p:sldId id="285" r:id="rId29"/>
    <p:sldId id="290" r:id="rId30"/>
    <p:sldId id="291" r:id="rId31"/>
    <p:sldId id="286" r:id="rId32"/>
    <p:sldId id="301" r:id="rId33"/>
    <p:sldId id="292" r:id="rId34"/>
    <p:sldId id="304" r:id="rId35"/>
    <p:sldId id="293" r:id="rId36"/>
    <p:sldId id="303" r:id="rId37"/>
    <p:sldId id="302" r:id="rId38"/>
    <p:sldId id="306" r:id="rId39"/>
    <p:sldId id="294" r:id="rId40"/>
    <p:sldId id="295" r:id="rId41"/>
    <p:sldId id="308" r:id="rId42"/>
    <p:sldId id="309" r:id="rId43"/>
    <p:sldId id="310" r:id="rId44"/>
    <p:sldId id="311" r:id="rId45"/>
    <p:sldId id="314" r:id="rId46"/>
    <p:sldId id="299" r:id="rId47"/>
    <p:sldId id="298" r:id="rId48"/>
    <p:sldId id="305" r:id="rId49"/>
    <p:sldId id="300" r:id="rId50"/>
    <p:sldId id="315" r:id="rId51"/>
    <p:sldId id="313" r:id="rId52"/>
    <p:sldId id="312" r:id="rId53"/>
    <p:sldId id="316" r:id="rId54"/>
    <p:sldId id="317" r:id="rId55"/>
    <p:sldId id="318" r:id="rId56"/>
    <p:sldId id="319" r:id="rId57"/>
    <p:sldId id="320" r:id="rId58"/>
    <p:sldId id="321" r:id="rId59"/>
    <p:sldId id="322" r:id="rId60"/>
    <p:sldId id="323" r:id="rId61"/>
    <p:sldId id="324" r:id="rId62"/>
    <p:sldId id="325" r:id="rId63"/>
    <p:sldId id="326" r:id="rId64"/>
    <p:sldId id="327" r:id="rId65"/>
    <p:sldId id="328" r:id="rId66"/>
    <p:sldId id="329" r:id="rId67"/>
    <p:sldId id="330" r:id="rId68"/>
    <p:sldId id="331" r:id="rId69"/>
    <p:sldId id="332" r:id="rId70"/>
    <p:sldId id="333" r:id="rId71"/>
    <p:sldId id="334" r:id="rId72"/>
    <p:sldId id="335" r:id="rId73"/>
    <p:sldId id="336" r:id="rId74"/>
    <p:sldId id="337" r:id="rId75"/>
    <p:sldId id="338" r:id="rId76"/>
    <p:sldId id="339" r:id="rId77"/>
    <p:sldId id="340" r:id="rId78"/>
    <p:sldId id="341" r:id="rId79"/>
    <p:sldId id="342" r:id="rId80"/>
    <p:sldId id="343" r:id="rId81"/>
    <p:sldId id="344" r:id="rId82"/>
    <p:sldId id="345" r:id="rId83"/>
    <p:sldId id="346" r:id="rId84"/>
    <p:sldId id="347" r:id="rId85"/>
    <p:sldId id="348" r:id="rId86"/>
    <p:sldId id="349" r:id="rId87"/>
    <p:sldId id="350" r:id="rId88"/>
    <p:sldId id="351" r:id="rId89"/>
    <p:sldId id="352" r:id="rId90"/>
    <p:sldId id="353" r:id="rId91"/>
    <p:sldId id="354" r:id="rId9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-8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88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notesMaster" Target="notesMasters/notesMaster1.xml"/><Relationship Id="rId94" Type="http://schemas.openxmlformats.org/officeDocument/2006/relationships/printerSettings" Target="printerSettings/printerSettings1.bin"/><Relationship Id="rId95" Type="http://schemas.openxmlformats.org/officeDocument/2006/relationships/presProps" Target="presProps.xml"/><Relationship Id="rId96" Type="http://schemas.openxmlformats.org/officeDocument/2006/relationships/viewProps" Target="viewProps.xml"/><Relationship Id="rId97" Type="http://schemas.openxmlformats.org/officeDocument/2006/relationships/theme" Target="theme/theme1.xml"/><Relationship Id="rId9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pict"/><Relationship Id="rId2" Type="http://schemas.openxmlformats.org/officeDocument/2006/relationships/image" Target="../media/image57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pict"/><Relationship Id="rId2" Type="http://schemas.openxmlformats.org/officeDocument/2006/relationships/image" Target="../media/image63.pict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A34B2F-7B38-E843-A19F-167532244C3A}" type="datetimeFigureOut">
              <a:rPr lang="en-US" smtClean="0"/>
              <a:pPr/>
              <a:t>5/5/15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AE857A-248B-D342-903A-5A2DDA1DCD0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E857A-248B-D342-903A-5A2DDA1DCD0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5/5/15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5/5/15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5/5/15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5/5/15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5/5/15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5/5/15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5/5/15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5/5/15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5/5/15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5/5/15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5/5/15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97410-AAF8-DE42-877D-39C4C28840A2}" type="datetimeFigureOut">
              <a:rPr lang="en-US" smtClean="0"/>
              <a:pPr/>
              <a:t>5/5/15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Subset" TargetMode="External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n.wikipedia.org/wiki/Graph_(mathematics)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Subset" TargetMode="External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n.wikipedia.org/wiki/Graph_(mathematics)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Relationship Id="rId3" Type="http://schemas.openxmlformats.org/officeDocument/2006/relationships/image" Target="../media/image45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Relationship Id="rId3" Type="http://schemas.openxmlformats.org/officeDocument/2006/relationships/image" Target="../media/image48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Relationship Id="rId3" Type="http://schemas.openxmlformats.org/officeDocument/2006/relationships/image" Target="../media/image49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Relationship Id="rId3" Type="http://schemas.openxmlformats.org/officeDocument/2006/relationships/image" Target="../media/image51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oleObject" Target="../embeddings/oleObject2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png"/><Relationship Id="rId3" Type="http://schemas.openxmlformats.org/officeDocument/2006/relationships/image" Target="../media/image60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oleObject" Target="../embeddings/oleObject4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png"/><Relationship Id="rId3" Type="http://schemas.openxmlformats.org/officeDocument/2006/relationships/image" Target="../media/image67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png"/><Relationship Id="rId3" Type="http://schemas.openxmlformats.org/officeDocument/2006/relationships/image" Target="../media/image69.pn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png"/><Relationship Id="rId3" Type="http://schemas.openxmlformats.org/officeDocument/2006/relationships/image" Target="../media/image71.pn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2.png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4.png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CS 2210(22C:19) Discrete Math</a:t>
            </a:r>
            <a:br>
              <a:rPr lang="en-US" dirty="0" smtClean="0"/>
            </a:br>
            <a:r>
              <a:rPr lang="en-US" b="1" dirty="0" smtClean="0"/>
              <a:t>Graphs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Spring</a:t>
            </a:r>
            <a:r>
              <a:rPr lang="en-US" dirty="0" smtClean="0">
                <a:solidFill>
                  <a:schemeClr val="tx1"/>
                </a:solidFill>
              </a:rPr>
              <a:t> 2015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Sukumar Ghosh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987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Types of graph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628" y="1880997"/>
            <a:ext cx="6219555" cy="4051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1470488" y="2587564"/>
            <a:ext cx="531798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Simple graphs vs. multi-graphs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Undirected vs. directed graphs (digraphs)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55" name="Rounded Rectangular Callout 54"/>
          <p:cNvSpPr/>
          <p:nvPr/>
        </p:nvSpPr>
        <p:spPr>
          <a:xfrm>
            <a:off x="4640030" y="1537261"/>
            <a:ext cx="2148440" cy="868886"/>
          </a:xfrm>
          <a:prstGeom prst="wedgeRoundRectCallout">
            <a:avLst>
              <a:gd name="adj1" fmla="val -44833"/>
              <a:gd name="adj2" fmla="val 84478"/>
              <a:gd name="adj3" fmla="val 16667"/>
            </a:avLst>
          </a:prstGeom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Multiple edges between some pair of nodes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9" name="Rounded Rectangular Callout 58"/>
          <p:cNvSpPr/>
          <p:nvPr/>
        </p:nvSpPr>
        <p:spPr>
          <a:xfrm>
            <a:off x="1107263" y="1537261"/>
            <a:ext cx="2148440" cy="868886"/>
          </a:xfrm>
          <a:prstGeom prst="wedgeRoundRectCallout">
            <a:avLst>
              <a:gd name="adj1" fmla="val 6722"/>
              <a:gd name="adj2" fmla="val 81182"/>
              <a:gd name="adj3" fmla="val 16667"/>
            </a:avLst>
          </a:prstGeom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At most  one edge between a pair of nodes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60" name="Rounded Rectangular Callout 59"/>
          <p:cNvSpPr/>
          <p:nvPr/>
        </p:nvSpPr>
        <p:spPr>
          <a:xfrm>
            <a:off x="3255702" y="4895888"/>
            <a:ext cx="3299503" cy="868886"/>
          </a:xfrm>
          <a:prstGeom prst="wedgeRoundRectCallout">
            <a:avLst>
              <a:gd name="adj1" fmla="val 12055"/>
              <a:gd name="adj2" fmla="val -141895"/>
              <a:gd name="adj3" fmla="val 16667"/>
            </a:avLst>
          </a:prstGeom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Each edge between a pair (</a:t>
            </a:r>
            <a:r>
              <a:rPr lang="en-US" dirty="0" err="1" smtClean="0">
                <a:solidFill>
                  <a:srgbClr val="0000FF"/>
                </a:solidFill>
              </a:rPr>
              <a:t>u</a:t>
            </a:r>
            <a:r>
              <a:rPr lang="en-US" dirty="0" smtClean="0">
                <a:solidFill>
                  <a:srgbClr val="0000FF"/>
                </a:solidFill>
              </a:rPr>
              <a:t>, </a:t>
            </a:r>
            <a:r>
              <a:rPr lang="en-US" dirty="0" err="1" smtClean="0">
                <a:solidFill>
                  <a:srgbClr val="0000FF"/>
                </a:solidFill>
              </a:rPr>
              <a:t>v</a:t>
            </a:r>
            <a:r>
              <a:rPr lang="en-US" dirty="0" smtClean="0">
                <a:solidFill>
                  <a:srgbClr val="0000FF"/>
                </a:solidFill>
              </a:rPr>
              <a:t>) of nodes is directed, and represents an ordered pair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More examples of graphs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1248507" y="3366013"/>
            <a:ext cx="166869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Web graphs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59" name="Rounded Rectangular Callout 58"/>
          <p:cNvSpPr/>
          <p:nvPr/>
        </p:nvSpPr>
        <p:spPr>
          <a:xfrm>
            <a:off x="4458829" y="1613647"/>
            <a:ext cx="3489358" cy="1752366"/>
          </a:xfrm>
          <a:prstGeom prst="wedgeRoundRectCallout">
            <a:avLst>
              <a:gd name="adj1" fmla="val -95447"/>
              <a:gd name="adj2" fmla="val -1846"/>
              <a:gd name="adj3" fmla="val 16667"/>
            </a:avLst>
          </a:prstGeom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Each node denotes an actor or an actress, and each edge between P and Q denotes that P, Q worked together in some movie. It is an </a:t>
            </a:r>
            <a:r>
              <a:rPr lang="en-US" dirty="0" smtClean="0">
                <a:solidFill>
                  <a:srgbClr val="FF0000"/>
                </a:solidFill>
              </a:rPr>
              <a:t>undirected graph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0" name="Rounded Rectangular Callout 59"/>
          <p:cNvSpPr/>
          <p:nvPr/>
        </p:nvSpPr>
        <p:spPr>
          <a:xfrm>
            <a:off x="4344246" y="3943410"/>
            <a:ext cx="3199166" cy="1363051"/>
          </a:xfrm>
          <a:prstGeom prst="wedgeRoundRectCallout">
            <a:avLst>
              <a:gd name="adj1" fmla="val -92647"/>
              <a:gd name="adj2" fmla="val -25490"/>
              <a:gd name="adj3" fmla="val 16667"/>
            </a:avLst>
          </a:prstGeom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Each node denotes a web page, and each edge from page P to Q  Q denotes a link on page P pointing to page Q.</a:t>
            </a:r>
          </a:p>
          <a:p>
            <a:pPr algn="ctr"/>
            <a:r>
              <a:rPr lang="en-US" dirty="0" smtClean="0">
                <a:solidFill>
                  <a:srgbClr val="0000FF"/>
                </a:solidFill>
              </a:rPr>
              <a:t>It is a </a:t>
            </a:r>
            <a:r>
              <a:rPr lang="en-US" dirty="0" smtClean="0">
                <a:solidFill>
                  <a:srgbClr val="FF0000"/>
                </a:solidFill>
              </a:rPr>
              <a:t>directed graph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1330" y="2259473"/>
            <a:ext cx="231024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Hollywood graph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Application: Exam scheduling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4534" y="1575137"/>
            <a:ext cx="6134100" cy="42291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57888" y="6005211"/>
            <a:ext cx="718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Why?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Problems in a computer network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1750" y="1632743"/>
            <a:ext cx="6540500" cy="4229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Vertex degree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4976" y="1632743"/>
            <a:ext cx="5791200" cy="4203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Degree sequence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317" y="1613646"/>
            <a:ext cx="6709686" cy="44590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Handshaking theorem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079" y="1938286"/>
            <a:ext cx="5638800" cy="396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Handshaking theorem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8600" y="1909640"/>
            <a:ext cx="6146800" cy="37906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theorem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41713" y="2062413"/>
            <a:ext cx="640857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THEOREM</a:t>
            </a:r>
            <a:r>
              <a:rPr lang="en-US" sz="2400" dirty="0" smtClean="0"/>
              <a:t>. An undirected graph has </a:t>
            </a:r>
            <a:r>
              <a:rPr lang="en-US" sz="2400" dirty="0" smtClean="0">
                <a:solidFill>
                  <a:srgbClr val="0000FF"/>
                </a:solidFill>
              </a:rPr>
              <a:t>even number 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of vertices</a:t>
            </a:r>
            <a:r>
              <a:rPr lang="en-US" sz="2400" dirty="0" smtClean="0"/>
              <a:t> of </a:t>
            </a:r>
            <a:r>
              <a:rPr lang="en-US" sz="2400" dirty="0" smtClean="0">
                <a:solidFill>
                  <a:srgbClr val="0000FF"/>
                </a:solidFill>
              </a:rPr>
              <a:t>odd degree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Can you prove this? It should follow from the </a:t>
            </a:r>
          </a:p>
          <a:p>
            <a:r>
              <a:rPr lang="en-US" sz="2400" dirty="0" smtClean="0"/>
              <a:t>handshaking theorem.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Seven Bridges of </a:t>
            </a:r>
            <a:r>
              <a:rPr lang="en-US" dirty="0" err="1" smtClean="0"/>
              <a:t>K</a:t>
            </a:r>
            <a:r>
              <a:rPr lang="en-US" dirty="0" err="1" smtClean="0">
                <a:latin typeface="+mn-lt"/>
                <a:cs typeface="Symbol" charset="2"/>
              </a:rPr>
              <a:t>⍥</a:t>
            </a:r>
            <a:r>
              <a:rPr lang="en-US" dirty="0" err="1" smtClean="0"/>
              <a:t>nigsberg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7342891" y="5241966"/>
            <a:ext cx="143229" cy="1814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538" y="1631462"/>
            <a:ext cx="7239468" cy="37919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22225" y="5764069"/>
            <a:ext cx="6798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Is it possible to walk along a route that cross </a:t>
            </a:r>
            <a:r>
              <a:rPr lang="en-US" b="1" dirty="0" smtClean="0">
                <a:solidFill>
                  <a:srgbClr val="FF0000"/>
                </a:solidFill>
              </a:rPr>
              <a:t>each bridge exactly once?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Review of basic definitions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0" y="1570182"/>
            <a:ext cx="8051800" cy="48952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Review of basic definitions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1417638"/>
            <a:ext cx="8040254" cy="51863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Types of graphs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149039"/>
            <a:ext cx="7590351" cy="47089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5818" y="1417638"/>
            <a:ext cx="73446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="1" dirty="0" smtClean="0"/>
              <a:t> cycle </a:t>
            </a:r>
            <a:r>
              <a:rPr lang="en-US" dirty="0" smtClean="0"/>
              <a:t>of a graph is a subset of  its edge set that forms a path such that the </a:t>
            </a:r>
          </a:p>
          <a:p>
            <a:r>
              <a:rPr lang="en-US" dirty="0" smtClean="0"/>
              <a:t>first node of the path corresponds to the last.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Types of graphs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745" y="1720663"/>
            <a:ext cx="1707642" cy="15045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3225234"/>
            <a:ext cx="1922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Complete graph:</a:t>
            </a:r>
          </a:p>
          <a:p>
            <a:r>
              <a:rPr lang="en-US" sz="1400" dirty="0" smtClean="0"/>
              <a:t>All vertices are adjacent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3841565" y="5849801"/>
            <a:ext cx="1383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Wheel graph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561114" y="3071345"/>
            <a:ext cx="14582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The </a:t>
            </a:r>
            <a:r>
              <a:rPr lang="en-US" sz="1400" dirty="0" err="1" smtClean="0"/>
              <a:t>n</a:t>
            </a:r>
            <a:r>
              <a:rPr lang="en-US" sz="1400" dirty="0" smtClean="0"/>
              <a:t>-cube graph</a:t>
            </a:r>
          </a:p>
          <a:p>
            <a:pPr algn="ctr"/>
            <a:r>
              <a:rPr lang="en-US" sz="1400" dirty="0" err="1" smtClean="0"/>
              <a:t>n</a:t>
            </a:r>
            <a:r>
              <a:rPr lang="en-US" sz="1400" dirty="0" smtClean="0"/>
              <a:t>=3</a:t>
            </a:r>
            <a:endParaRPr lang="en-US" sz="1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774" y="1828510"/>
            <a:ext cx="2962026" cy="10431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0774" y="3468686"/>
            <a:ext cx="2794000" cy="21381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Types of graphs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74647" y="1682612"/>
            <a:ext cx="748203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Bipartite graph</a:t>
            </a:r>
          </a:p>
          <a:p>
            <a:r>
              <a:rPr lang="en-US" sz="2400" dirty="0" smtClean="0"/>
              <a:t>A simple graph is called bipartite if its vertex set V can be</a:t>
            </a:r>
          </a:p>
          <a:p>
            <a:r>
              <a:rPr lang="en-US" sz="2400" dirty="0" smtClean="0"/>
              <a:t>partitioned into two disjoint subsets V1 and V2, such that</a:t>
            </a:r>
          </a:p>
          <a:p>
            <a:r>
              <a:rPr lang="en-US" sz="2400" dirty="0" smtClean="0"/>
              <a:t>every edge in the graph connects a vertex in V1 to a vertex</a:t>
            </a:r>
          </a:p>
          <a:p>
            <a:r>
              <a:rPr lang="en-US" sz="2400" dirty="0" smtClean="0"/>
              <a:t>in V2.</a:t>
            </a:r>
          </a:p>
          <a:p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3475" y="3788590"/>
            <a:ext cx="4508500" cy="1295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26617" y="5259214"/>
            <a:ext cx="51290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Can always be colored using two colors.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Subgraphs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0" y="1823708"/>
            <a:ext cx="6350000" cy="388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Computer representation of graphs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6496" y="1999707"/>
            <a:ext cx="6369285" cy="34497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23515" y="5866439"/>
            <a:ext cx="3306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(taken from Wolfram </a:t>
            </a:r>
            <a:r>
              <a:rPr lang="en-US" dirty="0" err="1" smtClean="0"/>
              <a:t>Mathworld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48771" y="1417638"/>
            <a:ext cx="2161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ADJACENCY MATRIX</a:t>
            </a:r>
            <a:endParaRPr lang="en-US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Computer representation of graphs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39076" y="1786970"/>
            <a:ext cx="1784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ADJACENCY LIST</a:t>
            </a:r>
            <a:endParaRPr lang="en-US" b="1" i="1" dirty="0"/>
          </a:p>
        </p:txBody>
      </p:sp>
      <p:sp>
        <p:nvSpPr>
          <p:cNvPr id="9" name="Oval 8"/>
          <p:cNvSpPr/>
          <p:nvPr/>
        </p:nvSpPr>
        <p:spPr>
          <a:xfrm>
            <a:off x="2462668" y="2874604"/>
            <a:ext cx="199041" cy="1705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524216" y="3737006"/>
            <a:ext cx="199041" cy="1705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462668" y="4552084"/>
            <a:ext cx="199041" cy="1705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467467" y="3737006"/>
            <a:ext cx="199041" cy="1705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9" idx="4"/>
            <a:endCxn id="11" idx="0"/>
          </p:cNvCxnSpPr>
          <p:nvPr/>
        </p:nvCxnSpPr>
        <p:spPr>
          <a:xfrm rot="5400000">
            <a:off x="1808745" y="3798639"/>
            <a:ext cx="1506889" cy="158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2" idx="6"/>
            <a:endCxn id="10" idx="2"/>
          </p:cNvCxnSpPr>
          <p:nvPr/>
        </p:nvCxnSpPr>
        <p:spPr>
          <a:xfrm>
            <a:off x="1666508" y="3822302"/>
            <a:ext cx="1857708" cy="158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endCxn id="10" idx="1"/>
          </p:cNvCxnSpPr>
          <p:nvPr/>
        </p:nvCxnSpPr>
        <p:spPr>
          <a:xfrm>
            <a:off x="2595362" y="3043607"/>
            <a:ext cx="958003" cy="718381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604981" y="3907597"/>
            <a:ext cx="958003" cy="718381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386844" y="2505272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409779" y="3367674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688504" y="4441312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723257" y="369453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4483125" y="2486958"/>
          <a:ext cx="2974276" cy="2553422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487138"/>
                <a:gridCol w="1487138"/>
              </a:tblGrid>
              <a:tr h="541743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Vertex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Adjacent</a:t>
                      </a:r>
                      <a:r>
                        <a:rPr lang="en-US" baseline="0" dirty="0" smtClean="0">
                          <a:solidFill>
                            <a:srgbClr val="0000FF"/>
                          </a:solidFill>
                        </a:rPr>
                        <a:t> to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692715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2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3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3, 4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3, 4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1, 2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1, 2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4316526" y="5460225"/>
            <a:ext cx="3377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Can be represented as a linked list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Graph isomorphism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595767"/>
            <a:ext cx="5943600" cy="4127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20214" y="5885394"/>
            <a:ext cx="3961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Taken from MIT 6.042J/18.062J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Graph isomorphism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630" y="1869257"/>
            <a:ext cx="6146800" cy="3975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20214" y="5885394"/>
            <a:ext cx="3961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Taken from MIT 6.042J/18.062J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Seven Bridges of </a:t>
            </a:r>
            <a:r>
              <a:rPr lang="en-US" dirty="0" err="1" smtClean="0"/>
              <a:t>K</a:t>
            </a:r>
            <a:r>
              <a:rPr lang="en-US" dirty="0" err="1" smtClean="0">
                <a:latin typeface="+mn-lt"/>
                <a:cs typeface="Symbol" charset="2"/>
              </a:rPr>
              <a:t>⍥</a:t>
            </a:r>
            <a:r>
              <a:rPr lang="en-US" dirty="0" err="1" smtClean="0"/>
              <a:t>nigsberg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7342891" y="5241966"/>
            <a:ext cx="143229" cy="1814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693" y="1417638"/>
            <a:ext cx="7954108" cy="51961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Graph isomorphism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500" y="1416050"/>
            <a:ext cx="5969000" cy="40259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20214" y="5885394"/>
            <a:ext cx="3961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Taken from MIT 6.042J/18.062J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Connectivity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14577" y="1807659"/>
            <a:ext cx="8058616" cy="33855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Font typeface="Wingdings" charset="2"/>
              <a:buChar char="§"/>
            </a:pPr>
            <a:r>
              <a:rPr lang="en-US" sz="2400" dirty="0" smtClean="0"/>
              <a:t>    An </a:t>
            </a:r>
            <a:r>
              <a:rPr lang="en-US" sz="2400" i="1" dirty="0" smtClean="0">
                <a:solidFill>
                  <a:srgbClr val="0000FF"/>
                </a:solidFill>
              </a:rPr>
              <a:t>undirected graph </a:t>
            </a:r>
            <a:r>
              <a:rPr lang="en-US" sz="2400" dirty="0" smtClean="0"/>
              <a:t>is </a:t>
            </a:r>
            <a:r>
              <a:rPr lang="en-US" sz="2400" b="1" dirty="0" smtClean="0">
                <a:solidFill>
                  <a:srgbClr val="FF0000"/>
                </a:solidFill>
              </a:rPr>
              <a:t>connected</a:t>
            </a:r>
            <a:r>
              <a:rPr lang="en-US" sz="2400" dirty="0" smtClean="0"/>
              <a:t> if there is a path between 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	every pair of distinct vertices of the graph.</a:t>
            </a:r>
          </a:p>
          <a:p>
            <a:pPr>
              <a:lnSpc>
                <a:spcPct val="150000"/>
              </a:lnSpc>
              <a:buFont typeface="Wingdings" charset="2"/>
              <a:buChar char="§"/>
            </a:pPr>
            <a:endParaRPr lang="en-US" sz="2400" dirty="0" smtClean="0"/>
          </a:p>
          <a:p>
            <a:pPr>
              <a:lnSpc>
                <a:spcPct val="150000"/>
              </a:lnSpc>
              <a:buFont typeface="Wingdings" charset="2"/>
              <a:buChar char="§"/>
            </a:pPr>
            <a:r>
              <a:rPr lang="en-US" sz="2400" dirty="0" smtClean="0"/>
              <a:t>    A </a:t>
            </a:r>
            <a:r>
              <a:rPr lang="en-US" sz="2400" i="1" dirty="0" smtClean="0">
                <a:solidFill>
                  <a:srgbClr val="FF0000"/>
                </a:solidFill>
              </a:rPr>
              <a:t>connected component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is the maximal connected </a:t>
            </a:r>
            <a:r>
              <a:rPr lang="en-US" sz="2400" dirty="0" err="1" smtClean="0"/>
              <a:t>subgraph</a:t>
            </a:r>
            <a:r>
              <a:rPr lang="en-US" sz="2400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	of the given graph.</a:t>
            </a: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Connectivity issues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638086"/>
            <a:ext cx="8366293" cy="50475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Font typeface="Wingdings" charset="2"/>
              <a:buChar char="§"/>
            </a:pPr>
            <a:r>
              <a:rPr lang="en-US" sz="2400" dirty="0" smtClean="0"/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Erdös</a:t>
            </a:r>
            <a:r>
              <a:rPr lang="en-US" sz="2400" b="1" dirty="0" smtClean="0">
                <a:solidFill>
                  <a:srgbClr val="0000FF"/>
                </a:solidFill>
              </a:rPr>
              <a:t> number </a:t>
            </a:r>
            <a:r>
              <a:rPr lang="en-US" sz="2400" dirty="0" smtClean="0"/>
              <a:t>in academic collaboration graph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	</a:t>
            </a:r>
            <a:r>
              <a:rPr lang="en-US" sz="2400" dirty="0" err="1" smtClean="0"/>
              <a:t>Erdös</a:t>
            </a:r>
            <a:r>
              <a:rPr lang="en-US" sz="2400" dirty="0" smtClean="0"/>
              <a:t> number = </a:t>
            </a:r>
            <a:r>
              <a:rPr lang="en-US" sz="2400" dirty="0" err="1" smtClean="0"/>
              <a:t>n</a:t>
            </a:r>
            <a:r>
              <a:rPr lang="en-US" sz="2400" dirty="0" smtClean="0"/>
              <a:t> means the person collaborated 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	with someone whose </a:t>
            </a:r>
            <a:r>
              <a:rPr lang="en-US" sz="2400" dirty="0" err="1" smtClean="0"/>
              <a:t>Erdös</a:t>
            </a:r>
            <a:r>
              <a:rPr lang="en-US" sz="2400" dirty="0" smtClean="0"/>
              <a:t> number is (n-1)</a:t>
            </a:r>
          </a:p>
          <a:p>
            <a:pPr>
              <a:lnSpc>
                <a:spcPct val="150000"/>
              </a:lnSpc>
              <a:buFont typeface="Wingdings" charset="2"/>
              <a:buChar char="§"/>
            </a:pPr>
            <a:r>
              <a:rPr lang="en-US" sz="2400" b="1" dirty="0" smtClean="0">
                <a:solidFill>
                  <a:srgbClr val="0000FF"/>
                </a:solidFill>
              </a:rPr>
              <a:t> Kevin Bacon number </a:t>
            </a:r>
            <a:r>
              <a:rPr lang="en-US" sz="2400" dirty="0" smtClean="0"/>
              <a:t>in Hollywood graph	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Actor Kevin Bacon once remarked that he worked with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everybody in Hollywood, or someone who worked with them. 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>
                <a:solidFill>
                  <a:srgbClr val="0000FF"/>
                </a:solidFill>
              </a:rPr>
              <a:t>Kevin Bacon number </a:t>
            </a:r>
            <a:r>
              <a:rPr lang="en-US" sz="2400" dirty="0" smtClean="0"/>
              <a:t>is an adaptation of </a:t>
            </a:r>
            <a:r>
              <a:rPr lang="en-US" sz="2400" dirty="0" err="1" smtClean="0">
                <a:solidFill>
                  <a:srgbClr val="0000FF"/>
                </a:solidFill>
              </a:rPr>
              <a:t>Erdös</a:t>
            </a:r>
            <a:r>
              <a:rPr lang="en-US" sz="2400" dirty="0" smtClean="0"/>
              <a:t> number in 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Hollywood movie industry.</a:t>
            </a: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Cut vertex, cut set, cut edge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14577" y="1584982"/>
            <a:ext cx="7872223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A </a:t>
            </a:r>
            <a:r>
              <a:rPr lang="en-US" sz="2400" dirty="0" smtClean="0">
                <a:solidFill>
                  <a:srgbClr val="0000FF"/>
                </a:solidFill>
              </a:rPr>
              <a:t>cut vertex </a:t>
            </a:r>
            <a:r>
              <a:rPr lang="en-US" sz="2400" dirty="0" smtClean="0"/>
              <a:t>(or </a:t>
            </a:r>
            <a:r>
              <a:rPr lang="en-US" sz="2400" dirty="0" smtClean="0">
                <a:solidFill>
                  <a:srgbClr val="0000FF"/>
                </a:solidFill>
              </a:rPr>
              <a:t>articulation point ) </a:t>
            </a:r>
            <a:r>
              <a:rPr lang="en-US" sz="2400" dirty="0" smtClean="0"/>
              <a:t>is a vertex, by removing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which one can partition the graph. A </a:t>
            </a:r>
            <a:r>
              <a:rPr lang="en-US" sz="2400" dirty="0" smtClean="0">
                <a:solidFill>
                  <a:srgbClr val="0000FF"/>
                </a:solidFill>
              </a:rPr>
              <a:t>cut edge </a:t>
            </a:r>
            <a:r>
              <a:rPr lang="en-US" sz="2400" dirty="0" smtClean="0"/>
              <a:t>is an edge by removing which one can partition the graph. If multiple edges need to be remove to partition the graph, then the </a:t>
            </a:r>
            <a:r>
              <a:rPr lang="en-US" sz="2400" i="1" dirty="0" smtClean="0">
                <a:solidFill>
                  <a:srgbClr val="0000FF"/>
                </a:solidFill>
              </a:rPr>
              <a:t>minimal set of such edges </a:t>
            </a:r>
            <a:r>
              <a:rPr lang="en-US" sz="2400" dirty="0" smtClean="0"/>
              <a:t>a </a:t>
            </a:r>
            <a:r>
              <a:rPr lang="en-US" sz="2400" dirty="0" smtClean="0">
                <a:solidFill>
                  <a:srgbClr val="0000FF"/>
                </a:solidFill>
              </a:rPr>
              <a:t>cut set</a:t>
            </a:r>
            <a:r>
              <a:rPr lang="en-US" sz="2400" dirty="0" smtClean="0"/>
              <a:t>.</a:t>
            </a:r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1302" y="4183208"/>
            <a:ext cx="2540000" cy="2032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1219" y="4552540"/>
            <a:ext cx="2540000" cy="2032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2101" y="6215208"/>
            <a:ext cx="3133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Examples taken from Wikipedia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Connectivity in directed graphs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14577" y="1634205"/>
            <a:ext cx="8154697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A </a:t>
            </a:r>
            <a:r>
              <a:rPr lang="en-US" sz="2400" i="1" dirty="0" smtClean="0">
                <a:solidFill>
                  <a:srgbClr val="0000FF"/>
                </a:solidFill>
              </a:rPr>
              <a:t>directed graph </a:t>
            </a:r>
            <a:r>
              <a:rPr lang="en-US" sz="2400" dirty="0" smtClean="0"/>
              <a:t>is </a:t>
            </a:r>
            <a:r>
              <a:rPr lang="en-US" sz="2400" b="1" dirty="0" smtClean="0">
                <a:solidFill>
                  <a:srgbClr val="FF0000"/>
                </a:solidFill>
              </a:rPr>
              <a:t>strongly</a:t>
            </a: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0000FF"/>
                </a:solidFill>
              </a:rPr>
              <a:t>connected</a:t>
            </a:r>
            <a:r>
              <a:rPr lang="en-US" sz="2400" dirty="0" smtClean="0"/>
              <a:t> if there is a path from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any vertex </a:t>
            </a:r>
            <a:r>
              <a:rPr lang="en-US" sz="2400" dirty="0" smtClean="0">
                <a:solidFill>
                  <a:srgbClr val="0000FF"/>
                </a:solidFill>
              </a:rPr>
              <a:t>a</a:t>
            </a:r>
            <a:r>
              <a:rPr lang="en-US" sz="2400" dirty="0" smtClean="0"/>
              <a:t> to any other vertex </a:t>
            </a:r>
            <a:r>
              <a:rPr lang="en-US" sz="2400" dirty="0" err="1" smtClean="0">
                <a:solidFill>
                  <a:srgbClr val="0000FF"/>
                </a:solidFill>
              </a:rPr>
              <a:t>b</a:t>
            </a:r>
            <a:r>
              <a:rPr lang="en-US" sz="2400" dirty="0" smtClean="0"/>
              <a:t> of the graph.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A </a:t>
            </a:r>
            <a:r>
              <a:rPr lang="en-US" sz="2400" i="1" dirty="0" smtClean="0">
                <a:solidFill>
                  <a:srgbClr val="0000FF"/>
                </a:solidFill>
              </a:rPr>
              <a:t>directed graph </a:t>
            </a:r>
            <a:r>
              <a:rPr lang="en-US" sz="2400" dirty="0" smtClean="0"/>
              <a:t>is </a:t>
            </a:r>
            <a:r>
              <a:rPr lang="en-US" sz="2400" b="1" dirty="0" smtClean="0">
                <a:solidFill>
                  <a:srgbClr val="FF0000"/>
                </a:solidFill>
              </a:rPr>
              <a:t>weakly</a:t>
            </a: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0000FF"/>
                </a:solidFill>
              </a:rPr>
              <a:t>connected</a:t>
            </a:r>
            <a:r>
              <a:rPr lang="en-US" sz="2400" dirty="0" smtClean="0"/>
              <a:t> if there is a path between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any two vertices of the underlying undirected graph.</a:t>
            </a:r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5204" y="4311860"/>
            <a:ext cx="3621456" cy="14275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23878" y="5995366"/>
            <a:ext cx="3106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Strongly or weakly connected 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More definitions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0" y="1619250"/>
            <a:ext cx="6350000" cy="3619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53905" y="5699169"/>
            <a:ext cx="4791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Vertex cover is a famous problem in graph theory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Vertex Cover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50425" y="5899224"/>
            <a:ext cx="75456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</a:t>
            </a:r>
            <a:r>
              <a:rPr lang="en-US" sz="2000" dirty="0" smtClean="0">
                <a:solidFill>
                  <a:srgbClr val="0000FF"/>
                </a:solidFill>
              </a:rPr>
              <a:t>inimal or minimum vertex cover </a:t>
            </a:r>
            <a:r>
              <a:rPr lang="en-US" sz="2000" dirty="0" smtClean="0"/>
              <a:t>is a famous problem in graph theory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37837" y="1768658"/>
            <a:ext cx="8894306" cy="16363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A </a:t>
            </a:r>
            <a:r>
              <a:rPr lang="en-US" sz="2400" dirty="0" smtClean="0">
                <a:solidFill>
                  <a:srgbClr val="0000FF"/>
                </a:solidFill>
              </a:rPr>
              <a:t>vertex-cover </a:t>
            </a:r>
            <a:r>
              <a:rPr lang="en-US" sz="2000" dirty="0" smtClean="0"/>
              <a:t>of an undirected graph G=(V,E) is a subset </a:t>
            </a:r>
            <a:r>
              <a:rPr lang="en-US" sz="2000" i="1" dirty="0" smtClean="0"/>
              <a:t>V’</a:t>
            </a:r>
            <a:r>
              <a:rPr lang="en-US" sz="2000" dirty="0" smtClean="0"/>
              <a:t> of </a:t>
            </a:r>
            <a:r>
              <a:rPr lang="en-US" sz="2000" i="1" dirty="0" smtClean="0"/>
              <a:t>V</a:t>
            </a:r>
            <a:r>
              <a:rPr lang="en-US" sz="2000" dirty="0" smtClean="0"/>
              <a:t> such that 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if </a:t>
            </a:r>
            <a:r>
              <a:rPr lang="en-US" sz="2400" dirty="0" smtClean="0">
                <a:solidFill>
                  <a:srgbClr val="0000FF"/>
                </a:solidFill>
              </a:rPr>
              <a:t>edge </a:t>
            </a:r>
            <a:r>
              <a:rPr lang="en-US" sz="2400" i="1" dirty="0" smtClean="0">
                <a:solidFill>
                  <a:srgbClr val="0000FF"/>
                </a:solidFill>
              </a:rPr>
              <a:t>(</a:t>
            </a:r>
            <a:r>
              <a:rPr lang="en-US" sz="2400" i="1" dirty="0" err="1" smtClean="0">
                <a:solidFill>
                  <a:srgbClr val="0000FF"/>
                </a:solidFill>
              </a:rPr>
              <a:t>u</a:t>
            </a:r>
            <a:r>
              <a:rPr lang="en-US" sz="2400" i="1" dirty="0" smtClean="0">
                <a:solidFill>
                  <a:srgbClr val="0000FF"/>
                </a:solidFill>
              </a:rPr>
              <a:t>, </a:t>
            </a:r>
            <a:r>
              <a:rPr lang="en-US" sz="2400" i="1" dirty="0" err="1" smtClean="0">
                <a:solidFill>
                  <a:srgbClr val="0000FF"/>
                </a:solidFill>
              </a:rPr>
              <a:t>v</a:t>
            </a:r>
            <a:r>
              <a:rPr lang="en-US" sz="2400" i="1" dirty="0" smtClean="0">
                <a:solidFill>
                  <a:srgbClr val="0000FF"/>
                </a:solidFill>
              </a:rPr>
              <a:t>)</a:t>
            </a:r>
            <a:r>
              <a:rPr lang="en-US" sz="2400" dirty="0" smtClean="0">
                <a:solidFill>
                  <a:srgbClr val="0000FF"/>
                </a:solidFill>
              </a:rPr>
              <a:t> is an edge of </a:t>
            </a:r>
            <a:r>
              <a:rPr lang="en-US" sz="2400" i="1" dirty="0" smtClean="0">
                <a:solidFill>
                  <a:srgbClr val="0000FF"/>
                </a:solidFill>
              </a:rPr>
              <a:t>G</a:t>
            </a:r>
            <a:r>
              <a:rPr lang="en-US" sz="2400" dirty="0" smtClean="0">
                <a:solidFill>
                  <a:srgbClr val="0000FF"/>
                </a:solidFill>
              </a:rPr>
              <a:t>, then </a:t>
            </a:r>
            <a:r>
              <a:rPr lang="en-US" sz="2400" i="1" dirty="0" err="1" smtClean="0">
                <a:solidFill>
                  <a:srgbClr val="0000FF"/>
                </a:solidFill>
              </a:rPr>
              <a:t>u</a:t>
            </a:r>
            <a:r>
              <a:rPr lang="en-US" sz="2400" dirty="0" smtClean="0">
                <a:solidFill>
                  <a:srgbClr val="0000FF"/>
                </a:solidFill>
              </a:rPr>
              <a:t> is in </a:t>
            </a:r>
            <a:r>
              <a:rPr lang="en-US" sz="2400" i="1" dirty="0" smtClean="0">
                <a:solidFill>
                  <a:srgbClr val="0000FF"/>
                </a:solidFill>
              </a:rPr>
              <a:t>V’</a:t>
            </a:r>
            <a:r>
              <a:rPr lang="en-US" sz="2400" dirty="0" smtClean="0">
                <a:solidFill>
                  <a:srgbClr val="0000FF"/>
                </a:solidFill>
              </a:rPr>
              <a:t>, </a:t>
            </a:r>
            <a:r>
              <a:rPr lang="en-US" sz="2400" dirty="0" smtClean="0">
                <a:solidFill>
                  <a:srgbClr val="0000FF"/>
                </a:solidFill>
              </a:rPr>
              <a:t>or </a:t>
            </a:r>
            <a:r>
              <a:rPr lang="en-US" sz="2400" i="1" dirty="0" err="1" smtClean="0">
                <a:solidFill>
                  <a:srgbClr val="0000FF"/>
                </a:solidFill>
              </a:rPr>
              <a:t>v</a:t>
            </a:r>
            <a:r>
              <a:rPr lang="en-US" sz="2400" dirty="0" smtClean="0">
                <a:solidFill>
                  <a:srgbClr val="0000FF"/>
                </a:solidFill>
              </a:rPr>
              <a:t> is in </a:t>
            </a:r>
            <a:r>
              <a:rPr lang="en-US" sz="2400" i="1" dirty="0" smtClean="0">
                <a:solidFill>
                  <a:srgbClr val="0000FF"/>
                </a:solidFill>
              </a:rPr>
              <a:t>V’</a:t>
            </a:r>
            <a:r>
              <a:rPr lang="en-US" sz="2400" dirty="0" smtClean="0">
                <a:solidFill>
                  <a:srgbClr val="0000FF"/>
                </a:solidFill>
              </a:rPr>
              <a:t>, </a:t>
            </a:r>
            <a:r>
              <a:rPr lang="en-US" sz="2400" dirty="0" smtClean="0">
                <a:solidFill>
                  <a:srgbClr val="0000FF"/>
                </a:solidFill>
              </a:rPr>
              <a:t>or both</a:t>
            </a:r>
            <a:r>
              <a:rPr lang="en-US" sz="2000" dirty="0" smtClean="0"/>
              <a:t>. The set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 </a:t>
            </a:r>
            <a:r>
              <a:rPr lang="en-US" sz="2000" i="1" dirty="0" smtClean="0"/>
              <a:t>V′</a:t>
            </a:r>
            <a:r>
              <a:rPr lang="en-US" sz="2000" dirty="0" smtClean="0"/>
              <a:t> is said to "cover" the edges of </a:t>
            </a:r>
            <a:r>
              <a:rPr lang="en-US" sz="2000" i="1" dirty="0" smtClean="0"/>
              <a:t>G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139476" y="410708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4823" y="3797300"/>
            <a:ext cx="5000252" cy="1568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Dominating Set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099279"/>
            <a:ext cx="91999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Computing a minimal or minimum dominating set</a:t>
            </a:r>
            <a:r>
              <a:rPr lang="en-US" sz="2000" dirty="0" smtClean="0"/>
              <a:t> is a famous problem in graph theory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16688" y="1417638"/>
            <a:ext cx="8470112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 </a:t>
            </a:r>
            <a:r>
              <a:rPr lang="en-US" sz="2400" dirty="0" smtClean="0"/>
              <a:t>A </a:t>
            </a:r>
            <a:r>
              <a:rPr lang="en-US" sz="2400" b="1" dirty="0" smtClean="0">
                <a:solidFill>
                  <a:srgbClr val="0000FF"/>
                </a:solidFill>
              </a:rPr>
              <a:t>dominating set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smtClean="0"/>
              <a:t>for a </a:t>
            </a:r>
            <a:r>
              <a:rPr lang="en-US" sz="2400" dirty="0" smtClean="0">
                <a:hlinkClick r:id="rId2" tooltip="Graph (mathematics)"/>
              </a:rPr>
              <a:t>graph</a:t>
            </a:r>
            <a:r>
              <a:rPr lang="en-US" sz="2400" dirty="0" smtClean="0"/>
              <a:t> </a:t>
            </a:r>
            <a:r>
              <a:rPr lang="en-US" sz="2400" i="1" dirty="0" smtClean="0"/>
              <a:t>G</a:t>
            </a:r>
            <a:r>
              <a:rPr lang="en-US" sz="2400" dirty="0" smtClean="0"/>
              <a:t> = (</a:t>
            </a:r>
            <a:r>
              <a:rPr lang="en-US" sz="2400" i="1" dirty="0" smtClean="0"/>
              <a:t>V</a:t>
            </a:r>
            <a:r>
              <a:rPr lang="en-US" sz="2400" dirty="0" smtClean="0"/>
              <a:t>, </a:t>
            </a:r>
            <a:r>
              <a:rPr lang="en-US" sz="2400" i="1" dirty="0" smtClean="0"/>
              <a:t>E</a:t>
            </a:r>
            <a:r>
              <a:rPr lang="en-US" sz="2400" dirty="0" smtClean="0"/>
              <a:t>) is a </a:t>
            </a:r>
            <a:r>
              <a:rPr lang="en-US" sz="2400" dirty="0" smtClean="0">
                <a:hlinkClick r:id="rId3" tooltip="Subset"/>
              </a:rPr>
              <a:t>subset</a:t>
            </a:r>
            <a:r>
              <a:rPr lang="en-US" sz="2400" dirty="0" smtClean="0"/>
              <a:t> </a:t>
            </a:r>
            <a:r>
              <a:rPr lang="en-US" sz="2400" i="1" dirty="0" smtClean="0"/>
              <a:t>D</a:t>
            </a:r>
            <a:r>
              <a:rPr lang="en-US" sz="2400" dirty="0" smtClean="0"/>
              <a:t> of </a:t>
            </a:r>
            <a:r>
              <a:rPr lang="en-US" sz="2400" i="1" dirty="0" smtClean="0"/>
              <a:t>V</a:t>
            </a:r>
            <a:r>
              <a:rPr lang="en-US" sz="2400" dirty="0" smtClean="0"/>
              <a:t> such that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 every vertex not in </a:t>
            </a:r>
            <a:r>
              <a:rPr lang="en-US" sz="2400" i="1" dirty="0" smtClean="0"/>
              <a:t>D</a:t>
            </a:r>
            <a:r>
              <a:rPr lang="en-US" sz="2400" dirty="0" smtClean="0"/>
              <a:t> is adjacent to at least one member of </a:t>
            </a:r>
            <a:r>
              <a:rPr lang="en-US" sz="2400" i="1" dirty="0" smtClean="0"/>
              <a:t>D</a:t>
            </a:r>
            <a:r>
              <a:rPr lang="en-US" sz="2400" dirty="0" smtClean="0"/>
              <a:t>. 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139476" y="410708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0181" y="2748286"/>
            <a:ext cx="2121287" cy="293167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06778" y="3942550"/>
            <a:ext cx="1767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(from Wikipedia)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Independent Set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6688" y="5899224"/>
            <a:ext cx="86998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Computing the maximal independent set</a:t>
            </a:r>
            <a:r>
              <a:rPr lang="en-US" sz="2000" dirty="0" smtClean="0"/>
              <a:t> is a well-known problem in graph theory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16688" y="1417638"/>
            <a:ext cx="8452892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 </a:t>
            </a:r>
            <a:r>
              <a:rPr lang="en-US" sz="2400" dirty="0" smtClean="0"/>
              <a:t>Given a </a:t>
            </a:r>
            <a:r>
              <a:rPr lang="en-US" sz="2400" dirty="0" smtClean="0">
                <a:hlinkClick r:id="rId2" tooltip="Graph (mathematics)"/>
              </a:rPr>
              <a:t>graph</a:t>
            </a:r>
            <a:r>
              <a:rPr lang="en-US" sz="2400" dirty="0" smtClean="0"/>
              <a:t> </a:t>
            </a:r>
            <a:r>
              <a:rPr lang="en-US" sz="2400" i="1" dirty="0" smtClean="0"/>
              <a:t>G</a:t>
            </a:r>
            <a:r>
              <a:rPr lang="en-US" sz="2400" dirty="0" smtClean="0"/>
              <a:t> = (</a:t>
            </a:r>
            <a:r>
              <a:rPr lang="en-US" sz="2400" i="1" dirty="0" smtClean="0"/>
              <a:t>V</a:t>
            </a:r>
            <a:r>
              <a:rPr lang="en-US" sz="2400" dirty="0" smtClean="0"/>
              <a:t>, </a:t>
            </a:r>
            <a:r>
              <a:rPr lang="en-US" sz="2400" i="1" dirty="0" smtClean="0"/>
              <a:t>E</a:t>
            </a:r>
            <a:r>
              <a:rPr lang="en-US" sz="2400" dirty="0" smtClean="0"/>
              <a:t>) an independent set is a </a:t>
            </a:r>
            <a:r>
              <a:rPr lang="en-US" sz="2400" dirty="0" smtClean="0">
                <a:hlinkClick r:id="rId3" tooltip="Subset"/>
              </a:rPr>
              <a:t>subset</a:t>
            </a:r>
            <a:r>
              <a:rPr lang="en-US" sz="2400" dirty="0" smtClean="0"/>
              <a:t> of vertices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no two of which are adjacent to one another. 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139476" y="410708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0274" y="2689105"/>
            <a:ext cx="4663918" cy="295760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419273" y="4167909"/>
            <a:ext cx="1767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(from Wikipedia)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Euler path vs. Hamiltonian path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73011" y="2040845"/>
            <a:ext cx="76813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Hamiltonian path </a:t>
            </a:r>
            <a:r>
              <a:rPr lang="en-US" sz="2400" dirty="0" smtClean="0"/>
              <a:t>= A </a:t>
            </a:r>
            <a:r>
              <a:rPr lang="en-US" sz="2400" i="1" dirty="0" smtClean="0"/>
              <a:t>path </a:t>
            </a:r>
            <a:r>
              <a:rPr lang="en-US" sz="2400" dirty="0" smtClean="0"/>
              <a:t>that </a:t>
            </a:r>
            <a:r>
              <a:rPr lang="en-US" sz="2400" dirty="0" smtClean="0">
                <a:solidFill>
                  <a:srgbClr val="0000FF"/>
                </a:solidFill>
              </a:rPr>
              <a:t>passes through </a:t>
            </a:r>
            <a:r>
              <a:rPr lang="en-US" sz="2400" dirty="0" smtClean="0">
                <a:solidFill>
                  <a:srgbClr val="FF0000"/>
                </a:solidFill>
              </a:rPr>
              <a:t>every </a:t>
            </a:r>
            <a:r>
              <a:rPr lang="en-US" sz="2400" b="1" dirty="0" smtClean="0">
                <a:solidFill>
                  <a:srgbClr val="FF0000"/>
                </a:solidFill>
              </a:rPr>
              <a:t>vertex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2400" dirty="0" smtClean="0"/>
              <a:t>exactly once. A closed path is a </a:t>
            </a:r>
            <a:r>
              <a:rPr lang="en-US" sz="2400" i="1" dirty="0" smtClean="0">
                <a:solidFill>
                  <a:srgbClr val="0000FF"/>
                </a:solidFill>
              </a:rPr>
              <a:t>Hamiltonian circuit or cycle.</a:t>
            </a:r>
            <a:endParaRPr lang="en-US" sz="2400" i="1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3011" y="3402345"/>
            <a:ext cx="763542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Euler path </a:t>
            </a:r>
            <a:r>
              <a:rPr lang="en-US" sz="2400" dirty="0" smtClean="0"/>
              <a:t>= A </a:t>
            </a:r>
            <a:r>
              <a:rPr lang="en-US" sz="2400" i="1" dirty="0" smtClean="0"/>
              <a:t>path</a:t>
            </a:r>
            <a:r>
              <a:rPr lang="en-US" sz="2400" dirty="0" smtClean="0"/>
              <a:t> that </a:t>
            </a:r>
            <a:r>
              <a:rPr lang="en-US" sz="2400" dirty="0" smtClean="0">
                <a:solidFill>
                  <a:srgbClr val="0000FF"/>
                </a:solidFill>
              </a:rPr>
              <a:t>includes</a:t>
            </a:r>
            <a:r>
              <a:rPr lang="en-US" sz="2400" dirty="0" smtClean="0">
                <a:solidFill>
                  <a:srgbClr val="FF0000"/>
                </a:solidFill>
              </a:rPr>
              <a:t> every</a:t>
            </a:r>
            <a:r>
              <a:rPr lang="en-US" sz="2400" b="1" dirty="0" smtClean="0">
                <a:solidFill>
                  <a:srgbClr val="FF0000"/>
                </a:solidFill>
              </a:rPr>
              <a:t> edge </a:t>
            </a:r>
            <a:r>
              <a:rPr lang="en-US" sz="2400" dirty="0" smtClean="0"/>
              <a:t>exactly once. 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/>
              <a:t>A closed path is a </a:t>
            </a:r>
            <a:r>
              <a:rPr lang="en-US" sz="2400" i="1" dirty="0" smtClean="0">
                <a:solidFill>
                  <a:srgbClr val="0000FF"/>
                </a:solidFill>
              </a:rPr>
              <a:t>Euler circuit or cycle</a:t>
            </a:r>
            <a:r>
              <a:rPr lang="en-US" sz="2400" dirty="0" smtClean="0">
                <a:solidFill>
                  <a:srgbClr val="0000FF"/>
                </a:solidFill>
              </a:rPr>
              <a:t>. </a:t>
            </a:r>
          </a:p>
          <a:p>
            <a:endParaRPr lang="en-US" sz="2400" dirty="0" smtClean="0">
              <a:solidFill>
                <a:srgbClr val="0000FF"/>
              </a:solidFill>
            </a:endParaRPr>
          </a:p>
          <a:p>
            <a:r>
              <a:rPr lang="en-US" sz="2400" dirty="0" smtClean="0">
                <a:solidFill>
                  <a:srgbClr val="0000FF"/>
                </a:solidFill>
              </a:rPr>
              <a:t>We have reviewed Euler path in the </a:t>
            </a:r>
            <a:r>
              <a:rPr lang="en-US" sz="2400" dirty="0" smtClean="0">
                <a:solidFill>
                  <a:srgbClr val="FF0000"/>
                </a:solidFill>
              </a:rPr>
              <a:t>7-bridges of Konigsberg 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Problem.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Graph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7342891" y="5241966"/>
            <a:ext cx="143229" cy="1814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692" y="1417638"/>
            <a:ext cx="7954108" cy="51570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Hamiltonian path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7710" y="4596783"/>
            <a:ext cx="35751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Does the above graph have </a:t>
            </a:r>
          </a:p>
          <a:p>
            <a:pPr algn="ctr"/>
            <a:r>
              <a:rPr lang="en-US" sz="2400" dirty="0" smtClean="0"/>
              <a:t>a Hamiltonian cycle? No!</a:t>
            </a:r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669" y="1743129"/>
            <a:ext cx="2794000" cy="26797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67564" y="4776446"/>
            <a:ext cx="32863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Hamiltonian circuit/cycle </a:t>
            </a:r>
          </a:p>
          <a:p>
            <a:pPr algn="ctr"/>
            <a:r>
              <a:rPr lang="en-US" sz="2400" dirty="0" smtClean="0"/>
              <a:t>colored red</a:t>
            </a:r>
            <a:endParaRPr lang="en-US" sz="2400" dirty="0"/>
          </a:p>
        </p:txBody>
      </p:sp>
      <p:sp>
        <p:nvSpPr>
          <p:cNvPr id="13" name="Oval 12"/>
          <p:cNvSpPr/>
          <p:nvPr/>
        </p:nvSpPr>
        <p:spPr>
          <a:xfrm>
            <a:off x="6100362" y="2156223"/>
            <a:ext cx="199041" cy="1705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161910" y="3018625"/>
            <a:ext cx="199041" cy="1705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100362" y="3833703"/>
            <a:ext cx="199041" cy="1705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105161" y="3018625"/>
            <a:ext cx="199041" cy="1705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>
            <a:stCxn id="13" idx="4"/>
            <a:endCxn id="15" idx="0"/>
          </p:cNvCxnSpPr>
          <p:nvPr/>
        </p:nvCxnSpPr>
        <p:spPr>
          <a:xfrm rot="5400000">
            <a:off x="5446439" y="3080258"/>
            <a:ext cx="1506889" cy="158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6" idx="6"/>
            <a:endCxn id="14" idx="2"/>
          </p:cNvCxnSpPr>
          <p:nvPr/>
        </p:nvCxnSpPr>
        <p:spPr>
          <a:xfrm>
            <a:off x="5304202" y="3103921"/>
            <a:ext cx="1857708" cy="158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endCxn id="14" idx="1"/>
          </p:cNvCxnSpPr>
          <p:nvPr/>
        </p:nvCxnSpPr>
        <p:spPr>
          <a:xfrm>
            <a:off x="6233056" y="2325226"/>
            <a:ext cx="958003" cy="718381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42675" y="3189216"/>
            <a:ext cx="958003" cy="718381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024538" y="1786891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047473" y="2649293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326198" y="3722931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360951" y="2976149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6101157" y="3018625"/>
            <a:ext cx="199041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6253634" y="3103921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Shortest path</a:t>
            </a:r>
            <a:endParaRPr lang="en-US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2321" y="1980753"/>
            <a:ext cx="5573125" cy="2748412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871986" y="5240938"/>
            <a:ext cx="7107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Weighted graph. Compute the shortest path from </a:t>
            </a:r>
            <a:r>
              <a:rPr lang="en-US" sz="2400" dirty="0" smtClean="0">
                <a:solidFill>
                  <a:srgbClr val="0000FF"/>
                </a:solidFill>
              </a:rPr>
              <a:t>a</a:t>
            </a:r>
            <a:r>
              <a:rPr lang="en-US" sz="2400" dirty="0" smtClean="0"/>
              <a:t> to </a:t>
            </a:r>
            <a:r>
              <a:rPr lang="en-US" sz="2400" dirty="0" err="1" smtClean="0">
                <a:solidFill>
                  <a:srgbClr val="0000FF"/>
                </a:solidFill>
              </a:rPr>
              <a:t>z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2085184" y="3146459"/>
            <a:ext cx="549730" cy="568637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359808" y="3146459"/>
            <a:ext cx="644511" cy="41776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347271" y="4274254"/>
            <a:ext cx="417037" cy="56863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374084" y="4274254"/>
            <a:ext cx="417037" cy="56863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Shortest path: </a:t>
            </a:r>
            <a:r>
              <a:rPr lang="en-US" dirty="0" err="1" smtClean="0"/>
              <a:t>Dijkstra’s</a:t>
            </a:r>
            <a:r>
              <a:rPr lang="en-US" dirty="0" smtClean="0"/>
              <a:t> algorithm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738" y="2460716"/>
            <a:ext cx="8855426" cy="333600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12238" y="5796720"/>
            <a:ext cx="66765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Read the algorithm from page 712 of your text book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Shortest path: </a:t>
            </a:r>
            <a:r>
              <a:rPr lang="en-US" dirty="0" err="1" smtClean="0"/>
              <a:t>Dijkstra’s</a:t>
            </a:r>
            <a:r>
              <a:rPr lang="en-US" dirty="0" smtClean="0"/>
              <a:t> algorithm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84" y="2217684"/>
            <a:ext cx="8686800" cy="32696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Shortest path: </a:t>
            </a:r>
            <a:r>
              <a:rPr lang="en-US" dirty="0" err="1" smtClean="0"/>
              <a:t>Dijkstra’s</a:t>
            </a:r>
            <a:r>
              <a:rPr lang="en-US" dirty="0" smtClean="0"/>
              <a:t> algorithm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17685"/>
            <a:ext cx="8918895" cy="33075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Shortest path: </a:t>
            </a:r>
            <a:r>
              <a:rPr lang="en-US" dirty="0" err="1" smtClean="0"/>
              <a:t>Dijkstra’s</a:t>
            </a:r>
            <a:r>
              <a:rPr lang="en-US" dirty="0" smtClean="0"/>
              <a:t> algorithm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24596" y="2028139"/>
            <a:ext cx="7862204" cy="42216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L (source) = 0, and for all other node </a:t>
            </a:r>
            <a:r>
              <a:rPr lang="en-US" sz="2000" dirty="0" err="1" smtClean="0"/>
              <a:t>u</a:t>
            </a:r>
            <a:r>
              <a:rPr lang="en-US" sz="2000" dirty="0" smtClean="0"/>
              <a:t>, </a:t>
            </a:r>
            <a:r>
              <a:rPr lang="en-US" sz="2000" dirty="0" err="1" smtClean="0"/>
              <a:t>L(u</a:t>
            </a:r>
            <a:r>
              <a:rPr lang="en-US" sz="2000" dirty="0" smtClean="0"/>
              <a:t>) := infinity, S:= null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/>
              <a:t>while</a:t>
            </a:r>
            <a:r>
              <a:rPr lang="en-US" sz="2000" dirty="0" smtClean="0"/>
              <a:t> </a:t>
            </a:r>
            <a:r>
              <a:rPr lang="en-US" sz="2000" dirty="0" err="1" smtClean="0"/>
              <a:t>z</a:t>
            </a:r>
            <a:r>
              <a:rPr lang="en-US" sz="2000" dirty="0" smtClean="0"/>
              <a:t> is not in S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	</a:t>
            </a:r>
            <a:r>
              <a:rPr lang="en-US" sz="2000" dirty="0" err="1" smtClean="0"/>
              <a:t>u</a:t>
            </a:r>
            <a:r>
              <a:rPr lang="en-US" sz="2000" dirty="0" smtClean="0"/>
              <a:t> := a vertex not in S with </a:t>
            </a:r>
            <a:r>
              <a:rPr lang="en-US" sz="2000" dirty="0" err="1" smtClean="0"/>
              <a:t>L(u</a:t>
            </a:r>
            <a:r>
              <a:rPr lang="en-US" sz="2000" dirty="0" smtClean="0"/>
              <a:t>) minimal;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	S := S ∪ {</a:t>
            </a:r>
            <a:r>
              <a:rPr lang="en-US" sz="2000" dirty="0" err="1" smtClean="0"/>
              <a:t>u</a:t>
            </a:r>
            <a:r>
              <a:rPr lang="en-US" sz="2000" dirty="0" smtClean="0"/>
              <a:t>};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	</a:t>
            </a:r>
            <a:r>
              <a:rPr lang="en-US" sz="2000" b="1" dirty="0" smtClean="0"/>
              <a:t>for all </a:t>
            </a:r>
            <a:r>
              <a:rPr lang="en-US" sz="2000" dirty="0" smtClean="0"/>
              <a:t>vertices </a:t>
            </a:r>
            <a:r>
              <a:rPr lang="en-US" sz="2000" dirty="0" err="1" smtClean="0"/>
              <a:t>v</a:t>
            </a:r>
            <a:r>
              <a:rPr lang="en-US" sz="2000" dirty="0" smtClean="0"/>
              <a:t> not in S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	</a:t>
            </a:r>
            <a:r>
              <a:rPr lang="en-US" sz="2000" b="1" dirty="0" smtClean="0"/>
              <a:t>if</a:t>
            </a:r>
            <a:r>
              <a:rPr lang="en-US" sz="2000" dirty="0" smtClean="0"/>
              <a:t> </a:t>
            </a:r>
            <a:r>
              <a:rPr lang="en-US" sz="2000" dirty="0" err="1" smtClean="0"/>
              <a:t>L(u</a:t>
            </a:r>
            <a:r>
              <a:rPr lang="en-US" sz="2000" dirty="0" smtClean="0"/>
              <a:t>) + </a:t>
            </a:r>
            <a:r>
              <a:rPr lang="en-US" sz="2000" dirty="0" err="1" smtClean="0"/>
              <a:t>w(u</a:t>
            </a:r>
            <a:r>
              <a:rPr lang="en-US" sz="2000" dirty="0" smtClean="0"/>
              <a:t>, </a:t>
            </a:r>
            <a:r>
              <a:rPr lang="en-US" sz="2000" dirty="0" err="1" smtClean="0"/>
              <a:t>v</a:t>
            </a:r>
            <a:r>
              <a:rPr lang="en-US" sz="2000" dirty="0" smtClean="0"/>
              <a:t>) &lt; </a:t>
            </a:r>
            <a:r>
              <a:rPr lang="en-US" sz="2000" dirty="0" err="1" smtClean="0"/>
              <a:t>L(v</a:t>
            </a:r>
            <a:r>
              <a:rPr lang="en-US" sz="2000" dirty="0" smtClean="0"/>
              <a:t>) </a:t>
            </a:r>
            <a:r>
              <a:rPr lang="en-US" sz="2000" b="1" dirty="0" smtClean="0"/>
              <a:t>then</a:t>
            </a:r>
            <a:r>
              <a:rPr lang="en-US" sz="2000" dirty="0" smtClean="0"/>
              <a:t> </a:t>
            </a:r>
            <a:r>
              <a:rPr lang="en-US" sz="2000" dirty="0" err="1" smtClean="0"/>
              <a:t>L(v</a:t>
            </a:r>
            <a:r>
              <a:rPr lang="en-US" sz="2000" dirty="0" smtClean="0"/>
              <a:t>) := </a:t>
            </a:r>
            <a:r>
              <a:rPr lang="en-US" sz="2000" dirty="0" err="1" smtClean="0"/>
              <a:t>L(u</a:t>
            </a:r>
            <a:r>
              <a:rPr lang="en-US" sz="2000" dirty="0" smtClean="0"/>
              <a:t>) + </a:t>
            </a:r>
            <a:r>
              <a:rPr lang="en-US" sz="2000" dirty="0" err="1" smtClean="0"/>
              <a:t>w(u</a:t>
            </a:r>
            <a:r>
              <a:rPr lang="en-US" sz="2000" dirty="0" smtClean="0"/>
              <a:t>, </a:t>
            </a:r>
            <a:r>
              <a:rPr lang="en-US" sz="2000" dirty="0" err="1" smtClean="0"/>
              <a:t>v</a:t>
            </a:r>
            <a:r>
              <a:rPr lang="en-US" sz="2000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	</a:t>
            </a:r>
            <a:r>
              <a:rPr lang="en-US" sz="2000" dirty="0" smtClean="0">
                <a:solidFill>
                  <a:srgbClr val="0000FF"/>
                </a:solidFill>
              </a:rPr>
              <a:t>{known as relaxation: this adds a vertex with minimal label to S and 	updates the labels of vertices not in S}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/>
              <a:t>return</a:t>
            </a:r>
            <a:r>
              <a:rPr lang="en-US" sz="2000" dirty="0" smtClean="0"/>
              <a:t> </a:t>
            </a:r>
            <a:r>
              <a:rPr lang="en-US" sz="2000" dirty="0" err="1" smtClean="0"/>
              <a:t>L(z</a:t>
            </a:r>
            <a:r>
              <a:rPr lang="en-US" sz="2000" dirty="0" smtClean="0"/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4596" y="1658807"/>
            <a:ext cx="74567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Computes the shortest path from a source node to each target node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Traveling Salesman Problem (TSP)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88910" y="1804795"/>
            <a:ext cx="4225966" cy="3808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A traveling salesman wants to visit each of </a:t>
            </a:r>
            <a:r>
              <a:rPr lang="en-US" dirty="0" err="1" smtClean="0"/>
              <a:t>n</a:t>
            </a:r>
            <a:r>
              <a:rPr lang="en-US" dirty="0" smtClean="0"/>
              <a:t> cities exactly once, and then return to the starting point. In which order should he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visit the cities to travel the minimum total distance?</a:t>
            </a:r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TSP = Computing the </a:t>
            </a:r>
            <a:r>
              <a:rPr lang="en-US" dirty="0" smtClean="0">
                <a:solidFill>
                  <a:srgbClr val="0000FF"/>
                </a:solidFill>
              </a:rPr>
              <a:t>minimum cost Hamiltonian circuit</a:t>
            </a:r>
            <a:r>
              <a:rPr lang="en-US" dirty="0" smtClean="0">
                <a:solidFill>
                  <a:srgbClr val="FF0000"/>
                </a:solidFill>
              </a:rPr>
              <a:t>. TSP is an extremely hard problem to solve (NP-complete)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1599" y="1586817"/>
            <a:ext cx="3175000" cy="3218166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5836315" y="4967199"/>
            <a:ext cx="28502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An optimal TSP tour through </a:t>
            </a:r>
          </a:p>
          <a:p>
            <a:pPr algn="ctr"/>
            <a:r>
              <a:rPr lang="en-US" dirty="0" smtClean="0"/>
              <a:t>Germany’s largest cities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198679" y="5613530"/>
            <a:ext cx="2014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(Source: Wikipedia)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Planar Graph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52069" y="1648150"/>
            <a:ext cx="59783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</a:t>
            </a:r>
            <a:r>
              <a:rPr lang="en-US" b="1" dirty="0" smtClean="0"/>
              <a:t>planar graph</a:t>
            </a:r>
            <a:r>
              <a:rPr lang="en-US" dirty="0" smtClean="0"/>
              <a:t> is one that can be embedded in the plane, i.e., </a:t>
            </a:r>
          </a:p>
          <a:p>
            <a:r>
              <a:rPr lang="en-US" dirty="0" smtClean="0"/>
              <a:t>it can be drawn on the plane in such a way that its edges do</a:t>
            </a:r>
          </a:p>
          <a:p>
            <a:r>
              <a:rPr lang="en-US" dirty="0" smtClean="0"/>
              <a:t>not intersect except only at their endpoints.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069" y="3034671"/>
            <a:ext cx="2009575" cy="1483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5248" y="3034671"/>
            <a:ext cx="1654722" cy="1358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7791" y="4740856"/>
            <a:ext cx="1861277" cy="16578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5248" y="5031705"/>
            <a:ext cx="1737424" cy="106061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79057" y="3459778"/>
            <a:ext cx="38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3061644" y="5827155"/>
            <a:ext cx="38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</a:t>
            </a:r>
            <a:r>
              <a:rPr lang="en-US" baseline="-25000" dirty="0" smtClean="0"/>
              <a:t>5</a:t>
            </a:r>
            <a:endParaRPr lang="en-US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6422672" y="5846545"/>
            <a:ext cx="498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</a:t>
            </a:r>
            <a:r>
              <a:rPr lang="en-US" baseline="-25000" dirty="0" smtClean="0"/>
              <a:t>3,3</a:t>
            </a:r>
            <a:endParaRPr lang="en-US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6339970" y="3587150"/>
            <a:ext cx="999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Butterfly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35231" y="5642489"/>
            <a:ext cx="1361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Non-planar</a:t>
            </a:r>
            <a:endParaRPr lang="en-US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39288" y="4024239"/>
            <a:ext cx="83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planar</a:t>
            </a:r>
            <a:endParaRPr lang="en-US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7535" y="3275112"/>
            <a:ext cx="83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planar</a:t>
            </a:r>
            <a:endParaRPr lang="en-US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47741" y="5273157"/>
            <a:ext cx="1361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Non-planar</a:t>
            </a:r>
            <a:endParaRPr lang="en-US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Planar Graph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5231" y="1648150"/>
            <a:ext cx="8433168" cy="2831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How to verify that a graph is a </a:t>
            </a:r>
            <a:r>
              <a:rPr lang="en-US" sz="2400" b="1" dirty="0" smtClean="0"/>
              <a:t>planar graph?</a:t>
            </a:r>
            <a:r>
              <a:rPr lang="en-US" sz="2400" dirty="0" smtClean="0"/>
              <a:t> It should not depend 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upon how you draw the graph.</a:t>
            </a:r>
          </a:p>
          <a:p>
            <a:pPr>
              <a:lnSpc>
                <a:spcPct val="150000"/>
              </a:lnSpc>
            </a:pP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0000FF"/>
                </a:solidFill>
              </a:rPr>
              <a:t>Any </a:t>
            </a:r>
            <a:r>
              <a:rPr lang="en-US" sz="2400" dirty="0" smtClean="0">
                <a:solidFill>
                  <a:srgbClr val="0000FF"/>
                </a:solidFill>
              </a:rPr>
              <a:t>graph that contains a K</a:t>
            </a:r>
            <a:r>
              <a:rPr lang="en-US" sz="2400" baseline="-25000" dirty="0" smtClean="0">
                <a:solidFill>
                  <a:srgbClr val="0000FF"/>
                </a:solidFill>
              </a:rPr>
              <a:t>5</a:t>
            </a:r>
            <a:r>
              <a:rPr lang="en-US" sz="2400" dirty="0" smtClean="0">
                <a:solidFill>
                  <a:srgbClr val="0000FF"/>
                </a:solidFill>
              </a:rPr>
              <a:t> or K</a:t>
            </a:r>
            <a:r>
              <a:rPr lang="en-US" sz="2400" baseline="-25000" dirty="0" smtClean="0">
                <a:solidFill>
                  <a:srgbClr val="0000FF"/>
                </a:solidFill>
              </a:rPr>
              <a:t>3,3</a:t>
            </a:r>
            <a:r>
              <a:rPr lang="en-US" sz="2400" dirty="0" smtClean="0">
                <a:solidFill>
                  <a:srgbClr val="0000FF"/>
                </a:solidFill>
              </a:rPr>
              <a:t> as its sub-graph is not planar </a:t>
            </a:r>
          </a:p>
          <a:p>
            <a:pPr>
              <a:lnSpc>
                <a:spcPct val="150000"/>
              </a:lnSpc>
            </a:pPr>
            <a:endParaRPr lang="en-US" sz="2400" b="1" dirty="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 Coloring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sz="2400" dirty="0" smtClean="0"/>
              <a:t>Let G be a graph, and C be a set of colors. Graph coloring finds an assignment of colors to the different nodes of G, so that no two adjacent nodes have the same color.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	The problem becomes challenging when the |C| is small.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b="1" dirty="0" smtClean="0">
                <a:solidFill>
                  <a:srgbClr val="0000FF"/>
                </a:solidFill>
              </a:rPr>
              <a:t>	</a:t>
            </a:r>
            <a:r>
              <a:rPr lang="en-US" sz="2800" b="1" dirty="0" smtClean="0">
                <a:solidFill>
                  <a:srgbClr val="0000FF"/>
                </a:solidFill>
              </a:rPr>
              <a:t>Chromatic number</a:t>
            </a:r>
            <a:r>
              <a:rPr lang="en-US" sz="2400" dirty="0" smtClean="0"/>
              <a:t>. The </a:t>
            </a:r>
            <a:r>
              <a:rPr lang="en-US" sz="2400" dirty="0" smtClean="0">
                <a:solidFill>
                  <a:srgbClr val="0000FF"/>
                </a:solidFill>
              </a:rPr>
              <a:t>smallest number of colors </a:t>
            </a:r>
            <a:r>
              <a:rPr lang="en-US" sz="2400" dirty="0" smtClean="0"/>
              <a:t>needs to color a graph is called its </a:t>
            </a:r>
            <a:r>
              <a:rPr lang="en-US" sz="2400" dirty="0" smtClean="0">
                <a:solidFill>
                  <a:srgbClr val="0000FF"/>
                </a:solidFill>
              </a:rPr>
              <a:t>chromatic number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a  Graph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7342891" y="5241966"/>
            <a:ext cx="143229" cy="1814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17190" y="2097356"/>
            <a:ext cx="7469262" cy="33855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A </a:t>
            </a:r>
            <a:r>
              <a:rPr lang="en-US" sz="2400" i="1" dirty="0" smtClean="0"/>
              <a:t>graph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G = (V, E) </a:t>
            </a:r>
            <a:r>
              <a:rPr lang="en-US" sz="2400" dirty="0" smtClean="0"/>
              <a:t>consists of </a:t>
            </a:r>
            <a:r>
              <a:rPr lang="en-US" sz="2400" dirty="0" smtClean="0">
                <a:solidFill>
                  <a:srgbClr val="FF0000"/>
                </a:solidFill>
              </a:rPr>
              <a:t>V</a:t>
            </a:r>
            <a:r>
              <a:rPr lang="en-US" sz="2400" dirty="0" smtClean="0"/>
              <a:t>, a nonempty set of </a:t>
            </a:r>
            <a:r>
              <a:rPr lang="en-US" sz="2400" dirty="0" smtClean="0">
                <a:solidFill>
                  <a:srgbClr val="0000FF"/>
                </a:solidFill>
              </a:rPr>
              <a:t>vertices 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(or nodes) and </a:t>
            </a:r>
            <a:r>
              <a:rPr lang="en-US" sz="2400" dirty="0" smtClean="0">
                <a:solidFill>
                  <a:srgbClr val="FF0000"/>
                </a:solidFill>
              </a:rPr>
              <a:t>E</a:t>
            </a:r>
            <a:r>
              <a:rPr lang="en-US" sz="2400" dirty="0" smtClean="0"/>
              <a:t>, a set of </a:t>
            </a:r>
            <a:r>
              <a:rPr lang="en-US" sz="2400" dirty="0" smtClean="0">
                <a:solidFill>
                  <a:srgbClr val="0000FF"/>
                </a:solidFill>
              </a:rPr>
              <a:t>edges</a:t>
            </a:r>
            <a:r>
              <a:rPr lang="en-US" sz="2400" dirty="0" smtClean="0"/>
              <a:t>. Each edge connects a pair 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of nodes that are called its </a:t>
            </a:r>
            <a:r>
              <a:rPr lang="en-US" sz="2400" dirty="0" smtClean="0">
                <a:solidFill>
                  <a:srgbClr val="0000FF"/>
                </a:solidFill>
              </a:rPr>
              <a:t>endpoints.</a:t>
            </a:r>
          </a:p>
          <a:p>
            <a:pPr>
              <a:lnSpc>
                <a:spcPct val="150000"/>
              </a:lnSpc>
            </a:pPr>
            <a:endParaRPr lang="en-US" sz="2400" dirty="0" smtClean="0">
              <a:solidFill>
                <a:srgbClr val="0000FF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0000FF"/>
                </a:solidFill>
              </a:rPr>
              <a:t>Graphs are widely used to model various systems in the 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0000FF"/>
                </a:solidFill>
              </a:rPr>
              <a:t>real world 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 Coloring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  <a:endParaRPr lang="en-US" sz="2400" dirty="0" smtClean="0"/>
          </a:p>
          <a:p>
            <a:pPr>
              <a:buNone/>
            </a:pPr>
            <a:r>
              <a:rPr lang="en-US" sz="2400" b="1" dirty="0" smtClean="0">
                <a:solidFill>
                  <a:srgbClr val="0000FF"/>
                </a:solidFill>
              </a:rPr>
              <a:t>	</a:t>
            </a:r>
            <a:r>
              <a:rPr lang="en-US" sz="2800" b="1" dirty="0" smtClean="0">
                <a:solidFill>
                  <a:srgbClr val="0000FF"/>
                </a:solidFill>
              </a:rPr>
              <a:t>The chromatic number of a tree is 2.</a:t>
            </a:r>
            <a:endParaRPr lang="en-US" sz="2400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 Coloring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39570"/>
            <a:ext cx="4281852" cy="29424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9052" y="1800684"/>
            <a:ext cx="4278455" cy="27813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64847" y="5136688"/>
            <a:ext cx="70140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What are the chromatic numbers of these two graphs?</a:t>
            </a:r>
            <a:endParaRPr lang="en-US" sz="2400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9539" y="1724866"/>
            <a:ext cx="724531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Theorem</a:t>
            </a:r>
            <a:r>
              <a:rPr lang="en-US" sz="2800" dirty="0" smtClean="0"/>
              <a:t>. Any planar graph can be colored using </a:t>
            </a:r>
          </a:p>
          <a:p>
            <a:r>
              <a:rPr lang="en-US" sz="2800" dirty="0" smtClean="0">
                <a:solidFill>
                  <a:srgbClr val="0000FF"/>
                </a:solidFill>
              </a:rPr>
              <a:t>at most </a:t>
            </a:r>
            <a:r>
              <a:rPr lang="en-US" sz="2800" b="1" dirty="0" smtClean="0">
                <a:solidFill>
                  <a:srgbClr val="0000FF"/>
                </a:solidFill>
              </a:rPr>
              <a:t>four colors</a:t>
            </a:r>
            <a:r>
              <a:rPr lang="en-US" sz="2800" b="1" dirty="0" smtClean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color theorem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37372" y="3212799"/>
            <a:ext cx="7936337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It all started with map coloring – bordering states or counties </a:t>
            </a:r>
          </a:p>
          <a:p>
            <a:r>
              <a:rPr lang="en-US" sz="2400" dirty="0" smtClean="0"/>
              <a:t>must be colored with different colors. </a:t>
            </a:r>
            <a:r>
              <a:rPr lang="en-US" sz="2400" dirty="0" smtClean="0">
                <a:solidFill>
                  <a:srgbClr val="0000FF"/>
                </a:solidFill>
              </a:rPr>
              <a:t>In 1852</a:t>
            </a:r>
            <a:r>
              <a:rPr lang="en-US" sz="2400" dirty="0" smtClean="0"/>
              <a:t>, an ex-student 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of De Morgan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FF0000"/>
                </a:solidFill>
              </a:rPr>
              <a:t>Francis Guthrie</a:t>
            </a:r>
            <a:r>
              <a:rPr lang="en-US" sz="2400" dirty="0" smtClean="0"/>
              <a:t>, noticed that the </a:t>
            </a:r>
            <a:r>
              <a:rPr lang="en-US" sz="2400" dirty="0" smtClean="0">
                <a:solidFill>
                  <a:srgbClr val="0000FF"/>
                </a:solidFill>
              </a:rPr>
              <a:t>counties in 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England could be colored using four colors so that no adjacent 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counties were assigned the same color. </a:t>
            </a:r>
            <a:r>
              <a:rPr lang="en-US" sz="2400" dirty="0" smtClean="0"/>
              <a:t>On this evidence, he </a:t>
            </a:r>
          </a:p>
          <a:p>
            <a:r>
              <a:rPr lang="en-US" sz="2400" dirty="0" smtClean="0"/>
              <a:t>conjectured the four-color theorem. It took </a:t>
            </a:r>
            <a:r>
              <a:rPr lang="en-US" sz="2400" b="1" smtClean="0">
                <a:solidFill>
                  <a:srgbClr val="0000FF"/>
                </a:solidFill>
              </a:rPr>
              <a:t>nearly 124 </a:t>
            </a:r>
            <a:r>
              <a:rPr lang="en-US" sz="2400" b="1" dirty="0" smtClean="0">
                <a:solidFill>
                  <a:srgbClr val="0000FF"/>
                </a:solidFill>
              </a:rPr>
              <a:t>years </a:t>
            </a:r>
          </a:p>
          <a:p>
            <a:r>
              <a:rPr lang="en-US" sz="2400" dirty="0" smtClean="0"/>
              <a:t>to find a proof. It was presented by Andrew </a:t>
            </a:r>
            <a:r>
              <a:rPr lang="en-US" sz="2400" dirty="0" err="1" smtClean="0"/>
              <a:t>Appel</a:t>
            </a:r>
            <a:r>
              <a:rPr lang="en-US" sz="2400" dirty="0" smtClean="0"/>
              <a:t> and </a:t>
            </a:r>
          </a:p>
          <a:p>
            <a:r>
              <a:rPr lang="en-US" sz="2400" dirty="0" smtClean="0"/>
              <a:t>Wolfgang </a:t>
            </a:r>
            <a:r>
              <a:rPr lang="en-US" sz="2400" dirty="0" err="1" smtClean="0"/>
              <a:t>Haken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CS2210 (22C:19) Discrete Structures</a:t>
            </a:r>
            <a:br>
              <a:rPr lang="en-US" dirty="0" smtClean="0"/>
            </a:br>
            <a:r>
              <a:rPr lang="en-US" b="1" dirty="0" smtClean="0"/>
              <a:t>Trees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Spring</a:t>
            </a:r>
            <a:r>
              <a:rPr lang="en-US" smtClean="0">
                <a:solidFill>
                  <a:schemeClr val="tx1"/>
                </a:solidFill>
              </a:rPr>
              <a:t> 2015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Sukumar Ghosh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a tree?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7342891" y="5241966"/>
            <a:ext cx="143229" cy="1814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8450" y="1778482"/>
            <a:ext cx="6007100" cy="3644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Rooted tree: recursive definition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7342891" y="5241966"/>
            <a:ext cx="143229" cy="1814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206" y="1980752"/>
            <a:ext cx="5422900" cy="2298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2020" y="4279452"/>
            <a:ext cx="6134100" cy="1435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Rooted tree terminology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7342891" y="5241966"/>
            <a:ext cx="143229" cy="1814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4802" y="1417638"/>
            <a:ext cx="4556127" cy="2298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6536" y="3716338"/>
            <a:ext cx="4005512" cy="23598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04802" y="6076182"/>
            <a:ext cx="48460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(If </a:t>
            </a:r>
            <a:r>
              <a:rPr lang="en-US" dirty="0" err="1" smtClean="0"/>
              <a:t>u</a:t>
            </a:r>
            <a:r>
              <a:rPr lang="en-US" dirty="0" smtClean="0"/>
              <a:t> = </a:t>
            </a:r>
            <a:r>
              <a:rPr lang="en-US" dirty="0" err="1" smtClean="0"/>
              <a:t>v</a:t>
            </a:r>
            <a:r>
              <a:rPr lang="en-US" dirty="0" smtClean="0"/>
              <a:t> then it is not a </a:t>
            </a:r>
            <a:r>
              <a:rPr lang="en-US" dirty="0" smtClean="0">
                <a:solidFill>
                  <a:srgbClr val="0000FF"/>
                </a:solidFill>
              </a:rPr>
              <a:t>“</a:t>
            </a:r>
            <a:r>
              <a:rPr lang="en-US" dirty="0" smtClean="0">
                <a:solidFill>
                  <a:srgbClr val="660066"/>
                </a:solidFill>
              </a:rPr>
              <a:t>proper</a:t>
            </a:r>
            <a:r>
              <a:rPr lang="en-US" dirty="0" smtClean="0">
                <a:solidFill>
                  <a:srgbClr val="0000FF"/>
                </a:solidFill>
              </a:rPr>
              <a:t>” descendant</a:t>
            </a:r>
            <a:r>
              <a:rPr lang="en-US" dirty="0" smtClean="0"/>
              <a:t>)</a:t>
            </a:r>
          </a:p>
          <a:p>
            <a:pPr algn="ctr"/>
            <a:r>
              <a:rPr lang="en-US" dirty="0" smtClean="0"/>
              <a:t>If </a:t>
            </a:r>
            <a:r>
              <a:rPr lang="en-US" dirty="0" err="1" smtClean="0"/>
              <a:t>v</a:t>
            </a:r>
            <a:r>
              <a:rPr lang="en-US" dirty="0" smtClean="0"/>
              <a:t> is a </a:t>
            </a:r>
            <a:r>
              <a:rPr lang="en-US" dirty="0" smtClean="0">
                <a:solidFill>
                  <a:srgbClr val="0000FF"/>
                </a:solidFill>
              </a:rPr>
              <a:t>descendant</a:t>
            </a:r>
            <a:r>
              <a:rPr lang="en-US" dirty="0" smtClean="0"/>
              <a:t> of </a:t>
            </a:r>
            <a:r>
              <a:rPr lang="en-US" dirty="0" err="1" smtClean="0"/>
              <a:t>u</a:t>
            </a:r>
            <a:r>
              <a:rPr lang="en-US" dirty="0" smtClean="0"/>
              <a:t>, then </a:t>
            </a:r>
            <a:r>
              <a:rPr lang="en-US" dirty="0" err="1" smtClean="0"/>
              <a:t>u</a:t>
            </a:r>
            <a:r>
              <a:rPr lang="en-US" dirty="0" smtClean="0"/>
              <a:t> is an </a:t>
            </a:r>
            <a:r>
              <a:rPr lang="en-US" dirty="0" smtClean="0">
                <a:solidFill>
                  <a:srgbClr val="0000FF"/>
                </a:solidFill>
              </a:rPr>
              <a:t>ancestor</a:t>
            </a:r>
            <a:r>
              <a:rPr lang="en-US" dirty="0" smtClean="0"/>
              <a:t> of </a:t>
            </a:r>
            <a:r>
              <a:rPr lang="en-US" dirty="0" err="1" smtClean="0"/>
              <a:t>v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Rooted tree terminology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7342891" y="5241966"/>
            <a:ext cx="143229" cy="1814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79600"/>
            <a:ext cx="4025943" cy="3098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3143" y="1879601"/>
            <a:ext cx="4203657" cy="309880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2720216" y="2966391"/>
            <a:ext cx="1497540" cy="2012010"/>
          </a:xfrm>
          <a:prstGeom prst="ellipse">
            <a:avLst/>
          </a:prstGeom>
          <a:noFill/>
          <a:ln w="28575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ular Callout 10"/>
          <p:cNvSpPr/>
          <p:nvPr/>
        </p:nvSpPr>
        <p:spPr>
          <a:xfrm>
            <a:off x="1772405" y="5423382"/>
            <a:ext cx="1260588" cy="612648"/>
          </a:xfrm>
          <a:prstGeom prst="wedgeRoundRectCallout">
            <a:avLst>
              <a:gd name="adj1" fmla="val 57363"/>
              <a:gd name="adj2" fmla="val -141696"/>
              <a:gd name="adj3" fmla="val 16667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660066"/>
                </a:solidFill>
              </a:rPr>
              <a:t>A </a:t>
            </a:r>
            <a:r>
              <a:rPr lang="en-US" dirty="0" err="1" smtClean="0">
                <a:solidFill>
                  <a:srgbClr val="660066"/>
                </a:solidFill>
              </a:rPr>
              <a:t>subtree</a:t>
            </a:r>
            <a:endParaRPr lang="en-US" dirty="0">
              <a:solidFill>
                <a:srgbClr val="66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Rooted tree terminology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7342891" y="5241966"/>
            <a:ext cx="143229" cy="1814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456" y="1781729"/>
            <a:ext cx="6168664" cy="32480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Important properties of trees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7342891" y="5241966"/>
            <a:ext cx="143229" cy="1814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982" y="1838593"/>
            <a:ext cx="7023274" cy="34033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 to the Bridges of </a:t>
            </a:r>
            <a:r>
              <a:rPr lang="en-US" dirty="0" err="1" smtClean="0"/>
              <a:t>K</a:t>
            </a:r>
            <a:r>
              <a:rPr lang="en-US" dirty="0" err="1" smtClean="0">
                <a:cs typeface="Symbol" charset="2"/>
              </a:rPr>
              <a:t>⍥</a:t>
            </a:r>
            <a:r>
              <a:rPr lang="en-US" dirty="0" err="1" smtClean="0"/>
              <a:t>nigsberg</a:t>
            </a:r>
            <a:endParaRPr lang="en-US" dirty="0"/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1" y="1417638"/>
            <a:ext cx="7758788" cy="51668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Important properties of trees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7342891" y="5241966"/>
            <a:ext cx="143229" cy="1814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89982" y="1806783"/>
            <a:ext cx="5894012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Theorem</a:t>
            </a:r>
            <a:r>
              <a:rPr lang="en-US" sz="2400" dirty="0" smtClean="0"/>
              <a:t>. A tree with </a:t>
            </a:r>
            <a:r>
              <a:rPr lang="en-US" sz="2400" dirty="0" err="1" smtClean="0">
                <a:solidFill>
                  <a:srgbClr val="0000FF"/>
                </a:solidFill>
              </a:rPr>
              <a:t>n</a:t>
            </a:r>
            <a:r>
              <a:rPr lang="en-US" sz="2400" dirty="0" smtClean="0">
                <a:solidFill>
                  <a:srgbClr val="0000FF"/>
                </a:solidFill>
              </a:rPr>
              <a:t> nodes </a:t>
            </a:r>
            <a:r>
              <a:rPr lang="en-US" sz="2400" dirty="0" smtClean="0"/>
              <a:t>has </a:t>
            </a:r>
            <a:r>
              <a:rPr lang="en-US" sz="2400" dirty="0" smtClean="0">
                <a:solidFill>
                  <a:srgbClr val="0000FF"/>
                </a:solidFill>
              </a:rPr>
              <a:t>(n-1) edges</a:t>
            </a:r>
          </a:p>
          <a:p>
            <a:endParaRPr lang="en-US" sz="2400" dirty="0" smtClean="0">
              <a:solidFill>
                <a:srgbClr val="0000FF"/>
              </a:solidFill>
            </a:endParaRPr>
          </a:p>
          <a:p>
            <a:r>
              <a:rPr lang="en-US" sz="2400" b="1" dirty="0" smtClean="0"/>
              <a:t>Proof. </a:t>
            </a:r>
            <a:r>
              <a:rPr lang="en-US" sz="2400" dirty="0" smtClean="0"/>
              <a:t>Try a proof by induction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Important properties of trees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7342891" y="5241966"/>
            <a:ext cx="143229" cy="1814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89982" y="1806783"/>
            <a:ext cx="5894012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Theorem</a:t>
            </a:r>
            <a:r>
              <a:rPr lang="en-US" sz="2400" dirty="0" smtClean="0"/>
              <a:t>. A tree with </a:t>
            </a:r>
            <a:r>
              <a:rPr lang="en-US" sz="2400" dirty="0" err="1" smtClean="0">
                <a:solidFill>
                  <a:srgbClr val="0000FF"/>
                </a:solidFill>
              </a:rPr>
              <a:t>n</a:t>
            </a:r>
            <a:r>
              <a:rPr lang="en-US" sz="2400" dirty="0" smtClean="0">
                <a:solidFill>
                  <a:srgbClr val="0000FF"/>
                </a:solidFill>
              </a:rPr>
              <a:t> nodes </a:t>
            </a:r>
            <a:r>
              <a:rPr lang="en-US" sz="2400" dirty="0" smtClean="0"/>
              <a:t>has </a:t>
            </a:r>
            <a:r>
              <a:rPr lang="en-US" sz="2400" dirty="0" smtClean="0">
                <a:solidFill>
                  <a:srgbClr val="0000FF"/>
                </a:solidFill>
              </a:rPr>
              <a:t>(n-1) edges</a:t>
            </a:r>
          </a:p>
          <a:p>
            <a:endParaRPr lang="en-US" sz="2400" dirty="0" smtClean="0">
              <a:solidFill>
                <a:srgbClr val="0000FF"/>
              </a:solidFill>
            </a:endParaRPr>
          </a:p>
          <a:p>
            <a:r>
              <a:rPr lang="en-US" sz="2400" b="1" dirty="0" smtClean="0"/>
              <a:t>Proof. </a:t>
            </a:r>
            <a:r>
              <a:rPr lang="en-US" sz="2400" dirty="0" smtClean="0"/>
              <a:t>Try a proof by induction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Trees as models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6947" y="1417638"/>
            <a:ext cx="6421576" cy="434345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639593" y="5761090"/>
            <a:ext cx="2936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Domain Name System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Trees as models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029519" y="2110154"/>
            <a:ext cx="1031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directory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4468" y="3407967"/>
            <a:ext cx="1364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subdirectory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893350" y="3407967"/>
            <a:ext cx="1364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subdirectory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944393" y="3407967"/>
            <a:ext cx="1364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subdirectory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119794" y="4583140"/>
            <a:ext cx="474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file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279024" y="4583140"/>
            <a:ext cx="474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file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823873" y="4583140"/>
            <a:ext cx="474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file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729394" y="4583140"/>
            <a:ext cx="474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file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029519" y="4583140"/>
            <a:ext cx="474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file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257876" y="4550874"/>
            <a:ext cx="474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file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575613" y="4550874"/>
            <a:ext cx="474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file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893350" y="4583140"/>
            <a:ext cx="474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file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3712411" y="1995575"/>
            <a:ext cx="1583559" cy="611086"/>
          </a:xfrm>
          <a:prstGeom prst="ellipse">
            <a:avLst/>
          </a:prstGeom>
          <a:noFill/>
          <a:ln w="28575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864811" y="3293388"/>
            <a:ext cx="1583559" cy="611086"/>
          </a:xfrm>
          <a:prstGeom prst="ellipse">
            <a:avLst/>
          </a:prstGeom>
          <a:noFill/>
          <a:ln w="28575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056034" y="3293388"/>
            <a:ext cx="1583559" cy="611086"/>
          </a:xfrm>
          <a:prstGeom prst="ellipse">
            <a:avLst/>
          </a:prstGeom>
          <a:noFill/>
          <a:ln w="28575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783833" y="3293388"/>
            <a:ext cx="1583559" cy="611086"/>
          </a:xfrm>
          <a:prstGeom prst="ellipse">
            <a:avLst/>
          </a:prstGeom>
          <a:noFill/>
          <a:ln w="28575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1279025" y="4550874"/>
            <a:ext cx="474671" cy="401598"/>
          </a:xfrm>
          <a:prstGeom prst="ellipse">
            <a:avLst/>
          </a:prstGeom>
          <a:noFill/>
          <a:ln w="28575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257877" y="4606476"/>
            <a:ext cx="474671" cy="401598"/>
          </a:xfrm>
          <a:prstGeom prst="ellipse">
            <a:avLst/>
          </a:prstGeom>
          <a:noFill/>
          <a:ln w="28575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6575614" y="4550874"/>
            <a:ext cx="474671" cy="401598"/>
          </a:xfrm>
          <a:prstGeom prst="ellipse">
            <a:avLst/>
          </a:prstGeom>
          <a:noFill/>
          <a:ln w="28575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893351" y="4606476"/>
            <a:ext cx="474671" cy="401598"/>
          </a:xfrm>
          <a:prstGeom prst="ellipse">
            <a:avLst/>
          </a:prstGeom>
          <a:noFill/>
          <a:ln w="28575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4834248" y="4606476"/>
            <a:ext cx="474671" cy="401598"/>
          </a:xfrm>
          <a:prstGeom prst="ellipse">
            <a:avLst/>
          </a:prstGeom>
          <a:noFill/>
          <a:ln w="28575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029519" y="4583140"/>
            <a:ext cx="474671" cy="401598"/>
          </a:xfrm>
          <a:prstGeom prst="ellipse">
            <a:avLst/>
          </a:prstGeom>
          <a:noFill/>
          <a:ln w="28575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2729395" y="4550874"/>
            <a:ext cx="474671" cy="401598"/>
          </a:xfrm>
          <a:prstGeom prst="ellipse">
            <a:avLst/>
          </a:prstGeom>
          <a:noFill/>
          <a:ln w="28575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2108489" y="4550874"/>
            <a:ext cx="474671" cy="401598"/>
          </a:xfrm>
          <a:prstGeom prst="ellipse">
            <a:avLst/>
          </a:prstGeom>
          <a:noFill/>
          <a:ln w="28575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>
            <a:stCxn id="19" idx="3"/>
            <a:endCxn id="21" idx="0"/>
          </p:cNvCxnSpPr>
          <p:nvPr/>
        </p:nvCxnSpPr>
        <p:spPr>
          <a:xfrm rot="5400000">
            <a:off x="3007957" y="2357027"/>
            <a:ext cx="776218" cy="1096504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19" idx="5"/>
            <a:endCxn id="22" idx="0"/>
          </p:cNvCxnSpPr>
          <p:nvPr/>
        </p:nvCxnSpPr>
        <p:spPr>
          <a:xfrm rot="16200000" flipH="1">
            <a:off x="5431729" y="2149504"/>
            <a:ext cx="776218" cy="1511550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>
            <a:off x="4173372" y="2962570"/>
            <a:ext cx="661640" cy="1588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endCxn id="23" idx="0"/>
          </p:cNvCxnSpPr>
          <p:nvPr/>
        </p:nvCxnSpPr>
        <p:spPr>
          <a:xfrm rot="10800000" flipV="1">
            <a:off x="1516361" y="3806922"/>
            <a:ext cx="758706" cy="743952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endCxn id="36" idx="0"/>
          </p:cNvCxnSpPr>
          <p:nvPr/>
        </p:nvCxnSpPr>
        <p:spPr>
          <a:xfrm rot="5400000">
            <a:off x="2214410" y="4035889"/>
            <a:ext cx="646400" cy="383570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endCxn id="35" idx="0"/>
          </p:cNvCxnSpPr>
          <p:nvPr/>
        </p:nvCxnSpPr>
        <p:spPr>
          <a:xfrm rot="5400000">
            <a:off x="2762199" y="4109007"/>
            <a:ext cx="646400" cy="237335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5400000">
            <a:off x="4062324" y="4141273"/>
            <a:ext cx="646400" cy="237335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5400000">
            <a:off x="5926154" y="4141273"/>
            <a:ext cx="646400" cy="237335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16200000" flipH="1">
            <a:off x="4591541" y="4136808"/>
            <a:ext cx="702001" cy="237336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endCxn id="16" idx="0"/>
          </p:cNvCxnSpPr>
          <p:nvPr/>
        </p:nvCxnSpPr>
        <p:spPr>
          <a:xfrm rot="16200000" flipH="1">
            <a:off x="6961633" y="4017295"/>
            <a:ext cx="702002" cy="365155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5400000">
            <a:off x="6295504" y="4161252"/>
            <a:ext cx="669736" cy="109512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3371191" y="5225917"/>
            <a:ext cx="29053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Computer File System</a:t>
            </a:r>
            <a:endParaRPr lang="en-US" sz="2400" dirty="0">
              <a:solidFill>
                <a:srgbClr val="0000FF"/>
              </a:solidFill>
            </a:endParaRPr>
          </a:p>
        </p:txBody>
      </p:sp>
      <p:cxnSp>
        <p:nvCxnSpPr>
          <p:cNvPr id="62" name="Straight Connector 61"/>
          <p:cNvCxnSpPr>
            <a:endCxn id="64" idx="0"/>
          </p:cNvCxnSpPr>
          <p:nvPr/>
        </p:nvCxnSpPr>
        <p:spPr>
          <a:xfrm rot="5400000">
            <a:off x="3517850" y="4038005"/>
            <a:ext cx="734268" cy="356002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3469646" y="4615406"/>
            <a:ext cx="474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file</a:t>
            </a:r>
            <a:endParaRPr lang="en-US" dirty="0"/>
          </a:p>
        </p:txBody>
      </p:sp>
      <p:sp>
        <p:nvSpPr>
          <p:cNvPr id="64" name="Oval 63"/>
          <p:cNvSpPr/>
          <p:nvPr/>
        </p:nvSpPr>
        <p:spPr>
          <a:xfrm>
            <a:off x="3469647" y="4583140"/>
            <a:ext cx="474671" cy="401598"/>
          </a:xfrm>
          <a:prstGeom prst="ellipse">
            <a:avLst/>
          </a:prstGeom>
          <a:noFill/>
          <a:ln w="28575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1279025" y="5887994"/>
            <a:ext cx="7407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tree is a ternary (3-ary) tree, since each non-leaf node has three children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Trees as models: game tree</a:t>
            </a:r>
            <a:endParaRPr lang="en-US" dirty="0"/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850" y="1417638"/>
            <a:ext cx="6909538" cy="51252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Binary and </a:t>
            </a:r>
            <a:r>
              <a:rPr lang="en-US" dirty="0" err="1" smtClean="0"/>
              <a:t>m-ary</a:t>
            </a:r>
            <a:r>
              <a:rPr lang="en-US" dirty="0" smtClean="0"/>
              <a:t> tree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191813" y="2005124"/>
            <a:ext cx="8845240" cy="33855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</a:rPr>
              <a:t>Binary tree</a:t>
            </a:r>
            <a:r>
              <a:rPr lang="en-US" sz="2400" dirty="0" smtClean="0"/>
              <a:t>. Each non-leaf node has </a:t>
            </a:r>
            <a:r>
              <a:rPr lang="en-US" sz="2400" i="1" dirty="0" smtClean="0">
                <a:solidFill>
                  <a:srgbClr val="0000FF"/>
                </a:solidFill>
              </a:rPr>
              <a:t>up to 2 children</a:t>
            </a:r>
            <a:r>
              <a:rPr lang="en-US" sz="2400" dirty="0" smtClean="0"/>
              <a:t>. If every non-leaf 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node has exactly two nodes, then it becomes a </a:t>
            </a:r>
            <a:r>
              <a:rPr lang="en-US" sz="2400" b="1" dirty="0" smtClean="0">
                <a:solidFill>
                  <a:srgbClr val="0000FF"/>
                </a:solidFill>
              </a:rPr>
              <a:t>full binary tree.</a:t>
            </a:r>
          </a:p>
          <a:p>
            <a:pPr>
              <a:lnSpc>
                <a:spcPct val="150000"/>
              </a:lnSpc>
            </a:pPr>
            <a:endParaRPr lang="en-US" sz="2400" b="1" dirty="0" smtClean="0">
              <a:solidFill>
                <a:srgbClr val="0000FF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b="1" dirty="0" err="1" smtClean="0">
                <a:solidFill>
                  <a:srgbClr val="FF0000"/>
                </a:solidFill>
              </a:rPr>
              <a:t>m-ary</a:t>
            </a:r>
            <a:r>
              <a:rPr lang="en-US" sz="2400" b="1" dirty="0" smtClean="0">
                <a:solidFill>
                  <a:srgbClr val="FF0000"/>
                </a:solidFill>
              </a:rPr>
              <a:t> tree</a:t>
            </a:r>
            <a:r>
              <a:rPr lang="en-US" sz="2400" dirty="0" smtClean="0"/>
              <a:t>. Each non-leaf node has </a:t>
            </a:r>
            <a:r>
              <a:rPr lang="en-US" sz="2400" i="1" dirty="0" smtClean="0">
                <a:solidFill>
                  <a:srgbClr val="0000FF"/>
                </a:solidFill>
              </a:rPr>
              <a:t>up to </a:t>
            </a:r>
            <a:r>
              <a:rPr lang="en-US" sz="2400" b="1" i="1" dirty="0" err="1" smtClean="0">
                <a:solidFill>
                  <a:srgbClr val="0000FF"/>
                </a:solidFill>
              </a:rPr>
              <a:t>m</a:t>
            </a:r>
            <a:r>
              <a:rPr lang="en-US" sz="2400" i="1" dirty="0" smtClean="0">
                <a:solidFill>
                  <a:srgbClr val="0000FF"/>
                </a:solidFill>
              </a:rPr>
              <a:t> children</a:t>
            </a:r>
            <a:r>
              <a:rPr lang="en-US" sz="2400" dirty="0" smtClean="0"/>
              <a:t>. If every non-leaf 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node has exactly </a:t>
            </a:r>
            <a:r>
              <a:rPr lang="en-US" sz="2400" b="1" dirty="0" err="1" smtClean="0">
                <a:solidFill>
                  <a:srgbClr val="0000FF"/>
                </a:solidFill>
              </a:rPr>
              <a:t>m</a:t>
            </a:r>
            <a:r>
              <a:rPr lang="en-US" sz="2400" dirty="0" smtClean="0"/>
              <a:t> nodes, then it becomes a </a:t>
            </a:r>
            <a:r>
              <a:rPr lang="en-US" sz="2400" b="1" dirty="0" smtClean="0">
                <a:solidFill>
                  <a:srgbClr val="0000FF"/>
                </a:solidFill>
              </a:rPr>
              <a:t>full </a:t>
            </a:r>
            <a:r>
              <a:rPr lang="en-US" sz="2400" b="1" dirty="0" err="1" smtClean="0">
                <a:solidFill>
                  <a:srgbClr val="0000FF"/>
                </a:solidFill>
              </a:rPr>
              <a:t>m-ary</a:t>
            </a:r>
            <a:r>
              <a:rPr lang="en-US" sz="2400" b="1" dirty="0" smtClean="0">
                <a:solidFill>
                  <a:srgbClr val="0000FF"/>
                </a:solidFill>
              </a:rPr>
              <a:t> tree </a:t>
            </a:r>
          </a:p>
          <a:p>
            <a:pPr>
              <a:lnSpc>
                <a:spcPct val="150000"/>
              </a:lnSpc>
            </a:pPr>
            <a:endParaRPr lang="en-US" sz="24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Properties of trees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323011" y="2005124"/>
            <a:ext cx="7638630" cy="2831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/>
              <a:t>Theorem</a:t>
            </a:r>
            <a:r>
              <a:rPr lang="en-US" sz="2400" dirty="0" smtClean="0"/>
              <a:t>. 	A full </a:t>
            </a:r>
            <a:r>
              <a:rPr lang="en-US" sz="2400" b="1" dirty="0" err="1" smtClean="0">
                <a:solidFill>
                  <a:srgbClr val="0000FF"/>
                </a:solidFill>
              </a:rPr>
              <a:t>m</a:t>
            </a:r>
            <a:r>
              <a:rPr lang="en-US" sz="2400" dirty="0" err="1" smtClean="0"/>
              <a:t>-ary</a:t>
            </a:r>
            <a:r>
              <a:rPr lang="en-US" sz="2400" dirty="0" smtClean="0"/>
              <a:t> tree with </a:t>
            </a:r>
            <a:r>
              <a:rPr lang="en-US" sz="2400" dirty="0" err="1" smtClean="0"/>
              <a:t>k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internal vertices </a:t>
            </a:r>
            <a:r>
              <a:rPr lang="en-US" sz="2400" dirty="0" smtClean="0"/>
              <a:t>contains 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			</a:t>
            </a:r>
            <a:r>
              <a:rPr lang="en-US" sz="2400" dirty="0" err="1" smtClean="0">
                <a:solidFill>
                  <a:srgbClr val="0000FF"/>
                </a:solidFill>
              </a:rPr>
              <a:t>n</a:t>
            </a:r>
            <a:r>
              <a:rPr lang="en-US" sz="2400" dirty="0" smtClean="0">
                <a:solidFill>
                  <a:srgbClr val="0000FF"/>
                </a:solidFill>
              </a:rPr>
              <a:t> = (</a:t>
            </a:r>
            <a:r>
              <a:rPr lang="en-US" sz="2400" dirty="0" err="1" smtClean="0">
                <a:solidFill>
                  <a:srgbClr val="0000FF"/>
                </a:solidFill>
              </a:rPr>
              <a:t>m.k</a:t>
            </a:r>
            <a:r>
              <a:rPr lang="en-US" sz="2400" dirty="0" smtClean="0">
                <a:solidFill>
                  <a:srgbClr val="0000FF"/>
                </a:solidFill>
              </a:rPr>
              <a:t> + 1) </a:t>
            </a:r>
            <a:r>
              <a:rPr lang="en-US" sz="2400" dirty="0" smtClean="0"/>
              <a:t>vertices.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/>
              <a:t>Proof. </a:t>
            </a:r>
            <a:r>
              <a:rPr lang="en-US" sz="2400" dirty="0" smtClean="0"/>
              <a:t>Try to prove it by induction.</a:t>
            </a:r>
          </a:p>
          <a:p>
            <a:pPr>
              <a:lnSpc>
                <a:spcPct val="150000"/>
              </a:lnSpc>
            </a:pPr>
            <a:endParaRPr lang="en-US" sz="2400" b="1" dirty="0" smtClean="0">
              <a:solidFill>
                <a:srgbClr val="0000FF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0000FF"/>
                </a:solidFill>
              </a:rPr>
              <a:t>[Note. Every node except the leaves is an internal vertex]</a:t>
            </a:r>
            <a:endParaRPr lang="en-US" sz="24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Properties of trees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323011" y="2005124"/>
            <a:ext cx="5316480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Theorem</a:t>
            </a:r>
            <a:r>
              <a:rPr lang="en-US" sz="2400" dirty="0" smtClean="0"/>
              <a:t>. 	Every tree is a bipartite graph. </a:t>
            </a:r>
          </a:p>
          <a:p>
            <a:endParaRPr lang="en-US" sz="2400" dirty="0" smtClean="0"/>
          </a:p>
          <a:p>
            <a:r>
              <a:rPr lang="en-US" sz="2400" b="1" dirty="0" smtClean="0"/>
              <a:t>Theorem. </a:t>
            </a:r>
            <a:r>
              <a:rPr lang="en-US" sz="2400" dirty="0" smtClean="0"/>
              <a:t>Every tree is a planar graph.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Balanced trees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323011" y="1417638"/>
            <a:ext cx="8352842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 </a:t>
            </a:r>
            <a:r>
              <a:rPr lang="en-US" sz="2400" b="1" dirty="0" smtClean="0">
                <a:solidFill>
                  <a:srgbClr val="0000FF"/>
                </a:solidFill>
              </a:rPr>
              <a:t>level</a:t>
            </a:r>
            <a:r>
              <a:rPr lang="en-US" sz="2400" dirty="0" smtClean="0"/>
              <a:t> of a vertex </a:t>
            </a:r>
            <a:r>
              <a:rPr lang="en-US" sz="2400" dirty="0" err="1" smtClean="0"/>
              <a:t>v</a:t>
            </a:r>
            <a:r>
              <a:rPr lang="en-US" sz="2400" dirty="0" smtClean="0"/>
              <a:t> in a rooted tree is </a:t>
            </a:r>
            <a:r>
              <a:rPr lang="en-US" sz="2400" i="1" dirty="0" smtClean="0">
                <a:solidFill>
                  <a:srgbClr val="0000FF"/>
                </a:solidFill>
              </a:rPr>
              <a:t>the length of the unique</a:t>
            </a:r>
          </a:p>
          <a:p>
            <a:r>
              <a:rPr lang="en-US" sz="2400" i="1" dirty="0" smtClean="0">
                <a:solidFill>
                  <a:srgbClr val="0000FF"/>
                </a:solidFill>
              </a:rPr>
              <a:t>path from the root to this vertex</a:t>
            </a:r>
            <a:r>
              <a:rPr lang="en-US" sz="2400" dirty="0" smtClean="0"/>
              <a:t>. The level of the root is zero. The </a:t>
            </a:r>
          </a:p>
          <a:p>
            <a:r>
              <a:rPr lang="en-US" sz="2400" b="1" dirty="0" smtClean="0">
                <a:solidFill>
                  <a:srgbClr val="0000FF"/>
                </a:solidFill>
              </a:rPr>
              <a:t>height</a:t>
            </a:r>
            <a:r>
              <a:rPr lang="en-US" sz="2400" dirty="0" smtClean="0"/>
              <a:t> of a rooted tree is the maximum of the levels of vertices. </a:t>
            </a:r>
          </a:p>
          <a:p>
            <a:endParaRPr lang="en-US" sz="2400" dirty="0" smtClean="0"/>
          </a:p>
          <a:p>
            <a:r>
              <a:rPr lang="en-US" sz="2400" dirty="0" smtClean="0"/>
              <a:t>The height of a rooted tree is the </a:t>
            </a:r>
            <a:r>
              <a:rPr lang="en-US" sz="2400" dirty="0" smtClean="0">
                <a:solidFill>
                  <a:srgbClr val="0000FF"/>
                </a:solidFill>
              </a:rPr>
              <a:t>length of the longest path </a:t>
            </a:r>
            <a:r>
              <a:rPr lang="en-US" sz="2400" dirty="0" smtClean="0"/>
              <a:t>from </a:t>
            </a:r>
          </a:p>
          <a:p>
            <a:r>
              <a:rPr lang="en-US" sz="2400" dirty="0" smtClean="0"/>
              <a:t>the </a:t>
            </a:r>
            <a:r>
              <a:rPr lang="en-US" sz="2400" dirty="0" smtClean="0">
                <a:solidFill>
                  <a:srgbClr val="FF0000"/>
                </a:solidFill>
              </a:rPr>
              <a:t>root </a:t>
            </a:r>
            <a:r>
              <a:rPr lang="en-US" sz="2400" dirty="0" smtClean="0"/>
              <a:t>to any vertex.</a:t>
            </a:r>
          </a:p>
          <a:p>
            <a:endParaRPr lang="en-US" sz="2400" b="1" dirty="0" smtClean="0">
              <a:solidFill>
                <a:srgbClr val="0000FF"/>
              </a:solidFill>
            </a:endParaRPr>
          </a:p>
          <a:p>
            <a:r>
              <a:rPr lang="en-US" sz="2400" dirty="0" smtClean="0"/>
              <a:t>A </a:t>
            </a:r>
            <a:r>
              <a:rPr lang="en-US" sz="2400" dirty="0" smtClean="0">
                <a:solidFill>
                  <a:srgbClr val="0000FF"/>
                </a:solidFill>
              </a:rPr>
              <a:t>rooted </a:t>
            </a:r>
            <a:r>
              <a:rPr lang="en-US" sz="2400" dirty="0" err="1" smtClean="0">
                <a:solidFill>
                  <a:srgbClr val="0000FF"/>
                </a:solidFill>
              </a:rPr>
              <a:t>m-ary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smtClean="0"/>
              <a:t>tree of height </a:t>
            </a:r>
            <a:r>
              <a:rPr lang="en-US" sz="2400" dirty="0" err="1" smtClean="0"/>
              <a:t>h</a:t>
            </a:r>
            <a:r>
              <a:rPr lang="en-US" sz="2400" dirty="0" smtClean="0"/>
              <a:t> is </a:t>
            </a:r>
            <a:r>
              <a:rPr lang="en-US" sz="2400" dirty="0" smtClean="0">
                <a:solidFill>
                  <a:srgbClr val="FF0000"/>
                </a:solidFill>
              </a:rPr>
              <a:t>balanced </a:t>
            </a:r>
            <a:r>
              <a:rPr lang="en-US" sz="2400" dirty="0" smtClean="0"/>
              <a:t>if all leaves are at </a:t>
            </a:r>
          </a:p>
          <a:p>
            <a:r>
              <a:rPr lang="en-US" sz="2400" dirty="0" smtClean="0"/>
              <a:t>levels </a:t>
            </a:r>
            <a:r>
              <a:rPr lang="en-US" sz="2400" dirty="0" err="1" smtClean="0"/>
              <a:t>h</a:t>
            </a:r>
            <a:r>
              <a:rPr lang="en-US" sz="2400" dirty="0" smtClean="0"/>
              <a:t> or </a:t>
            </a:r>
            <a:r>
              <a:rPr lang="en-US" sz="2400" dirty="0" err="1" smtClean="0"/>
              <a:t>h</a:t>
            </a:r>
            <a:r>
              <a:rPr lang="en-US" sz="2400" dirty="0" smtClean="0"/>
              <a:t> − 1.</a:t>
            </a:r>
            <a:endParaRPr lang="en-US" sz="24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Balanced trees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323011" y="1648150"/>
            <a:ext cx="8605974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Theorem</a:t>
            </a:r>
            <a:r>
              <a:rPr lang="en-US" sz="2400" dirty="0" smtClean="0"/>
              <a:t>. There are </a:t>
            </a:r>
            <a:r>
              <a:rPr lang="en-US" sz="2400" dirty="0" smtClean="0">
                <a:solidFill>
                  <a:srgbClr val="0000FF"/>
                </a:solidFill>
              </a:rPr>
              <a:t>at most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/>
              <a:t>m</a:t>
            </a:r>
            <a:r>
              <a:rPr lang="en-US" sz="2800" baseline="30000" dirty="0" err="1" smtClean="0"/>
              <a:t>h</a:t>
            </a:r>
            <a:r>
              <a:rPr lang="en-US" sz="2800" dirty="0" smtClean="0"/>
              <a:t> </a:t>
            </a:r>
            <a:r>
              <a:rPr lang="en-US" sz="2400" dirty="0" smtClean="0"/>
              <a:t>leaves in an </a:t>
            </a:r>
            <a:r>
              <a:rPr lang="en-US" sz="2400" dirty="0" err="1" smtClean="0"/>
              <a:t>m-ary</a:t>
            </a:r>
            <a:r>
              <a:rPr lang="en-US" sz="2400" dirty="0" smtClean="0"/>
              <a:t> tree of height </a:t>
            </a:r>
            <a:r>
              <a:rPr lang="en-US" sz="2400" dirty="0" err="1" smtClean="0"/>
              <a:t>h</a:t>
            </a:r>
            <a:r>
              <a:rPr lang="en-US" sz="2400" dirty="0" smtClean="0"/>
              <a:t>.</a:t>
            </a:r>
          </a:p>
          <a:p>
            <a:endParaRPr lang="en-US" sz="2400" b="1" dirty="0" smtClean="0">
              <a:solidFill>
                <a:srgbClr val="0000FF"/>
              </a:solidFill>
            </a:endParaRPr>
          </a:p>
          <a:p>
            <a:r>
              <a:rPr lang="en-US" sz="2400" b="1" dirty="0" smtClean="0">
                <a:solidFill>
                  <a:srgbClr val="0000FF"/>
                </a:solidFill>
              </a:rPr>
              <a:t>Proof. </a:t>
            </a:r>
            <a:r>
              <a:rPr lang="en-US" sz="2400" dirty="0" smtClean="0">
                <a:solidFill>
                  <a:schemeClr val="tx2"/>
                </a:solidFill>
              </a:rPr>
              <a:t>Prove it by induction.</a:t>
            </a:r>
          </a:p>
          <a:p>
            <a:endParaRPr lang="en-US" sz="2400" dirty="0" smtClean="0">
              <a:solidFill>
                <a:schemeClr val="tx2"/>
              </a:solidFill>
            </a:endParaRPr>
          </a:p>
          <a:p>
            <a:r>
              <a:rPr lang="en-US" sz="2400" b="1" dirty="0" smtClean="0">
                <a:solidFill>
                  <a:srgbClr val="0000FF"/>
                </a:solidFill>
              </a:rPr>
              <a:t>Corollary. </a:t>
            </a:r>
            <a:r>
              <a:rPr lang="en-US" sz="2400" dirty="0" smtClean="0"/>
              <a:t>If an </a:t>
            </a:r>
            <a:r>
              <a:rPr lang="en-US" sz="2400" dirty="0" err="1" smtClean="0"/>
              <a:t>m-ary</a:t>
            </a:r>
            <a:r>
              <a:rPr lang="en-US" sz="2400" dirty="0" smtClean="0"/>
              <a:t> tree of height </a:t>
            </a:r>
            <a:r>
              <a:rPr lang="en-US" sz="2400" b="1" dirty="0" err="1" smtClean="0">
                <a:solidFill>
                  <a:srgbClr val="0000FF"/>
                </a:solidFill>
              </a:rPr>
              <a:t>h</a:t>
            </a:r>
            <a:r>
              <a:rPr lang="en-US" sz="2400" dirty="0" smtClean="0"/>
              <a:t> has </a:t>
            </a:r>
            <a:r>
              <a:rPr lang="en-US" sz="2400" b="1" dirty="0" err="1" smtClean="0">
                <a:solidFill>
                  <a:srgbClr val="0000FF"/>
                </a:solidFill>
              </a:rPr>
              <a:t>l</a:t>
            </a:r>
            <a:r>
              <a:rPr lang="en-US" sz="2400" dirty="0" smtClean="0"/>
              <a:t> leaves, then  </a:t>
            </a:r>
          </a:p>
          <a:p>
            <a:r>
              <a:rPr lang="en-US" sz="2400" dirty="0" smtClean="0"/>
              <a:t>If the </a:t>
            </a:r>
            <a:r>
              <a:rPr lang="en-US" sz="2400" dirty="0" err="1" smtClean="0"/>
              <a:t>m-ary</a:t>
            </a:r>
            <a:r>
              <a:rPr lang="en-US" sz="2400" dirty="0" smtClean="0"/>
              <a:t> tree is full and balanced, then </a:t>
            </a:r>
            <a:endParaRPr lang="en-US" sz="2400" dirty="0">
              <a:solidFill>
                <a:schemeClr val="tx2"/>
              </a:solidFill>
            </a:endParaRPr>
          </a:p>
        </p:txBody>
      </p:sp>
      <p:graphicFrame>
        <p:nvGraphicFramePr>
          <p:cNvPr id="29699" name="Object 3"/>
          <p:cNvGraphicFramePr>
            <a:graphicFrameLocks noChangeAspect="1"/>
          </p:cNvGraphicFramePr>
          <p:nvPr/>
        </p:nvGraphicFramePr>
        <p:xfrm>
          <a:off x="7267232" y="3218740"/>
          <a:ext cx="1186060" cy="450595"/>
        </p:xfrm>
        <a:graphic>
          <a:graphicData uri="http://schemas.openxmlformats.org/presentationml/2006/ole">
            <p:oleObj spid="_x0000_s84994" name="Equation" r:id="rId3" imgW="698500" imgH="228600" progId="Equation.DSMT4">
              <p:embed/>
            </p:oleObj>
          </a:graphicData>
        </a:graphic>
      </p:graphicFrame>
      <p:graphicFrame>
        <p:nvGraphicFramePr>
          <p:cNvPr id="29700" name="Object 4"/>
          <p:cNvGraphicFramePr>
            <a:graphicFrameLocks noChangeAspect="1"/>
          </p:cNvGraphicFramePr>
          <p:nvPr/>
        </p:nvGraphicFramePr>
        <p:xfrm>
          <a:off x="5696258" y="3566445"/>
          <a:ext cx="1312606" cy="451585"/>
        </p:xfrm>
        <a:graphic>
          <a:graphicData uri="http://schemas.openxmlformats.org/presentationml/2006/ole">
            <p:oleObj spid="_x0000_s84995" name="Equation" r:id="rId4" imgW="698500" imgH="2286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Euler’s solution</a:t>
            </a:r>
            <a:endParaRPr lang="en-US" dirty="0"/>
          </a:p>
        </p:txBody>
      </p:sp>
      <p:pic>
        <p:nvPicPr>
          <p:cNvPr id="70" name="Picture 6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940" y="1718676"/>
            <a:ext cx="6741673" cy="43730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Binary search tree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120" y="1842803"/>
            <a:ext cx="3145973" cy="25398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1457" y="4767074"/>
            <a:ext cx="31716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A binary search tree of size 9 </a:t>
            </a:r>
          </a:p>
          <a:p>
            <a:pPr algn="ctr"/>
            <a:r>
              <a:rPr lang="en-US" sz="2000" dirty="0" smtClean="0"/>
              <a:t>and depth 3, with root 8 and </a:t>
            </a:r>
          </a:p>
          <a:p>
            <a:pPr algn="ctr"/>
            <a:r>
              <a:rPr lang="en-US" sz="2000" dirty="0" smtClean="0"/>
              <a:t>leaves 1, 4, 7 and 13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3952814" y="1842803"/>
            <a:ext cx="4996806" cy="32983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0000FF"/>
                </a:solidFill>
              </a:rPr>
              <a:t>Ordered binary tree. For any non-leaf node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0000FF"/>
                </a:solidFill>
              </a:rPr>
              <a:t>The left </a:t>
            </a:r>
            <a:r>
              <a:rPr lang="en-US" sz="2000" dirty="0" err="1" smtClean="0">
                <a:solidFill>
                  <a:srgbClr val="0000FF"/>
                </a:solidFill>
              </a:rPr>
              <a:t>subtree</a:t>
            </a:r>
            <a:r>
              <a:rPr lang="en-US" sz="2000" dirty="0" smtClean="0">
                <a:solidFill>
                  <a:srgbClr val="0000FF"/>
                </a:solidFill>
              </a:rPr>
              <a:t> contains the lower keys.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0000FF"/>
                </a:solidFill>
              </a:rPr>
              <a:t>The right </a:t>
            </a:r>
            <a:r>
              <a:rPr lang="en-US" sz="2000" dirty="0" err="1" smtClean="0">
                <a:solidFill>
                  <a:srgbClr val="0000FF"/>
                </a:solidFill>
              </a:rPr>
              <a:t>subtree</a:t>
            </a:r>
            <a:r>
              <a:rPr lang="en-US" sz="2000" dirty="0" smtClean="0">
                <a:solidFill>
                  <a:srgbClr val="0000FF"/>
                </a:solidFill>
              </a:rPr>
              <a:t> contains the higher keys.</a:t>
            </a:r>
          </a:p>
          <a:p>
            <a:pPr>
              <a:lnSpc>
                <a:spcPct val="150000"/>
              </a:lnSpc>
            </a:pPr>
            <a:endParaRPr lang="en-US" sz="2000" dirty="0" smtClean="0">
              <a:solidFill>
                <a:srgbClr val="0000FF"/>
              </a:solidFill>
            </a:endParaRPr>
          </a:p>
          <a:p>
            <a:pPr>
              <a:lnSpc>
                <a:spcPct val="150000"/>
              </a:lnSpc>
            </a:pPr>
            <a:endParaRPr lang="en-US" sz="2000" dirty="0" smtClean="0">
              <a:solidFill>
                <a:srgbClr val="0000FF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0000FF"/>
                </a:solidFill>
              </a:rPr>
              <a:t>How can you search an item? How many steps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0000FF"/>
                </a:solidFill>
              </a:rPr>
              <a:t>does each search take?</a:t>
            </a:r>
            <a:endParaRPr lang="en-US" sz="2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Binary search tree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2512" y="1729603"/>
            <a:ext cx="5869965" cy="16964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824" y="3819345"/>
            <a:ext cx="6819953" cy="23598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Insertion in a binary search tree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40108" y="1658525"/>
            <a:ext cx="774669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procedure </a:t>
            </a:r>
            <a:r>
              <a:rPr lang="en-US" sz="2000" dirty="0" smtClean="0"/>
              <a:t>insertion (T : binary search tree, </a:t>
            </a:r>
            <a:r>
              <a:rPr lang="en-US" sz="2000" dirty="0" err="1" smtClean="0"/>
              <a:t>x</a:t>
            </a:r>
            <a:r>
              <a:rPr lang="en-US" sz="2000" dirty="0" smtClean="0"/>
              <a:t>: item)</a:t>
            </a:r>
          </a:p>
          <a:p>
            <a:r>
              <a:rPr lang="en-US" sz="2000" dirty="0" err="1" smtClean="0"/>
              <a:t>v</a:t>
            </a:r>
            <a:r>
              <a:rPr lang="en-US" sz="2000" dirty="0" smtClean="0"/>
              <a:t> := root of T {a vertex not present in T has the value </a:t>
            </a:r>
            <a:r>
              <a:rPr lang="en-US" sz="2000" i="1" dirty="0" smtClean="0">
                <a:solidFill>
                  <a:srgbClr val="3366FF"/>
                </a:solidFill>
              </a:rPr>
              <a:t>null</a:t>
            </a:r>
            <a:r>
              <a:rPr lang="en-US" sz="2000" dirty="0" smtClean="0"/>
              <a:t> }</a:t>
            </a:r>
          </a:p>
          <a:p>
            <a:r>
              <a:rPr lang="en-US" sz="2000" b="1" dirty="0" smtClean="0">
                <a:solidFill>
                  <a:srgbClr val="0000FF"/>
                </a:solidFill>
              </a:rPr>
              <a:t>while</a:t>
            </a:r>
            <a:r>
              <a:rPr lang="en-US" sz="2000" dirty="0" smtClean="0"/>
              <a:t> </a:t>
            </a:r>
            <a:r>
              <a:rPr lang="en-US" sz="2000" dirty="0" err="1" smtClean="0"/>
              <a:t>v</a:t>
            </a:r>
            <a:r>
              <a:rPr lang="en-US" sz="2000" dirty="0" smtClean="0"/>
              <a:t> ≠ null and </a:t>
            </a:r>
            <a:r>
              <a:rPr lang="en-US" sz="2000" dirty="0" err="1" smtClean="0"/>
              <a:t>label(v</a:t>
            </a:r>
            <a:r>
              <a:rPr lang="en-US" sz="2000" dirty="0" smtClean="0"/>
              <a:t>) ≠ </a:t>
            </a:r>
            <a:r>
              <a:rPr lang="en-US" sz="2000" dirty="0" err="1" smtClean="0"/>
              <a:t>x</a:t>
            </a:r>
            <a:endParaRPr lang="en-US" sz="2000" dirty="0" smtClean="0"/>
          </a:p>
          <a:p>
            <a:r>
              <a:rPr lang="en-US" sz="2000" dirty="0" smtClean="0"/>
              <a:t>	</a:t>
            </a:r>
            <a:r>
              <a:rPr lang="en-US" sz="2000" b="1" dirty="0" smtClean="0">
                <a:solidFill>
                  <a:srgbClr val="0000FF"/>
                </a:solidFill>
              </a:rPr>
              <a:t>if</a:t>
            </a:r>
            <a:r>
              <a:rPr lang="en-US" sz="2000" dirty="0" smtClean="0"/>
              <a:t> </a:t>
            </a:r>
            <a:r>
              <a:rPr lang="en-US" sz="2000" dirty="0" err="1" smtClean="0"/>
              <a:t>x</a:t>
            </a:r>
            <a:r>
              <a:rPr lang="en-US" sz="2000" dirty="0" smtClean="0"/>
              <a:t> &lt; </a:t>
            </a:r>
            <a:r>
              <a:rPr lang="en-US" sz="2000" dirty="0" err="1" smtClean="0"/>
              <a:t>label(v</a:t>
            </a:r>
            <a:r>
              <a:rPr lang="en-US" sz="2000" dirty="0" smtClean="0"/>
              <a:t>) </a:t>
            </a:r>
            <a:r>
              <a:rPr lang="en-US" sz="2000" b="1" dirty="0" smtClean="0">
                <a:solidFill>
                  <a:srgbClr val="0000FF"/>
                </a:solidFill>
              </a:rPr>
              <a:t>then</a:t>
            </a:r>
          </a:p>
          <a:p>
            <a:r>
              <a:rPr lang="en-US" sz="2000" dirty="0" smtClean="0"/>
              <a:t>		</a:t>
            </a:r>
            <a:r>
              <a:rPr lang="en-US" sz="2000" b="1" dirty="0" smtClean="0">
                <a:solidFill>
                  <a:srgbClr val="0000FF"/>
                </a:solidFill>
              </a:rPr>
              <a:t>if</a:t>
            </a:r>
            <a:r>
              <a:rPr lang="en-US" sz="2000" dirty="0" smtClean="0"/>
              <a:t> left child of </a:t>
            </a:r>
            <a:r>
              <a:rPr lang="en-US" sz="2000" dirty="0" err="1" smtClean="0"/>
              <a:t>v</a:t>
            </a:r>
            <a:r>
              <a:rPr lang="en-US" sz="2000" dirty="0" smtClean="0"/>
              <a:t> ≠ null </a:t>
            </a:r>
            <a:r>
              <a:rPr lang="en-US" sz="2000" b="1" dirty="0" smtClean="0">
                <a:solidFill>
                  <a:srgbClr val="0000FF"/>
                </a:solidFill>
              </a:rPr>
              <a:t>then</a:t>
            </a:r>
            <a:r>
              <a:rPr lang="en-US" sz="2000" dirty="0" smtClean="0"/>
              <a:t> </a:t>
            </a:r>
            <a:r>
              <a:rPr lang="en-US" sz="2000" dirty="0" err="1" smtClean="0"/>
              <a:t>v</a:t>
            </a:r>
            <a:r>
              <a:rPr lang="en-US" sz="2000" dirty="0" smtClean="0"/>
              <a:t> := left child of </a:t>
            </a:r>
            <a:r>
              <a:rPr lang="en-US" sz="2000" dirty="0" err="1" smtClean="0"/>
              <a:t>v</a:t>
            </a:r>
            <a:endParaRPr lang="en-US" sz="2000" dirty="0" smtClean="0"/>
          </a:p>
          <a:p>
            <a:r>
              <a:rPr lang="en-US" sz="2000" dirty="0" smtClean="0"/>
              <a:t>		</a:t>
            </a:r>
            <a:r>
              <a:rPr lang="en-US" sz="2000" b="1" dirty="0" smtClean="0">
                <a:solidFill>
                  <a:srgbClr val="0000FF"/>
                </a:solidFill>
              </a:rPr>
              <a:t>else</a:t>
            </a:r>
            <a:r>
              <a:rPr lang="en-US" sz="2000" dirty="0" smtClean="0"/>
              <a:t> add new vertex as a left child of </a:t>
            </a:r>
            <a:r>
              <a:rPr lang="en-US" sz="2000" dirty="0" err="1" smtClean="0"/>
              <a:t>v</a:t>
            </a:r>
            <a:r>
              <a:rPr lang="en-US" sz="2000" dirty="0" smtClean="0"/>
              <a:t> and set </a:t>
            </a:r>
            <a:r>
              <a:rPr lang="en-US" sz="2000" dirty="0" err="1" smtClean="0"/>
              <a:t>v</a:t>
            </a:r>
            <a:r>
              <a:rPr lang="en-US" sz="2000" dirty="0" smtClean="0"/>
              <a:t> := null</a:t>
            </a:r>
          </a:p>
          <a:p>
            <a:r>
              <a:rPr lang="en-US" sz="2000" dirty="0" smtClean="0"/>
              <a:t>	</a:t>
            </a:r>
            <a:r>
              <a:rPr lang="en-US" sz="2000" b="1" dirty="0" smtClean="0">
                <a:solidFill>
                  <a:srgbClr val="0000FF"/>
                </a:solidFill>
              </a:rPr>
              <a:t>else</a:t>
            </a:r>
          </a:p>
          <a:p>
            <a:r>
              <a:rPr lang="en-US" sz="2000" dirty="0" smtClean="0"/>
              <a:t>		</a:t>
            </a:r>
            <a:r>
              <a:rPr lang="en-US" sz="2000" b="1" dirty="0" smtClean="0">
                <a:solidFill>
                  <a:srgbClr val="0000FF"/>
                </a:solidFill>
              </a:rPr>
              <a:t>if</a:t>
            </a:r>
            <a:r>
              <a:rPr lang="en-US" sz="2000" dirty="0" smtClean="0"/>
              <a:t> right child of </a:t>
            </a:r>
            <a:r>
              <a:rPr lang="en-US" sz="2000" dirty="0" err="1" smtClean="0"/>
              <a:t>v</a:t>
            </a:r>
            <a:r>
              <a:rPr lang="en-US" sz="2000" dirty="0" smtClean="0"/>
              <a:t> ≠ null then </a:t>
            </a:r>
            <a:r>
              <a:rPr lang="en-US" sz="2000" dirty="0" err="1" smtClean="0"/>
              <a:t>v</a:t>
            </a:r>
            <a:r>
              <a:rPr lang="en-US" sz="2000" dirty="0" smtClean="0"/>
              <a:t> := right child of </a:t>
            </a:r>
            <a:r>
              <a:rPr lang="en-US" sz="2000" dirty="0" err="1" smtClean="0"/>
              <a:t>v</a:t>
            </a:r>
            <a:endParaRPr lang="en-US" sz="2000" dirty="0" smtClean="0"/>
          </a:p>
          <a:p>
            <a:r>
              <a:rPr lang="en-US" sz="2000" dirty="0" smtClean="0"/>
              <a:t>		</a:t>
            </a:r>
            <a:r>
              <a:rPr lang="en-US" sz="2000" b="1" dirty="0" smtClean="0">
                <a:solidFill>
                  <a:srgbClr val="0000FF"/>
                </a:solidFill>
              </a:rPr>
              <a:t>else</a:t>
            </a:r>
            <a:r>
              <a:rPr lang="en-US" sz="2000" dirty="0" smtClean="0"/>
              <a:t> add new vertex as a right child of </a:t>
            </a:r>
            <a:r>
              <a:rPr lang="en-US" sz="2000" dirty="0" err="1" smtClean="0"/>
              <a:t>v</a:t>
            </a:r>
            <a:r>
              <a:rPr lang="en-US" sz="2000" dirty="0" smtClean="0"/>
              <a:t> and set </a:t>
            </a:r>
            <a:r>
              <a:rPr lang="en-US" sz="2000" dirty="0" err="1" smtClean="0"/>
              <a:t>v</a:t>
            </a:r>
            <a:r>
              <a:rPr lang="en-US" sz="2000" dirty="0" smtClean="0"/>
              <a:t> := null</a:t>
            </a:r>
          </a:p>
          <a:p>
            <a:r>
              <a:rPr lang="en-US" sz="2000" b="1" dirty="0" smtClean="0">
                <a:solidFill>
                  <a:srgbClr val="0000FF"/>
                </a:solidFill>
              </a:rPr>
              <a:t>if</a:t>
            </a:r>
            <a:r>
              <a:rPr lang="en-US" sz="2000" dirty="0" smtClean="0"/>
              <a:t> root of T = null </a:t>
            </a:r>
            <a:r>
              <a:rPr lang="en-US" sz="2000" b="1" dirty="0" smtClean="0">
                <a:solidFill>
                  <a:srgbClr val="0000FF"/>
                </a:solidFill>
              </a:rPr>
              <a:t>then</a:t>
            </a:r>
            <a:r>
              <a:rPr lang="en-US" sz="2000" dirty="0" smtClean="0"/>
              <a:t> add a vertex </a:t>
            </a:r>
            <a:r>
              <a:rPr lang="en-US" sz="2000" dirty="0" err="1" smtClean="0"/>
              <a:t>v</a:t>
            </a:r>
            <a:r>
              <a:rPr lang="en-US" sz="2000" dirty="0" smtClean="0"/>
              <a:t> to the tree and label it with </a:t>
            </a:r>
            <a:r>
              <a:rPr lang="en-US" sz="2000" dirty="0" err="1" smtClean="0"/>
              <a:t>x</a:t>
            </a:r>
            <a:endParaRPr lang="en-US" sz="2000" dirty="0" smtClean="0"/>
          </a:p>
          <a:p>
            <a:r>
              <a:rPr lang="en-US" sz="2000" b="1" dirty="0" smtClean="0">
                <a:solidFill>
                  <a:srgbClr val="0000FF"/>
                </a:solidFill>
              </a:rPr>
              <a:t>else if </a:t>
            </a:r>
            <a:r>
              <a:rPr lang="en-US" sz="2000" dirty="0" err="1" smtClean="0"/>
              <a:t>v</a:t>
            </a:r>
            <a:r>
              <a:rPr lang="en-US" sz="2000" dirty="0" smtClean="0"/>
              <a:t> = null or </a:t>
            </a:r>
            <a:r>
              <a:rPr lang="en-US" sz="2000" dirty="0" err="1" smtClean="0"/>
              <a:t>label(v</a:t>
            </a:r>
            <a:r>
              <a:rPr lang="en-US" sz="2000" dirty="0" smtClean="0"/>
              <a:t>) ≠ </a:t>
            </a:r>
            <a:r>
              <a:rPr lang="en-US" sz="2000" dirty="0" err="1" smtClean="0"/>
              <a:t>x</a:t>
            </a:r>
            <a:r>
              <a:rPr lang="en-US" sz="2000" dirty="0" smtClean="0"/>
              <a:t> </a:t>
            </a:r>
            <a:r>
              <a:rPr lang="en-US" sz="2000" b="1" dirty="0" smtClean="0">
                <a:solidFill>
                  <a:srgbClr val="0000FF"/>
                </a:solidFill>
              </a:rPr>
              <a:t>then</a:t>
            </a:r>
            <a:r>
              <a:rPr lang="en-US" sz="2000" dirty="0" smtClean="0"/>
              <a:t> label new vertex with </a:t>
            </a:r>
            <a:r>
              <a:rPr lang="en-US" sz="2000" dirty="0" err="1" smtClean="0"/>
              <a:t>x</a:t>
            </a:r>
            <a:r>
              <a:rPr lang="en-US" sz="2000" dirty="0" smtClean="0"/>
              <a:t> and let </a:t>
            </a:r>
            <a:r>
              <a:rPr lang="en-US" sz="2000" dirty="0" err="1" smtClean="0"/>
              <a:t>v</a:t>
            </a:r>
            <a:r>
              <a:rPr lang="en-US" sz="2000" dirty="0" smtClean="0"/>
              <a:t> be the new vertex</a:t>
            </a:r>
          </a:p>
          <a:p>
            <a:r>
              <a:rPr lang="en-US" sz="2000" b="1" dirty="0" smtClean="0">
                <a:solidFill>
                  <a:srgbClr val="0000FF"/>
                </a:solidFill>
              </a:rPr>
              <a:t>return</a:t>
            </a:r>
            <a:r>
              <a:rPr lang="en-US" sz="2000" dirty="0" smtClean="0"/>
              <a:t> </a:t>
            </a:r>
            <a:r>
              <a:rPr lang="en-US" sz="2000" dirty="0" err="1" smtClean="0"/>
              <a:t>v</a:t>
            </a:r>
            <a:r>
              <a:rPr lang="en-US" sz="2000" dirty="0" smtClean="0"/>
              <a:t> {</a:t>
            </a:r>
            <a:r>
              <a:rPr lang="en-US" sz="2000" dirty="0" err="1" smtClean="0"/>
              <a:t>v</a:t>
            </a:r>
            <a:r>
              <a:rPr lang="en-US" sz="2000" dirty="0" smtClean="0"/>
              <a:t> = location of </a:t>
            </a:r>
            <a:r>
              <a:rPr lang="en-US" sz="2000" dirty="0" err="1" smtClean="0"/>
              <a:t>x</a:t>
            </a:r>
            <a:r>
              <a:rPr lang="en-US" sz="2000" dirty="0" smtClean="0"/>
              <a:t>}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Decision tree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35000" y="1658525"/>
            <a:ext cx="8051800" cy="43396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Decision trees </a:t>
            </a:r>
            <a:r>
              <a:rPr lang="en-US" sz="2400" dirty="0" smtClean="0"/>
              <a:t>generate solutions via a sequence of decisions.</a:t>
            </a:r>
          </a:p>
          <a:p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400" b="1" dirty="0" smtClean="0"/>
              <a:t>Example 1</a:t>
            </a:r>
            <a:r>
              <a:rPr lang="en-US" sz="2400" dirty="0" smtClean="0"/>
              <a:t>. There are </a:t>
            </a:r>
            <a:r>
              <a:rPr lang="en-US" sz="2400" dirty="0" smtClean="0">
                <a:solidFill>
                  <a:srgbClr val="0000FF"/>
                </a:solidFill>
              </a:rPr>
              <a:t>seven coins</a:t>
            </a:r>
            <a:r>
              <a:rPr lang="en-US" sz="2400" dirty="0" smtClean="0"/>
              <a:t>, all of which are of </a:t>
            </a:r>
            <a:r>
              <a:rPr lang="en-US" sz="2400" i="1" dirty="0" smtClean="0">
                <a:solidFill>
                  <a:srgbClr val="0000FF"/>
                </a:solidFill>
              </a:rPr>
              <a:t>equal  weight</a:t>
            </a:r>
            <a:r>
              <a:rPr lang="en-US" sz="2400" dirty="0" smtClean="0"/>
              <a:t>, and </a:t>
            </a:r>
            <a:r>
              <a:rPr lang="en-US" sz="2400" dirty="0" smtClean="0">
                <a:solidFill>
                  <a:srgbClr val="FF0000"/>
                </a:solidFill>
              </a:rPr>
              <a:t>one counterfeit coin </a:t>
            </a:r>
            <a:r>
              <a:rPr lang="en-US" sz="2400" dirty="0" smtClean="0"/>
              <a:t>that is </a:t>
            </a:r>
            <a:r>
              <a:rPr lang="en-US" sz="2400" i="1" dirty="0" smtClean="0">
                <a:solidFill>
                  <a:srgbClr val="FF0000"/>
                </a:solidFill>
              </a:rPr>
              <a:t>lighter than the rest</a:t>
            </a:r>
            <a:r>
              <a:rPr lang="en-US" sz="2400" dirty="0" smtClean="0"/>
              <a:t>. Given a weighing scale, in </a:t>
            </a:r>
            <a:r>
              <a:rPr lang="en-US" sz="2400" dirty="0" smtClean="0">
                <a:solidFill>
                  <a:srgbClr val="0000FF"/>
                </a:solidFill>
              </a:rPr>
              <a:t>how many times do you need to weigh </a:t>
            </a:r>
            <a:r>
              <a:rPr lang="en-US" sz="2400" dirty="0" smtClean="0"/>
              <a:t>(each weighing determines the relative weights of the objects on the the two pans) to identify the counterfeit coin?</a:t>
            </a:r>
          </a:p>
          <a:p>
            <a:endParaRPr lang="en-US" sz="2400" dirty="0" smtClean="0"/>
          </a:p>
          <a:p>
            <a:r>
              <a:rPr lang="en-US" sz="2400" dirty="0" smtClean="0"/>
              <a:t>{We will solve it in the class}.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Comparison based sorting algorithms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43546" y="5530196"/>
            <a:ext cx="5381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 decision tree for sorting three elements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0" y="1587500"/>
            <a:ext cx="5715000" cy="368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Comparison based sorting algorithms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731818"/>
            <a:ext cx="8686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Theorem</a:t>
            </a:r>
            <a:r>
              <a:rPr lang="en-US" sz="2400" dirty="0" smtClean="0"/>
              <a:t>. Given </a:t>
            </a:r>
            <a:r>
              <a:rPr lang="en-US" sz="2400" dirty="0" err="1" smtClean="0"/>
              <a:t>n</a:t>
            </a:r>
            <a:r>
              <a:rPr lang="en-US" sz="2400" dirty="0" smtClean="0"/>
              <a:t> items (no two of which are equal), a sorting </a:t>
            </a:r>
          </a:p>
          <a:p>
            <a:r>
              <a:rPr lang="en-US" sz="2400" dirty="0" smtClean="0"/>
              <a:t>algorithm based on </a:t>
            </a:r>
            <a:r>
              <a:rPr lang="en-US" sz="2400" dirty="0" smtClean="0">
                <a:solidFill>
                  <a:srgbClr val="0000FF"/>
                </a:solidFill>
              </a:rPr>
              <a:t>binary comparisons </a:t>
            </a:r>
            <a:r>
              <a:rPr lang="en-US" sz="2400" dirty="0" smtClean="0"/>
              <a:t>requires </a:t>
            </a:r>
            <a:r>
              <a:rPr lang="en-US" sz="2400" dirty="0" smtClean="0">
                <a:solidFill>
                  <a:srgbClr val="0000FF"/>
                </a:solidFill>
              </a:rPr>
              <a:t>at least  </a:t>
            </a:r>
            <a:r>
              <a:rPr lang="en-US" sz="2400" dirty="0" smtClean="0"/>
              <a:t>	</a:t>
            </a:r>
          </a:p>
          <a:p>
            <a:r>
              <a:rPr lang="en-US" sz="2400" dirty="0" smtClean="0"/>
              <a:t>comparisons</a:t>
            </a:r>
          </a:p>
          <a:p>
            <a:endParaRPr lang="en-US" sz="2400" dirty="0" smtClean="0"/>
          </a:p>
          <a:p>
            <a:r>
              <a:rPr lang="en-US" sz="2400" b="1" dirty="0" smtClean="0"/>
              <a:t>Proof</a:t>
            </a:r>
            <a:r>
              <a:rPr lang="en-US" sz="2400" dirty="0" smtClean="0"/>
              <a:t>. 	See page 761-762 of your textbook. </a:t>
            </a:r>
          </a:p>
          <a:p>
            <a:r>
              <a:rPr lang="en-US" sz="2400" dirty="0" smtClean="0"/>
              <a:t>		We will discuss it in the class</a:t>
            </a:r>
          </a:p>
          <a:p>
            <a:endParaRPr lang="en-US" sz="2400" dirty="0" smtClean="0"/>
          </a:p>
          <a:p>
            <a:r>
              <a:rPr lang="en-US" sz="2400" dirty="0" smtClean="0"/>
              <a:t>The complexity of such an algorithm is </a:t>
            </a:r>
          </a:p>
          <a:p>
            <a:endParaRPr lang="en-US" sz="2400" dirty="0" smtClean="0"/>
          </a:p>
          <a:p>
            <a:r>
              <a:rPr lang="en-US" sz="2400" dirty="0" smtClean="0"/>
              <a:t>Why?</a:t>
            </a:r>
            <a:endParaRPr lang="en-US" sz="2400" dirty="0"/>
          </a:p>
        </p:txBody>
      </p:sp>
      <p:graphicFrame>
        <p:nvGraphicFramePr>
          <p:cNvPr id="44034" name="Object 2"/>
          <p:cNvGraphicFramePr>
            <a:graphicFrameLocks noChangeAspect="1"/>
          </p:cNvGraphicFramePr>
          <p:nvPr/>
        </p:nvGraphicFramePr>
        <p:xfrm>
          <a:off x="7682345" y="2205182"/>
          <a:ext cx="1004455" cy="426027"/>
        </p:xfrm>
        <a:graphic>
          <a:graphicData uri="http://schemas.openxmlformats.org/presentationml/2006/ole">
            <p:oleObj spid="_x0000_s91138" name="Equation" r:id="rId3" imgW="508000" imgH="228600" progId="Equation.DSMT4">
              <p:embed/>
            </p:oleObj>
          </a:graphicData>
        </a:graphic>
      </p:graphicFrame>
      <p:graphicFrame>
        <p:nvGraphicFramePr>
          <p:cNvPr id="44035" name="Object 3"/>
          <p:cNvGraphicFramePr>
            <a:graphicFrameLocks noChangeAspect="1"/>
          </p:cNvGraphicFramePr>
          <p:nvPr/>
        </p:nvGraphicFramePr>
        <p:xfrm>
          <a:off x="5461000" y="4282352"/>
          <a:ext cx="1397000" cy="496454"/>
        </p:xfrm>
        <a:graphic>
          <a:graphicData uri="http://schemas.openxmlformats.org/presentationml/2006/ole">
            <p:oleObj spid="_x0000_s91139" name="Equation" r:id="rId4" imgW="647700" imgH="2032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Spanning tree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91759" y="1417638"/>
            <a:ext cx="74385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Consider a connected graph G. A </a:t>
            </a:r>
            <a:r>
              <a:rPr lang="en-US" sz="2400" dirty="0" smtClean="0">
                <a:solidFill>
                  <a:srgbClr val="FF0000"/>
                </a:solidFill>
              </a:rPr>
              <a:t>spanning tree</a:t>
            </a:r>
            <a:r>
              <a:rPr lang="en-US" sz="2400" dirty="0" smtClean="0"/>
              <a:t> is </a:t>
            </a:r>
            <a:r>
              <a:rPr lang="en-US" sz="2400" smtClean="0"/>
              <a:t>a tree that </a:t>
            </a:r>
            <a:r>
              <a:rPr lang="en-US" sz="2400" dirty="0" smtClean="0"/>
              <a:t>contains every vertex of G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164" y="2881094"/>
            <a:ext cx="2794000" cy="2794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59380" y="6046508"/>
            <a:ext cx="5829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Many other spanning trees of this graph exist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Computing a spanning tree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034891" y="1857548"/>
            <a:ext cx="71257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Given a connected graph G,  remove the edges (in some order) without disrupting the connectivity, i.e. not causing a partition of the graph.  When no further edges can be removed, a  spanning tree is generated.</a:t>
            </a: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6917" y="3857255"/>
            <a:ext cx="3933412" cy="244513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966628" y="4843174"/>
            <a:ext cx="956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Graph 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Computing a spanning tree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5182" y="1630092"/>
            <a:ext cx="3663060" cy="19997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7539" y="3970982"/>
            <a:ext cx="5990161" cy="197261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82183" y="6041910"/>
            <a:ext cx="1926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Spanning tree of 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Depth First Search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58248" y="1620616"/>
            <a:ext cx="756352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procedure</a:t>
            </a:r>
            <a:r>
              <a:rPr lang="en-US" sz="2400" dirty="0" smtClean="0"/>
              <a:t> DFS (G: connected graph with vertices v1…</a:t>
            </a:r>
            <a:r>
              <a:rPr lang="en-US" sz="2400" dirty="0" err="1" smtClean="0"/>
              <a:t>vn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T := tree consisting only of the vertex v1</a:t>
            </a:r>
          </a:p>
          <a:p>
            <a:r>
              <a:rPr lang="en-US" sz="2400" i="1" dirty="0" smtClean="0">
                <a:solidFill>
                  <a:srgbClr val="0000FF"/>
                </a:solidFill>
              </a:rPr>
              <a:t>visit</a:t>
            </a:r>
            <a:r>
              <a:rPr lang="en-US" sz="2400" dirty="0" smtClean="0"/>
              <a:t>(</a:t>
            </a:r>
            <a:r>
              <a:rPr lang="en-US" sz="2400" i="1" dirty="0" smtClean="0">
                <a:solidFill>
                  <a:srgbClr val="0000FF"/>
                </a:solidFill>
              </a:rPr>
              <a:t>v1</a:t>
            </a:r>
            <a:r>
              <a:rPr lang="en-US" sz="2400" dirty="0" smtClean="0"/>
              <a:t>)	</a:t>
            </a:r>
            <a:r>
              <a:rPr lang="en-US" sz="2400" dirty="0" smtClean="0">
                <a:solidFill>
                  <a:srgbClr val="FF0000"/>
                </a:solidFill>
              </a:rPr>
              <a:t>{Recursive procedure}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procedure</a:t>
            </a:r>
            <a:r>
              <a:rPr lang="en-US" sz="2400" dirty="0" smtClean="0"/>
              <a:t> </a:t>
            </a:r>
            <a:r>
              <a:rPr lang="en-US" sz="2400" i="1" dirty="0" smtClean="0">
                <a:solidFill>
                  <a:srgbClr val="0000FF"/>
                </a:solidFill>
              </a:rPr>
              <a:t>visit</a:t>
            </a:r>
            <a:r>
              <a:rPr lang="en-US" sz="2400" dirty="0" smtClean="0"/>
              <a:t> (</a:t>
            </a:r>
            <a:r>
              <a:rPr lang="en-US" sz="2400" dirty="0" err="1" smtClean="0"/>
              <a:t>v</a:t>
            </a:r>
            <a:r>
              <a:rPr lang="en-US" sz="2400" dirty="0" smtClean="0"/>
              <a:t>: vertex of G)</a:t>
            </a:r>
          </a:p>
          <a:p>
            <a:r>
              <a:rPr lang="en-US" sz="2400" dirty="0" smtClean="0"/>
              <a:t>for each vertex </a:t>
            </a:r>
            <a:r>
              <a:rPr lang="en-US" sz="2400" dirty="0" err="1" smtClean="0"/>
              <a:t>w</a:t>
            </a:r>
            <a:r>
              <a:rPr lang="en-US" sz="2400" dirty="0" smtClean="0"/>
              <a:t> adjacent to </a:t>
            </a:r>
            <a:r>
              <a:rPr lang="en-US" sz="2400" dirty="0" err="1" smtClean="0"/>
              <a:t>v</a:t>
            </a:r>
            <a:r>
              <a:rPr lang="en-US" sz="2400" dirty="0" smtClean="0"/>
              <a:t> and not yet in T</a:t>
            </a:r>
          </a:p>
          <a:p>
            <a:r>
              <a:rPr lang="en-US" sz="2400" dirty="0" smtClean="0"/>
              <a:t>add vertex </a:t>
            </a:r>
            <a:r>
              <a:rPr lang="en-US" sz="2400" dirty="0" err="1" smtClean="0"/>
              <a:t>w</a:t>
            </a:r>
            <a:r>
              <a:rPr lang="en-US" sz="2400" dirty="0" smtClean="0"/>
              <a:t> and edge {</a:t>
            </a:r>
            <a:r>
              <a:rPr lang="en-US" sz="2400" dirty="0" err="1" smtClean="0"/>
              <a:t>v</a:t>
            </a:r>
            <a:r>
              <a:rPr lang="en-US" sz="2400" dirty="0" smtClean="0"/>
              <a:t>, </a:t>
            </a:r>
            <a:r>
              <a:rPr lang="en-US" sz="2400" dirty="0" err="1" smtClean="0"/>
              <a:t>w</a:t>
            </a:r>
            <a:r>
              <a:rPr lang="en-US" sz="2400" dirty="0" smtClean="0"/>
              <a:t>} to T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visit </a:t>
            </a:r>
            <a:r>
              <a:rPr lang="en-US" sz="2400" dirty="0" smtClean="0"/>
              <a:t>(</a:t>
            </a:r>
            <a:r>
              <a:rPr lang="en-US" sz="2400" dirty="0" err="1" smtClean="0"/>
              <a:t>w</a:t>
            </a:r>
            <a:r>
              <a:rPr lang="en-US" sz="2400" dirty="0" smtClean="0"/>
              <a:t>)</a:t>
            </a:r>
          </a:p>
          <a:p>
            <a:endParaRPr lang="en-US" sz="2400" dirty="0" smtClean="0"/>
          </a:p>
          <a:p>
            <a:r>
              <a:rPr lang="en-US" sz="2400" dirty="0" smtClean="0">
                <a:solidFill>
                  <a:srgbClr val="0000FF"/>
                </a:solidFill>
              </a:rPr>
              <a:t>The visited nodes and the edges connecting them form a spanning tree. DFS can also be used as a search or traversal algorithm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Euler path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615" y="1279769"/>
            <a:ext cx="8501185" cy="52167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Depth First Search: example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5266" y="1417638"/>
            <a:ext cx="4672705" cy="2095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113" y="3790914"/>
            <a:ext cx="7383443" cy="24480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Breadth First Search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50" y="1417638"/>
            <a:ext cx="2857500" cy="22595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750" y="3897934"/>
            <a:ext cx="7953976" cy="28368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7638" y="2160821"/>
            <a:ext cx="2686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different way of</a:t>
            </a:r>
          </a:p>
          <a:p>
            <a:r>
              <a:rPr lang="en-US" dirty="0" smtClean="0"/>
              <a:t>generating a spanning tree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464066" y="2132389"/>
            <a:ext cx="1508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Given graph G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721728" y="6226576"/>
            <a:ext cx="1484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Spanning tree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Breadth First Search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23455" y="1720840"/>
            <a:ext cx="8063345" cy="4154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ALGORITHM. </a:t>
            </a:r>
            <a:r>
              <a:rPr lang="en-US" sz="2400" b="1" i="1" dirty="0" smtClean="0">
                <a:solidFill>
                  <a:srgbClr val="0000FF"/>
                </a:solidFill>
              </a:rPr>
              <a:t>Breadth-First Search.</a:t>
            </a:r>
          </a:p>
          <a:p>
            <a:r>
              <a:rPr lang="en-US" sz="2400" b="1" dirty="0" smtClean="0"/>
              <a:t>procedure</a:t>
            </a:r>
            <a:r>
              <a:rPr lang="en-US" sz="2400" dirty="0" smtClean="0"/>
              <a:t> BFS (G: connected graph with vertices v1, v2, …</a:t>
            </a:r>
            <a:r>
              <a:rPr lang="en-US" sz="2400" dirty="0" err="1" smtClean="0"/>
              <a:t>vn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T := tree consisting only of vertex v1</a:t>
            </a:r>
          </a:p>
          <a:p>
            <a:r>
              <a:rPr lang="en-US" sz="2400" dirty="0" smtClean="0"/>
              <a:t>L := empty list</a:t>
            </a:r>
          </a:p>
          <a:p>
            <a:r>
              <a:rPr lang="en-US" sz="2400" dirty="0" smtClean="0"/>
              <a:t>put v1 in the list L of unprocessed vertices</a:t>
            </a:r>
          </a:p>
          <a:p>
            <a:r>
              <a:rPr lang="en-US" sz="2400" b="1" dirty="0" smtClean="0"/>
              <a:t>while</a:t>
            </a:r>
            <a:r>
              <a:rPr lang="en-US" sz="2400" dirty="0" smtClean="0"/>
              <a:t> L is not empty</a:t>
            </a:r>
          </a:p>
          <a:p>
            <a:r>
              <a:rPr lang="en-US" sz="2400" dirty="0" smtClean="0"/>
              <a:t>	remove the first vertex </a:t>
            </a:r>
            <a:r>
              <a:rPr lang="en-US" sz="2400" dirty="0" err="1" smtClean="0"/>
              <a:t>v</a:t>
            </a:r>
            <a:r>
              <a:rPr lang="en-US" sz="2400" dirty="0" smtClean="0"/>
              <a:t> from L</a:t>
            </a:r>
          </a:p>
          <a:p>
            <a:r>
              <a:rPr lang="en-US" sz="2400" dirty="0" smtClean="0"/>
              <a:t>	</a:t>
            </a:r>
            <a:r>
              <a:rPr lang="en-US" sz="2400" b="1" dirty="0" smtClean="0"/>
              <a:t>for</a:t>
            </a:r>
            <a:r>
              <a:rPr lang="en-US" sz="2400" dirty="0" smtClean="0"/>
              <a:t> each neighbor </a:t>
            </a:r>
            <a:r>
              <a:rPr lang="en-US" sz="2400" dirty="0" err="1" smtClean="0"/>
              <a:t>w</a:t>
            </a:r>
            <a:r>
              <a:rPr lang="en-US" sz="2400" dirty="0" smtClean="0"/>
              <a:t> of </a:t>
            </a:r>
            <a:r>
              <a:rPr lang="en-US" sz="2400" dirty="0" err="1" smtClean="0"/>
              <a:t>v</a:t>
            </a:r>
            <a:endParaRPr lang="en-US" sz="2400" dirty="0" smtClean="0"/>
          </a:p>
          <a:p>
            <a:r>
              <a:rPr lang="en-US" sz="2400" dirty="0" smtClean="0"/>
              <a:t>		</a:t>
            </a:r>
            <a:r>
              <a:rPr lang="en-US" sz="2400" b="1" dirty="0" smtClean="0"/>
              <a:t>if</a:t>
            </a:r>
            <a:r>
              <a:rPr lang="en-US" sz="2400" dirty="0" smtClean="0"/>
              <a:t> </a:t>
            </a:r>
            <a:r>
              <a:rPr lang="en-US" sz="2400" dirty="0" err="1" smtClean="0"/>
              <a:t>w</a:t>
            </a:r>
            <a:r>
              <a:rPr lang="en-US" sz="2400" dirty="0" smtClean="0"/>
              <a:t> is not in L and not in T </a:t>
            </a:r>
            <a:r>
              <a:rPr lang="en-US" sz="2400" b="1" dirty="0" smtClean="0"/>
              <a:t>then</a:t>
            </a:r>
          </a:p>
          <a:p>
            <a:r>
              <a:rPr lang="en-US" sz="2400" dirty="0" smtClean="0"/>
              <a:t>			add </a:t>
            </a:r>
            <a:r>
              <a:rPr lang="en-US" sz="2400" dirty="0" err="1" smtClean="0"/>
              <a:t>w</a:t>
            </a:r>
            <a:r>
              <a:rPr lang="en-US" sz="2400" dirty="0" smtClean="0"/>
              <a:t> to the end of the list L</a:t>
            </a:r>
          </a:p>
          <a:p>
            <a:r>
              <a:rPr lang="en-US" sz="2400" dirty="0" smtClean="0"/>
              <a:t>			add </a:t>
            </a:r>
            <a:r>
              <a:rPr lang="en-US" sz="2400" dirty="0" err="1" smtClean="0"/>
              <a:t>w</a:t>
            </a:r>
            <a:r>
              <a:rPr lang="en-US" sz="2400" dirty="0" smtClean="0"/>
              <a:t> and edge {</a:t>
            </a:r>
            <a:r>
              <a:rPr lang="en-US" sz="2400" dirty="0" err="1" smtClean="0"/>
              <a:t>v</a:t>
            </a:r>
            <a:r>
              <a:rPr lang="en-US" sz="2400" dirty="0" smtClean="0"/>
              <a:t>, </a:t>
            </a:r>
            <a:r>
              <a:rPr lang="en-US" sz="2400" dirty="0" err="1" smtClean="0"/>
              <a:t>w</a:t>
            </a:r>
            <a:r>
              <a:rPr lang="en-US" sz="2400" dirty="0" smtClean="0"/>
              <a:t>} to T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Minimum spanning tree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91759" y="1879303"/>
            <a:ext cx="73479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A minimum spanning tree (MST) of a connected weighted graph is a spanning tree for which the sum of the edge weights is the minimum.</a:t>
            </a:r>
          </a:p>
          <a:p>
            <a:endParaRPr lang="en-US" sz="2400" dirty="0" smtClean="0"/>
          </a:p>
          <a:p>
            <a:r>
              <a:rPr lang="en-US" sz="2400" dirty="0" smtClean="0"/>
              <a:t>How can you compute the MST of </a:t>
            </a:r>
            <a:r>
              <a:rPr lang="en-US" sz="2400" smtClean="0"/>
              <a:t>a graph G?</a:t>
            </a: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Huffman coding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17189" y="1814159"/>
            <a:ext cx="7566344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Consider the problem of coding the letters of the English </a:t>
            </a:r>
          </a:p>
          <a:p>
            <a:r>
              <a:rPr lang="en-US" sz="2400" dirty="0" smtClean="0"/>
              <a:t>alphabet using bit-strings. One easy solution is to use</a:t>
            </a:r>
          </a:p>
          <a:p>
            <a:r>
              <a:rPr lang="en-US" sz="2400" dirty="0" smtClean="0"/>
              <a:t>5 bits for each letter (2</a:t>
            </a:r>
            <a:r>
              <a:rPr lang="en-US" sz="2400" baseline="30000" dirty="0" smtClean="0"/>
              <a:t>5</a:t>
            </a:r>
            <a:r>
              <a:rPr lang="en-US" sz="2400" dirty="0" smtClean="0"/>
              <a:t> &gt; 26). Another such example is</a:t>
            </a:r>
          </a:p>
          <a:p>
            <a:r>
              <a:rPr lang="en-US" sz="2400" dirty="0" smtClean="0"/>
              <a:t>The ASCII code. These are static codes, and do not make</a:t>
            </a:r>
          </a:p>
          <a:p>
            <a:r>
              <a:rPr lang="en-US" sz="2400" dirty="0" smtClean="0"/>
              <a:t>use of the frequency of usage of the letters to reduce the </a:t>
            </a:r>
          </a:p>
          <a:p>
            <a:r>
              <a:rPr lang="en-US" sz="2400" dirty="0" smtClean="0"/>
              <a:t>size of the bit string. </a:t>
            </a:r>
          </a:p>
          <a:p>
            <a:endParaRPr lang="en-US" sz="2400" dirty="0" smtClean="0"/>
          </a:p>
          <a:p>
            <a:r>
              <a:rPr lang="en-US" sz="2400" dirty="0" smtClean="0"/>
              <a:t>One method of reducing the size of the bit pattern is to use </a:t>
            </a:r>
          </a:p>
          <a:p>
            <a:r>
              <a:rPr lang="en-US" sz="2400" dirty="0" smtClean="0"/>
              <a:t>prefix codes.</a:t>
            </a:r>
          </a:p>
          <a:p>
            <a:r>
              <a:rPr lang="en-US" sz="2400" dirty="0" smtClean="0"/>
              <a:t>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Prefix codes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rot="16200000" flipH="1">
            <a:off x="1296748" y="2294233"/>
            <a:ext cx="3026782" cy="2320318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1106476" y="2016633"/>
            <a:ext cx="553797" cy="458333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2023142" y="3152128"/>
            <a:ext cx="553797" cy="458333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1564808" y="2570430"/>
            <a:ext cx="553797" cy="458333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3091076" y="4461718"/>
            <a:ext cx="553797" cy="458333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2632743" y="3859811"/>
            <a:ext cx="553797" cy="458333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1058722" y="2441538"/>
            <a:ext cx="190972" cy="16232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459008" y="3023236"/>
            <a:ext cx="190972" cy="16232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975388" y="3649759"/>
            <a:ext cx="190972" cy="16232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837372" y="4886623"/>
            <a:ext cx="190972" cy="16232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043322" y="4886623"/>
            <a:ext cx="190972" cy="16232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584989" y="4284716"/>
            <a:ext cx="190972" cy="16232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060863" y="2431989"/>
            <a:ext cx="299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154208" y="3023236"/>
            <a:ext cx="295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649980" y="3627413"/>
            <a:ext cx="237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223264" y="4262370"/>
            <a:ext cx="30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768374" y="4967783"/>
            <a:ext cx="274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801866" y="5111952"/>
            <a:ext cx="2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4267995" y="1417638"/>
            <a:ext cx="456559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 typical English texts, </a:t>
            </a:r>
            <a:r>
              <a:rPr lang="en-US" sz="2400" dirty="0" err="1" smtClean="0"/>
              <a:t>e</a:t>
            </a:r>
            <a:r>
              <a:rPr lang="en-US" sz="2400" dirty="0" smtClean="0"/>
              <a:t> is most frequent, followed by, </a:t>
            </a:r>
            <a:r>
              <a:rPr lang="en-US" sz="2400" dirty="0" err="1" smtClean="0"/>
              <a:t>l</a:t>
            </a:r>
            <a:r>
              <a:rPr lang="en-US" sz="2400" dirty="0" smtClean="0"/>
              <a:t>, </a:t>
            </a:r>
            <a:r>
              <a:rPr lang="en-US" sz="2400" dirty="0" err="1" smtClean="0"/>
              <a:t>n</a:t>
            </a:r>
            <a:r>
              <a:rPr lang="en-US" sz="2400" dirty="0" smtClean="0"/>
              <a:t>, </a:t>
            </a:r>
            <a:r>
              <a:rPr lang="en-US" sz="2400" dirty="0" err="1" smtClean="0"/>
              <a:t>s</a:t>
            </a:r>
            <a:r>
              <a:rPr lang="en-US" sz="2400" dirty="0" smtClean="0"/>
              <a:t>, </a:t>
            </a:r>
            <a:r>
              <a:rPr lang="en-US" sz="2400" dirty="0" err="1" smtClean="0"/>
              <a:t>t</a:t>
            </a:r>
            <a:r>
              <a:rPr lang="en-US" sz="2400" dirty="0" smtClean="0"/>
              <a:t> … The prefix tree assigns to each letter of the alphabet a code whose length depends on the frequency:</a:t>
            </a:r>
          </a:p>
          <a:p>
            <a:endParaRPr lang="en-US" sz="2400" dirty="0" smtClean="0"/>
          </a:p>
          <a:p>
            <a:r>
              <a:rPr lang="en-US" sz="2400" dirty="0" err="1" smtClean="0">
                <a:solidFill>
                  <a:srgbClr val="0000FF"/>
                </a:solidFill>
              </a:rPr>
              <a:t>e</a:t>
            </a:r>
            <a:r>
              <a:rPr lang="en-US" sz="2400" dirty="0" smtClean="0">
                <a:solidFill>
                  <a:srgbClr val="0000FF"/>
                </a:solidFill>
              </a:rPr>
              <a:t> = 0, a = 10, </a:t>
            </a:r>
            <a:r>
              <a:rPr lang="en-US" sz="2400" dirty="0" err="1" smtClean="0">
                <a:solidFill>
                  <a:srgbClr val="0000FF"/>
                </a:solidFill>
              </a:rPr>
              <a:t>l</a:t>
            </a:r>
            <a:r>
              <a:rPr lang="en-US" sz="2400" dirty="0" smtClean="0">
                <a:solidFill>
                  <a:srgbClr val="0000FF"/>
                </a:solidFill>
              </a:rPr>
              <a:t>= 110, </a:t>
            </a:r>
            <a:r>
              <a:rPr lang="en-US" sz="2400" dirty="0" err="1" smtClean="0">
                <a:solidFill>
                  <a:srgbClr val="0000FF"/>
                </a:solidFill>
              </a:rPr>
              <a:t>n</a:t>
            </a:r>
            <a:r>
              <a:rPr lang="en-US" sz="2400" dirty="0" smtClean="0">
                <a:solidFill>
                  <a:srgbClr val="0000FF"/>
                </a:solidFill>
              </a:rPr>
              <a:t> = 1110 </a:t>
            </a:r>
            <a:r>
              <a:rPr lang="en-US" sz="2400" dirty="0" smtClean="0"/>
              <a:t>etc</a:t>
            </a:r>
          </a:p>
          <a:p>
            <a:endParaRPr lang="en-US" sz="2400" dirty="0" smtClean="0"/>
          </a:p>
          <a:p>
            <a:r>
              <a:rPr lang="en-US" sz="2400" dirty="0" smtClean="0"/>
              <a:t>Such techniques are popular for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data compression </a:t>
            </a:r>
            <a:r>
              <a:rPr lang="en-US" sz="2400" dirty="0" smtClean="0"/>
              <a:t>purposes. The</a:t>
            </a:r>
          </a:p>
          <a:p>
            <a:r>
              <a:rPr lang="en-US" sz="2400" dirty="0" smtClean="0"/>
              <a:t>resulting code is a variable-length</a:t>
            </a:r>
          </a:p>
          <a:p>
            <a:r>
              <a:rPr lang="en-US" sz="2400" dirty="0" smtClean="0"/>
              <a:t>code.</a:t>
            </a:r>
            <a:endParaRPr lang="en-US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1041571" y="1950549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920044" y="2072206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2374104" y="2494797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2837148" y="3185556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295481" y="3812079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782028" y="4365876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2529645" y="3812079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864700" y="3023236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1498771" y="2407749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2993821" y="4447036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Huffman codes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1252035" y="1825181"/>
            <a:ext cx="7444766" cy="39395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Another </a:t>
            </a:r>
            <a:r>
              <a:rPr lang="en-US" sz="2400" dirty="0" smtClean="0">
                <a:solidFill>
                  <a:srgbClr val="0000FF"/>
                </a:solidFill>
              </a:rPr>
              <a:t>data compression technique </a:t>
            </a:r>
            <a:r>
              <a:rPr lang="en-US" sz="2400" dirty="0" smtClean="0"/>
              <a:t>first developed 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By David Huffman when he was a graduate student 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at MIT in 1951. (see pp. 763-764 of the textbook)</a:t>
            </a:r>
          </a:p>
          <a:p>
            <a:pPr>
              <a:lnSpc>
                <a:spcPct val="150000"/>
              </a:lnSpc>
            </a:pP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0000FF"/>
                </a:solidFill>
              </a:rPr>
              <a:t>Huffman coding </a:t>
            </a:r>
            <a:r>
              <a:rPr lang="en-US" sz="2400" dirty="0" smtClean="0"/>
              <a:t>is a fundamental algorithm in data 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compression, the subject devoted to reducing the number 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of bits required to represent information.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Huffman codes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1221461" y="1825181"/>
            <a:ext cx="728030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Example</a:t>
            </a:r>
            <a:r>
              <a:rPr lang="en-US" sz="2400" dirty="0" smtClean="0"/>
              <a:t>. Use Huffman coding to encode the following </a:t>
            </a:r>
          </a:p>
          <a:p>
            <a:r>
              <a:rPr lang="en-US" sz="2400" dirty="0" smtClean="0"/>
              <a:t>symbols with the frequencies listed: </a:t>
            </a:r>
          </a:p>
          <a:p>
            <a:endParaRPr lang="en-US" sz="2400" dirty="0" smtClean="0"/>
          </a:p>
          <a:p>
            <a:r>
              <a:rPr lang="en-US" sz="2400" dirty="0" smtClean="0"/>
              <a:t>A: 0.08, B: 0.10, C: 0.12, D: 0.15, E: 0.20, F: 0.35. </a:t>
            </a:r>
          </a:p>
          <a:p>
            <a:endParaRPr lang="en-US" sz="2400" dirty="0" smtClean="0"/>
          </a:p>
          <a:p>
            <a:r>
              <a:rPr lang="en-US" sz="2400" dirty="0" smtClean="0"/>
              <a:t>What is the average number of bits used to encode a</a:t>
            </a:r>
          </a:p>
          <a:p>
            <a:r>
              <a:rPr lang="en-US" sz="2400" dirty="0" smtClean="0"/>
              <a:t>character?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Huffman coding example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120" y="1936749"/>
            <a:ext cx="8089680" cy="37211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Huffman </a:t>
            </a:r>
            <a:r>
              <a:rPr lang="en-US" smtClean="0"/>
              <a:t>coding example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851" y="1563752"/>
            <a:ext cx="7013796" cy="4686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987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Simple graph</a:t>
            </a:r>
            <a:endParaRPr lang="en-US" dirty="0"/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384" y="1582615"/>
            <a:ext cx="7978203" cy="50604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Huffman </a:t>
            </a:r>
            <a:r>
              <a:rPr lang="en-US" smtClean="0"/>
              <a:t>coding example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5873" y="1720246"/>
            <a:ext cx="4530533" cy="43262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Huffman </a:t>
            </a:r>
            <a:r>
              <a:rPr lang="en-US" smtClean="0"/>
              <a:t>coding example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1396" y="2218622"/>
            <a:ext cx="826019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So, in this example, what is the average number of bits needed </a:t>
            </a:r>
          </a:p>
          <a:p>
            <a:r>
              <a:rPr lang="en-US" sz="2400" dirty="0" smtClean="0"/>
              <a:t>to encode each letter?</a:t>
            </a:r>
          </a:p>
          <a:p>
            <a:endParaRPr lang="en-US" sz="2400" dirty="0" smtClean="0"/>
          </a:p>
          <a:p>
            <a:r>
              <a:rPr lang="en-US" sz="2400" dirty="0" smtClean="0"/>
              <a:t>3x 0.08 + 3 </a:t>
            </a:r>
            <a:r>
              <a:rPr lang="en-US" sz="2400" dirty="0" err="1" smtClean="0"/>
              <a:t>x</a:t>
            </a:r>
            <a:r>
              <a:rPr lang="en-US" sz="2400" dirty="0" smtClean="0"/>
              <a:t> 0.10 + 3 </a:t>
            </a:r>
            <a:r>
              <a:rPr lang="en-US" sz="2400" dirty="0" err="1" smtClean="0"/>
              <a:t>x</a:t>
            </a:r>
            <a:r>
              <a:rPr lang="en-US" sz="2400" dirty="0" smtClean="0"/>
              <a:t> 0.12 + 3 </a:t>
            </a:r>
            <a:r>
              <a:rPr lang="en-US" sz="2400" dirty="0" err="1" smtClean="0"/>
              <a:t>x</a:t>
            </a:r>
            <a:r>
              <a:rPr lang="en-US" sz="2400" dirty="0" smtClean="0"/>
              <a:t> 0.15 + 2 </a:t>
            </a:r>
            <a:r>
              <a:rPr lang="en-US" sz="2400" dirty="0" err="1" smtClean="0"/>
              <a:t>x</a:t>
            </a:r>
            <a:r>
              <a:rPr lang="en-US" sz="2400" dirty="0" smtClean="0"/>
              <a:t> 0.20 + 2 </a:t>
            </a:r>
            <a:r>
              <a:rPr lang="en-US" sz="2400" dirty="0" err="1" smtClean="0"/>
              <a:t>x</a:t>
            </a:r>
            <a:r>
              <a:rPr lang="en-US" sz="2400" dirty="0" smtClean="0"/>
              <a:t> 0.35 = 2.45</a:t>
            </a:r>
          </a:p>
          <a:p>
            <a:endParaRPr lang="en-US" sz="2400" dirty="0" smtClean="0"/>
          </a:p>
          <a:p>
            <a:r>
              <a:rPr lang="en-US" sz="2400" dirty="0" smtClean="0"/>
              <a:t>instead of 3-bits per letter.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2030</TotalTime>
  <Words>3152</Words>
  <Application>Microsoft Macintosh PowerPoint</Application>
  <PresentationFormat>On-screen Show (4:3)</PresentationFormat>
  <Paragraphs>443</Paragraphs>
  <Slides>91</Slides>
  <Notes>1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91</vt:i4>
      </vt:variant>
    </vt:vector>
  </HeadingPairs>
  <TitlesOfParts>
    <vt:vector size="93" baseType="lpstr">
      <vt:lpstr>Office Theme</vt:lpstr>
      <vt:lpstr>Equation</vt:lpstr>
      <vt:lpstr>CS 2210(22C:19) Discrete Math Graphs</vt:lpstr>
      <vt:lpstr>Seven Bridges of K⍥nigsberg</vt:lpstr>
      <vt:lpstr>Seven Bridges of K⍥nigsberg</vt:lpstr>
      <vt:lpstr>A Graph</vt:lpstr>
      <vt:lpstr>What is a  Graph</vt:lpstr>
      <vt:lpstr>Back to the Bridges of K⍥nigsberg</vt:lpstr>
      <vt:lpstr>Euler’s solution</vt:lpstr>
      <vt:lpstr>Euler path</vt:lpstr>
      <vt:lpstr>Simple graph</vt:lpstr>
      <vt:lpstr>Types of graph</vt:lpstr>
      <vt:lpstr>Definitions</vt:lpstr>
      <vt:lpstr>More examples of graphs</vt:lpstr>
      <vt:lpstr>Application: Exam scheduling</vt:lpstr>
      <vt:lpstr>Problems in a computer network</vt:lpstr>
      <vt:lpstr>Vertex degree</vt:lpstr>
      <vt:lpstr>Degree sequence</vt:lpstr>
      <vt:lpstr>Handshaking theorem</vt:lpstr>
      <vt:lpstr>Handshaking theorem</vt:lpstr>
      <vt:lpstr>A theorem</vt:lpstr>
      <vt:lpstr>Review of basic definitions</vt:lpstr>
      <vt:lpstr>Review of basic definitions</vt:lpstr>
      <vt:lpstr>Types of graphs</vt:lpstr>
      <vt:lpstr>Types of graphs</vt:lpstr>
      <vt:lpstr>Types of graphs</vt:lpstr>
      <vt:lpstr>Subgraphs</vt:lpstr>
      <vt:lpstr>Computer representation of graphs</vt:lpstr>
      <vt:lpstr>Computer representation of graphs</vt:lpstr>
      <vt:lpstr>Graph isomorphism</vt:lpstr>
      <vt:lpstr>Graph isomorphism</vt:lpstr>
      <vt:lpstr>Graph isomorphism</vt:lpstr>
      <vt:lpstr>Connectivity</vt:lpstr>
      <vt:lpstr>Connectivity issues</vt:lpstr>
      <vt:lpstr>Cut vertex, cut set, cut edge</vt:lpstr>
      <vt:lpstr>Connectivity in directed graphs</vt:lpstr>
      <vt:lpstr>More definitions</vt:lpstr>
      <vt:lpstr>Vertex Cover</vt:lpstr>
      <vt:lpstr>Dominating Set</vt:lpstr>
      <vt:lpstr>Independent Set</vt:lpstr>
      <vt:lpstr>Euler path vs. Hamiltonian path</vt:lpstr>
      <vt:lpstr>Hamiltonian path</vt:lpstr>
      <vt:lpstr>Shortest path</vt:lpstr>
      <vt:lpstr>Shortest path: Dijkstra’s algorithm</vt:lpstr>
      <vt:lpstr>Shortest path: Dijkstra’s algorithm</vt:lpstr>
      <vt:lpstr>Shortest path: Dijkstra’s algorithm</vt:lpstr>
      <vt:lpstr>Shortest path: Dijkstra’s algorithm</vt:lpstr>
      <vt:lpstr>Traveling Salesman Problem (TSP)</vt:lpstr>
      <vt:lpstr>Planar Graph </vt:lpstr>
      <vt:lpstr>Planar Graph </vt:lpstr>
      <vt:lpstr>Graph Coloring</vt:lpstr>
      <vt:lpstr>Graph Coloring</vt:lpstr>
      <vt:lpstr>Graph Coloring</vt:lpstr>
      <vt:lpstr>Four color theorem</vt:lpstr>
      <vt:lpstr>CS2210 (22C:19) Discrete Structures Trees</vt:lpstr>
      <vt:lpstr>What is a tree?</vt:lpstr>
      <vt:lpstr>Rooted tree: recursive definition</vt:lpstr>
      <vt:lpstr>Rooted tree terminology</vt:lpstr>
      <vt:lpstr>Rooted tree terminology</vt:lpstr>
      <vt:lpstr>Rooted tree terminology</vt:lpstr>
      <vt:lpstr>Important properties of trees</vt:lpstr>
      <vt:lpstr>Important properties of trees</vt:lpstr>
      <vt:lpstr>Important properties of trees</vt:lpstr>
      <vt:lpstr>Trees as models</vt:lpstr>
      <vt:lpstr>Trees as models</vt:lpstr>
      <vt:lpstr>Trees as models: game tree</vt:lpstr>
      <vt:lpstr>Binary and m-ary tree</vt:lpstr>
      <vt:lpstr>Properties of trees</vt:lpstr>
      <vt:lpstr>Properties of trees</vt:lpstr>
      <vt:lpstr>Balanced trees</vt:lpstr>
      <vt:lpstr>Balanced trees</vt:lpstr>
      <vt:lpstr>Binary search tree</vt:lpstr>
      <vt:lpstr>Binary search tree</vt:lpstr>
      <vt:lpstr>Insertion in a binary search tree</vt:lpstr>
      <vt:lpstr>Decision tree</vt:lpstr>
      <vt:lpstr>Comparison based sorting algorithms</vt:lpstr>
      <vt:lpstr>Comparison based sorting algorithms</vt:lpstr>
      <vt:lpstr>Spanning tree</vt:lpstr>
      <vt:lpstr>Computing a spanning tree</vt:lpstr>
      <vt:lpstr>Computing a spanning tree</vt:lpstr>
      <vt:lpstr>Depth First Search</vt:lpstr>
      <vt:lpstr>Depth First Search: example</vt:lpstr>
      <vt:lpstr>Breadth First Search</vt:lpstr>
      <vt:lpstr>Breadth First Search</vt:lpstr>
      <vt:lpstr>Minimum spanning tree</vt:lpstr>
      <vt:lpstr>Huffman coding</vt:lpstr>
      <vt:lpstr>Prefix codes</vt:lpstr>
      <vt:lpstr>Huffman codes</vt:lpstr>
      <vt:lpstr>Huffman codes</vt:lpstr>
      <vt:lpstr>Huffman coding example</vt:lpstr>
      <vt:lpstr>Huffman coding example</vt:lpstr>
      <vt:lpstr>Huffman coding example</vt:lpstr>
      <vt:lpstr>Huffman coding example</vt:lpstr>
    </vt:vector>
  </TitlesOfParts>
  <Company>University of Iowa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22C:19 Discrete Math</dc:title>
  <dc:creator>Sukumar Ghosh</dc:creator>
  <cp:lastModifiedBy>Office 2004 Test Drive User</cp:lastModifiedBy>
  <cp:revision>235</cp:revision>
  <dcterms:created xsi:type="dcterms:W3CDTF">2015-05-05T20:19:59Z</dcterms:created>
  <dcterms:modified xsi:type="dcterms:W3CDTF">2015-05-05T20:22:54Z</dcterms:modified>
</cp:coreProperties>
</file>