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Default Extension="pict" ContentType="image/pict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6"/>
  </p:notesMasterIdLst>
  <p:sldIdLst>
    <p:sldId id="264" r:id="rId2"/>
    <p:sldId id="29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95" r:id="rId20"/>
    <p:sldId id="296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7" r:id="rId31"/>
    <p:sldId id="298" r:id="rId32"/>
    <p:sldId id="292" r:id="rId33"/>
    <p:sldId id="293" r:id="rId34"/>
    <p:sldId id="29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hyperlink" Target="http://en.wikipedia.org/wiki/Partially_ordered_se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CS2210(22C:19) Discrete Structures</a:t>
            </a:r>
            <a:br>
              <a:rPr lang="en-US" dirty="0" smtClean="0"/>
            </a:br>
            <a:r>
              <a:rPr lang="en-US" b="1" dirty="0" smtClean="0"/>
              <a:t>Relations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Spring</a:t>
            </a:r>
            <a:r>
              <a:rPr lang="en-US" dirty="0" smtClean="0">
                <a:solidFill>
                  <a:schemeClr val="tx1"/>
                </a:solidFill>
              </a:rPr>
              <a:t> 2015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Symmetry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537261"/>
            <a:ext cx="5942929" cy="25111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4220308"/>
            <a:ext cx="5144232" cy="1928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Anti-symmetry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2336799"/>
            <a:ext cx="6019800" cy="24086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4974616"/>
            <a:ext cx="6019800" cy="7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symmetric relations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1993900"/>
            <a:ext cx="5803900" cy="287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Transitivity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930400"/>
            <a:ext cx="6197600" cy="299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transitive relations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030" y="1924050"/>
            <a:ext cx="6493645" cy="350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</a:t>
            </a:r>
            <a:r>
              <a:rPr lang="en-US" smtClean="0"/>
              <a:t>of properties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812879"/>
          <a:ext cx="6096000" cy="301035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34812"/>
                <a:gridCol w="803271"/>
                <a:gridCol w="857547"/>
                <a:gridCol w="1020372"/>
                <a:gridCol w="966097"/>
                <a:gridCol w="813901"/>
              </a:tblGrid>
              <a:tr h="4300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≤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Reflexive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Irreflexive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Asymmetric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Antisymmetric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Transitive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Operations on relations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4027846"/>
            <a:ext cx="4352474" cy="3693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Then,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R1 ⋃ R2 = {(1,1), (1,2), (1,3), (1,4)}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R1 ⋂ R2 = {(1,1), (1,3)}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R1 - R2 = {(1,2)}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8465" y="1754709"/>
            <a:ext cx="719920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Let A = {1, 2, 3}  and  B = (1, 2, 3, 4}. Define two relations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R1 = {(1,1), (1,2), (1,3)}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R2 = {(1,1), (1,3), (1,4)}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operations on relations: Composition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377" y="1871135"/>
            <a:ext cx="7284867" cy="5201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</a:t>
            </a:r>
            <a:r>
              <a:rPr lang="en-US" sz="2400" b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/>
              <a:t> be a relation from the </a:t>
            </a:r>
            <a:r>
              <a:rPr lang="en-US" sz="2400" dirty="0" smtClean="0">
                <a:solidFill>
                  <a:srgbClr val="0000FF"/>
                </a:solidFill>
              </a:rPr>
              <a:t>set A </a:t>
            </a:r>
            <a:r>
              <a:rPr lang="en-US" sz="2400" dirty="0" smtClean="0"/>
              <a:t>to the </a:t>
            </a:r>
            <a:r>
              <a:rPr lang="en-US" sz="2400" dirty="0" smtClean="0">
                <a:solidFill>
                  <a:srgbClr val="0000FF"/>
                </a:solidFill>
              </a:rPr>
              <a:t>set B</a:t>
            </a:r>
            <a:r>
              <a:rPr lang="en-US" sz="2400" dirty="0" smtClean="0"/>
              <a:t>, and R be </a:t>
            </a:r>
          </a:p>
          <a:p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dirty="0" smtClean="0"/>
              <a:t> be a relation from the </a:t>
            </a:r>
            <a:r>
              <a:rPr lang="en-US" sz="2400" dirty="0" smtClean="0">
                <a:solidFill>
                  <a:srgbClr val="0000FF"/>
                </a:solidFill>
              </a:rPr>
              <a:t>set B</a:t>
            </a:r>
            <a:r>
              <a:rPr lang="en-US" sz="2400" dirty="0" smtClean="0"/>
              <a:t> to the </a:t>
            </a:r>
            <a:r>
              <a:rPr lang="en-US" sz="2400" dirty="0" smtClean="0">
                <a:solidFill>
                  <a:srgbClr val="0000FF"/>
                </a:solidFill>
              </a:rPr>
              <a:t>set C</a:t>
            </a:r>
            <a:r>
              <a:rPr lang="en-US" sz="2400" dirty="0" smtClean="0"/>
              <a:t>.  Then, the</a:t>
            </a:r>
          </a:p>
          <a:p>
            <a:r>
              <a:rPr lang="en-US" sz="2400" dirty="0" smtClean="0"/>
              <a:t>composition of S and R, denoted  by S ◦ R is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{</a:t>
            </a:r>
            <a:r>
              <a:rPr lang="en-US" sz="2000" dirty="0" smtClean="0">
                <a:solidFill>
                  <a:srgbClr val="0000FF"/>
                </a:solidFill>
              </a:rPr>
              <a:t>(a,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) | a ∈ A,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∈ B,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 ∈ C such that (a,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) ∈ S and (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) ∈ R}</a:t>
            </a:r>
          </a:p>
          <a:p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.  Let A = {1, 2, 3}, B = { 1, 2, 3, 4}, C = {0, 1, 2}</a:t>
            </a:r>
          </a:p>
          <a:p>
            <a:r>
              <a:rPr lang="en-US" sz="2400" dirty="0" smtClean="0"/>
              <a:t>S = {(1,1), (1,4), (2,3), (3, 1), (3, 4)}</a:t>
            </a:r>
          </a:p>
          <a:p>
            <a:r>
              <a:rPr lang="en-US" sz="2400" dirty="0" smtClean="0"/>
              <a:t>R = {(1,0), (2,0), (3,1), (3, 2), (4,1)</a:t>
            </a:r>
          </a:p>
          <a:p>
            <a:endParaRPr lang="en-US" sz="2400" dirty="0" smtClean="0"/>
          </a:p>
          <a:p>
            <a:r>
              <a:rPr lang="en-US" sz="2400" dirty="0" smtClean="0"/>
              <a:t>Then S ◦ R = {(1,0), (1,1), (2,1), (2,2), (3,0), (3,1)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operations on relations: Composition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377" y="1902798"/>
            <a:ext cx="6318857" cy="4955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 R</a:t>
            </a:r>
            <a:r>
              <a:rPr lang="en-US" sz="2400" baseline="30000" dirty="0" smtClean="0"/>
              <a:t>n-1 </a:t>
            </a:r>
            <a:r>
              <a:rPr lang="en-US" sz="2400" dirty="0" smtClean="0"/>
              <a:t>◦ R = R ◦ R ◦ R ◦ R … (</a:t>
            </a:r>
            <a:r>
              <a:rPr lang="en-US" sz="2400" i="1" dirty="0" err="1" smtClean="0"/>
              <a:t>n</a:t>
            </a:r>
            <a:r>
              <a:rPr lang="en-US" sz="2400" i="1" dirty="0" smtClean="0"/>
              <a:t> times) 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/>
              <a:t>EXAMPLE</a:t>
            </a:r>
            <a:r>
              <a:rPr lang="en-US" sz="2400" dirty="0" smtClean="0"/>
              <a:t>.  Let R = {(1,1), (2,1), (3,2), (4,3)},. Then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R ◦ R  = {(1,1), (2,1), (3, 1), (4,2)}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◦ R = {(1,1), (2,1), (3, 1), (4,1)}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◦ R = {(1,1), (2,1), (3, 1), (4,1)}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Notice that in this case for all </a:t>
            </a:r>
            <a:r>
              <a:rPr lang="en-US" sz="2400" dirty="0" err="1" smtClean="0"/>
              <a:t>n</a:t>
            </a:r>
            <a:r>
              <a:rPr lang="en-US" sz="2400" dirty="0" smtClean="0"/>
              <a:t> &gt; 3,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Transitive Closure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7539" y="1645921"/>
            <a:ext cx="8225262" cy="6155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</a:t>
            </a:r>
            <a:r>
              <a:rPr lang="en-US" sz="2400" b="1" dirty="0" smtClean="0"/>
              <a:t>transitive closure</a:t>
            </a:r>
            <a:r>
              <a:rPr lang="en-US" sz="2400" dirty="0" smtClean="0"/>
              <a:t> of a binary relation </a:t>
            </a:r>
            <a:r>
              <a:rPr lang="en-US" sz="2400" i="1" dirty="0" smtClean="0"/>
              <a:t>R</a:t>
            </a:r>
            <a:r>
              <a:rPr lang="en-US" sz="2400" dirty="0" smtClean="0"/>
              <a:t> on a set S is the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transitive relation </a:t>
            </a:r>
            <a:r>
              <a:rPr lang="en-US" sz="2400" i="1" dirty="0" smtClean="0"/>
              <a:t>R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 on </a:t>
            </a:r>
            <a:r>
              <a:rPr lang="en-US" sz="2400" i="1" dirty="0" smtClean="0"/>
              <a:t>S</a:t>
            </a:r>
            <a:r>
              <a:rPr lang="en-US" sz="2400" dirty="0" smtClean="0"/>
              <a:t> such that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2400" b="1" dirty="0" smtClean="0"/>
          </a:p>
          <a:p>
            <a:pPr>
              <a:lnSpc>
                <a:spcPct val="150000"/>
              </a:lnSpc>
            </a:pPr>
            <a:endParaRPr lang="en-US" sz="2400" b="1" dirty="0" smtClean="0"/>
          </a:p>
          <a:p>
            <a:pPr>
              <a:lnSpc>
                <a:spcPct val="150000"/>
              </a:lnSpc>
            </a:pP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	EXAMPLE</a:t>
            </a:r>
            <a:r>
              <a:rPr lang="en-US" sz="2400" dirty="0" smtClean="0"/>
              <a:t>.  Let S = {1, 2, 3} and R = {(1,1), (2,1), (3,2), (4,3)}. 	Then R*  = {(1,1), (2,1), (3, 1), (3,2), (4,3), (4,2), (4,1)}</a:t>
            </a:r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3114097" y="3209636"/>
          <a:ext cx="1331913" cy="847725"/>
        </p:xfrm>
        <a:graphic>
          <a:graphicData uri="http://schemas.openxmlformats.org/presentationml/2006/ole">
            <p:oleObj spid="_x0000_s45061" name="Equation" r:id="rId3" imgW="698500" imgH="4445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relation?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1417638"/>
            <a:ext cx="7689273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Let A, B be two sets. A </a:t>
            </a:r>
            <a:r>
              <a:rPr lang="en-US" sz="2400" dirty="0" smtClean="0">
                <a:solidFill>
                  <a:srgbClr val="0000FF"/>
                </a:solidFill>
              </a:rPr>
              <a:t>binary relation </a:t>
            </a:r>
            <a:r>
              <a:rPr lang="en-US" sz="2400" dirty="0" smtClean="0"/>
              <a:t>R is a subset of A X B.</a:t>
            </a:r>
          </a:p>
          <a:p>
            <a:endParaRPr lang="en-US" sz="2400" dirty="0" smtClean="0"/>
          </a:p>
          <a:p>
            <a:r>
              <a:rPr lang="en-US" sz="2400" dirty="0" smtClean="0"/>
              <a:t>Example. Let A = {Alice, Bob, Claire, Dan) be a set students,</a:t>
            </a:r>
          </a:p>
          <a:p>
            <a:r>
              <a:rPr lang="en-US" sz="2400" dirty="0" smtClean="0"/>
              <a:t>and B= {CS101, CS201, CS202) be a set of courses. Then,</a:t>
            </a:r>
          </a:p>
          <a:p>
            <a:r>
              <a:rPr lang="en-US" sz="2400" dirty="0" smtClean="0"/>
              <a:t>a possible relation is: 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{(Alice, CS101), (Bob, CS201), (Bob, CS202), (Dan, CS201),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(Dan, CS202)}</a:t>
            </a:r>
          </a:p>
          <a:p>
            <a:endParaRPr lang="en-US" sz="2400" dirty="0" smtClean="0"/>
          </a:p>
          <a:p>
            <a:r>
              <a:rPr lang="en-US" sz="2400" dirty="0" smtClean="0"/>
              <a:t>If |</a:t>
            </a:r>
            <a:r>
              <a:rPr lang="en-US" sz="2400" dirty="0" smtClean="0">
                <a:solidFill>
                  <a:srgbClr val="0000FF"/>
                </a:solidFill>
              </a:rPr>
              <a:t>A|= </a:t>
            </a:r>
            <a:r>
              <a:rPr lang="en-US" sz="2400" dirty="0" err="1" smtClean="0">
                <a:solidFill>
                  <a:srgbClr val="0000FF"/>
                </a:solidFill>
              </a:rPr>
              <a:t>m</a:t>
            </a:r>
            <a:r>
              <a:rPr lang="en-US" sz="2400" dirty="0" smtClean="0">
                <a:solidFill>
                  <a:srgbClr val="0000FF"/>
                </a:solidFill>
              </a:rPr>
              <a:t> and |B|=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, then there can be as many </a:t>
            </a:r>
            <a:r>
              <a:rPr lang="en-US" sz="2400" dirty="0" smtClean="0">
                <a:solidFill>
                  <a:srgbClr val="0000FF"/>
                </a:solidFill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</a:rPr>
              <a:t>mn</a:t>
            </a:r>
            <a:r>
              <a:rPr lang="en-US" sz="2400" dirty="0" smtClean="0">
                <a:solidFill>
                  <a:srgbClr val="0000FF"/>
                </a:solidFill>
              </a:rPr>
              <a:t> distinct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relations</a:t>
            </a:r>
            <a:r>
              <a:rPr lang="en-US" sz="2400" dirty="0" smtClean="0"/>
              <a:t> (why?).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Transitive Closure: A graph view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4440" y="1860549"/>
            <a:ext cx="4460810" cy="3734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7784904" cy="47782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Has important applications in computer databases.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DEFINITION</a:t>
            </a:r>
            <a:r>
              <a:rPr lang="en-US" sz="2400" dirty="0" smtClean="0"/>
              <a:t>. Let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…,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be </a:t>
            </a:r>
            <a:r>
              <a:rPr lang="en-US" sz="2400" dirty="0" err="1" smtClean="0"/>
              <a:t>n</a:t>
            </a:r>
            <a:r>
              <a:rPr lang="en-US" sz="2400" dirty="0" smtClean="0"/>
              <a:t> sets. An </a:t>
            </a:r>
            <a:r>
              <a:rPr lang="en-US" sz="2400" dirty="0" err="1" smtClean="0">
                <a:solidFill>
                  <a:srgbClr val="0000FF"/>
                </a:solidFill>
              </a:rPr>
              <a:t>n-ary</a:t>
            </a:r>
            <a:r>
              <a:rPr lang="en-US" sz="2400" dirty="0" smtClean="0">
                <a:solidFill>
                  <a:srgbClr val="0000FF"/>
                </a:solidFill>
              </a:rPr>
              <a:t> relation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is a subset of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…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EXAMPLE</a:t>
            </a:r>
            <a:r>
              <a:rPr lang="en-US" sz="2400" dirty="0" smtClean="0"/>
              <a:t>. R is a relation on N </a:t>
            </a:r>
            <a:r>
              <a:rPr lang="en-US" sz="2400" dirty="0" err="1" smtClean="0"/>
              <a:t>x</a:t>
            </a:r>
            <a:r>
              <a:rPr lang="en-US" sz="2400" dirty="0" smtClean="0"/>
              <a:t> N </a:t>
            </a:r>
            <a:r>
              <a:rPr lang="en-US" sz="2400" dirty="0" err="1" smtClean="0"/>
              <a:t>x</a:t>
            </a:r>
            <a:r>
              <a:rPr lang="en-US" sz="2400" dirty="0" smtClean="0"/>
              <a:t> N consisting of triples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) where a &lt; </a:t>
            </a:r>
            <a:r>
              <a:rPr lang="en-US" sz="2400" dirty="0" err="1" smtClean="0"/>
              <a:t>b</a:t>
            </a:r>
            <a:r>
              <a:rPr lang="en-US" sz="2400" dirty="0" smtClean="0"/>
              <a:t> &lt; </a:t>
            </a:r>
            <a:r>
              <a:rPr lang="en-US" sz="2400" dirty="0" err="1" smtClean="0"/>
              <a:t>c</a:t>
            </a:r>
            <a:r>
              <a:rPr lang="en-US" sz="2400" dirty="0" smtClean="0"/>
              <a:t>. Thus (1, 2, 3) ∈ R but (3, 6, 2) ∉ R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Data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18466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33999"/>
          <a:ext cx="6096000" cy="1849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1304864"/>
                <a:gridCol w="1953904"/>
                <a:gridCol w="1313232"/>
              </a:tblGrid>
              <a:tr h="20505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GPA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Alice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211 324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123 456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Carol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351 624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David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000 888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Computer Science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4308" y="3918857"/>
            <a:ext cx="7212231" cy="26930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above table can be viewed as a 4-ary relation consisting of the 4-tuples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</a:t>
            </a:r>
            <a:r>
              <a:rPr lang="en-US" sz="2400" dirty="0" smtClean="0"/>
              <a:t>(Alice, 211324, Physics, 3.67)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(Bob, 123456, ECE, 3.67)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(Carol, 351624, ECE, 3.75)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(David, 000888, Computer Science, 3.25)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1564667"/>
            <a:ext cx="165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Student Record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Data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18466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768209"/>
          <a:ext cx="6096000" cy="1854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1304864"/>
                <a:gridCol w="1953904"/>
                <a:gridCol w="13132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GPA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211 324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123 456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Carol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351 624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David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000 888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Computer Science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4308" y="3918857"/>
            <a:ext cx="7000684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FF0000"/>
                </a:solidFill>
              </a:rPr>
              <a:t>domain</a:t>
            </a:r>
            <a:r>
              <a:rPr lang="en-US" sz="2400" dirty="0" smtClean="0"/>
              <a:t> is called a </a:t>
            </a:r>
            <a:r>
              <a:rPr lang="en-US" sz="2400" i="1" dirty="0" smtClean="0">
                <a:solidFill>
                  <a:srgbClr val="0000FF"/>
                </a:solidFill>
              </a:rPr>
              <a:t>primary key </a:t>
            </a:r>
            <a:r>
              <a:rPr lang="en-US" sz="2400" dirty="0" smtClean="0"/>
              <a:t>when no two </a:t>
            </a:r>
            <a:r>
              <a:rPr lang="en-US" sz="2400" dirty="0" err="1" smtClean="0"/>
              <a:t>n-tuples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 the relation have the same value from this domain.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(These are marked red).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on </a:t>
            </a: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4455" y="1812636"/>
            <a:ext cx="7334622" cy="5144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SELECTION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Let R be an </a:t>
            </a:r>
            <a:r>
              <a:rPr lang="en-US" sz="2400" dirty="0" err="1" smtClean="0"/>
              <a:t>n-ary</a:t>
            </a:r>
            <a:r>
              <a:rPr lang="en-US" sz="2400" dirty="0" smtClean="0"/>
              <a:t> relation, and C be a condition that  the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elements in R must satisfy. Then the </a:t>
            </a:r>
            <a:r>
              <a:rPr lang="en-US" sz="2400" b="1" dirty="0" smtClean="0">
                <a:solidFill>
                  <a:srgbClr val="0000FF"/>
                </a:solidFill>
              </a:rPr>
              <a:t>selection operator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</a:rPr>
              <a:t>S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i="1" dirty="0" smtClean="0"/>
              <a:t>maps the </a:t>
            </a:r>
            <a:r>
              <a:rPr lang="en-US" sz="2400" i="1" dirty="0" err="1" smtClean="0"/>
              <a:t>n-ary</a:t>
            </a:r>
            <a:r>
              <a:rPr lang="en-US" sz="2400" i="1" dirty="0" smtClean="0"/>
              <a:t> relation R to the </a:t>
            </a:r>
            <a:r>
              <a:rPr lang="en-US" sz="2400" i="1" dirty="0" err="1" smtClean="0"/>
              <a:t>n-ary</a:t>
            </a:r>
            <a:r>
              <a:rPr lang="en-US" sz="2400" i="1" dirty="0" smtClean="0"/>
              <a:t> relations from R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/>
              <a:t>that satisfy the condition C.</a:t>
            </a:r>
          </a:p>
          <a:p>
            <a:pPr>
              <a:lnSpc>
                <a:spcPct val="150000"/>
              </a:lnSpc>
            </a:pP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So, from the previous table, one can use a selection operator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accent6"/>
                </a:solidFill>
              </a:rPr>
              <a:t>to filter out the record of all student with GPA &gt; 3.50</a:t>
            </a:r>
          </a:p>
          <a:p>
            <a:pPr>
              <a:lnSpc>
                <a:spcPct val="150000"/>
              </a:lnSpc>
            </a:pP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	</a:t>
            </a: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on </a:t>
            </a: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2" y="1812636"/>
            <a:ext cx="9090048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PROJECTION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The projection 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i,j,k</a:t>
            </a:r>
            <a:r>
              <a:rPr lang="en-US" sz="2400" baseline="-25000" dirty="0" smtClean="0"/>
              <a:t>,…,</a:t>
            </a:r>
            <a:r>
              <a:rPr lang="en-US" sz="2400" baseline="-25000" dirty="0" err="1" smtClean="0"/>
              <a:t>m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maps each </a:t>
            </a:r>
            <a:r>
              <a:rPr lang="en-US" sz="2400" dirty="0" err="1" smtClean="0"/>
              <a:t>n-tuple</a:t>
            </a:r>
            <a:r>
              <a:rPr lang="en-US" sz="2400" dirty="0" smtClean="0"/>
              <a:t> (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 a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, a</a:t>
            </a:r>
            <a:r>
              <a:rPr lang="en-US" sz="2400" i="1" baseline="-25000" dirty="0" smtClean="0"/>
              <a:t>3</a:t>
            </a:r>
            <a:r>
              <a:rPr lang="en-US" sz="2400" i="1" dirty="0" smtClean="0"/>
              <a:t>, …, a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to the </a:t>
            </a:r>
            <a:r>
              <a:rPr lang="en-US" sz="2400" dirty="0" err="1" smtClean="0"/>
              <a:t>tuple</a:t>
            </a:r>
            <a:r>
              <a:rPr lang="en-US" sz="2400" dirty="0" smtClean="0"/>
              <a:t> (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k</a:t>
            </a:r>
            <a:r>
              <a:rPr lang="en-US" sz="2400" i="1" dirty="0" smtClean="0"/>
              <a:t>, …, a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</a:t>
            </a:r>
            <a:r>
              <a:rPr lang="en-US" sz="2400" i="1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Essentially it helps you </a:t>
            </a:r>
            <a:r>
              <a:rPr lang="en-US" sz="2400" dirty="0" smtClean="0">
                <a:solidFill>
                  <a:srgbClr val="0000FF"/>
                </a:solidFill>
              </a:rPr>
              <a:t>delete some of the components </a:t>
            </a:r>
            <a:r>
              <a:rPr lang="en-US" sz="2400" dirty="0" smtClean="0"/>
              <a:t>of each </a:t>
            </a:r>
            <a:r>
              <a:rPr lang="en-US" sz="2400" dirty="0" err="1" smtClean="0"/>
              <a:t>n-tuple</a:t>
            </a:r>
            <a:r>
              <a:rPr lang="en-US" sz="2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Thus, in the table shown earlier, the projection P</a:t>
            </a:r>
            <a:r>
              <a:rPr lang="en-US" sz="2400" baseline="-25000" dirty="0" smtClean="0"/>
              <a:t>1,4</a:t>
            </a:r>
            <a:r>
              <a:rPr lang="en-US" sz="2400" dirty="0" smtClean="0"/>
              <a:t> will retain only that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part of the table that contains the student names and their GPAs.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of the operations on </a:t>
            </a:r>
            <a:br>
              <a:rPr lang="en-US" dirty="0" smtClean="0"/>
            </a:b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4455" y="1812636"/>
            <a:ext cx="7003390" cy="3200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SQL queries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SQL queries carry out the operations described earlier: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SELECT </a:t>
            </a:r>
            <a:r>
              <a:rPr lang="en-US" sz="2400" dirty="0" smtClean="0">
                <a:solidFill>
                  <a:srgbClr val="0000FF"/>
                </a:solidFill>
              </a:rPr>
              <a:t>GPA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FROM </a:t>
            </a:r>
            <a:r>
              <a:rPr lang="en-US" sz="2400" dirty="0" smtClean="0">
                <a:solidFill>
                  <a:srgbClr val="0000FF"/>
                </a:solidFill>
              </a:rPr>
              <a:t>Student Records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WHERE Department = </a:t>
            </a:r>
            <a:r>
              <a:rPr lang="en-US" sz="2400" dirty="0" smtClean="0">
                <a:solidFill>
                  <a:srgbClr val="0000FF"/>
                </a:solidFill>
              </a:rPr>
              <a:t>Computer Science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4455" y="3163455"/>
            <a:ext cx="5599545" cy="1850057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Matrices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814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relation between finite sets can be represented using a 0-1 matrix.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Let A = {a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 a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a</a:t>
            </a:r>
            <a:r>
              <a:rPr lang="en-US" sz="2000" baseline="-25000" dirty="0" smtClean="0">
                <a:solidFill>
                  <a:srgbClr val="0000FF"/>
                </a:solidFill>
              </a:rPr>
              <a:t>3</a:t>
            </a:r>
            <a:r>
              <a:rPr lang="en-US" sz="2000" dirty="0" smtClean="0">
                <a:solidFill>
                  <a:srgbClr val="0000FF"/>
                </a:solidFill>
              </a:rPr>
              <a:t>} and B = {b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 b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b</a:t>
            </a:r>
            <a:r>
              <a:rPr lang="en-US" sz="2000" baseline="-25000" dirty="0" smtClean="0">
                <a:solidFill>
                  <a:srgbClr val="0000FF"/>
                </a:solidFill>
              </a:rPr>
              <a:t>3</a:t>
            </a:r>
            <a:r>
              <a:rPr lang="en-US" sz="2000" dirty="0" smtClean="0">
                <a:solidFill>
                  <a:srgbClr val="0000FF"/>
                </a:solidFill>
              </a:rPr>
              <a:t>}. A relation R from A to B can be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represented by a matrix M</a:t>
            </a:r>
            <a:r>
              <a:rPr lang="en-US" sz="2000" baseline="-25000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, where </a:t>
            </a:r>
            <a:r>
              <a:rPr lang="en-US" sz="2000" dirty="0" err="1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ij</a:t>
            </a:r>
            <a:r>
              <a:rPr lang="en-US" sz="2000" dirty="0" smtClean="0">
                <a:solidFill>
                  <a:srgbClr val="0000FF"/>
                </a:solidFill>
              </a:rPr>
              <a:t> = 1 if (</a:t>
            </a:r>
            <a:r>
              <a:rPr lang="en-US" sz="2000" dirty="0" err="1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dirty="0" smtClean="0">
                <a:solidFill>
                  <a:srgbClr val="0000FF"/>
                </a:solidFill>
              </a:rPr>
              <a:t>) ∈ R, otherwise </a:t>
            </a:r>
            <a:r>
              <a:rPr lang="en-US" sz="2000" dirty="0" err="1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ij</a:t>
            </a:r>
            <a:r>
              <a:rPr lang="en-US" sz="2000" dirty="0" smtClean="0">
                <a:solidFill>
                  <a:srgbClr val="0000FF"/>
                </a:solidFill>
              </a:rPr>
              <a:t> = 0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1002" y="3094182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09091" y="3290516"/>
            <a:ext cx="64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a1=1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09091" y="3937061"/>
            <a:ext cx="66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a2=2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09091" y="4537486"/>
            <a:ext cx="66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a3=3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21002" y="2632425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b1=1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67908" y="2632425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b2=2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65065" y="2632425"/>
            <a:ext cx="659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b3=4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78283" y="5680364"/>
            <a:ext cx="8215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above denotes a relation R from A = {1,2,3} to B = {1,2,4}, where for each element</a:t>
            </a:r>
          </a:p>
          <a:p>
            <a:r>
              <a:rPr lang="en-US" dirty="0" smtClean="0"/>
              <a:t>(a, </a:t>
            </a:r>
            <a:r>
              <a:rPr lang="en-US" dirty="0" err="1" smtClean="0"/>
              <a:t>b</a:t>
            </a:r>
            <a:r>
              <a:rPr lang="en-US" dirty="0" smtClean="0"/>
              <a:t>) of R, a &gt; </a:t>
            </a:r>
            <a:r>
              <a:rPr lang="en-US" dirty="0" err="1" smtClean="0"/>
              <a:t>b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2279" y="3290516"/>
            <a:ext cx="30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01806" y="32905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52443" y="32905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42279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01806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252443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42279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201806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52443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Matrices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838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reflexive relation </a:t>
            </a:r>
            <a:r>
              <a:rPr lang="en-US" sz="2000" dirty="0" smtClean="0"/>
              <a:t>on a </a:t>
            </a:r>
            <a:r>
              <a:rPr lang="en-US" sz="2000" dirty="0" smtClean="0">
                <a:solidFill>
                  <a:srgbClr val="0000FF"/>
                </a:solidFill>
              </a:rPr>
              <a:t>given set A </a:t>
            </a:r>
            <a:r>
              <a:rPr lang="en-US" sz="2000" dirty="0" smtClean="0"/>
              <a:t>is recognized by a 1 along the diagonal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8283" y="2375579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9560" y="2402636"/>
            <a:ext cx="301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87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9724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99560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59087" y="3064355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9724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99560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59087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09724" y="377264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8176" y="2402636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118980" y="237557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110283" y="364913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969968" y="284912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4959453" y="2598970"/>
            <a:ext cx="2511824" cy="1727668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5103212" y="2756872"/>
            <a:ext cx="1173670" cy="857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113479" y="3220198"/>
            <a:ext cx="1173670" cy="857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68150" y="40565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287818" y="4849091"/>
            <a:ext cx="2129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symmetric</a:t>
            </a:r>
            <a:r>
              <a:rPr lang="en-US" dirty="0" smtClean="0"/>
              <a:t> relation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094451" y="4816825"/>
            <a:ext cx="1941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reflexive</a:t>
            </a:r>
            <a:r>
              <a:rPr lang="en-US" dirty="0" smtClean="0"/>
              <a:t> relation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78283" y="5668817"/>
            <a:ext cx="7900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How would the matrix of an anti-symmetric relation look like?</a:t>
            </a:r>
            <a:endParaRPr 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Digraph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502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relation </a:t>
            </a:r>
            <a:r>
              <a:rPr lang="en-US" sz="2000" dirty="0" smtClean="0"/>
              <a:t>on a </a:t>
            </a:r>
            <a:r>
              <a:rPr lang="en-US" sz="2000" dirty="0" smtClean="0">
                <a:solidFill>
                  <a:srgbClr val="0000FF"/>
                </a:solidFill>
              </a:rPr>
              <a:t>given set A </a:t>
            </a:r>
            <a:r>
              <a:rPr lang="en-US" sz="2000" dirty="0" smtClean="0"/>
              <a:t>can also be represented by a directed graph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8283" y="2375579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9560" y="2402636"/>
            <a:ext cx="301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87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9724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99560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59087" y="3064355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9724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99560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59087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09724" y="377264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89885" y="4849091"/>
            <a:ext cx="3242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directed graph </a:t>
            </a:r>
            <a:r>
              <a:rPr lang="en-US" dirty="0" smtClean="0"/>
              <a:t>representation</a:t>
            </a:r>
          </a:p>
          <a:p>
            <a:r>
              <a:rPr lang="en-US" dirty="0" smtClean="0"/>
              <a:t>of the relation shown on the left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091545" y="2571913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907645" y="2466642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80727" y="3852035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789885" y="2782455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604000" y="209731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604000" y="3752395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27" idx="2"/>
            <a:endCxn id="25" idx="6"/>
          </p:cNvCxnSpPr>
          <p:nvPr/>
        </p:nvCxnSpPr>
        <p:spPr>
          <a:xfrm rot="10800000" flipV="1">
            <a:off x="5287819" y="2571912"/>
            <a:ext cx="1619827" cy="10527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7" idx="3"/>
          </p:cNvCxnSpPr>
          <p:nvPr/>
        </p:nvCxnSpPr>
        <p:spPr>
          <a:xfrm rot="5400000" flipH="1" flipV="1">
            <a:off x="6074590" y="2981475"/>
            <a:ext cx="1196923" cy="52667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5" idx="4"/>
          </p:cNvCxnSpPr>
          <p:nvPr/>
        </p:nvCxnSpPr>
        <p:spPr>
          <a:xfrm rot="16200000" flipV="1">
            <a:off x="5132483" y="2839655"/>
            <a:ext cx="1174851" cy="106045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70000" y="5103091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Let A = {1, 2, 3}</a:t>
            </a:r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4641273" y="2124364"/>
            <a:ext cx="627013" cy="600363"/>
          </a:xfrm>
          <a:custGeom>
            <a:avLst/>
            <a:gdLst>
              <a:gd name="connsiteX0" fmla="*/ 427182 w 627013"/>
              <a:gd name="connsiteY0" fmla="*/ 554181 h 600363"/>
              <a:gd name="connsiteX1" fmla="*/ 392545 w 627013"/>
              <a:gd name="connsiteY1" fmla="*/ 577272 h 600363"/>
              <a:gd name="connsiteX2" fmla="*/ 300182 w 627013"/>
              <a:gd name="connsiteY2" fmla="*/ 600363 h 600363"/>
              <a:gd name="connsiteX3" fmla="*/ 196272 w 627013"/>
              <a:gd name="connsiteY3" fmla="*/ 588818 h 600363"/>
              <a:gd name="connsiteX4" fmla="*/ 127000 w 627013"/>
              <a:gd name="connsiteY4" fmla="*/ 565727 h 600363"/>
              <a:gd name="connsiteX5" fmla="*/ 92363 w 627013"/>
              <a:gd name="connsiteY5" fmla="*/ 542636 h 600363"/>
              <a:gd name="connsiteX6" fmla="*/ 57727 w 627013"/>
              <a:gd name="connsiteY6" fmla="*/ 473363 h 600363"/>
              <a:gd name="connsiteX7" fmla="*/ 34636 w 627013"/>
              <a:gd name="connsiteY7" fmla="*/ 438727 h 600363"/>
              <a:gd name="connsiteX8" fmla="*/ 11545 w 627013"/>
              <a:gd name="connsiteY8" fmla="*/ 369454 h 600363"/>
              <a:gd name="connsiteX9" fmla="*/ 0 w 627013"/>
              <a:gd name="connsiteY9" fmla="*/ 334818 h 600363"/>
              <a:gd name="connsiteX10" fmla="*/ 11545 w 627013"/>
              <a:gd name="connsiteY10" fmla="*/ 161636 h 600363"/>
              <a:gd name="connsiteX11" fmla="*/ 34636 w 627013"/>
              <a:gd name="connsiteY11" fmla="*/ 92363 h 600363"/>
              <a:gd name="connsiteX12" fmla="*/ 103909 w 627013"/>
              <a:gd name="connsiteY12" fmla="*/ 34636 h 600363"/>
              <a:gd name="connsiteX13" fmla="*/ 173182 w 627013"/>
              <a:gd name="connsiteY13" fmla="*/ 11545 h 600363"/>
              <a:gd name="connsiteX14" fmla="*/ 207818 w 627013"/>
              <a:gd name="connsiteY14" fmla="*/ 0 h 600363"/>
              <a:gd name="connsiteX15" fmla="*/ 346363 w 627013"/>
              <a:gd name="connsiteY15" fmla="*/ 11545 h 600363"/>
              <a:gd name="connsiteX16" fmla="*/ 415636 w 627013"/>
              <a:gd name="connsiteY16" fmla="*/ 34636 h 600363"/>
              <a:gd name="connsiteX17" fmla="*/ 450272 w 627013"/>
              <a:gd name="connsiteY17" fmla="*/ 46181 h 600363"/>
              <a:gd name="connsiteX18" fmla="*/ 508000 w 627013"/>
              <a:gd name="connsiteY18" fmla="*/ 103909 h 600363"/>
              <a:gd name="connsiteX19" fmla="*/ 519545 w 627013"/>
              <a:gd name="connsiteY19" fmla="*/ 138545 h 600363"/>
              <a:gd name="connsiteX20" fmla="*/ 554182 w 627013"/>
              <a:gd name="connsiteY20" fmla="*/ 161636 h 600363"/>
              <a:gd name="connsiteX21" fmla="*/ 600363 w 627013"/>
              <a:gd name="connsiteY21" fmla="*/ 265545 h 600363"/>
              <a:gd name="connsiteX22" fmla="*/ 577272 w 627013"/>
              <a:gd name="connsiteY22" fmla="*/ 438727 h 600363"/>
              <a:gd name="connsiteX23" fmla="*/ 577272 w 627013"/>
              <a:gd name="connsiteY23" fmla="*/ 438727 h 600363"/>
              <a:gd name="connsiteX24" fmla="*/ 577272 w 627013"/>
              <a:gd name="connsiteY24" fmla="*/ 438727 h 600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27013" h="600363">
                <a:moveTo>
                  <a:pt x="427182" y="554181"/>
                </a:moveTo>
                <a:cubicBezTo>
                  <a:pt x="415636" y="561878"/>
                  <a:pt x="405586" y="572530"/>
                  <a:pt x="392545" y="577272"/>
                </a:cubicBezTo>
                <a:cubicBezTo>
                  <a:pt x="362720" y="588117"/>
                  <a:pt x="300182" y="600363"/>
                  <a:pt x="300182" y="600363"/>
                </a:cubicBezTo>
                <a:cubicBezTo>
                  <a:pt x="265545" y="596515"/>
                  <a:pt x="230445" y="595653"/>
                  <a:pt x="196272" y="588818"/>
                </a:cubicBezTo>
                <a:cubicBezTo>
                  <a:pt x="172405" y="584045"/>
                  <a:pt x="127000" y="565727"/>
                  <a:pt x="127000" y="565727"/>
                </a:cubicBezTo>
                <a:cubicBezTo>
                  <a:pt x="115454" y="558030"/>
                  <a:pt x="102175" y="552448"/>
                  <a:pt x="92363" y="542636"/>
                </a:cubicBezTo>
                <a:cubicBezTo>
                  <a:pt x="59274" y="509547"/>
                  <a:pt x="76508" y="510925"/>
                  <a:pt x="57727" y="473363"/>
                </a:cubicBezTo>
                <a:cubicBezTo>
                  <a:pt x="51522" y="460952"/>
                  <a:pt x="42333" y="450272"/>
                  <a:pt x="34636" y="438727"/>
                </a:cubicBezTo>
                <a:lnTo>
                  <a:pt x="11545" y="369454"/>
                </a:lnTo>
                <a:lnTo>
                  <a:pt x="0" y="334818"/>
                </a:lnTo>
                <a:cubicBezTo>
                  <a:pt x="3848" y="277091"/>
                  <a:pt x="3363" y="218910"/>
                  <a:pt x="11545" y="161636"/>
                </a:cubicBezTo>
                <a:cubicBezTo>
                  <a:pt x="14987" y="137541"/>
                  <a:pt x="17425" y="109574"/>
                  <a:pt x="34636" y="92363"/>
                </a:cubicBezTo>
                <a:cubicBezTo>
                  <a:pt x="56388" y="70611"/>
                  <a:pt x="74975" y="47496"/>
                  <a:pt x="103909" y="34636"/>
                </a:cubicBezTo>
                <a:cubicBezTo>
                  <a:pt x="126151" y="24751"/>
                  <a:pt x="150091" y="19242"/>
                  <a:pt x="173182" y="11545"/>
                </a:cubicBezTo>
                <a:lnTo>
                  <a:pt x="207818" y="0"/>
                </a:lnTo>
                <a:cubicBezTo>
                  <a:pt x="254000" y="3848"/>
                  <a:pt x="300652" y="3927"/>
                  <a:pt x="346363" y="11545"/>
                </a:cubicBezTo>
                <a:cubicBezTo>
                  <a:pt x="370372" y="15546"/>
                  <a:pt x="392545" y="26939"/>
                  <a:pt x="415636" y="34636"/>
                </a:cubicBezTo>
                <a:lnTo>
                  <a:pt x="450272" y="46181"/>
                </a:lnTo>
                <a:cubicBezTo>
                  <a:pt x="484909" y="69272"/>
                  <a:pt x="488757" y="65423"/>
                  <a:pt x="508000" y="103909"/>
                </a:cubicBezTo>
                <a:cubicBezTo>
                  <a:pt x="513442" y="114794"/>
                  <a:pt x="511943" y="129042"/>
                  <a:pt x="519545" y="138545"/>
                </a:cubicBezTo>
                <a:cubicBezTo>
                  <a:pt x="528213" y="149380"/>
                  <a:pt x="542636" y="153939"/>
                  <a:pt x="554182" y="161636"/>
                </a:cubicBezTo>
                <a:cubicBezTo>
                  <a:pt x="581660" y="244073"/>
                  <a:pt x="563770" y="210657"/>
                  <a:pt x="600363" y="265545"/>
                </a:cubicBezTo>
                <a:cubicBezTo>
                  <a:pt x="588430" y="432610"/>
                  <a:pt x="627013" y="388986"/>
                  <a:pt x="577272" y="438727"/>
                </a:cubicBezTo>
                <a:lnTo>
                  <a:pt x="577272" y="438727"/>
                </a:lnTo>
                <a:lnTo>
                  <a:pt x="577272" y="438727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7031182" y="2251364"/>
            <a:ext cx="519545" cy="496454"/>
          </a:xfrm>
          <a:custGeom>
            <a:avLst/>
            <a:gdLst>
              <a:gd name="connsiteX0" fmla="*/ 0 w 519545"/>
              <a:gd name="connsiteY0" fmla="*/ 219363 h 496454"/>
              <a:gd name="connsiteX1" fmla="*/ 23091 w 519545"/>
              <a:gd name="connsiteY1" fmla="*/ 138545 h 496454"/>
              <a:gd name="connsiteX2" fmla="*/ 46182 w 519545"/>
              <a:gd name="connsiteY2" fmla="*/ 103909 h 496454"/>
              <a:gd name="connsiteX3" fmla="*/ 80818 w 519545"/>
              <a:gd name="connsiteY3" fmla="*/ 92363 h 496454"/>
              <a:gd name="connsiteX4" fmla="*/ 103909 w 519545"/>
              <a:gd name="connsiteY4" fmla="*/ 57727 h 496454"/>
              <a:gd name="connsiteX5" fmla="*/ 207818 w 519545"/>
              <a:gd name="connsiteY5" fmla="*/ 0 h 496454"/>
              <a:gd name="connsiteX6" fmla="*/ 288636 w 519545"/>
              <a:gd name="connsiteY6" fmla="*/ 11545 h 496454"/>
              <a:gd name="connsiteX7" fmla="*/ 323273 w 519545"/>
              <a:gd name="connsiteY7" fmla="*/ 23091 h 496454"/>
              <a:gd name="connsiteX8" fmla="*/ 369454 w 519545"/>
              <a:gd name="connsiteY8" fmla="*/ 34636 h 496454"/>
              <a:gd name="connsiteX9" fmla="*/ 404091 w 519545"/>
              <a:gd name="connsiteY9" fmla="*/ 57727 h 496454"/>
              <a:gd name="connsiteX10" fmla="*/ 461818 w 519545"/>
              <a:gd name="connsiteY10" fmla="*/ 115454 h 496454"/>
              <a:gd name="connsiteX11" fmla="*/ 496454 w 519545"/>
              <a:gd name="connsiteY11" fmla="*/ 184727 h 496454"/>
              <a:gd name="connsiteX12" fmla="*/ 519545 w 519545"/>
              <a:gd name="connsiteY12" fmla="*/ 265545 h 496454"/>
              <a:gd name="connsiteX13" fmla="*/ 508000 w 519545"/>
              <a:gd name="connsiteY13" fmla="*/ 357909 h 496454"/>
              <a:gd name="connsiteX14" fmla="*/ 496454 w 519545"/>
              <a:gd name="connsiteY14" fmla="*/ 392545 h 496454"/>
              <a:gd name="connsiteX15" fmla="*/ 461818 w 519545"/>
              <a:gd name="connsiteY15" fmla="*/ 415636 h 496454"/>
              <a:gd name="connsiteX16" fmla="*/ 369454 w 519545"/>
              <a:gd name="connsiteY16" fmla="*/ 473363 h 496454"/>
              <a:gd name="connsiteX17" fmla="*/ 334818 w 519545"/>
              <a:gd name="connsiteY17" fmla="*/ 484909 h 496454"/>
              <a:gd name="connsiteX18" fmla="*/ 300182 w 519545"/>
              <a:gd name="connsiteY18" fmla="*/ 496454 h 496454"/>
              <a:gd name="connsiteX19" fmla="*/ 138545 w 519545"/>
              <a:gd name="connsiteY19" fmla="*/ 473363 h 496454"/>
              <a:gd name="connsiteX20" fmla="*/ 103909 w 519545"/>
              <a:gd name="connsiteY20" fmla="*/ 450272 h 496454"/>
              <a:gd name="connsiteX21" fmla="*/ 80818 w 519545"/>
              <a:gd name="connsiteY21" fmla="*/ 415636 h 496454"/>
              <a:gd name="connsiteX22" fmla="*/ 46182 w 519545"/>
              <a:gd name="connsiteY22" fmla="*/ 392545 h 496454"/>
              <a:gd name="connsiteX23" fmla="*/ 46182 w 519545"/>
              <a:gd name="connsiteY23" fmla="*/ 392545 h 496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545" h="496454">
                <a:moveTo>
                  <a:pt x="0" y="219363"/>
                </a:moveTo>
                <a:cubicBezTo>
                  <a:pt x="3700" y="204560"/>
                  <a:pt x="14807" y="155112"/>
                  <a:pt x="23091" y="138545"/>
                </a:cubicBezTo>
                <a:cubicBezTo>
                  <a:pt x="29297" y="126134"/>
                  <a:pt x="35347" y="112577"/>
                  <a:pt x="46182" y="103909"/>
                </a:cubicBezTo>
                <a:cubicBezTo>
                  <a:pt x="55685" y="96306"/>
                  <a:pt x="69273" y="96212"/>
                  <a:pt x="80818" y="92363"/>
                </a:cubicBezTo>
                <a:cubicBezTo>
                  <a:pt x="88515" y="80818"/>
                  <a:pt x="93466" y="66864"/>
                  <a:pt x="103909" y="57727"/>
                </a:cubicBezTo>
                <a:cubicBezTo>
                  <a:pt x="152771" y="14973"/>
                  <a:pt x="160245" y="15857"/>
                  <a:pt x="207818" y="0"/>
                </a:cubicBezTo>
                <a:cubicBezTo>
                  <a:pt x="234757" y="3848"/>
                  <a:pt x="261952" y="6208"/>
                  <a:pt x="288636" y="11545"/>
                </a:cubicBezTo>
                <a:cubicBezTo>
                  <a:pt x="300570" y="13932"/>
                  <a:pt x="311571" y="19748"/>
                  <a:pt x="323273" y="23091"/>
                </a:cubicBezTo>
                <a:cubicBezTo>
                  <a:pt x="338530" y="27450"/>
                  <a:pt x="354060" y="30788"/>
                  <a:pt x="369454" y="34636"/>
                </a:cubicBezTo>
                <a:cubicBezTo>
                  <a:pt x="381000" y="42333"/>
                  <a:pt x="394279" y="47915"/>
                  <a:pt x="404091" y="57727"/>
                </a:cubicBezTo>
                <a:cubicBezTo>
                  <a:pt x="481064" y="134699"/>
                  <a:pt x="369451" y="53875"/>
                  <a:pt x="461818" y="115454"/>
                </a:cubicBezTo>
                <a:cubicBezTo>
                  <a:pt x="490833" y="202505"/>
                  <a:pt x="451696" y="95213"/>
                  <a:pt x="496454" y="184727"/>
                </a:cubicBezTo>
                <a:cubicBezTo>
                  <a:pt x="504738" y="201294"/>
                  <a:pt x="515845" y="250742"/>
                  <a:pt x="519545" y="265545"/>
                </a:cubicBezTo>
                <a:cubicBezTo>
                  <a:pt x="515697" y="296333"/>
                  <a:pt x="513550" y="327382"/>
                  <a:pt x="508000" y="357909"/>
                </a:cubicBezTo>
                <a:cubicBezTo>
                  <a:pt x="505823" y="369883"/>
                  <a:pt x="504057" y="383042"/>
                  <a:pt x="496454" y="392545"/>
                </a:cubicBezTo>
                <a:cubicBezTo>
                  <a:pt x="487786" y="403380"/>
                  <a:pt x="473363" y="407939"/>
                  <a:pt x="461818" y="415636"/>
                </a:cubicBezTo>
                <a:cubicBezTo>
                  <a:pt x="425225" y="470524"/>
                  <a:pt x="451891" y="445883"/>
                  <a:pt x="369454" y="473363"/>
                </a:cubicBezTo>
                <a:lnTo>
                  <a:pt x="334818" y="484909"/>
                </a:lnTo>
                <a:lnTo>
                  <a:pt x="300182" y="496454"/>
                </a:lnTo>
                <a:cubicBezTo>
                  <a:pt x="267729" y="493504"/>
                  <a:pt x="182969" y="495575"/>
                  <a:pt x="138545" y="473363"/>
                </a:cubicBezTo>
                <a:cubicBezTo>
                  <a:pt x="126134" y="467157"/>
                  <a:pt x="115454" y="457969"/>
                  <a:pt x="103909" y="450272"/>
                </a:cubicBezTo>
                <a:cubicBezTo>
                  <a:pt x="96212" y="438727"/>
                  <a:pt x="91653" y="424304"/>
                  <a:pt x="80818" y="415636"/>
                </a:cubicBezTo>
                <a:cubicBezTo>
                  <a:pt x="42531" y="385007"/>
                  <a:pt x="46182" y="421911"/>
                  <a:pt x="46182" y="392545"/>
                </a:cubicBezTo>
                <a:lnTo>
                  <a:pt x="46182" y="392545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6051237" y="4006273"/>
            <a:ext cx="564308" cy="526086"/>
          </a:xfrm>
          <a:custGeom>
            <a:avLst/>
            <a:gdLst>
              <a:gd name="connsiteX0" fmla="*/ 425763 w 564308"/>
              <a:gd name="connsiteY0" fmla="*/ 11545 h 526086"/>
              <a:gd name="connsiteX1" fmla="*/ 448854 w 564308"/>
              <a:gd name="connsiteY1" fmla="*/ 46182 h 526086"/>
              <a:gd name="connsiteX2" fmla="*/ 483490 w 564308"/>
              <a:gd name="connsiteY2" fmla="*/ 80818 h 526086"/>
              <a:gd name="connsiteX3" fmla="*/ 529672 w 564308"/>
              <a:gd name="connsiteY3" fmla="*/ 138545 h 526086"/>
              <a:gd name="connsiteX4" fmla="*/ 541218 w 564308"/>
              <a:gd name="connsiteY4" fmla="*/ 184727 h 526086"/>
              <a:gd name="connsiteX5" fmla="*/ 564308 w 564308"/>
              <a:gd name="connsiteY5" fmla="*/ 254000 h 526086"/>
              <a:gd name="connsiteX6" fmla="*/ 552763 w 564308"/>
              <a:gd name="connsiteY6" fmla="*/ 346363 h 526086"/>
              <a:gd name="connsiteX7" fmla="*/ 495036 w 564308"/>
              <a:gd name="connsiteY7" fmla="*/ 450272 h 526086"/>
              <a:gd name="connsiteX8" fmla="*/ 460399 w 564308"/>
              <a:gd name="connsiteY8" fmla="*/ 461818 h 526086"/>
              <a:gd name="connsiteX9" fmla="*/ 391127 w 564308"/>
              <a:gd name="connsiteY9" fmla="*/ 496454 h 526086"/>
              <a:gd name="connsiteX10" fmla="*/ 356490 w 564308"/>
              <a:gd name="connsiteY10" fmla="*/ 519545 h 526086"/>
              <a:gd name="connsiteX11" fmla="*/ 125581 w 564308"/>
              <a:gd name="connsiteY11" fmla="*/ 496454 h 526086"/>
              <a:gd name="connsiteX12" fmla="*/ 90945 w 564308"/>
              <a:gd name="connsiteY12" fmla="*/ 473363 h 526086"/>
              <a:gd name="connsiteX13" fmla="*/ 79399 w 564308"/>
              <a:gd name="connsiteY13" fmla="*/ 438727 h 526086"/>
              <a:gd name="connsiteX14" fmla="*/ 56308 w 564308"/>
              <a:gd name="connsiteY14" fmla="*/ 404091 h 526086"/>
              <a:gd name="connsiteX15" fmla="*/ 44763 w 564308"/>
              <a:gd name="connsiteY15" fmla="*/ 369454 h 526086"/>
              <a:gd name="connsiteX16" fmla="*/ 10127 w 564308"/>
              <a:gd name="connsiteY16" fmla="*/ 300182 h 526086"/>
              <a:gd name="connsiteX17" fmla="*/ 33218 w 564308"/>
              <a:gd name="connsiteY17" fmla="*/ 150091 h 526086"/>
              <a:gd name="connsiteX18" fmla="*/ 44763 w 564308"/>
              <a:gd name="connsiteY18" fmla="*/ 115454 h 526086"/>
              <a:gd name="connsiteX19" fmla="*/ 79399 w 564308"/>
              <a:gd name="connsiteY19" fmla="*/ 80818 h 526086"/>
              <a:gd name="connsiteX20" fmla="*/ 183308 w 564308"/>
              <a:gd name="connsiteY20" fmla="*/ 23091 h 526086"/>
              <a:gd name="connsiteX21" fmla="*/ 217945 w 564308"/>
              <a:gd name="connsiteY21" fmla="*/ 0 h 526086"/>
              <a:gd name="connsiteX22" fmla="*/ 217945 w 564308"/>
              <a:gd name="connsiteY22" fmla="*/ 0 h 526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64308" h="526086">
                <a:moveTo>
                  <a:pt x="425763" y="11545"/>
                </a:moveTo>
                <a:cubicBezTo>
                  <a:pt x="433460" y="23091"/>
                  <a:pt x="439971" y="35522"/>
                  <a:pt x="448854" y="46182"/>
                </a:cubicBezTo>
                <a:cubicBezTo>
                  <a:pt x="459307" y="58725"/>
                  <a:pt x="474433" y="67233"/>
                  <a:pt x="483490" y="80818"/>
                </a:cubicBezTo>
                <a:cubicBezTo>
                  <a:pt x="528104" y="147738"/>
                  <a:pt x="452210" y="86903"/>
                  <a:pt x="529672" y="138545"/>
                </a:cubicBezTo>
                <a:cubicBezTo>
                  <a:pt x="533521" y="153939"/>
                  <a:pt x="536658" y="169528"/>
                  <a:pt x="541218" y="184727"/>
                </a:cubicBezTo>
                <a:cubicBezTo>
                  <a:pt x="548212" y="208040"/>
                  <a:pt x="564308" y="254000"/>
                  <a:pt x="564308" y="254000"/>
                </a:cubicBezTo>
                <a:cubicBezTo>
                  <a:pt x="560460" y="284788"/>
                  <a:pt x="558313" y="315836"/>
                  <a:pt x="552763" y="346363"/>
                </a:cubicBezTo>
                <a:cubicBezTo>
                  <a:pt x="547516" y="375222"/>
                  <a:pt x="513597" y="444085"/>
                  <a:pt x="495036" y="450272"/>
                </a:cubicBezTo>
                <a:cubicBezTo>
                  <a:pt x="483490" y="454121"/>
                  <a:pt x="471284" y="456375"/>
                  <a:pt x="460399" y="461818"/>
                </a:cubicBezTo>
                <a:cubicBezTo>
                  <a:pt x="370879" y="506579"/>
                  <a:pt x="478182" y="467437"/>
                  <a:pt x="391127" y="496454"/>
                </a:cubicBezTo>
                <a:cubicBezTo>
                  <a:pt x="379581" y="504151"/>
                  <a:pt x="370347" y="518816"/>
                  <a:pt x="356490" y="519545"/>
                </a:cubicBezTo>
                <a:cubicBezTo>
                  <a:pt x="232224" y="526086"/>
                  <a:pt x="211993" y="518058"/>
                  <a:pt x="125581" y="496454"/>
                </a:cubicBezTo>
                <a:cubicBezTo>
                  <a:pt x="114036" y="488757"/>
                  <a:pt x="99613" y="484198"/>
                  <a:pt x="90945" y="473363"/>
                </a:cubicBezTo>
                <a:cubicBezTo>
                  <a:pt x="83342" y="463860"/>
                  <a:pt x="84842" y="449612"/>
                  <a:pt x="79399" y="438727"/>
                </a:cubicBezTo>
                <a:cubicBezTo>
                  <a:pt x="73193" y="426316"/>
                  <a:pt x="64005" y="415636"/>
                  <a:pt x="56308" y="404091"/>
                </a:cubicBezTo>
                <a:cubicBezTo>
                  <a:pt x="52460" y="392545"/>
                  <a:pt x="50206" y="380339"/>
                  <a:pt x="44763" y="369454"/>
                </a:cubicBezTo>
                <a:cubicBezTo>
                  <a:pt x="0" y="279926"/>
                  <a:pt x="39147" y="387244"/>
                  <a:pt x="10127" y="300182"/>
                </a:cubicBezTo>
                <a:cubicBezTo>
                  <a:pt x="17824" y="250152"/>
                  <a:pt x="23890" y="199843"/>
                  <a:pt x="33218" y="150091"/>
                </a:cubicBezTo>
                <a:cubicBezTo>
                  <a:pt x="35461" y="138129"/>
                  <a:pt x="38012" y="125580"/>
                  <a:pt x="44763" y="115454"/>
                </a:cubicBezTo>
                <a:cubicBezTo>
                  <a:pt x="53820" y="101869"/>
                  <a:pt x="66511" y="90842"/>
                  <a:pt x="79399" y="80818"/>
                </a:cubicBezTo>
                <a:cubicBezTo>
                  <a:pt x="138949" y="34502"/>
                  <a:pt x="131048" y="40510"/>
                  <a:pt x="183308" y="23091"/>
                </a:cubicBezTo>
                <a:lnTo>
                  <a:pt x="217945" y="0"/>
                </a:lnTo>
                <a:lnTo>
                  <a:pt x="217945" y="0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47" idx="0"/>
            <a:endCxn id="25" idx="2"/>
          </p:cNvCxnSpPr>
          <p:nvPr/>
        </p:nvCxnSpPr>
        <p:spPr>
          <a:xfrm flipV="1">
            <a:off x="5068455" y="2677184"/>
            <a:ext cx="23090" cy="136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18"/>
            <a:endCxn id="49" idx="21"/>
          </p:cNvCxnSpPr>
          <p:nvPr/>
        </p:nvCxnSpPr>
        <p:spPr>
          <a:xfrm flipV="1">
            <a:off x="6096000" y="4006273"/>
            <a:ext cx="173182" cy="11545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20"/>
            <a:endCxn id="48" idx="21"/>
          </p:cNvCxnSpPr>
          <p:nvPr/>
        </p:nvCxnSpPr>
        <p:spPr>
          <a:xfrm flipH="1" flipV="1">
            <a:off x="7112000" y="2667000"/>
            <a:ext cx="23091" cy="3463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29497" y="203021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159087" y="20062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226304" y="2006247"/>
            <a:ext cx="30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29613" y="2540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9613" y="32797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29613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relation?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7" y="1993900"/>
            <a:ext cx="6941849" cy="34294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Equivalence Relations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2273" y="1417638"/>
            <a:ext cx="6839132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An </a:t>
            </a:r>
            <a:r>
              <a:rPr lang="en-US" sz="2400" dirty="0" smtClean="0">
                <a:solidFill>
                  <a:srgbClr val="0000FF"/>
                </a:solidFill>
              </a:rPr>
              <a:t>equivalence relation </a:t>
            </a:r>
            <a:r>
              <a:rPr lang="en-US" sz="2400" dirty="0" smtClean="0"/>
              <a:t>on a</a:t>
            </a:r>
            <a:r>
              <a:rPr lang="en-US" sz="2400" dirty="0" smtClean="0">
                <a:solidFill>
                  <a:srgbClr val="0000FF"/>
                </a:solidFill>
              </a:rPr>
              <a:t> set S </a:t>
            </a:r>
            <a:r>
              <a:rPr lang="en-US" sz="2400" dirty="0" smtClean="0"/>
              <a:t>is a relation that is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reflexive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symmetric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00FF"/>
                </a:solidFill>
              </a:rPr>
              <a:t>transitive. 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Examples of equivalence relations are:</a:t>
            </a:r>
          </a:p>
          <a:p>
            <a:pPr marL="457200" indent="-457200">
              <a:lnSpc>
                <a:spcPct val="150000"/>
              </a:lnSpc>
              <a:buAutoNum type="arabicParenBoth"/>
            </a:pPr>
            <a:r>
              <a:rPr lang="en-US" sz="2400" dirty="0" smtClean="0">
                <a:solidFill>
                  <a:srgbClr val="000000"/>
                </a:solidFill>
              </a:rPr>
              <a:t>Congruence relation R = {(</a:t>
            </a:r>
            <a:r>
              <a:rPr lang="en-US" sz="2400" dirty="0" err="1" smtClean="0">
                <a:solidFill>
                  <a:srgbClr val="000000"/>
                </a:solidFill>
              </a:rPr>
              <a:t>a,b</a:t>
            </a:r>
            <a:r>
              <a:rPr lang="en-US" sz="2400" dirty="0" smtClean="0">
                <a:solidFill>
                  <a:srgbClr val="000000"/>
                </a:solidFill>
              </a:rPr>
              <a:t>) | a = </a:t>
            </a:r>
            <a:r>
              <a:rPr lang="en-US" sz="2400" dirty="0" err="1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 (mod </a:t>
            </a:r>
            <a:r>
              <a:rPr lang="en-US" sz="2400" dirty="0" err="1" smtClean="0">
                <a:solidFill>
                  <a:srgbClr val="000000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)}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(2) R = {(a, </a:t>
            </a:r>
            <a:r>
              <a:rPr lang="en-US" sz="2400" dirty="0" err="1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) | </a:t>
            </a:r>
            <a:r>
              <a:rPr lang="en-US" sz="2400" dirty="0" err="1" smtClean="0">
                <a:solidFill>
                  <a:srgbClr val="000000"/>
                </a:solidFill>
              </a:rPr>
              <a:t>L(a</a:t>
            </a:r>
            <a:r>
              <a:rPr lang="en-US" sz="2400" dirty="0" smtClean="0">
                <a:solidFill>
                  <a:srgbClr val="000000"/>
                </a:solidFill>
              </a:rPr>
              <a:t>) = </a:t>
            </a:r>
            <a:r>
              <a:rPr lang="en-US" sz="2400" dirty="0" err="1" smtClean="0">
                <a:solidFill>
                  <a:srgbClr val="000000"/>
                </a:solidFill>
              </a:rPr>
              <a:t>L(b</a:t>
            </a:r>
            <a:r>
              <a:rPr lang="en-US" sz="2400" dirty="0" smtClean="0">
                <a:solidFill>
                  <a:srgbClr val="000000"/>
                </a:solidFill>
              </a:rPr>
              <a:t>)} in a set of strings of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English characters}, </a:t>
            </a:r>
            <a:r>
              <a:rPr lang="en-US" sz="2400" dirty="0" err="1" smtClean="0">
                <a:solidFill>
                  <a:srgbClr val="000000"/>
                </a:solidFill>
              </a:rPr>
              <a:t>L(a</a:t>
            </a:r>
            <a:r>
              <a:rPr lang="en-US" sz="2400" dirty="0" smtClean="0">
                <a:solidFill>
                  <a:srgbClr val="000000"/>
                </a:solidFill>
              </a:rPr>
              <a:t>) denotes the length of English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character string “a”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Equivalence Class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3613" y="1417638"/>
            <a:ext cx="7875331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Let R be an equivalence relation on a set A. The set of all elements </a:t>
            </a:r>
          </a:p>
          <a:p>
            <a:r>
              <a:rPr lang="en-US" sz="2200" dirty="0" smtClean="0"/>
              <a:t>that are related to an element a of A is called the equivalence class </a:t>
            </a:r>
          </a:p>
          <a:p>
            <a:r>
              <a:rPr lang="en-US" sz="2200" dirty="0" smtClean="0"/>
              <a:t>of a. The equivalence class of a with respect to R is denoted by [</a:t>
            </a:r>
            <a:r>
              <a:rPr lang="en-US" sz="2200" dirty="0" err="1" smtClean="0"/>
              <a:t>a]</a:t>
            </a:r>
            <a:r>
              <a:rPr lang="en-US" sz="2200" baseline="-25000" dirty="0" err="1" smtClean="0"/>
              <a:t>R</a:t>
            </a:r>
            <a:r>
              <a:rPr lang="en-US" sz="22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2200" b="1" dirty="0" smtClean="0"/>
          </a:p>
          <a:p>
            <a:pPr>
              <a:lnSpc>
                <a:spcPct val="150000"/>
              </a:lnSpc>
            </a:pPr>
            <a:r>
              <a:rPr lang="en-US" sz="2200" b="1" dirty="0" smtClean="0"/>
              <a:t>Example 1. </a:t>
            </a:r>
            <a:r>
              <a:rPr lang="en-US" sz="2200" dirty="0" smtClean="0"/>
              <a:t>What is the </a:t>
            </a:r>
            <a:r>
              <a:rPr lang="en-US" sz="2200" dirty="0" smtClean="0">
                <a:solidFill>
                  <a:srgbClr val="0000FF"/>
                </a:solidFill>
              </a:rPr>
              <a:t>equivalence class of 0 </a:t>
            </a:r>
            <a:r>
              <a:rPr lang="en-US" sz="2200" dirty="0" smtClean="0">
                <a:solidFill>
                  <a:srgbClr val="000000"/>
                </a:solidFill>
              </a:rPr>
              <a:t>for</a:t>
            </a:r>
            <a:r>
              <a:rPr lang="en-US" sz="2200" dirty="0" smtClean="0">
                <a:solidFill>
                  <a:srgbClr val="0000FF"/>
                </a:solidFill>
              </a:rPr>
              <a:t> </a:t>
            </a:r>
            <a:r>
              <a:rPr lang="en-US" sz="2200" dirty="0" smtClean="0">
                <a:solidFill>
                  <a:srgbClr val="000000"/>
                </a:solidFill>
              </a:rPr>
              <a:t>the relation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0000FF"/>
                </a:solidFill>
              </a:rPr>
              <a:t>congruence mod 4?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0000FF"/>
                </a:solidFill>
              </a:rPr>
              <a:t>[0]</a:t>
            </a:r>
            <a:r>
              <a:rPr lang="en-US" sz="2200" baseline="-25000" dirty="0" smtClean="0">
                <a:solidFill>
                  <a:srgbClr val="0000FF"/>
                </a:solidFill>
              </a:rPr>
              <a:t>mod 4 </a:t>
            </a:r>
            <a:r>
              <a:rPr lang="en-US" sz="2200" dirty="0" smtClean="0">
                <a:solidFill>
                  <a:srgbClr val="0000FF"/>
                </a:solidFill>
              </a:rPr>
              <a:t>= [… -8, -4, 0, +4, +8, …]</a:t>
            </a:r>
          </a:p>
          <a:p>
            <a:pPr>
              <a:lnSpc>
                <a:spcPct val="150000"/>
              </a:lnSpc>
            </a:pPr>
            <a:r>
              <a:rPr lang="en-US" sz="2200" b="1" dirty="0" smtClean="0">
                <a:solidFill>
                  <a:srgbClr val="660066"/>
                </a:solidFill>
              </a:rPr>
              <a:t>Relations partition the elements of a set into equivalence classes</a:t>
            </a:r>
          </a:p>
          <a:p>
            <a:pPr>
              <a:lnSpc>
                <a:spcPct val="150000"/>
              </a:lnSpc>
            </a:pPr>
            <a:endParaRPr lang="en-US" sz="2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0000FF"/>
                </a:solidFill>
              </a:rPr>
              <a:t>Question. </a:t>
            </a:r>
            <a:r>
              <a:rPr lang="en-US" sz="2200" dirty="0" smtClean="0"/>
              <a:t>What are the sets in the partition of the integers arising 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from congruence modulo 4?</a:t>
            </a:r>
            <a:endParaRPr lang="en-US" sz="22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Orders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50636" y="1417638"/>
            <a:ext cx="6957854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 relation R on a set S is a </a:t>
            </a:r>
            <a:r>
              <a:rPr lang="en-US" sz="2400" dirty="0" smtClean="0">
                <a:solidFill>
                  <a:srgbClr val="0000FF"/>
                </a:solidFill>
              </a:rPr>
              <a:t>partial order </a:t>
            </a:r>
            <a:r>
              <a:rPr lang="en-US" sz="2400" dirty="0" smtClean="0"/>
              <a:t>if it is </a:t>
            </a:r>
            <a:r>
              <a:rPr lang="en-US" sz="2400" dirty="0" smtClean="0">
                <a:solidFill>
                  <a:srgbClr val="0000FF"/>
                </a:solidFill>
              </a:rPr>
              <a:t>reflexive</a:t>
            </a:r>
            <a:r>
              <a:rPr lang="en-US" sz="24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anti</a:t>
            </a: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0000FF"/>
                </a:solidFill>
              </a:rPr>
              <a:t>symmetric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00FF"/>
                </a:solidFill>
              </a:rPr>
              <a:t>transitive. </a:t>
            </a:r>
            <a:r>
              <a:rPr lang="en-US" sz="2400" dirty="0" smtClean="0"/>
              <a:t>The set (S, R) is called </a:t>
            </a:r>
            <a:r>
              <a:rPr lang="en-US" sz="2400" dirty="0" smtClean="0">
                <a:solidFill>
                  <a:srgbClr val="0000FF"/>
                </a:solidFill>
              </a:rPr>
              <a:t>a </a:t>
            </a:r>
          </a:p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6600"/>
                </a:solidFill>
              </a:rPr>
              <a:t>partially </a:t>
            </a:r>
            <a:r>
              <a:rPr lang="en-US" sz="2400" dirty="0" smtClean="0">
                <a:solidFill>
                  <a:srgbClr val="FF6600"/>
                </a:solidFill>
              </a:rPr>
              <a:t>ordered set</a:t>
            </a:r>
            <a:r>
              <a:rPr lang="en-US" sz="2400" dirty="0" smtClean="0">
                <a:solidFill>
                  <a:srgbClr val="0000FF"/>
                </a:solidFill>
              </a:rPr>
              <a:t>, or a  </a:t>
            </a:r>
            <a:r>
              <a:rPr lang="en-US" sz="2400" b="1" dirty="0" err="1" smtClean="0">
                <a:solidFill>
                  <a:srgbClr val="FF6600"/>
                </a:solidFill>
              </a:rPr>
              <a:t>poset</a:t>
            </a:r>
            <a:r>
              <a:rPr lang="en-US" sz="2400" b="1" dirty="0" smtClean="0">
                <a:solidFill>
                  <a:srgbClr val="FF66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rgbClr val="FF66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/>
              <a:t>Examples are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(1) the ≥ relation,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(2) “</a:t>
            </a:r>
            <a:r>
              <a:rPr lang="en-US" sz="2400" dirty="0" err="1" smtClean="0"/>
              <a:t>x</a:t>
            </a:r>
            <a:r>
              <a:rPr lang="en-US" sz="2400" dirty="0" smtClean="0"/>
              <a:t> divides </a:t>
            </a:r>
            <a:r>
              <a:rPr lang="en-US" sz="2400" dirty="0" err="1" smtClean="0"/>
              <a:t>y</a:t>
            </a:r>
            <a:r>
              <a:rPr lang="en-US" sz="2400" dirty="0" smtClean="0"/>
              <a:t>” on the set of positive integers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(3) The relation ⊆ on the power set of a set S</a:t>
            </a:r>
            <a:endParaRPr 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Hasse</a:t>
            </a:r>
            <a:r>
              <a:rPr lang="en-US" dirty="0" smtClean="0"/>
              <a:t> Diagram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03126" y="5378689"/>
            <a:ext cx="63914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Constructing the </a:t>
            </a:r>
            <a:r>
              <a:rPr lang="en-US" sz="2400" dirty="0" err="1" smtClean="0"/>
              <a:t>Hasse</a:t>
            </a:r>
            <a:r>
              <a:rPr lang="en-US" sz="2400" dirty="0" smtClean="0"/>
              <a:t> diagram for ({1, 2, 3, 4}, ≤}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181" y="1417638"/>
            <a:ext cx="4864100" cy="32639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examples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106" y="1159837"/>
            <a:ext cx="5448300" cy="41275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58668" y="5971918"/>
            <a:ext cx="5853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Source: http://en.wikipedia.org/wiki/Partially_ordered_set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03126" y="5378689"/>
            <a:ext cx="679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relation ⊆ on the power set of a set S forms a partially ordered set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Representing Relations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35909"/>
            <a:ext cx="6400800" cy="39116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342891" y="5241966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Relations vs. Functions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42891" y="5547509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737509"/>
            <a:ext cx="61087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to use which?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42891" y="5547509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4997" y="1778000"/>
            <a:ext cx="785924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 yields a </a:t>
            </a:r>
            <a:r>
              <a:rPr lang="en-US" sz="2400" dirty="0" smtClean="0">
                <a:solidFill>
                  <a:srgbClr val="FF0000"/>
                </a:solidFill>
              </a:rPr>
              <a:t>single result </a:t>
            </a:r>
            <a:r>
              <a:rPr lang="en-US" sz="2400" dirty="0" smtClean="0"/>
              <a:t>for any element in its domain.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00FF"/>
                </a:solidFill>
              </a:rPr>
              <a:t>age</a:t>
            </a:r>
            <a:r>
              <a:rPr lang="en-US" sz="2400" dirty="0" smtClean="0"/>
              <a:t> (of a person), </a:t>
            </a:r>
            <a:r>
              <a:rPr lang="en-US" sz="2400" dirty="0" smtClean="0">
                <a:solidFill>
                  <a:srgbClr val="0000FF"/>
                </a:solidFill>
              </a:rPr>
              <a:t>square</a:t>
            </a:r>
            <a:r>
              <a:rPr lang="en-US" sz="2400" dirty="0" smtClean="0"/>
              <a:t> (of an integer) etc.</a:t>
            </a:r>
          </a:p>
          <a:p>
            <a:endParaRPr lang="en-US" dirty="0" smtClean="0"/>
          </a:p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relation</a:t>
            </a:r>
            <a:r>
              <a:rPr lang="en-US" sz="2400" dirty="0" smtClean="0"/>
              <a:t> allows </a:t>
            </a:r>
            <a:r>
              <a:rPr lang="en-US" sz="2400" dirty="0" smtClean="0">
                <a:solidFill>
                  <a:srgbClr val="FF0000"/>
                </a:solidFill>
              </a:rPr>
              <a:t>multiple mappings </a:t>
            </a:r>
            <a:r>
              <a:rPr lang="en-US" sz="2400" dirty="0" smtClean="0"/>
              <a:t>between the domain </a:t>
            </a:r>
          </a:p>
          <a:p>
            <a:r>
              <a:rPr lang="en-US" sz="2400" dirty="0" smtClean="0"/>
              <a:t>and the co-domain.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students enrolled in multiple courses.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 within a set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1417638"/>
            <a:ext cx="5803900" cy="153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7891" y="2740336"/>
            <a:ext cx="5715000" cy="375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Properties of Relations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823" y="2654402"/>
            <a:ext cx="2070100" cy="2209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15281" y="1795063"/>
            <a:ext cx="4674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 study six properties of relations: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159048" y="4944295"/>
            <a:ext cx="2244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are these?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Reflexivity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472" y="1752600"/>
            <a:ext cx="5905500" cy="111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55796" y="3064974"/>
            <a:ext cx="393223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Example</a:t>
            </a:r>
            <a:r>
              <a:rPr lang="en-US" sz="2000" dirty="0" smtClean="0"/>
              <a:t>.  </a:t>
            </a:r>
          </a:p>
          <a:p>
            <a:r>
              <a:rPr lang="en-US" sz="2000" dirty="0" smtClean="0"/>
              <a:t>	= is reflexive, since a = a</a:t>
            </a:r>
          </a:p>
          <a:p>
            <a:r>
              <a:rPr lang="en-US" sz="2000" dirty="0" smtClean="0"/>
              <a:t>	≤ is reflexive, since a ≤ a</a:t>
            </a:r>
          </a:p>
          <a:p>
            <a:r>
              <a:rPr lang="en-US" sz="2000" dirty="0" smtClean="0"/>
              <a:t>	&lt; is </a:t>
            </a:r>
            <a:r>
              <a:rPr lang="en-US" sz="2000" dirty="0" smtClean="0">
                <a:solidFill>
                  <a:srgbClr val="FF0000"/>
                </a:solidFill>
              </a:rPr>
              <a:t>not reflexive </a:t>
            </a:r>
            <a:r>
              <a:rPr lang="en-US" sz="2000" dirty="0" smtClean="0"/>
              <a:t>is </a:t>
            </a:r>
            <a:r>
              <a:rPr lang="en-US" sz="2000" dirty="0" smtClean="0">
                <a:solidFill>
                  <a:srgbClr val="0000FF"/>
                </a:solidFill>
              </a:rPr>
              <a:t>a &lt; a </a:t>
            </a:r>
            <a:r>
              <a:rPr lang="en-US" sz="2000" dirty="0" smtClean="0"/>
              <a:t>is false.</a:t>
            </a:r>
            <a:endParaRPr lang="en-US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972" y="5031905"/>
            <a:ext cx="5842000" cy="111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1889</Words>
  <Application>Microsoft Macintosh PowerPoint</Application>
  <PresentationFormat>On-screen Show (4:3)</PresentationFormat>
  <Paragraphs>296</Paragraphs>
  <Slides>34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MathType 6.0 Equation</vt:lpstr>
      <vt:lpstr>CS2210(22C:19) Discrete Structures Relations</vt:lpstr>
      <vt:lpstr>What is a relation?</vt:lpstr>
      <vt:lpstr>What is a relation?</vt:lpstr>
      <vt:lpstr>Representing Relations</vt:lpstr>
      <vt:lpstr>Relations vs. Functions</vt:lpstr>
      <vt:lpstr>When to use which?</vt:lpstr>
      <vt:lpstr>Relation within a set</vt:lpstr>
      <vt:lpstr>Properties of Relations</vt:lpstr>
      <vt:lpstr>Reflexivity</vt:lpstr>
      <vt:lpstr>Symmetry</vt:lpstr>
      <vt:lpstr>Anti-symmetry</vt:lpstr>
      <vt:lpstr>More on symmetric relations</vt:lpstr>
      <vt:lpstr>Transitivity</vt:lpstr>
      <vt:lpstr>Examples of transitive relations</vt:lpstr>
      <vt:lpstr>Summary of properties</vt:lpstr>
      <vt:lpstr>Operations on relations</vt:lpstr>
      <vt:lpstr>More operations on relations: Composition</vt:lpstr>
      <vt:lpstr>More operations on relations: Composition</vt:lpstr>
      <vt:lpstr>Transitive Closure</vt:lpstr>
      <vt:lpstr>Transitive Closure: A graph view</vt:lpstr>
      <vt:lpstr>n-ary relations</vt:lpstr>
      <vt:lpstr>Relational Data Model</vt:lpstr>
      <vt:lpstr>Relational Data Model</vt:lpstr>
      <vt:lpstr>Operations on n-ary relations </vt:lpstr>
      <vt:lpstr>Operations on n-ary relations </vt:lpstr>
      <vt:lpstr>Use of the operations on  n-ary relations </vt:lpstr>
      <vt:lpstr>Representing Relations Using Matrices  </vt:lpstr>
      <vt:lpstr>Representing Relations Using Matrices  </vt:lpstr>
      <vt:lpstr>Representing Relations Using Digraph  </vt:lpstr>
      <vt:lpstr>Equivalence Relations  </vt:lpstr>
      <vt:lpstr>Equivalence Class  </vt:lpstr>
      <vt:lpstr>Partial Orders </vt:lpstr>
      <vt:lpstr>Hasse Diagram </vt:lpstr>
      <vt:lpstr>More examples 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Office 2004 Test Drive User</cp:lastModifiedBy>
  <cp:revision>191</cp:revision>
  <dcterms:created xsi:type="dcterms:W3CDTF">2015-04-23T18:27:11Z</dcterms:created>
  <dcterms:modified xsi:type="dcterms:W3CDTF">2015-04-23T18:29:37Z</dcterms:modified>
</cp:coreProperties>
</file>