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embeddings/oleObject6.bin" ContentType="application/vnd.openxmlformats-officedocument.oleObject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61" r:id="rId5"/>
    <p:sldId id="295" r:id="rId6"/>
    <p:sldId id="259" r:id="rId7"/>
    <p:sldId id="258" r:id="rId8"/>
    <p:sldId id="262" r:id="rId9"/>
    <p:sldId id="263" r:id="rId10"/>
    <p:sldId id="294" r:id="rId11"/>
    <p:sldId id="303" r:id="rId12"/>
    <p:sldId id="302" r:id="rId13"/>
    <p:sldId id="296" r:id="rId14"/>
    <p:sldId id="297" r:id="rId15"/>
    <p:sldId id="298" r:id="rId16"/>
    <p:sldId id="301" r:id="rId17"/>
    <p:sldId id="305" r:id="rId18"/>
    <p:sldId id="304" r:id="rId19"/>
    <p:sldId id="299" r:id="rId20"/>
    <p:sldId id="30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Relationship Id="rId2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4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oleObject" Target="../embeddings/oleObject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 2210 (22C:19) Discrete Structures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Advanced Counting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Spring 2015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Fibonacci sequence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Solve: 	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f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f</a:t>
            </a:r>
            <a:r>
              <a:rPr lang="en-US" sz="2400" baseline="-25000" dirty="0" smtClean="0"/>
              <a:t>n-2 </a:t>
            </a:r>
            <a:r>
              <a:rPr lang="en-US" sz="2400" baseline="30000" dirty="0" smtClean="0"/>
              <a:t>	</a:t>
            </a:r>
            <a:r>
              <a:rPr lang="en-US" sz="2400" dirty="0" smtClean="0"/>
              <a:t>(Given that f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and 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1)</a:t>
            </a:r>
          </a:p>
          <a:p>
            <a:endParaRPr lang="en-US" sz="2400" dirty="0" smtClean="0"/>
          </a:p>
          <a:p>
            <a:r>
              <a:rPr lang="en-US" sz="2400" dirty="0" smtClean="0"/>
              <a:t>Its solution is of the form	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endParaRPr lang="en-US" sz="2400" dirty="0" smtClean="0"/>
          </a:p>
          <a:p>
            <a:endParaRPr lang="en-US" sz="2400" baseline="30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 is: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- </a:t>
            </a:r>
            <a:r>
              <a:rPr lang="en-US" sz="2400" dirty="0" err="1" smtClean="0"/>
              <a:t>r</a:t>
            </a:r>
            <a:r>
              <a:rPr lang="en-US" sz="2400" dirty="0" smtClean="0"/>
              <a:t> - 1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0. It has two roots </a:t>
            </a:r>
          </a:p>
          <a:p>
            <a:r>
              <a:rPr lang="en-US" sz="2400" dirty="0" err="1" smtClean="0"/>
              <a:t>r</a:t>
            </a:r>
            <a:r>
              <a:rPr lang="en-US" sz="2400" dirty="0" smtClean="0"/>
              <a:t> = ½(1 + √</a:t>
            </a:r>
            <a:r>
              <a:rPr lang="en-US" dirty="0" smtClean="0"/>
              <a:t>5</a:t>
            </a:r>
            <a:r>
              <a:rPr lang="en-US" sz="2400" dirty="0" smtClean="0"/>
              <a:t>) and ½(1 - √</a:t>
            </a:r>
            <a:r>
              <a:rPr lang="en-US" dirty="0" smtClean="0"/>
              <a:t>5</a:t>
            </a:r>
            <a:r>
              <a:rPr lang="en-US" sz="2400" dirty="0" smtClean="0"/>
              <a:t>) </a:t>
            </a:r>
          </a:p>
          <a:p>
            <a:endParaRPr lang="en-US" sz="2400" dirty="0" smtClean="0"/>
          </a:p>
          <a:p>
            <a:r>
              <a:rPr lang="en-US" sz="2400" dirty="0" smtClean="0"/>
              <a:t>The sequence {a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} is a solution to this recurrence relation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r>
              <a:rPr lang="en-US" sz="2400" dirty="0" smtClean="0"/>
              <a:t>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(½(1 + 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(½(1 - 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))</a:t>
            </a:r>
            <a:r>
              <a:rPr lang="en-US" sz="2400" baseline="30000" dirty="0" smtClean="0"/>
              <a:t>n </a:t>
            </a:r>
          </a:p>
          <a:p>
            <a:endParaRPr lang="en-US" sz="2400" baseline="30000" dirty="0" smtClean="0"/>
          </a:p>
          <a:p>
            <a:r>
              <a:rPr lang="en-US" sz="2000" dirty="0" smtClean="0">
                <a:latin typeface="Arial Narrow"/>
                <a:cs typeface="Arial Narrow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Now, compute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1 and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2 from the initial conditions</a:t>
            </a:r>
            <a:r>
              <a:rPr lang="en-US" sz="2000" dirty="0" smtClean="0">
                <a:latin typeface="Arial Narrow"/>
                <a:cs typeface="Arial Narrow"/>
              </a:rPr>
              <a:t>):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1 = 1/</a:t>
            </a:r>
            <a:r>
              <a:rPr lang="en-US" sz="2000" dirty="0" smtClean="0"/>
              <a:t>√5 and 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2 = -1/</a:t>
            </a:r>
            <a:r>
              <a:rPr lang="en-US" sz="2000" dirty="0" smtClean="0"/>
              <a:t>√5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endParaRPr lang="en-US" sz="2000" baseline="30000" dirty="0" smtClean="0">
              <a:latin typeface="Arial Narrow"/>
              <a:cs typeface="Arial Narrow"/>
            </a:endParaRPr>
          </a:p>
          <a:p>
            <a:endParaRPr lang="en-US" sz="2400" baseline="30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The final solution is f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= </a:t>
            </a:r>
            <a:r>
              <a:rPr lang="en-US" sz="2400" dirty="0" smtClean="0">
                <a:latin typeface="Arial Narrow"/>
                <a:cs typeface="Arial Narrow"/>
              </a:rPr>
              <a:t>1/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. (½(1 + 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Arial Narrow"/>
                <a:cs typeface="Arial Narrow"/>
              </a:rPr>
              <a:t>1/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.(½(1 - 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))</a:t>
            </a:r>
            <a:r>
              <a:rPr lang="en-US" sz="2400" baseline="30000" dirty="0" smtClean="0"/>
              <a:t>n </a:t>
            </a:r>
          </a:p>
          <a:p>
            <a:endParaRPr lang="en-US" sz="2400" b="1" baseline="30000" dirty="0" smtClean="0">
              <a:solidFill>
                <a:srgbClr val="0000FF"/>
              </a:solidFill>
            </a:endParaRP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  <p:sp>
        <p:nvSpPr>
          <p:cNvPr id="5" name="Rectangle 4"/>
          <p:cNvSpPr/>
          <p:nvPr/>
        </p:nvSpPr>
        <p:spPr>
          <a:xfrm>
            <a:off x="8156086" y="5555848"/>
            <a:ext cx="530714" cy="584776"/>
          </a:xfrm>
          <a:prstGeom prst="rect">
            <a:avLst/>
          </a:prstGeom>
          <a:solidFill>
            <a:srgbClr val="FF6600"/>
          </a:solidFill>
        </p:spPr>
        <p:txBody>
          <a:bodyPr wrap="none">
            <a:spAutoFit/>
          </a:bodyPr>
          <a:lstStyle/>
          <a:p>
            <a:pPr lvl="0"/>
            <a:r>
              <a:rPr lang="en-US" sz="3200" dirty="0" err="1" smtClean="0">
                <a:solidFill>
                  <a:prstClr val="black"/>
                </a:solidFill>
                <a:sym typeface="Wingdings"/>
              </a:rPr>
              <a:t>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Case of equal roots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the characteristic equation has </a:t>
            </a:r>
            <a:r>
              <a:rPr lang="en-US" sz="2400" dirty="0" smtClean="0">
                <a:solidFill>
                  <a:srgbClr val="0000FF"/>
                </a:solidFill>
              </a:rPr>
              <a:t>only one root </a:t>
            </a:r>
            <a:r>
              <a:rPr lang="en-US" sz="2400" dirty="0" smtClean="0">
                <a:solidFill>
                  <a:srgbClr val="0000FF"/>
                </a:solidFill>
              </a:rPr>
              <a:t>r</a:t>
            </a:r>
            <a:r>
              <a:rPr lang="en-US" sz="2400" baseline="-25000" dirty="0" smtClean="0">
                <a:solidFill>
                  <a:srgbClr val="0000FF"/>
                </a:solidFill>
              </a:rPr>
              <a:t>0 </a:t>
            </a:r>
            <a:r>
              <a:rPr lang="en-US" sz="2400" dirty="0" smtClean="0">
                <a:solidFill>
                  <a:srgbClr val="0000FF"/>
                </a:solidFill>
              </a:rPr>
              <a:t>(*), </a:t>
            </a:r>
            <a:r>
              <a:rPr lang="en-US" sz="2400" dirty="0" smtClean="0">
                <a:solidFill>
                  <a:srgbClr val="0000FF"/>
                </a:solidFill>
              </a:rPr>
              <a:t>then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the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solution will be</a:t>
            </a: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			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</a:t>
            </a:r>
            <a:r>
              <a:rPr lang="en-US" sz="2400" dirty="0" smtClean="0"/>
              <a:t>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r</a:t>
            </a:r>
            <a:r>
              <a:rPr lang="en-US" sz="2400" baseline="-25000" dirty="0" smtClean="0"/>
              <a:t>0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.nr</a:t>
            </a:r>
            <a:r>
              <a:rPr lang="en-US" sz="2400" baseline="-25000" dirty="0" smtClean="0"/>
              <a:t>0</a:t>
            </a:r>
            <a:r>
              <a:rPr lang="en-US" sz="2400" baseline="30000" dirty="0" smtClean="0"/>
              <a:t>n </a:t>
            </a:r>
          </a:p>
          <a:p>
            <a:endParaRPr lang="en-US" sz="2400" baseline="30000" dirty="0" smtClean="0">
              <a:solidFill>
                <a:srgbClr val="0000FF"/>
              </a:solidFill>
            </a:endParaRPr>
          </a:p>
          <a:p>
            <a:r>
              <a:rPr lang="en-US" sz="2400" dirty="0" smtClean="0"/>
              <a:t>See the example in the book.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 </a:t>
            </a: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  <p:sp>
        <p:nvSpPr>
          <p:cNvPr id="5" name="Rectangle 4"/>
          <p:cNvSpPr/>
          <p:nvPr/>
        </p:nvSpPr>
        <p:spPr>
          <a:xfrm>
            <a:off x="8156086" y="5555848"/>
            <a:ext cx="530714" cy="584776"/>
          </a:xfrm>
          <a:prstGeom prst="rect">
            <a:avLst/>
          </a:prstGeom>
          <a:solidFill>
            <a:srgbClr val="FF6600"/>
          </a:solidFill>
        </p:spPr>
        <p:txBody>
          <a:bodyPr wrap="none">
            <a:spAutoFit/>
          </a:bodyPr>
          <a:lstStyle/>
          <a:p>
            <a:pPr lvl="0"/>
            <a:r>
              <a:rPr lang="en-US" sz="3200" dirty="0" err="1" smtClean="0">
                <a:solidFill>
                  <a:prstClr val="black"/>
                </a:solidFill>
                <a:sym typeface="Wingdings"/>
              </a:rPr>
              <a:t>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4: Characteristic equation with complex roots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Solve: 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2.a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-2.a</a:t>
            </a:r>
            <a:r>
              <a:rPr lang="en-US" sz="2400" baseline="-25000" dirty="0" smtClean="0"/>
              <a:t>n-2 </a:t>
            </a:r>
            <a:r>
              <a:rPr lang="en-US" sz="2400" baseline="30000" dirty="0" smtClean="0"/>
              <a:t>	</a:t>
            </a:r>
            <a:r>
              <a:rPr lang="en-US" sz="2400" dirty="0" smtClean="0"/>
              <a:t>(Given that 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and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2)</a:t>
            </a:r>
          </a:p>
          <a:p>
            <a:endParaRPr lang="en-US" sz="2400" baseline="30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 is: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- 2r + 2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0. It has two roots </a:t>
            </a:r>
          </a:p>
          <a:p>
            <a:endParaRPr lang="en-US" sz="2400" dirty="0" smtClean="0"/>
          </a:p>
          <a:p>
            <a:r>
              <a:rPr lang="en-US" sz="2400" dirty="0" smtClean="0"/>
              <a:t>					</a:t>
            </a:r>
            <a:r>
              <a:rPr lang="en-US" sz="2400" dirty="0" smtClean="0">
                <a:solidFill>
                  <a:srgbClr val="0000FF"/>
                </a:solidFill>
              </a:rPr>
              <a:t>(1 +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and </a:t>
            </a:r>
            <a:r>
              <a:rPr lang="en-US" sz="2400" dirty="0" smtClean="0">
                <a:solidFill>
                  <a:srgbClr val="0000FF"/>
                </a:solidFill>
              </a:rPr>
              <a:t>(1 -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</a:p>
          <a:p>
            <a:endParaRPr lang="en-US" sz="2400" dirty="0" smtClean="0"/>
          </a:p>
          <a:p>
            <a:r>
              <a:rPr lang="en-US" sz="2400" dirty="0" smtClean="0"/>
              <a:t>The sequence {a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} is a solution to this recurrence relation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(1+i)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(1-i)</a:t>
            </a:r>
            <a:r>
              <a:rPr lang="en-US" sz="2400" baseline="30000" dirty="0" smtClean="0"/>
              <a:t>n </a:t>
            </a:r>
          </a:p>
          <a:p>
            <a:endParaRPr lang="en-US" sz="2400" baseline="30000" dirty="0" smtClean="0"/>
          </a:p>
          <a:p>
            <a:r>
              <a:rPr lang="en-US" sz="2000" dirty="0" smtClean="0">
                <a:latin typeface="Arial Narrow"/>
                <a:cs typeface="Arial Narrow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Now, compute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1 and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2 from the initial conditions</a:t>
            </a:r>
            <a:r>
              <a:rPr lang="en-US" sz="2000" dirty="0" smtClean="0">
                <a:latin typeface="Arial Narrow"/>
                <a:cs typeface="Arial Narrow"/>
              </a:rPr>
              <a:t>):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1 = - </a:t>
            </a:r>
            <a:r>
              <a:rPr lang="en-US" sz="2000" dirty="0" err="1" smtClean="0">
                <a:latin typeface="Arial Narrow"/>
                <a:cs typeface="Arial Narrow"/>
              </a:rPr>
              <a:t>i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2 = </a:t>
            </a:r>
            <a:r>
              <a:rPr lang="en-US" sz="2000" dirty="0" err="1" smtClean="0">
                <a:latin typeface="Arial Narrow"/>
                <a:cs typeface="Arial Narrow"/>
              </a:rPr>
              <a:t>i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endParaRPr lang="en-US" sz="2000" baseline="30000" dirty="0" smtClean="0">
              <a:latin typeface="Arial Narrow"/>
              <a:cs typeface="Arial Narrow"/>
            </a:endParaRPr>
          </a:p>
          <a:p>
            <a:endParaRPr lang="en-US" sz="2400" baseline="30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The final solution is a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= </a:t>
            </a:r>
            <a:r>
              <a:rPr lang="en-US" sz="2400" dirty="0" smtClean="0">
                <a:latin typeface="Arial Narrow"/>
                <a:cs typeface="Arial Narrow"/>
              </a:rPr>
              <a:t>-i.(1+i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Arial Narrow"/>
                <a:cs typeface="Arial Narrow"/>
              </a:rPr>
              <a:t>i</a:t>
            </a:r>
            <a:r>
              <a:rPr lang="en-US" sz="2400" dirty="0" smtClean="0"/>
              <a:t>.(1-i)</a:t>
            </a:r>
            <a:r>
              <a:rPr lang="en-US" sz="2400" baseline="30000" dirty="0" smtClean="0"/>
              <a:t>n </a:t>
            </a:r>
          </a:p>
          <a:p>
            <a:endParaRPr lang="en-US" sz="2400" dirty="0" smtClean="0"/>
          </a:p>
          <a:p>
            <a:r>
              <a:rPr lang="en-US" sz="2400" dirty="0" smtClean="0"/>
              <a:t>Check if it works!</a:t>
            </a:r>
          </a:p>
          <a:p>
            <a:endParaRPr lang="en-US" sz="2400" b="1" baseline="30000" dirty="0" smtClean="0">
              <a:solidFill>
                <a:srgbClr val="0000FF"/>
              </a:solidFill>
            </a:endParaRP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i="1" dirty="0" smtClean="0"/>
              <a:t>Divide and Conquer </a:t>
            </a:r>
            <a:br>
              <a:rPr lang="en-US" sz="3600" i="1" dirty="0" smtClean="0"/>
            </a:br>
            <a:r>
              <a:rPr lang="en-US" sz="3600" dirty="0" smtClean="0"/>
              <a:t>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Some recursive algorithms divide a problem of </a:t>
            </a:r>
            <a:r>
              <a:rPr lang="en-US" sz="2400" dirty="0" smtClean="0">
                <a:solidFill>
                  <a:srgbClr val="FF0000"/>
                </a:solidFill>
              </a:rPr>
              <a:t>size “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” </a:t>
            </a:r>
            <a:r>
              <a:rPr lang="en-US" sz="2400" dirty="0" smtClean="0"/>
              <a:t>into </a:t>
            </a:r>
            <a:r>
              <a:rPr lang="en-US" sz="2400" dirty="0" smtClean="0">
                <a:solidFill>
                  <a:srgbClr val="0000FF"/>
                </a:solidFill>
              </a:rPr>
              <a:t>“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” sub-problems </a:t>
            </a:r>
            <a:r>
              <a:rPr lang="en-US" sz="2400" dirty="0" smtClean="0"/>
              <a:t>each of size “</a:t>
            </a:r>
            <a:r>
              <a:rPr lang="en-US" sz="2400" dirty="0" err="1" smtClean="0"/>
              <a:t>n/b</a:t>
            </a:r>
            <a:r>
              <a:rPr lang="en-US" sz="2400" dirty="0" smtClean="0"/>
              <a:t>”, and derive the solution by combining the results from these sub-problems.</a:t>
            </a:r>
          </a:p>
          <a:p>
            <a:endParaRPr lang="en-US" sz="2400" dirty="0" smtClean="0"/>
          </a:p>
          <a:p>
            <a:r>
              <a:rPr lang="en-US" sz="2400" dirty="0" smtClean="0"/>
              <a:t>This is known as the </a:t>
            </a:r>
            <a:r>
              <a:rPr lang="en-US" sz="2400" dirty="0" smtClean="0">
                <a:solidFill>
                  <a:srgbClr val="0000FF"/>
                </a:solidFill>
              </a:rPr>
              <a:t>divide-and-conquer </a:t>
            </a:r>
            <a:r>
              <a:rPr lang="en-US" sz="2400" dirty="0" smtClean="0"/>
              <a:t>approach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Example 1. Binary Search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If </a:t>
            </a:r>
            <a:r>
              <a:rPr lang="en-US" sz="2400" dirty="0" err="1" smtClean="0"/>
              <a:t>f(n</a:t>
            </a:r>
            <a:r>
              <a:rPr lang="en-US" sz="2400" dirty="0" smtClean="0"/>
              <a:t>) comparisons are needed to search an object from a list of size </a:t>
            </a:r>
            <a:r>
              <a:rPr lang="en-US" sz="2400" dirty="0" err="1" smtClean="0"/>
              <a:t>n</a:t>
            </a:r>
            <a:r>
              <a:rPr lang="en-US" sz="2400" dirty="0" smtClean="0"/>
              <a:t>, then </a:t>
            </a:r>
          </a:p>
          <a:p>
            <a:pPr>
              <a:buNone/>
            </a:pPr>
            <a:r>
              <a:rPr lang="en-US" sz="2400" dirty="0" smtClean="0"/>
              <a:t>						</a:t>
            </a:r>
            <a:r>
              <a:rPr lang="en-US" sz="2400" dirty="0" err="1" smtClean="0"/>
              <a:t>f(n</a:t>
            </a:r>
            <a:r>
              <a:rPr lang="en-US" sz="2400" dirty="0" smtClean="0"/>
              <a:t>) = f(n/2) + 2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Divide and Conquer 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Example 2: Finding the maximum and minimum of a sequence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dirty="0" smtClean="0"/>
              <a:t>							</a:t>
            </a:r>
            <a:r>
              <a:rPr lang="en-US" sz="2400" dirty="0" err="1" smtClean="0"/>
              <a:t>f(n</a:t>
            </a:r>
            <a:r>
              <a:rPr lang="en-US" sz="2400" dirty="0" smtClean="0"/>
              <a:t>) = 2.f(n/2) + 2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Example 3. Merge Sort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Divide the list into two </a:t>
            </a:r>
            <a:r>
              <a:rPr lang="en-US" sz="2400" dirty="0" err="1" smtClean="0"/>
              <a:t>sublists</a:t>
            </a:r>
            <a:r>
              <a:rPr lang="en-US" sz="2400" dirty="0" smtClean="0"/>
              <a:t>, sort each of them and then merge. Here</a:t>
            </a:r>
          </a:p>
          <a:p>
            <a:pPr>
              <a:buNone/>
            </a:pPr>
            <a:r>
              <a:rPr lang="en-US" sz="2400" dirty="0" smtClean="0"/>
              <a:t>						</a:t>
            </a:r>
            <a:r>
              <a:rPr lang="en-US" sz="2400" dirty="0" err="1" smtClean="0"/>
              <a:t>f(n</a:t>
            </a:r>
            <a:r>
              <a:rPr lang="en-US" sz="2400" dirty="0" smtClean="0"/>
              <a:t>) = 2.f(n/2) + </a:t>
            </a:r>
            <a:r>
              <a:rPr lang="en-US" sz="2400" dirty="0" err="1" smtClean="0"/>
              <a:t>n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i="1" dirty="0" smtClean="0"/>
              <a:t>Divide and Conquer </a:t>
            </a:r>
            <a:br>
              <a:rPr lang="en-US" sz="3600" i="1" dirty="0" smtClean="0"/>
            </a:br>
            <a:r>
              <a:rPr lang="en-US" sz="3600" dirty="0" smtClean="0"/>
              <a:t>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65" y="1600200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Theorem</a:t>
            </a:r>
            <a:r>
              <a:rPr lang="en-US" sz="2400" dirty="0" smtClean="0"/>
              <a:t>. The solution to a recurrence relations of the form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	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</a:t>
            </a:r>
            <a:r>
              <a:rPr lang="en-US" sz="2400" dirty="0" err="1" smtClean="0">
                <a:solidFill>
                  <a:srgbClr val="0000FF"/>
                </a:solidFill>
              </a:rPr>
              <a:t>a.f(n/b</a:t>
            </a:r>
            <a:r>
              <a:rPr lang="en-US" sz="2400" dirty="0" smtClean="0">
                <a:solidFill>
                  <a:srgbClr val="0000FF"/>
                </a:solidFill>
              </a:rPr>
              <a:t>) +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(here </a:t>
            </a:r>
            <a:r>
              <a:rPr lang="en-US" sz="2400" dirty="0" err="1" smtClean="0"/>
              <a:t>b</a:t>
            </a:r>
            <a:r>
              <a:rPr lang="en-US" sz="2400" dirty="0" smtClean="0"/>
              <a:t> divides </a:t>
            </a:r>
            <a:r>
              <a:rPr lang="en-US" sz="2400" dirty="0" err="1" smtClean="0"/>
              <a:t>n</a:t>
            </a:r>
            <a:r>
              <a:rPr lang="en-US" sz="2400" dirty="0" smtClean="0"/>
              <a:t>, a ≥ 1, </a:t>
            </a:r>
            <a:r>
              <a:rPr lang="en-US" sz="2400" dirty="0" err="1" smtClean="0"/>
              <a:t>b</a:t>
            </a:r>
            <a:r>
              <a:rPr lang="en-US" sz="2400" dirty="0" smtClean="0"/>
              <a:t> &gt;1, and </a:t>
            </a:r>
            <a:r>
              <a:rPr lang="en-US" sz="2400" dirty="0" err="1" smtClean="0"/>
              <a:t>c</a:t>
            </a:r>
            <a:r>
              <a:rPr lang="en-US" sz="2400" dirty="0" smtClean="0"/>
              <a:t> is a </a:t>
            </a:r>
            <a:r>
              <a:rPr lang="en-US" sz="2400" dirty="0" smtClean="0">
                <a:solidFill>
                  <a:srgbClr val="0000FF"/>
                </a:solidFill>
              </a:rPr>
              <a:t>positive real number</a:t>
            </a:r>
            <a:r>
              <a:rPr lang="en-US" sz="2400" dirty="0" smtClean="0"/>
              <a:t>) is</a:t>
            </a:r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f(n</a:t>
            </a:r>
            <a:r>
              <a:rPr lang="en-US" sz="2400" dirty="0" smtClean="0"/>
              <a:t>)					 (if a=1)</a:t>
            </a:r>
          </a:p>
          <a:p>
            <a:pPr>
              <a:buNone/>
            </a:pPr>
            <a:r>
              <a:rPr lang="en-US" sz="2400" dirty="0" smtClean="0"/>
              <a:t>							(if </a:t>
            </a:r>
            <a:r>
              <a:rPr lang="en-US" sz="2400" dirty="0" smtClean="0"/>
              <a:t>a &gt;</a:t>
            </a:r>
            <a:r>
              <a:rPr lang="en-US" sz="2400" dirty="0" smtClean="0"/>
              <a:t>1)</a:t>
            </a:r>
          </a:p>
          <a:p>
            <a:pPr>
              <a:buNone/>
            </a:pPr>
            <a:r>
              <a:rPr lang="en-US" sz="2400" dirty="0" smtClean="0"/>
              <a:t>			 			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(See the complete derivation in page 530)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287287" y="3424382"/>
          <a:ext cx="1203036" cy="399472"/>
        </p:xfrm>
        <a:graphic>
          <a:graphicData uri="http://schemas.openxmlformats.org/presentationml/2006/ole">
            <p:oleObj spid="_x0000_s61442" name="Equation" r:id="rId3" imgW="660400" imgH="203200" progId="Equation.DSMT4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287287" y="3873500"/>
          <a:ext cx="1422400" cy="449118"/>
        </p:xfrm>
        <a:graphic>
          <a:graphicData uri="http://schemas.openxmlformats.org/presentationml/2006/ole">
            <p:oleObj spid="_x0000_s61443" name="Equation" r:id="rId4" imgW="723900" imgH="2413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Divide and Conquer 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1763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  </a:t>
            </a:r>
            <a:r>
              <a:rPr lang="en-US" sz="2400" b="1" cap="small" dirty="0" smtClean="0">
                <a:solidFill>
                  <a:srgbClr val="0000FF"/>
                </a:solidFill>
              </a:rPr>
              <a:t>Proof outline</a:t>
            </a:r>
            <a:r>
              <a:rPr lang="en-US" sz="2400" dirty="0" smtClean="0">
                <a:solidFill>
                  <a:srgbClr val="0000FF"/>
                </a:solidFill>
              </a:rPr>
              <a:t>. Given 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</a:t>
            </a:r>
            <a:r>
              <a:rPr lang="en-US" sz="2400" dirty="0" err="1" smtClean="0">
                <a:solidFill>
                  <a:srgbClr val="0000FF"/>
                </a:solidFill>
              </a:rPr>
              <a:t>a.f(n/b</a:t>
            </a:r>
            <a:r>
              <a:rPr lang="en-US" sz="2400" dirty="0" smtClean="0">
                <a:solidFill>
                  <a:srgbClr val="0000FF"/>
                </a:solidFill>
              </a:rPr>
              <a:t>) +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   	</a:t>
            </a:r>
            <a:r>
              <a:rPr lang="en-US" sz="2400" dirty="0" smtClean="0">
                <a:solidFill>
                  <a:srgbClr val="FF0000"/>
                </a:solidFill>
              </a:rPr>
              <a:t>Let 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=b</a:t>
            </a:r>
            <a:r>
              <a:rPr lang="en-US" sz="2400" baseline="30000" dirty="0" smtClean="0">
                <a:solidFill>
                  <a:srgbClr val="FF0000"/>
                </a:solidFill>
              </a:rPr>
              <a:t>k</a:t>
            </a:r>
            <a:r>
              <a:rPr lang="en-US" sz="2400" dirty="0" smtClean="0"/>
              <a:t>. </a:t>
            </a:r>
            <a:r>
              <a:rPr lang="en-US" sz="2000" dirty="0" smtClean="0"/>
              <a:t>Then </a:t>
            </a:r>
            <a:r>
              <a:rPr lang="en-US" sz="2000" dirty="0" smtClean="0"/>
              <a:t>	</a:t>
            </a:r>
            <a:r>
              <a:rPr lang="en-US" sz="2400" dirty="0" err="1" smtClean="0"/>
              <a:t>f</a:t>
            </a:r>
            <a:r>
              <a:rPr lang="en-US" sz="2400" dirty="0" err="1" smtClean="0"/>
              <a:t>(n</a:t>
            </a:r>
            <a:r>
              <a:rPr lang="en-US" sz="2400" dirty="0" smtClean="0"/>
              <a:t>) = a.[a.f(n/b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)+c] + </a:t>
            </a:r>
            <a:r>
              <a:rPr lang="en-US" sz="2400" dirty="0" err="1" smtClean="0"/>
              <a:t>c</a:t>
            </a:r>
            <a:r>
              <a:rPr lang="en-US" sz="2400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					 =  a.[a.[a.f(n/b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)+c]+c]+ </a:t>
            </a:r>
            <a:r>
              <a:rPr lang="en-US" sz="2400" dirty="0" err="1" smtClean="0"/>
              <a:t>c</a:t>
            </a:r>
            <a:r>
              <a:rPr lang="en-US" sz="2400" dirty="0" smtClean="0"/>
              <a:t>	 and so on …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					 =  </a:t>
            </a:r>
            <a:r>
              <a:rPr lang="en-US" sz="2400" dirty="0" err="1" smtClean="0"/>
              <a:t>a</a:t>
            </a:r>
            <a:r>
              <a:rPr lang="en-US" sz="2400" baseline="30000" dirty="0" err="1" smtClean="0"/>
              <a:t>k</a:t>
            </a:r>
            <a:r>
              <a:rPr lang="en-US" sz="2400" dirty="0" smtClean="0"/>
              <a:t>. </a:t>
            </a:r>
            <a:r>
              <a:rPr lang="en-US" sz="2400" dirty="0" err="1" smtClean="0"/>
              <a:t>f(n/b</a:t>
            </a:r>
            <a:r>
              <a:rPr lang="en-US" sz="2400" baseline="30000" dirty="0" err="1" smtClean="0"/>
              <a:t>k</a:t>
            </a:r>
            <a:r>
              <a:rPr lang="en-US" sz="2400" dirty="0" smtClean="0"/>
              <a:t>) + c.(a</a:t>
            </a:r>
            <a:r>
              <a:rPr lang="en-US" sz="2400" baseline="30000" dirty="0" smtClean="0"/>
              <a:t>k-1</a:t>
            </a:r>
            <a:r>
              <a:rPr lang="en-US" sz="2400" dirty="0" smtClean="0"/>
              <a:t>+a</a:t>
            </a:r>
            <a:r>
              <a:rPr lang="en-US" sz="2400" baseline="30000" dirty="0" smtClean="0"/>
              <a:t>k-2</a:t>
            </a:r>
            <a:r>
              <a:rPr lang="en-US" sz="2400" dirty="0" smtClean="0"/>
              <a:t>+…+1) 	… (1)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					 =  </a:t>
            </a:r>
            <a:r>
              <a:rPr lang="en-US" sz="2400" dirty="0" err="1" smtClean="0"/>
              <a:t>a</a:t>
            </a:r>
            <a:r>
              <a:rPr lang="en-US" sz="2400" baseline="30000" dirty="0" err="1" smtClean="0"/>
              <a:t>k</a:t>
            </a:r>
            <a:r>
              <a:rPr lang="en-US" sz="2400" dirty="0" err="1" smtClean="0"/>
              <a:t>.f(n/b</a:t>
            </a:r>
            <a:r>
              <a:rPr lang="en-US" sz="2400" baseline="30000" dirty="0" err="1" smtClean="0"/>
              <a:t>k</a:t>
            </a:r>
            <a:r>
              <a:rPr lang="en-US" sz="2400" dirty="0" smtClean="0"/>
              <a:t>) + c.(a</a:t>
            </a:r>
            <a:r>
              <a:rPr lang="en-US" sz="2400" baseline="30000" dirty="0" smtClean="0"/>
              <a:t>k</a:t>
            </a:r>
            <a:r>
              <a:rPr lang="en-US" sz="2400" dirty="0" smtClean="0"/>
              <a:t>-1)/(a-1)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					 =  a</a:t>
            </a:r>
            <a:r>
              <a:rPr lang="en-US" sz="2400" baseline="30000" dirty="0" smtClean="0"/>
              <a:t>k</a:t>
            </a:r>
            <a:r>
              <a:rPr lang="en-US" sz="2400" dirty="0" smtClean="0"/>
              <a:t>.f(1) + c.(a</a:t>
            </a:r>
            <a:r>
              <a:rPr lang="en-US" sz="2400" baseline="30000" dirty="0" smtClean="0"/>
              <a:t>k</a:t>
            </a:r>
            <a:r>
              <a:rPr lang="en-US" sz="2400" dirty="0" smtClean="0"/>
              <a:t>-1)/(a-1)			… (2)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</a:t>
            </a:r>
            <a:r>
              <a:rPr lang="en-US" sz="2000" dirty="0" smtClean="0"/>
              <a:t>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Divide and Conquer 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1763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  </a:t>
            </a:r>
            <a:r>
              <a:rPr lang="en-US" sz="2400" b="1" cap="small" dirty="0" smtClean="0">
                <a:solidFill>
                  <a:srgbClr val="0000FF"/>
                </a:solidFill>
              </a:rPr>
              <a:t>Proof outline</a:t>
            </a:r>
            <a:r>
              <a:rPr lang="en-US" sz="2400" dirty="0" smtClean="0">
                <a:solidFill>
                  <a:srgbClr val="0000FF"/>
                </a:solidFill>
              </a:rPr>
              <a:t>. Given 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</a:t>
            </a:r>
            <a:r>
              <a:rPr lang="en-US" sz="2400" dirty="0" err="1" smtClean="0">
                <a:solidFill>
                  <a:srgbClr val="0000FF"/>
                </a:solidFill>
              </a:rPr>
              <a:t>a.f(n/b</a:t>
            </a:r>
            <a:r>
              <a:rPr lang="en-US" sz="2400" dirty="0" smtClean="0">
                <a:solidFill>
                  <a:srgbClr val="0000FF"/>
                </a:solidFill>
              </a:rPr>
              <a:t>) +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   </a:t>
            </a:r>
            <a:r>
              <a:rPr lang="en-US" sz="2400" dirty="0" smtClean="0"/>
              <a:t>	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n-US" sz="2400" dirty="0" smtClean="0"/>
              <a:t>When a=1, 		</a:t>
            </a:r>
            <a:r>
              <a:rPr lang="en-US" sz="2400" dirty="0" err="1" smtClean="0"/>
              <a:t>f(n</a:t>
            </a:r>
            <a:r>
              <a:rPr lang="en-US" sz="2400" dirty="0" smtClean="0"/>
              <a:t>) = f(1) + </a:t>
            </a:r>
            <a:r>
              <a:rPr lang="en-US" sz="2400" dirty="0" err="1" smtClean="0"/>
              <a:t>c.k</a:t>
            </a:r>
            <a:r>
              <a:rPr lang="en-US" sz="2400" dirty="0" smtClean="0"/>
              <a:t>		(from 1)</a:t>
            </a:r>
          </a:p>
          <a:p>
            <a:pPr>
              <a:buNone/>
            </a:pPr>
            <a:r>
              <a:rPr lang="en-US" sz="2400" dirty="0" smtClean="0"/>
              <a:t>   						Note that 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</a:rPr>
              <a:t>b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k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k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</a:rPr>
              <a:t>log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b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/>
              <a:t>, </a:t>
            </a:r>
          </a:p>
          <a:p>
            <a:pPr>
              <a:buNone/>
            </a:pPr>
            <a:r>
              <a:rPr lang="en-US" sz="2400" dirty="0" smtClean="0"/>
              <a:t>					So   </a:t>
            </a:r>
            <a:r>
              <a:rPr lang="en-US" sz="2400" dirty="0" err="1" smtClean="0"/>
              <a:t>f(n</a:t>
            </a:r>
            <a:r>
              <a:rPr lang="en-US" sz="2400" dirty="0" smtClean="0"/>
              <a:t>) = f(1) + </a:t>
            </a:r>
            <a:r>
              <a:rPr lang="en-US" sz="2400" dirty="0" err="1" smtClean="0"/>
              <a:t>c</a:t>
            </a:r>
            <a:r>
              <a:rPr lang="en-US" sz="2400" dirty="0" smtClean="0"/>
              <a:t>. </a:t>
            </a:r>
            <a:r>
              <a:rPr lang="en-US" sz="2400" dirty="0" err="1" smtClean="0"/>
              <a:t>log</a:t>
            </a:r>
            <a:r>
              <a:rPr lang="en-US" sz="2400" baseline="-25000" dirty="0" err="1" smtClean="0"/>
              <a:t>b</a:t>
            </a:r>
            <a:r>
              <a:rPr lang="en-US" sz="2400" dirty="0" err="1" smtClean="0"/>
              <a:t>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	[</a:t>
            </a:r>
            <a:r>
              <a:rPr lang="en-US" sz="2400" dirty="0" smtClean="0">
                <a:solidFill>
                  <a:srgbClr val="0000FF"/>
                </a:solidFill>
              </a:rPr>
              <a:t>Thus 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</a:t>
            </a:r>
            <a:r>
              <a:rPr lang="en-US" sz="2400" dirty="0" err="1" smtClean="0">
                <a:solidFill>
                  <a:srgbClr val="0000FF"/>
                </a:solidFill>
              </a:rPr>
              <a:t>O(log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)]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    When a&gt;1,		</a:t>
            </a:r>
            <a:r>
              <a:rPr lang="en-US" sz="2400" dirty="0" err="1" smtClean="0"/>
              <a:t>f(n</a:t>
            </a:r>
            <a:r>
              <a:rPr lang="en-US" sz="2400" dirty="0" smtClean="0"/>
              <a:t>) = a</a:t>
            </a:r>
            <a:r>
              <a:rPr lang="en-US" sz="2400" baseline="30000" dirty="0" smtClean="0"/>
              <a:t>k</a:t>
            </a:r>
            <a:r>
              <a:rPr lang="en-US" sz="2400" dirty="0" smtClean="0"/>
              <a:t>.[f(1) + c/(a-1)] + c/(a-1) 	</a:t>
            </a:r>
            <a:r>
              <a:rPr lang="en-US" sz="2000" dirty="0" smtClean="0"/>
              <a:t>[          		    ]</a:t>
            </a:r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768335" y="5032663"/>
          <a:ext cx="1422400" cy="449118"/>
        </p:xfrm>
        <a:graphic>
          <a:graphicData uri="http://schemas.openxmlformats.org/presentationml/2006/ole">
            <p:oleObj spid="_x0000_s98306" name="Equation" r:id="rId3" imgW="723900" imgH="241300" progId="Equation.DSMT4">
              <p:embed/>
            </p:oleObj>
          </a:graphicData>
        </a:graphic>
      </p:graphicFrame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7040603" y="4571789"/>
          <a:ext cx="1314339" cy="425606"/>
        </p:xfrm>
        <a:graphic>
          <a:graphicData uri="http://schemas.openxmlformats.org/presentationml/2006/ole">
            <p:oleObj spid="_x0000_s98307" name="Equation" r:id="rId4" imgW="584200" imgH="177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Divide and Conquer 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1763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  	What if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≠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k</a:t>
            </a:r>
            <a:r>
              <a:rPr lang="en-US" sz="2400" dirty="0" smtClean="0">
                <a:solidFill>
                  <a:srgbClr val="0000FF"/>
                </a:solidFill>
              </a:rPr>
              <a:t>? </a:t>
            </a:r>
            <a:r>
              <a:rPr lang="en-US" sz="2400" dirty="0" smtClean="0"/>
              <a:t>The result still holds. 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Assume that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k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&lt;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&lt;b</a:t>
            </a:r>
            <a:r>
              <a:rPr lang="en-US" sz="2400" baseline="30000" dirty="0" smtClean="0">
                <a:solidFill>
                  <a:srgbClr val="0000FF"/>
                </a:solidFill>
              </a:rPr>
              <a:t>k+1.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</a:t>
            </a:r>
            <a:r>
              <a:rPr lang="en-US" sz="2400" dirty="0" smtClean="0"/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&lt; f(b</a:t>
            </a:r>
            <a:r>
              <a:rPr lang="en-US" sz="2400" baseline="30000" dirty="0" smtClean="0">
                <a:solidFill>
                  <a:srgbClr val="0000FF"/>
                </a:solidFill>
              </a:rPr>
              <a:t>k+1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</a:t>
            </a:r>
            <a:r>
              <a:rPr lang="en-US" sz="2400" dirty="0" smtClean="0">
                <a:solidFill>
                  <a:srgbClr val="0000FF"/>
                </a:solidFill>
              </a:rPr>
              <a:t>	f(b</a:t>
            </a:r>
            <a:r>
              <a:rPr lang="en-US" sz="2400" baseline="30000" dirty="0" smtClean="0">
                <a:solidFill>
                  <a:srgbClr val="0000FF"/>
                </a:solidFill>
              </a:rPr>
              <a:t>k+1</a:t>
            </a:r>
            <a:r>
              <a:rPr lang="en-US" sz="2400" dirty="0" smtClean="0">
                <a:solidFill>
                  <a:srgbClr val="0000FF"/>
                </a:solidFill>
              </a:rPr>
              <a:t>) 	</a:t>
            </a:r>
            <a:r>
              <a:rPr lang="en-US" sz="2400" dirty="0" smtClean="0">
                <a:solidFill>
                  <a:srgbClr val="0000FF"/>
                </a:solidFill>
              </a:rPr>
              <a:t>= f(1) + c.(k+1)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dirty="0" smtClean="0">
                <a:solidFill>
                  <a:srgbClr val="0000FF"/>
                </a:solidFill>
              </a:rPr>
              <a:t>		= </a:t>
            </a:r>
            <a:r>
              <a:rPr lang="en-US" sz="2400" dirty="0" smtClean="0">
                <a:solidFill>
                  <a:srgbClr val="0000FF"/>
                </a:solidFill>
              </a:rPr>
              <a:t>[f(1) +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dirty="0" smtClean="0">
                <a:solidFill>
                  <a:srgbClr val="0000FF"/>
                </a:solidFill>
              </a:rPr>
              <a:t>] + </a:t>
            </a:r>
            <a:r>
              <a:rPr lang="en-US" sz="2400" dirty="0" err="1" smtClean="0">
                <a:solidFill>
                  <a:srgbClr val="0000FF"/>
                </a:solidFill>
              </a:rPr>
              <a:t>c.k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dirty="0" smtClean="0">
                <a:solidFill>
                  <a:srgbClr val="0000FF"/>
                </a:solidFill>
              </a:rPr>
              <a:t>		= </a:t>
            </a:r>
            <a:r>
              <a:rPr lang="en-US" sz="2400" dirty="0" smtClean="0">
                <a:solidFill>
                  <a:srgbClr val="0000FF"/>
                </a:solidFill>
              </a:rPr>
              <a:t>[f(1) +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dirty="0" smtClean="0">
                <a:solidFill>
                  <a:srgbClr val="0000FF"/>
                </a:solidFill>
              </a:rPr>
              <a:t>] + </a:t>
            </a:r>
            <a:r>
              <a:rPr lang="en-US" sz="2400" dirty="0" err="1" smtClean="0">
                <a:solidFill>
                  <a:srgbClr val="0000FF"/>
                </a:solidFill>
              </a:rPr>
              <a:t>c.log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Therefore, 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is </a:t>
            </a:r>
            <a:r>
              <a:rPr lang="en-US" sz="2400" dirty="0" err="1" smtClean="0">
                <a:solidFill>
                  <a:srgbClr val="0000FF"/>
                </a:solidFill>
              </a:rPr>
              <a:t>O(log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Divide and Conquer Recurrence Relations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Apply to </a:t>
            </a:r>
            <a:r>
              <a:rPr lang="en-US" sz="2400" b="1" dirty="0" smtClean="0"/>
              <a:t>binary search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			</a:t>
            </a:r>
            <a:r>
              <a:rPr lang="en-US" dirty="0" err="1" smtClean="0">
                <a:solidFill>
                  <a:srgbClr val="0000FF"/>
                </a:solidFill>
              </a:rPr>
              <a:t>f(n</a:t>
            </a:r>
            <a:r>
              <a:rPr lang="en-US" dirty="0" smtClean="0">
                <a:solidFill>
                  <a:srgbClr val="0000FF"/>
                </a:solidFill>
              </a:rPr>
              <a:t>) = f(n/2) + 2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The complexity of binary search	</a:t>
            </a:r>
            <a:r>
              <a:rPr lang="en-US" sz="2400" dirty="0" err="1" smtClean="0"/>
              <a:t>f(n</a:t>
            </a:r>
            <a:r>
              <a:rPr lang="en-US" sz="2400" dirty="0" smtClean="0"/>
              <a:t>) 				(since a=1)</a:t>
            </a:r>
          </a:p>
          <a:p>
            <a:pPr>
              <a:buNone/>
            </a:pPr>
            <a:r>
              <a:rPr lang="en-US" sz="2400" dirty="0" smtClean="0"/>
              <a:t>			 			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What about finding the maximum or minimum of a sequence?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	</a:t>
            </a:r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2f(n/2) + 2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So, the complexity is </a:t>
            </a:r>
            <a:r>
              <a:rPr lang="en-US" sz="2400" dirty="0" err="1" smtClean="0">
                <a:solidFill>
                  <a:schemeClr val="tx2"/>
                </a:solidFill>
              </a:rPr>
              <a:t>f(n</a:t>
            </a:r>
            <a:r>
              <a:rPr lang="en-US" sz="2400" dirty="0" smtClean="0">
                <a:solidFill>
                  <a:schemeClr val="tx2"/>
                </a:solidFill>
              </a:rPr>
              <a:t>) 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096642" y="2671619"/>
          <a:ext cx="1203036" cy="399472"/>
        </p:xfrm>
        <a:graphic>
          <a:graphicData uri="http://schemas.openxmlformats.org/presentationml/2006/ole">
            <p:oleObj spid="_x0000_s63490" name="Equation" r:id="rId3" imgW="660400" imgH="203200" progId="Equation.DSMT4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846367" y="5204402"/>
          <a:ext cx="3461906" cy="467014"/>
        </p:xfrm>
        <a:graphic>
          <a:graphicData uri="http://schemas.openxmlformats.org/presentationml/2006/ole">
            <p:oleObj spid="_x0000_s63492" name="Equation" r:id="rId4" imgW="1866900" imgH="241300" progId="Equation.DSMT4">
              <p:embed/>
            </p:oleObj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57200" y="1417638"/>
            <a:ext cx="8025773" cy="2070628"/>
          </a:xfrm>
          <a:prstGeom prst="roundRect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3918857"/>
            <a:ext cx="8025773" cy="2207306"/>
          </a:xfrm>
          <a:prstGeom prst="roundRect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Compound Interest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47" y="1800131"/>
            <a:ext cx="7893507" cy="5047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person deposits $10,000 in a savings account that yields </a:t>
            </a:r>
          </a:p>
          <a:p>
            <a:r>
              <a:rPr lang="en-US" sz="2400" dirty="0" smtClean="0"/>
              <a:t>10% interest annually. How  much will be there in the account </a:t>
            </a:r>
          </a:p>
          <a:p>
            <a:r>
              <a:rPr lang="en-US" sz="2400" dirty="0" smtClean="0"/>
              <a:t>after 30 years?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	Let 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= account balance after </a:t>
            </a:r>
            <a:r>
              <a:rPr lang="en-US" sz="2400" dirty="0" err="1" smtClean="0"/>
              <a:t>n</a:t>
            </a:r>
            <a:r>
              <a:rPr lang="en-US" sz="2400" dirty="0" smtClean="0"/>
              <a:t> years.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	Then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+ 0.10 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= 1.1P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	Note that the definition is </a:t>
            </a:r>
            <a:r>
              <a:rPr lang="en-US" sz="2400" dirty="0" smtClean="0">
                <a:solidFill>
                  <a:srgbClr val="FF0000"/>
                </a:solidFill>
              </a:rPr>
              <a:t>recursive</a:t>
            </a:r>
            <a:r>
              <a:rPr lang="en-US" sz="2400" dirty="0" smtClean="0"/>
              <a:t>. 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What is the solution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?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FF0000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= P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>
                <a:solidFill>
                  <a:srgbClr val="FF0000"/>
                </a:solidFill>
              </a:rPr>
              <a:t> + 0.10 P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 </a:t>
            </a:r>
            <a:r>
              <a:rPr lang="en-US" sz="2400" dirty="0" smtClean="0">
                <a:solidFill>
                  <a:srgbClr val="FF0000"/>
                </a:solidFill>
              </a:rPr>
              <a:t>= 1.1P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/>
              <a:t>is a </a:t>
            </a:r>
            <a:r>
              <a:rPr lang="en-US" sz="2400" b="1" dirty="0" smtClean="0">
                <a:solidFill>
                  <a:srgbClr val="FF0000"/>
                </a:solidFill>
              </a:rPr>
              <a:t>recurrence relation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By “solving” this, we get the non-recursive version of it.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Master Theorem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400"/>
            <a:ext cx="9144000" cy="44628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9909" y="6012220"/>
            <a:ext cx="5713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Note that there are four parameter: a, </a:t>
            </a:r>
            <a:r>
              <a:rPr lang="en-US" sz="2400" dirty="0" err="1" smtClean="0">
                <a:solidFill>
                  <a:srgbClr val="FF0000"/>
                </a:solidFill>
              </a:rPr>
              <a:t>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c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Relation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46" y="1810132"/>
            <a:ext cx="83739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Recursively defined sequences </a:t>
            </a:r>
            <a:r>
              <a:rPr lang="en-US" sz="2400" dirty="0" smtClean="0"/>
              <a:t>are also known as  </a:t>
            </a:r>
            <a:r>
              <a:rPr lang="en-US" sz="2400" dirty="0" smtClean="0">
                <a:solidFill>
                  <a:srgbClr val="FF0000"/>
                </a:solidFill>
              </a:rPr>
              <a:t>recurrence relations</a:t>
            </a:r>
            <a:r>
              <a:rPr lang="en-US" sz="2400" dirty="0" smtClean="0"/>
              <a:t>. The actual sequence is a </a:t>
            </a:r>
            <a:r>
              <a:rPr lang="en-US" sz="2400" dirty="0" smtClean="0">
                <a:solidFill>
                  <a:srgbClr val="0000FF"/>
                </a:solidFill>
              </a:rPr>
              <a:t>solution</a:t>
            </a:r>
            <a:r>
              <a:rPr lang="en-US" sz="2400" dirty="0" smtClean="0"/>
              <a:t> of the recurrence relations. </a:t>
            </a:r>
          </a:p>
          <a:p>
            <a:endParaRPr lang="en-US" sz="2400" dirty="0" smtClean="0"/>
          </a:p>
          <a:p>
            <a:r>
              <a:rPr lang="en-US" sz="2400" dirty="0" smtClean="0"/>
              <a:t>Consider the recurrence relation: </a:t>
            </a:r>
            <a:r>
              <a:rPr lang="en-US" sz="2800" dirty="0" smtClean="0">
                <a:solidFill>
                  <a:srgbClr val="0000FF"/>
                </a:solidFill>
              </a:rPr>
              <a:t>a</a:t>
            </a:r>
            <a:r>
              <a:rPr lang="en-US" sz="2800" baseline="-25000" dirty="0" smtClean="0">
                <a:solidFill>
                  <a:srgbClr val="0000FF"/>
                </a:solidFill>
              </a:rPr>
              <a:t>n+1 </a:t>
            </a:r>
            <a:r>
              <a:rPr lang="en-US" sz="2800" dirty="0" smtClean="0">
                <a:solidFill>
                  <a:srgbClr val="0000FF"/>
                </a:solidFill>
              </a:rPr>
              <a:t>= 2a</a:t>
            </a:r>
            <a:r>
              <a:rPr lang="en-US" sz="28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aseline="-25000" dirty="0" smtClean="0"/>
              <a:t>	</a:t>
            </a:r>
            <a:r>
              <a:rPr lang="en-US" sz="2400" dirty="0" smtClean="0"/>
              <a:t>(</a:t>
            </a:r>
            <a:r>
              <a:rPr lang="en-US" sz="2400" dirty="0" err="1" smtClean="0"/>
              <a:t>n</a:t>
            </a:r>
            <a:r>
              <a:rPr lang="en-US" sz="2400" dirty="0" smtClean="0"/>
              <a:t> &gt; 0)  [Given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=1]</a:t>
            </a:r>
            <a:endParaRPr lang="en-US" sz="2400" baseline="-25000" dirty="0" smtClean="0"/>
          </a:p>
          <a:p>
            <a:endParaRPr lang="en-US" sz="2400" baseline="-25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00FF"/>
                </a:solidFill>
              </a:rPr>
              <a:t>solution</a:t>
            </a:r>
            <a:r>
              <a:rPr lang="en-US" sz="2400" dirty="0" smtClean="0"/>
              <a:t> is: </a:t>
            </a:r>
            <a:r>
              <a:rPr lang="en-US" sz="3200" dirty="0" smtClean="0">
                <a:solidFill>
                  <a:srgbClr val="FF0000"/>
                </a:solidFill>
              </a:rPr>
              <a:t>a</a:t>
            </a:r>
            <a:r>
              <a:rPr lang="en-US" sz="3200" baseline="-25000" dirty="0" smtClean="0">
                <a:solidFill>
                  <a:srgbClr val="FF0000"/>
                </a:solidFill>
              </a:rPr>
              <a:t>n</a:t>
            </a:r>
            <a:r>
              <a:rPr lang="en-US" sz="3200" dirty="0" smtClean="0">
                <a:solidFill>
                  <a:srgbClr val="FF0000"/>
                </a:solidFill>
              </a:rPr>
              <a:t> = 2</a:t>
            </a:r>
            <a:r>
              <a:rPr lang="en-US" sz="3200" baseline="30000" dirty="0" smtClean="0">
                <a:solidFill>
                  <a:srgbClr val="FF0000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(The sequence is 1, 2, 4, 8, …) </a:t>
            </a:r>
            <a:endParaRPr lang="en-US" sz="2400" baseline="30000" dirty="0" smtClean="0">
              <a:solidFill>
                <a:srgbClr val="0000FF"/>
              </a:solidFill>
            </a:endParaRPr>
          </a:p>
          <a:p>
            <a:endParaRPr lang="en-US" sz="2400" baseline="30000" dirty="0" smtClean="0"/>
          </a:p>
          <a:p>
            <a:r>
              <a:rPr lang="en-US" sz="2400" dirty="0" smtClean="0"/>
              <a:t>So, a</a:t>
            </a:r>
            <a:r>
              <a:rPr lang="en-US" sz="2400" baseline="-25000" dirty="0" smtClean="0"/>
              <a:t>30</a:t>
            </a:r>
            <a:r>
              <a:rPr lang="en-US" sz="2400" dirty="0" smtClean="0"/>
              <a:t> = 2</a:t>
            </a:r>
            <a:r>
              <a:rPr lang="en-US" sz="2400" baseline="30000" dirty="0" smtClean="0"/>
              <a:t>29</a:t>
            </a:r>
          </a:p>
          <a:p>
            <a:endParaRPr lang="en-US" sz="2400" dirty="0" smtClean="0"/>
          </a:p>
          <a:p>
            <a:r>
              <a:rPr lang="en-US" sz="2400" dirty="0" smtClean="0"/>
              <a:t>Given any recurrence relation, can we “solve” it? </a:t>
            </a:r>
          </a:p>
          <a:p>
            <a:endParaRPr lang="en-US" sz="2400" dirty="0" smtClean="0"/>
          </a:p>
          <a:p>
            <a:r>
              <a:rPr lang="en-US" sz="2400" dirty="0" smtClean="0"/>
              <a:t>Which are the ones that can be solved easily?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 of </a:t>
            </a:r>
            <a:br>
              <a:rPr lang="en-US" dirty="0" smtClean="0"/>
            </a:br>
            <a:r>
              <a:rPr lang="en-US" dirty="0" smtClean="0"/>
              <a:t>Recurrence Relations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0005" y="1670122"/>
            <a:ext cx="8810241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Fibonacci sequence</a:t>
            </a:r>
            <a:r>
              <a:rPr lang="en-US" sz="2400" dirty="0" smtClean="0">
                <a:solidFill>
                  <a:srgbClr val="0000FF"/>
                </a:solidFill>
              </a:rPr>
              <a:t>: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+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</a:t>
            </a:r>
            <a:r>
              <a:rPr lang="en-US" sz="2400" baseline="-25000" dirty="0" smtClean="0"/>
              <a:t>	</a:t>
            </a:r>
            <a:r>
              <a:rPr lang="en-US" sz="2400" dirty="0" smtClean="0"/>
              <a:t>(</a:t>
            </a:r>
            <a:r>
              <a:rPr lang="en-US" sz="2400" dirty="0" err="1" smtClean="0"/>
              <a:t>n</a:t>
            </a:r>
            <a:r>
              <a:rPr lang="en-US" sz="2400" dirty="0" smtClean="0"/>
              <a:t> &gt; 2)  [Given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1]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/>
            <a:r>
              <a:rPr lang="en-US" sz="2400" dirty="0" smtClean="0"/>
              <a:t>	What is the formula for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?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baseline="-25000" dirty="0" smtClean="0"/>
          </a:p>
          <a:p>
            <a:pPr marL="457200" indent="-457200"/>
            <a:r>
              <a:rPr lang="en-US" sz="2400" dirty="0" smtClean="0"/>
              <a:t>2.	How many </a:t>
            </a:r>
            <a:r>
              <a:rPr lang="en-US" sz="2400" dirty="0" smtClean="0">
                <a:solidFill>
                  <a:srgbClr val="0000FF"/>
                </a:solidFill>
              </a:rPr>
              <a:t>bit strings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rgbClr val="FF0000"/>
                </a:solidFill>
              </a:rPr>
              <a:t>length 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/>
              <a:t> that </a:t>
            </a:r>
            <a:r>
              <a:rPr lang="en-US" sz="2400" i="1" dirty="0" smtClean="0"/>
              <a:t>do not have </a:t>
            </a:r>
            <a:r>
              <a:rPr lang="en-US" sz="2400" b="1" i="1" dirty="0" smtClean="0">
                <a:solidFill>
                  <a:srgbClr val="0000FF"/>
                </a:solidFill>
              </a:rPr>
              <a:t>two consecutive 0s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</a:p>
          <a:p>
            <a:pPr marL="457200" indent="-457200"/>
            <a:endParaRPr lang="en-US" sz="2400" b="1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=1, the strings are </a:t>
            </a:r>
            <a:r>
              <a:rPr lang="en-US" sz="2400" b="1" dirty="0" smtClean="0">
                <a:solidFill>
                  <a:srgbClr val="660066"/>
                </a:solidFill>
              </a:rPr>
              <a:t>0</a:t>
            </a:r>
            <a:r>
              <a:rPr lang="en-US" sz="2400" dirty="0" smtClean="0">
                <a:solidFill>
                  <a:srgbClr val="0000FF"/>
                </a:solidFill>
              </a:rPr>
              <a:t> and </a:t>
            </a:r>
            <a:r>
              <a:rPr lang="en-US" sz="2400" b="1" dirty="0" smtClean="0">
                <a:solidFill>
                  <a:srgbClr val="660066"/>
                </a:solidFill>
              </a:rPr>
              <a:t>1</a:t>
            </a: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=2, the strings are </a:t>
            </a:r>
            <a:r>
              <a:rPr lang="en-US" sz="2400" dirty="0" smtClean="0">
                <a:solidFill>
                  <a:srgbClr val="FF0000"/>
                </a:solidFill>
              </a:rPr>
              <a:t>01, 10, 11</a:t>
            </a: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=3, the strings are </a:t>
            </a:r>
            <a:r>
              <a:rPr lang="en-US" sz="2400" dirty="0" smtClean="0">
                <a:solidFill>
                  <a:srgbClr val="FF0000"/>
                </a:solidFill>
              </a:rPr>
              <a:t>01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dirty="0" smtClean="0">
                <a:solidFill>
                  <a:srgbClr val="FF0000"/>
                </a:solidFill>
              </a:rPr>
              <a:t>11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dirty="0" smtClean="0">
                <a:solidFill>
                  <a:srgbClr val="FF0000"/>
                </a:solidFill>
              </a:rPr>
              <a:t>10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b="1" dirty="0" smtClean="0">
                <a:solidFill>
                  <a:srgbClr val="660066"/>
                </a:solidFill>
              </a:rPr>
              <a:t>0</a:t>
            </a:r>
            <a:r>
              <a:rPr lang="en-US" sz="2400" dirty="0" smtClean="0">
                <a:solidFill>
                  <a:srgbClr val="0000FF"/>
                </a:solidFill>
              </a:rPr>
              <a:t>10, </a:t>
            </a:r>
            <a:r>
              <a:rPr lang="en-US" sz="2400" b="1" dirty="0" smtClean="0">
                <a:solidFill>
                  <a:srgbClr val="660066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10</a:t>
            </a:r>
          </a:p>
          <a:p>
            <a:pPr marL="457200" indent="-457200"/>
            <a:endParaRPr lang="en-US" sz="24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Do you see a pattern here?</a:t>
            </a:r>
          </a:p>
          <a:p>
            <a:pPr marL="457200" indent="-457200">
              <a:buAutoNum type="arabicPeriod"/>
            </a:pPr>
            <a:endParaRPr lang="en-US" sz="2400" b="1" baseline="-25000" dirty="0" smtClean="0">
              <a:solidFill>
                <a:srgbClr val="0000FF"/>
              </a:solidFill>
            </a:endParaRPr>
          </a:p>
          <a:p>
            <a:pPr marL="457200" indent="-457200"/>
            <a:endParaRPr lang="en-US" sz="2400" b="1" baseline="-250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baseline="-25000" dirty="0" smtClean="0">
                <a:solidFill>
                  <a:srgbClr val="0000FF"/>
                </a:solidFill>
              </a:rPr>
              <a:t>	</a:t>
            </a:r>
          </a:p>
          <a:p>
            <a:endParaRPr lang="en-US" sz="2400" b="1" baseline="-25000" dirty="0" smtClean="0">
              <a:solidFill>
                <a:srgbClr val="0000FF"/>
              </a:solidFill>
            </a:endParaRPr>
          </a:p>
          <a:p>
            <a:endParaRPr lang="en-US" sz="2400" baseline="-25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Recurrence Relations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0005" y="1670122"/>
            <a:ext cx="8810241" cy="4893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smtClean="0"/>
              <a:t>Let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be the number of bit strings of </a:t>
            </a:r>
            <a:r>
              <a:rPr lang="en-US" sz="2400" dirty="0" smtClean="0">
                <a:solidFill>
                  <a:srgbClr val="0000FF"/>
                </a:solidFill>
              </a:rPr>
              <a:t>length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that </a:t>
            </a:r>
            <a:r>
              <a:rPr lang="en-US" sz="2400" dirty="0" smtClean="0">
                <a:solidFill>
                  <a:srgbClr val="000000"/>
                </a:solidFill>
              </a:rPr>
              <a:t>do not have </a:t>
            </a:r>
            <a:r>
              <a:rPr lang="en-US" sz="2400" dirty="0" smtClean="0">
                <a:solidFill>
                  <a:srgbClr val="0000FF"/>
                </a:solidFill>
              </a:rPr>
              <a:t>two consecutive 0’s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/>
            <a:endParaRPr lang="en-US" sz="24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 smtClean="0"/>
              <a:t>This can be represented as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		</a:t>
            </a:r>
            <a:r>
              <a:rPr lang="en-US" sz="2400" dirty="0" smtClean="0">
                <a:solidFill>
                  <a:srgbClr val="0000FF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why?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 marL="457200" indent="-457200"/>
            <a:endParaRPr lang="en-US" sz="24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	[bit string of length (n-1) without a 00 anywhere] 1		(a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and 	[bit string of length (n-2) without a 00 anywhere] 1 0	(a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 marL="457200" indent="-457200"/>
            <a:endParaRPr lang="en-US" sz="2400" baseline="-250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 </a:t>
            </a:r>
            <a:r>
              <a:rPr lang="en-US" sz="2400" dirty="0" smtClean="0">
                <a:solidFill>
                  <a:srgbClr val="0000FF"/>
                </a:solidFill>
              </a:rPr>
              <a:t>is a recurrence relation. Given this, can you find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? </a:t>
            </a:r>
          </a:p>
          <a:p>
            <a:pPr marL="457200" indent="-457200"/>
            <a:endParaRPr lang="en-US" sz="2400" baseline="-25000" dirty="0" smtClean="0">
              <a:solidFill>
                <a:srgbClr val="0000FF"/>
              </a:solidFill>
            </a:endParaRPr>
          </a:p>
          <a:p>
            <a:pPr marL="457200" indent="-457200"/>
            <a:endParaRPr lang="en-US" sz="2400" dirty="0" smtClean="0">
              <a:solidFill>
                <a:srgbClr val="0000FF"/>
              </a:solidFill>
            </a:endParaRPr>
          </a:p>
          <a:p>
            <a:pPr marL="457200" indent="-457200"/>
            <a:endParaRPr lang="en-US" sz="2400" b="1" baseline="-250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baseline="-25000" dirty="0" smtClean="0">
                <a:solidFill>
                  <a:srgbClr val="0000FF"/>
                </a:solidFill>
              </a:rPr>
              <a:t>	</a:t>
            </a:r>
          </a:p>
          <a:p>
            <a:endParaRPr lang="en-US" sz="2400" b="1" baseline="-25000" dirty="0" smtClean="0">
              <a:solidFill>
                <a:srgbClr val="0000FF"/>
              </a:solidFill>
            </a:endParaRPr>
          </a:p>
          <a:p>
            <a:endParaRPr lang="en-US" sz="2400" baseline="-25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Tower of Hanoi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48230" y="3913356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1025" y="391491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7169" y="3914119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799741" y="3003918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9291" y="3002361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598841" y="3000804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66226" y="3695379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8398" y="3478958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60048" y="3262537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78523" y="3046116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6477" y="2829695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0" y="4805680"/>
            <a:ext cx="91172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Transfer these disks from one peg to another. However, </a:t>
            </a:r>
            <a:r>
              <a:rPr lang="en-US" sz="2400" dirty="0" smtClean="0">
                <a:solidFill>
                  <a:srgbClr val="0000FF"/>
                </a:solidFill>
              </a:rPr>
              <a:t>at no time, 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 disk should be placed on another disk of smaller size</a:t>
            </a:r>
            <a:r>
              <a:rPr lang="en-US" sz="2400" dirty="0" smtClean="0"/>
              <a:t>. Start with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64 disks</a:t>
            </a:r>
            <a:r>
              <a:rPr lang="en-US" sz="2400" dirty="0" smtClean="0"/>
              <a:t>. When you have finished transferring them one peg to another, </a:t>
            </a:r>
          </a:p>
          <a:p>
            <a:r>
              <a:rPr lang="en-US" sz="2400" dirty="0" smtClean="0"/>
              <a:t>the world will end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Tower of Hanoi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49818" y="354450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2613" y="3546062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8757" y="3545267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801329" y="2635066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200879" y="2633509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600429" y="2631952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85181" y="3326527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17874" y="3110106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50568" y="2893684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78522" y="2677263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8065" y="2460842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76302" y="4180344"/>
            <a:ext cx="67034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Let, </a:t>
            </a:r>
            <a:r>
              <a:rPr lang="en-US" sz="2400" dirty="0" err="1" smtClean="0"/>
              <a:t>H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= number of moves to transfer </a:t>
            </a:r>
            <a:r>
              <a:rPr lang="en-US" sz="2400" dirty="0" err="1" smtClean="0"/>
              <a:t>n</a:t>
            </a:r>
            <a:r>
              <a:rPr lang="en-US" sz="2400" dirty="0" smtClean="0"/>
              <a:t> disks. Then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>
                <a:solidFill>
                  <a:srgbClr val="0000FF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2H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+1 (why?)</a:t>
            </a:r>
          </a:p>
          <a:p>
            <a:pPr algn="ctr"/>
            <a:endParaRPr lang="en-US" sz="2400" dirty="0" smtClean="0">
              <a:solidFill>
                <a:srgbClr val="0000FF"/>
              </a:solidFill>
            </a:endParaRPr>
          </a:p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Can you solve this and compute H</a:t>
            </a:r>
            <a:r>
              <a:rPr lang="en-US" sz="2400" baseline="-25000" dirty="0" smtClean="0">
                <a:solidFill>
                  <a:srgbClr val="0000FF"/>
                </a:solidFill>
              </a:rPr>
              <a:t>64</a:t>
            </a:r>
            <a:r>
              <a:rPr lang="en-US" sz="2400" dirty="0" smtClean="0">
                <a:solidFill>
                  <a:srgbClr val="0000FF"/>
                </a:solidFill>
              </a:rPr>
              <a:t>? (H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 = 1)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Linear Homogeneous Recurrence Relations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5240" y="1417638"/>
            <a:ext cx="616076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i="1" dirty="0" smtClean="0">
                <a:solidFill>
                  <a:srgbClr val="FF0000"/>
                </a:solidFill>
              </a:rPr>
              <a:t>linear</a:t>
            </a:r>
            <a:r>
              <a:rPr lang="en-US" sz="2400" dirty="0" smtClean="0">
                <a:solidFill>
                  <a:srgbClr val="FF0000"/>
                </a:solidFill>
              </a:rPr>
              <a:t> recurrence relation </a:t>
            </a:r>
            <a:r>
              <a:rPr lang="en-US" sz="2400" dirty="0" smtClean="0"/>
              <a:t>is of the form</a:t>
            </a:r>
          </a:p>
          <a:p>
            <a:endParaRPr lang="en-US" sz="2400" dirty="0" smtClean="0"/>
          </a:p>
          <a:p>
            <a:r>
              <a:rPr lang="en-US" sz="2400" dirty="0" smtClean="0"/>
              <a:t>	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.a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 a</a:t>
            </a:r>
            <a:r>
              <a:rPr lang="en-US" sz="2400" baseline="-25000" dirty="0" smtClean="0"/>
              <a:t>n-2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. a</a:t>
            </a:r>
            <a:r>
              <a:rPr lang="en-US" sz="2400" baseline="-25000" dirty="0" smtClean="0"/>
              <a:t>n-3 </a:t>
            </a:r>
            <a:r>
              <a:rPr lang="en-US" sz="2400" dirty="0" smtClean="0"/>
              <a:t>+ …+ c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. a</a:t>
            </a:r>
            <a:r>
              <a:rPr lang="en-US" sz="2400" baseline="-25000" dirty="0" smtClean="0"/>
              <a:t>n-</a:t>
            </a:r>
            <a:r>
              <a:rPr lang="en-US" sz="2400" baseline="-25000" dirty="0" err="1" smtClean="0"/>
              <a:t>k</a:t>
            </a:r>
            <a:endParaRPr lang="en-US" sz="2400" baseline="-25000" dirty="0" smtClean="0"/>
          </a:p>
          <a:p>
            <a:endParaRPr lang="en-US" sz="2400" baseline="30000" dirty="0" smtClean="0"/>
          </a:p>
          <a:p>
            <a:r>
              <a:rPr lang="en-US" sz="2400" dirty="0" smtClean="0"/>
              <a:t>(here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…,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are constants) 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3500255"/>
            <a:ext cx="86054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Its solution is of the form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(where </a:t>
            </a:r>
            <a:r>
              <a:rPr lang="en-US" sz="2400" dirty="0" err="1" smtClean="0"/>
              <a:t>r</a:t>
            </a:r>
            <a:r>
              <a:rPr lang="en-US" sz="2400" dirty="0" smtClean="0"/>
              <a:t> is a constant) if and only if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r</a:t>
            </a:r>
            <a:r>
              <a:rPr lang="en-US" sz="2400" dirty="0" smtClean="0"/>
              <a:t> is a solution of</a:t>
            </a:r>
          </a:p>
          <a:p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.r</a:t>
            </a:r>
            <a:r>
              <a:rPr lang="en-US" sz="2400" baseline="30000" dirty="0" smtClean="0"/>
              <a:t>n-1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 r</a:t>
            </a:r>
            <a:r>
              <a:rPr lang="en-US" sz="2400" baseline="30000" dirty="0" smtClean="0"/>
              <a:t>n-2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. r</a:t>
            </a:r>
            <a:r>
              <a:rPr lang="en-US" sz="2400" baseline="30000" dirty="0" smtClean="0"/>
              <a:t>n-3 </a:t>
            </a:r>
            <a:r>
              <a:rPr lang="en-US" sz="2400" dirty="0" smtClean="0"/>
              <a:t>+ …+ c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.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n-k</a:t>
            </a:r>
            <a:r>
              <a:rPr lang="en-US" sz="2400" baseline="30000" dirty="0" smtClean="0"/>
              <a:t> </a:t>
            </a:r>
          </a:p>
          <a:p>
            <a:endParaRPr lang="en-US" dirty="0" smtClean="0"/>
          </a:p>
          <a:p>
            <a:r>
              <a:rPr lang="en-US" sz="2400" dirty="0" smtClean="0"/>
              <a:t>This equation is known as 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7783476" cy="6986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Solve: 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+ 2 a</a:t>
            </a:r>
            <a:r>
              <a:rPr lang="en-US" sz="2400" baseline="-25000" dirty="0" smtClean="0"/>
              <a:t>n-2 </a:t>
            </a:r>
            <a:r>
              <a:rPr lang="en-US" sz="2400" baseline="30000" dirty="0" smtClean="0"/>
              <a:t>	</a:t>
            </a:r>
            <a:r>
              <a:rPr lang="en-US" sz="2400" dirty="0" smtClean="0"/>
              <a:t>(Given that 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2 and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7)</a:t>
            </a:r>
          </a:p>
          <a:p>
            <a:endParaRPr lang="en-US" sz="2400" dirty="0" smtClean="0"/>
          </a:p>
          <a:p>
            <a:r>
              <a:rPr lang="en-US" sz="2400" dirty="0" smtClean="0"/>
              <a:t>Its solution is of the “form”	</a:t>
            </a:r>
            <a:r>
              <a:rPr lang="en-US" sz="3200" b="1" dirty="0" smtClean="0">
                <a:solidFill>
                  <a:srgbClr val="0000FF"/>
                </a:solidFill>
              </a:rPr>
              <a:t>a</a:t>
            </a:r>
            <a:r>
              <a:rPr lang="en-US" sz="32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3200" b="1" dirty="0" smtClean="0">
                <a:solidFill>
                  <a:srgbClr val="0000FF"/>
                </a:solidFill>
              </a:rPr>
              <a:t> = </a:t>
            </a:r>
            <a:r>
              <a:rPr lang="en-US" sz="3200" b="1" dirty="0" err="1" smtClean="0">
                <a:solidFill>
                  <a:srgbClr val="0000FF"/>
                </a:solidFill>
              </a:rPr>
              <a:t>r</a:t>
            </a:r>
            <a:r>
              <a:rPr lang="en-US" sz="3200" b="1" baseline="30000" dirty="0" err="1" smtClean="0">
                <a:solidFill>
                  <a:srgbClr val="0000FF"/>
                </a:solidFill>
              </a:rPr>
              <a:t>n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endParaRPr lang="en-US" sz="2400" baseline="30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 is:  </a:t>
            </a:r>
            <a:r>
              <a:rPr lang="en-US" sz="2400" dirty="0" smtClean="0">
                <a:solidFill>
                  <a:srgbClr val="0000FF"/>
                </a:solidFill>
              </a:rPr>
              <a:t>r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=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 + 2,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i.e. r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-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 - 2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= 0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It has two roots </a:t>
            </a:r>
            <a:r>
              <a:rPr lang="en-US" sz="2400" dirty="0" err="1" smtClean="0"/>
              <a:t>r</a:t>
            </a:r>
            <a:r>
              <a:rPr lang="en-US" sz="2400" dirty="0" smtClean="0"/>
              <a:t> = 2, and </a:t>
            </a:r>
            <a:r>
              <a:rPr lang="en-US" sz="2400" dirty="0" err="1" smtClean="0"/>
              <a:t>r</a:t>
            </a:r>
            <a:r>
              <a:rPr lang="en-US" sz="2400" dirty="0" smtClean="0"/>
              <a:t> = -1</a:t>
            </a:r>
          </a:p>
          <a:p>
            <a:endParaRPr lang="en-US" sz="2400" dirty="0" smtClean="0"/>
          </a:p>
          <a:p>
            <a:r>
              <a:rPr lang="en-US" sz="2400" dirty="0" smtClean="0"/>
              <a:t>The sequence {a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} is a solution to this recurrence relation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(-1)</a:t>
            </a:r>
            <a:r>
              <a:rPr lang="en-US" sz="2400" baseline="30000" dirty="0" smtClean="0"/>
              <a:t>n</a:t>
            </a:r>
          </a:p>
          <a:p>
            <a:endParaRPr lang="en-US" sz="2400" baseline="300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2 =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α</a:t>
            </a:r>
            <a:r>
              <a:rPr lang="en-US" sz="2400" baseline="-25000" dirty="0" smtClean="0"/>
              <a:t>2</a:t>
            </a:r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7 =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 2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.(-1)		This leads to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3 +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-1</a:t>
            </a:r>
          </a:p>
          <a:p>
            <a:endParaRPr lang="en-US" sz="2400" baseline="30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So, the solution is a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= 3. 2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- (-1)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n</a:t>
            </a: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2050</Words>
  <Application>Microsoft Macintosh PowerPoint</Application>
  <PresentationFormat>On-screen Show (4:3)</PresentationFormat>
  <Paragraphs>219</Paragraphs>
  <Slides>20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CS 2210 (22C:19) Discrete Structures Advanced Counting</vt:lpstr>
      <vt:lpstr>Compound Interest</vt:lpstr>
      <vt:lpstr>Recurrence Relation</vt:lpstr>
      <vt:lpstr>More examples of  Recurrence Relations</vt:lpstr>
      <vt:lpstr>Example of Recurrence Relations</vt:lpstr>
      <vt:lpstr>Tower of Hanoi</vt:lpstr>
      <vt:lpstr>Tower of Hanoi</vt:lpstr>
      <vt:lpstr>Solving Linear Homogeneous Recurrence Relations</vt:lpstr>
      <vt:lpstr>Example 1</vt:lpstr>
      <vt:lpstr>Example 2: Fibonacci sequence</vt:lpstr>
      <vt:lpstr>Example 3: Case of equal roots</vt:lpstr>
      <vt:lpstr>Example 4: Characteristic equation with complex roots</vt:lpstr>
      <vt:lpstr>Divide and Conquer  Recurrence Relations</vt:lpstr>
      <vt:lpstr>Divide and Conquer Recurrence Relations</vt:lpstr>
      <vt:lpstr>Divide and Conquer  Recurrence Relations</vt:lpstr>
      <vt:lpstr>Divide and Conquer Recurrence Relations</vt:lpstr>
      <vt:lpstr>Divide and Conquer Recurrence Relations</vt:lpstr>
      <vt:lpstr>Divide and Conquer Recurrence Relations</vt:lpstr>
      <vt:lpstr>Divide and Conquer Recurrence Relations</vt:lpstr>
      <vt:lpstr>Master Theorem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Office 2004 Test Drive User</cp:lastModifiedBy>
  <cp:revision>177</cp:revision>
  <dcterms:created xsi:type="dcterms:W3CDTF">2015-04-20T18:39:42Z</dcterms:created>
  <dcterms:modified xsi:type="dcterms:W3CDTF">2015-04-20T19:03:28Z</dcterms:modified>
</cp:coreProperties>
</file>