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Default Extension="pict" ContentType="image/pict"/>
  <Override PartName="/ppt/slides/slide9.xml" ContentType="application/vnd.openxmlformats-officedocument.presentationml.slide+xml"/>
  <Override PartName="/ppt/embeddings/oleObject4.bin" ContentType="application/vnd.openxmlformats-officedocument.oleObject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ppt/embeddings/oleObject9.bin" ContentType="application/vnd.openxmlformats-officedocument.oleObject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embeddings/oleObject5.bin" ContentType="application/vnd.openxmlformats-officedocument.oleObject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Slides/notesSlide6.xml" ContentType="application/vnd.openxmlformats-officedocument.presentationml.notesSlide+xml"/>
  <Override PartName="/ppt/embeddings/oleObject6.bin" ContentType="application/vnd.openxmlformats-officedocument.oleObject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embeddings/oleObject2.bin" ContentType="application/vnd.openxmlformats-officedocument.oleObject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embeddings/oleObject7.bin" ContentType="application/vnd.openxmlformats-officedocument.oleObject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embeddings/oleObject3.bin" ContentType="application/vnd.openxmlformats-officedocument.oleObject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embeddings/oleObject8.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60" r:id="rId5"/>
    <p:sldId id="261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93" r:id="rId14"/>
    <p:sldId id="262" r:id="rId15"/>
    <p:sldId id="282" r:id="rId16"/>
    <p:sldId id="263" r:id="rId17"/>
    <p:sldId id="265" r:id="rId18"/>
    <p:sldId id="273" r:id="rId19"/>
    <p:sldId id="292" r:id="rId20"/>
    <p:sldId id="297" r:id="rId21"/>
    <p:sldId id="266" r:id="rId22"/>
    <p:sldId id="283" r:id="rId23"/>
    <p:sldId id="284" r:id="rId24"/>
    <p:sldId id="268" r:id="rId25"/>
    <p:sldId id="272" r:id="rId26"/>
    <p:sldId id="285" r:id="rId27"/>
    <p:sldId id="286" r:id="rId28"/>
    <p:sldId id="287" r:id="rId29"/>
    <p:sldId id="288" r:id="rId30"/>
    <p:sldId id="289" r:id="rId31"/>
    <p:sldId id="294" r:id="rId32"/>
    <p:sldId id="295" r:id="rId33"/>
    <p:sldId id="298" r:id="rId34"/>
    <p:sldId id="299" r:id="rId35"/>
    <p:sldId id="291" r:id="rId36"/>
    <p:sldId id="296" r:id="rId37"/>
    <p:sldId id="290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8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ict"/><Relationship Id="rId4" Type="http://schemas.openxmlformats.org/officeDocument/2006/relationships/image" Target="../media/image11.pict"/><Relationship Id="rId1" Type="http://schemas.openxmlformats.org/officeDocument/2006/relationships/image" Target="../media/image8.pict"/><Relationship Id="rId2" Type="http://schemas.openxmlformats.org/officeDocument/2006/relationships/image" Target="../media/image9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pict"/><Relationship Id="rId2" Type="http://schemas.openxmlformats.org/officeDocument/2006/relationships/image" Target="../media/image36.pict"/><Relationship Id="rId3" Type="http://schemas.openxmlformats.org/officeDocument/2006/relationships/image" Target="../media/image37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1/22/15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oleObject2.bin"/><Relationship Id="rId6" Type="http://schemas.openxmlformats.org/officeDocument/2006/relationships/oleObject" Target="../embeddings/oleObject3.bin"/><Relationship Id="rId7" Type="http://schemas.openxmlformats.org/officeDocument/2006/relationships/oleObject" Target="../embeddings/oleObject4.bin"/><Relationship Id="rId8" Type="http://schemas.openxmlformats.org/officeDocument/2006/relationships/oleObject" Target="../embeddings/oleObject5.bin"/><Relationship Id="rId9" Type="http://schemas.openxmlformats.org/officeDocument/2006/relationships/oleObject" Target="../embeddings/oleObject6.bin"/><Relationship Id="rId10" Type="http://schemas.openxmlformats.org/officeDocument/2006/relationships/image" Target="../media/image1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oleObject" Target="../embeddings/oleObject8.bin"/><Relationship Id="rId5" Type="http://schemas.openxmlformats.org/officeDocument/2006/relationships/oleObject" Target="../embeddings/oleObject9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8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55775"/>
          </a:xfrm>
        </p:spPr>
        <p:txBody>
          <a:bodyPr>
            <a:normAutofit fontScale="90000"/>
          </a:bodyPr>
          <a:lstStyle/>
          <a:p>
            <a:r>
              <a:rPr lang="en-US" sz="3556" smtClean="0"/>
              <a:t>CS 2210 (22C:019) Discrete </a:t>
            </a:r>
            <a:r>
              <a:rPr lang="en-US" sz="3556" dirty="0" smtClean="0"/>
              <a:t>Structures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Introduction and Scope:</a:t>
            </a:r>
            <a:br>
              <a:rPr lang="en-US" b="1" dirty="0" smtClean="0"/>
            </a:br>
            <a:r>
              <a:rPr lang="en-US" b="1" dirty="0" smtClean="0">
                <a:solidFill>
                  <a:srgbClr val="FF0000"/>
                </a:solidFill>
              </a:rPr>
              <a:t>Propositions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02687"/>
            <a:ext cx="6400800" cy="1752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Spring 2015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Sukumar Ghosh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Logical operator: EXCLUSIVE OR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591" y="1854200"/>
            <a:ext cx="7051709" cy="356918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67965" y="5885047"/>
            <a:ext cx="7092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Note</a:t>
            </a:r>
            <a:r>
              <a:rPr lang="en-US" sz="2400" dirty="0" smtClean="0"/>
              <a:t>. </a:t>
            </a:r>
            <a:r>
              <a:rPr lang="en-US" sz="2400" dirty="0" err="1" smtClean="0"/>
              <a:t>p</a:t>
            </a:r>
            <a:r>
              <a:rPr lang="en-US" sz="2400" dirty="0" smtClean="0"/>
              <a:t> ⊕ </a:t>
            </a:r>
            <a:r>
              <a:rPr lang="en-US" sz="2400" dirty="0" err="1" smtClean="0"/>
              <a:t>q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is false </a:t>
            </a:r>
            <a:r>
              <a:rPr lang="en-US" sz="2400" dirty="0" smtClean="0"/>
              <a:t>if </a:t>
            </a:r>
            <a:r>
              <a:rPr lang="en-US" sz="2400" dirty="0" smtClean="0">
                <a:solidFill>
                  <a:srgbClr val="0000FF"/>
                </a:solidFill>
              </a:rPr>
              <a:t>both </a:t>
            </a:r>
            <a:r>
              <a:rPr lang="en-US" sz="2400" dirty="0" err="1" smtClean="0">
                <a:solidFill>
                  <a:srgbClr val="0000FF"/>
                </a:solidFill>
              </a:rPr>
              <a:t>p</a:t>
            </a:r>
            <a:r>
              <a:rPr lang="en-US" sz="2400" dirty="0" smtClean="0">
                <a:solidFill>
                  <a:srgbClr val="0000FF"/>
                </a:solidFill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</a:rPr>
              <a:t>q</a:t>
            </a:r>
            <a:r>
              <a:rPr lang="en-US" sz="2400" dirty="0" smtClean="0">
                <a:solidFill>
                  <a:srgbClr val="0000FF"/>
                </a:solidFill>
              </a:rPr>
              <a:t> are true </a:t>
            </a:r>
            <a:r>
              <a:rPr lang="en-US" sz="2400" dirty="0" smtClean="0"/>
              <a:t>or </a:t>
            </a:r>
            <a:r>
              <a:rPr lang="en-US" sz="2400" dirty="0" smtClean="0">
                <a:solidFill>
                  <a:srgbClr val="0000FF"/>
                </a:solidFill>
              </a:rPr>
              <a:t>both are false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(Inclusive) OR or EXCLUSIVE OR?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4932" y="1892299"/>
            <a:ext cx="6486818" cy="340695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Logical Operator NAND and NOR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114" y="1800684"/>
            <a:ext cx="6577803" cy="428197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Conditional Operator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90942" y="1660026"/>
            <a:ext cx="71987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</a:t>
            </a:r>
            <a:r>
              <a:rPr lang="en-US" sz="2400" b="1" dirty="0" smtClean="0"/>
              <a:t>conditional</a:t>
            </a:r>
            <a:r>
              <a:rPr lang="en-US" sz="2400" dirty="0" smtClean="0"/>
              <a:t>, also means an </a:t>
            </a:r>
            <a:r>
              <a:rPr lang="en-US" sz="2400" b="1" dirty="0" smtClean="0"/>
              <a:t>implication</a:t>
            </a:r>
            <a:r>
              <a:rPr lang="en-US" sz="2400" dirty="0" smtClean="0"/>
              <a:t> means </a:t>
            </a:r>
          </a:p>
          <a:p>
            <a:r>
              <a:rPr lang="en-US" sz="2400" dirty="0" smtClean="0"/>
              <a:t>“if       then      ”:</a:t>
            </a:r>
          </a:p>
          <a:p>
            <a:endParaRPr lang="en-US" sz="2400" dirty="0" smtClean="0"/>
          </a:p>
          <a:p>
            <a:r>
              <a:rPr lang="en-US" sz="2400" b="1" dirty="0" smtClean="0"/>
              <a:t>Symbol</a:t>
            </a:r>
            <a:r>
              <a:rPr lang="en-US" sz="2400" dirty="0" smtClean="0"/>
              <a:t>: 	  as in</a:t>
            </a:r>
          </a:p>
          <a:p>
            <a:r>
              <a:rPr lang="en-US" sz="2400" dirty="0" smtClean="0"/>
              <a:t>		</a:t>
            </a:r>
          </a:p>
          <a:p>
            <a:r>
              <a:rPr lang="en-US" sz="2400" b="1" dirty="0" smtClean="0"/>
              <a:t>Example</a:t>
            </a:r>
            <a:r>
              <a:rPr lang="en-US" sz="2400" dirty="0" smtClean="0"/>
              <a:t>: If this is an apple (     ) </a:t>
            </a:r>
          </a:p>
          <a:p>
            <a:r>
              <a:rPr lang="en-US" sz="2400" dirty="0" smtClean="0"/>
              <a:t>then it is a fruit (    )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1990402" y="2852663"/>
          <a:ext cx="445471" cy="255886"/>
        </p:xfrm>
        <a:graphic>
          <a:graphicData uri="http://schemas.openxmlformats.org/presentationml/2006/ole">
            <p:oleObj spid="_x0000_s45058" name="Equation" r:id="rId4" imgW="177800" imgH="127000" progId="Equation.DSMT4">
              <p:embed/>
            </p:oleObj>
          </a:graphicData>
        </a:graphic>
      </p:graphicFrame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3327462" y="2852663"/>
          <a:ext cx="928854" cy="418778"/>
        </p:xfrm>
        <a:graphic>
          <a:graphicData uri="http://schemas.openxmlformats.org/presentationml/2006/ole">
            <p:oleObj spid="_x0000_s45059" name="Equation" r:id="rId5" imgW="393700" imgH="165100" progId="Equation.DSMT4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151048" y="4387983"/>
            <a:ext cx="1649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antecedent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35873" y="4891680"/>
            <a:ext cx="1820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consequence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2921054" y="4609140"/>
            <a:ext cx="565088" cy="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4577925" y="3923595"/>
            <a:ext cx="559210" cy="4643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374324" y="2124689"/>
          <a:ext cx="357697" cy="377313"/>
        </p:xfrm>
        <a:graphic>
          <a:graphicData uri="http://schemas.openxmlformats.org/presentationml/2006/ole">
            <p:oleObj spid="_x0000_s45060" name="Equation" r:id="rId6" imgW="139700" imgH="165100" progId="Equation.DSMT4">
              <p:embed/>
            </p:oleObj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2400430" y="2124689"/>
          <a:ext cx="357697" cy="377313"/>
        </p:xfrm>
        <a:graphic>
          <a:graphicData uri="http://schemas.openxmlformats.org/presentationml/2006/ole">
            <p:oleObj spid="_x0000_s45061" name="Equation" r:id="rId7" imgW="127000" imgH="165100" progId="Equation.DSMT4">
              <p:embed/>
            </p:oleObj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3049520" y="3923595"/>
          <a:ext cx="277942" cy="403001"/>
        </p:xfrm>
        <a:graphic>
          <a:graphicData uri="http://schemas.openxmlformats.org/presentationml/2006/ole">
            <p:oleObj spid="_x0000_s45062" name="Equation" r:id="rId8" imgW="127000" imgH="165100" progId="Equation.DSMT4">
              <p:embed/>
            </p:oleObj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4454759" y="3639277"/>
          <a:ext cx="265336" cy="284318"/>
        </p:xfrm>
        <a:graphic>
          <a:graphicData uri="http://schemas.openxmlformats.org/presentationml/2006/ole">
            <p:oleObj spid="_x0000_s45063" name="Equation" r:id="rId9" imgW="139700" imgH="165100" progId="Equation.DSMT4">
              <p:embed/>
            </p:oleObj>
          </a:graphicData>
        </a:graphic>
      </p:graphicFrame>
      <p:pic>
        <p:nvPicPr>
          <p:cNvPr id="18" name="Picture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63647" y="2279650"/>
            <a:ext cx="2671108" cy="213925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Conditional operators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473" y="1870515"/>
            <a:ext cx="7072723" cy="379157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08521" y="5800380"/>
            <a:ext cx="534743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If</a:t>
            </a:r>
            <a:r>
              <a:rPr lang="en-US" sz="2400" dirty="0" smtClean="0"/>
              <a:t> pigs can fly </a:t>
            </a:r>
            <a:r>
              <a:rPr lang="en-US" sz="2400" b="1" dirty="0" smtClean="0">
                <a:solidFill>
                  <a:srgbClr val="FF0000"/>
                </a:solidFill>
              </a:rPr>
              <a:t>then</a:t>
            </a:r>
            <a:r>
              <a:rPr lang="en-US" sz="2400" dirty="0" smtClean="0"/>
              <a:t> 2+2=44. True or False?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2208521" y="5800380"/>
            <a:ext cx="5347438" cy="461665"/>
          </a:xfrm>
          <a:prstGeom prst="roundRect">
            <a:avLst/>
          </a:prstGeom>
          <a:noFill/>
          <a:ln w="412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Conditional operators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835" y="2044699"/>
            <a:ext cx="7659323" cy="353742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 representations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8347"/>
            <a:ext cx="8686801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A proposition can also be </a:t>
            </a:r>
          </a:p>
          <a:p>
            <a:pPr>
              <a:buNone/>
            </a:pPr>
            <a:r>
              <a:rPr lang="en-US" sz="2800" dirty="0" smtClean="0"/>
              <a:t>represented by a </a:t>
            </a:r>
            <a:r>
              <a:rPr lang="en-US" sz="2800" dirty="0" smtClean="0">
                <a:solidFill>
                  <a:srgbClr val="0000FF"/>
                </a:solidFill>
              </a:rPr>
              <a:t>set</a:t>
            </a:r>
            <a:r>
              <a:rPr lang="en-US" sz="2800" dirty="0" smtClean="0"/>
              <a:t> of elements </a:t>
            </a:r>
          </a:p>
          <a:p>
            <a:pPr>
              <a:buNone/>
            </a:pPr>
            <a:r>
              <a:rPr lang="en-US" sz="2800" dirty="0" smtClean="0"/>
              <a:t>for which the proposition is true.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(Venn diagram)</a:t>
            </a:r>
          </a:p>
          <a:p>
            <a:pPr>
              <a:lnSpc>
                <a:spcPct val="150000"/>
              </a:lnSpc>
              <a:buNone/>
            </a:pP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3711048" y="5881696"/>
            <a:ext cx="1682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Venn diagram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1685" y="1478347"/>
            <a:ext cx="2816435" cy="230309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5147" y="3901693"/>
            <a:ext cx="7042973" cy="267554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Bi-conditional Statements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578" y="1695449"/>
            <a:ext cx="6483572" cy="379476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909" y="1739900"/>
            <a:ext cx="8312727" cy="452928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59992" cy="4762489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sym typeface="Wingdings"/>
              </a:rPr>
              <a:t>	</a:t>
            </a:r>
            <a:r>
              <a:rPr lang="en-US" sz="2400" dirty="0" smtClean="0">
                <a:sym typeface="Wingdings"/>
              </a:rPr>
              <a:t>Great for developing intuition about propositional operators.</a:t>
            </a:r>
          </a:p>
          <a:p>
            <a:pPr>
              <a:buNone/>
            </a:pPr>
            <a:endParaRPr lang="en-US" sz="2800" dirty="0" smtClean="0">
              <a:sym typeface="Wingdings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0000FF"/>
                </a:solidFill>
                <a:sym typeface="Wingdings"/>
              </a:rPr>
              <a:t>	</a:t>
            </a:r>
            <a:endParaRPr lang="en-US" sz="2800" dirty="0" smtClean="0">
              <a:sym typeface="Wingding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7376" y="2718915"/>
            <a:ext cx="5737468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cap="small" dirty="0" smtClean="0">
                <a:solidFill>
                  <a:srgbClr val="FF0000"/>
                </a:solidFill>
                <a:latin typeface="Arial Black"/>
                <a:cs typeface="Arial Black"/>
              </a:rPr>
              <a:t>IF</a:t>
            </a:r>
            <a:r>
              <a:rPr lang="en-US" sz="2400" dirty="0" smtClean="0"/>
              <a:t> </a:t>
            </a:r>
            <a:r>
              <a:rPr lang="en-US" sz="2400" dirty="0" err="1" smtClean="0"/>
              <a:t>p</a:t>
            </a:r>
            <a:r>
              <a:rPr lang="en-US" sz="2400" dirty="0" smtClean="0"/>
              <a:t> (is true) then </a:t>
            </a:r>
            <a:r>
              <a:rPr lang="en-US" sz="2400" dirty="0" err="1" smtClean="0"/>
              <a:t>q</a:t>
            </a:r>
            <a:r>
              <a:rPr lang="en-US" sz="2400" dirty="0" smtClean="0"/>
              <a:t> (must be true)</a:t>
            </a:r>
          </a:p>
          <a:p>
            <a:r>
              <a:rPr lang="en-US" sz="2400" dirty="0" err="1" smtClean="0"/>
              <a:t>p</a:t>
            </a:r>
            <a:r>
              <a:rPr lang="en-US" sz="2400" dirty="0" smtClean="0"/>
              <a:t> (is true) </a:t>
            </a:r>
            <a:r>
              <a:rPr lang="en-US" sz="2400" b="1" cap="small" dirty="0" smtClean="0">
                <a:solidFill>
                  <a:srgbClr val="FF0000"/>
                </a:solidFill>
                <a:latin typeface="Arial Black"/>
                <a:cs typeface="Arial Black"/>
              </a:rPr>
              <a:t>ONLY IF </a:t>
            </a:r>
            <a:r>
              <a:rPr lang="en-US" sz="2400" dirty="0" err="1" smtClean="0"/>
              <a:t>q</a:t>
            </a:r>
            <a:r>
              <a:rPr lang="en-US" sz="2400" dirty="0" smtClean="0"/>
              <a:t> (is true)</a:t>
            </a:r>
          </a:p>
          <a:p>
            <a:r>
              <a:rPr lang="en-US" sz="2400" b="1" cap="small" dirty="0" smtClean="0">
                <a:solidFill>
                  <a:srgbClr val="FF0000"/>
                </a:solidFill>
                <a:latin typeface="Arial Black"/>
                <a:cs typeface="Arial Black"/>
              </a:rPr>
              <a:t>IF</a:t>
            </a:r>
            <a:r>
              <a:rPr lang="en-US" sz="2400" dirty="0" smtClean="0"/>
              <a:t> I am elected (</a:t>
            </a:r>
            <a:r>
              <a:rPr lang="en-US" sz="2400" dirty="0" err="1" smtClean="0"/>
              <a:t>p</a:t>
            </a:r>
            <a:r>
              <a:rPr lang="en-US" sz="2400" dirty="0" smtClean="0"/>
              <a:t>) then I will lower taxes (</a:t>
            </a:r>
            <a:r>
              <a:rPr lang="en-US" sz="2400" dirty="0" err="1" smtClean="0"/>
              <a:t>q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69" y="2776844"/>
            <a:ext cx="2065547" cy="247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458662" y="5052517"/>
            <a:ext cx="45453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</a:t>
            </a:r>
            <a:r>
              <a:rPr lang="en-US" sz="2400" dirty="0" smtClean="0"/>
              <a:t> is a </a:t>
            </a:r>
            <a:r>
              <a:rPr lang="en-US" sz="2400" b="1" dirty="0" smtClean="0">
                <a:solidFill>
                  <a:srgbClr val="FF0000"/>
                </a:solidFill>
                <a:latin typeface="Arial Black"/>
                <a:cs typeface="Arial Black"/>
              </a:rPr>
              <a:t>sufficient</a:t>
            </a:r>
            <a:r>
              <a:rPr lang="en-US" sz="2400" dirty="0" smtClean="0"/>
              <a:t> condition for </a:t>
            </a:r>
            <a:r>
              <a:rPr lang="en-US" sz="2400" dirty="0" err="1" smtClean="0"/>
              <a:t>q</a:t>
            </a:r>
            <a:endParaRPr lang="en-US" sz="2400" dirty="0" smtClean="0"/>
          </a:p>
          <a:p>
            <a:r>
              <a:rPr lang="en-US" sz="2400" dirty="0" err="1" smtClean="0"/>
              <a:t>q</a:t>
            </a:r>
            <a:r>
              <a:rPr lang="en-US" sz="2400" dirty="0" smtClean="0"/>
              <a:t> is a </a:t>
            </a:r>
            <a:r>
              <a:rPr lang="en-US" sz="2400" b="1" dirty="0" smtClean="0">
                <a:solidFill>
                  <a:srgbClr val="C70F05"/>
                </a:solidFill>
                <a:latin typeface="Arial Black"/>
                <a:cs typeface="Arial Black"/>
              </a:rPr>
              <a:t>necessary</a:t>
            </a:r>
            <a:r>
              <a:rPr lang="en-US" sz="2400" dirty="0" smtClean="0"/>
              <a:t> condition for </a:t>
            </a:r>
            <a:r>
              <a:rPr lang="en-US" sz="2400" dirty="0" err="1" smtClean="0"/>
              <a:t>p</a:t>
            </a:r>
            <a:endParaRPr lang="en-US" sz="2400" dirty="0"/>
          </a:p>
        </p:txBody>
      </p:sp>
      <p:sp>
        <p:nvSpPr>
          <p:cNvPr id="9" name="Rounded Rectangle 8"/>
          <p:cNvSpPr/>
          <p:nvPr/>
        </p:nvSpPr>
        <p:spPr>
          <a:xfrm>
            <a:off x="3128818" y="2459741"/>
            <a:ext cx="5788374" cy="1754350"/>
          </a:xfrm>
          <a:prstGeom prst="roundRect">
            <a:avLst/>
          </a:prstGeom>
          <a:noFill/>
          <a:ln w="19050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287375" y="4910357"/>
            <a:ext cx="5034399" cy="1269770"/>
          </a:xfrm>
          <a:prstGeom prst="roundRect">
            <a:avLst/>
          </a:prstGeom>
          <a:noFill/>
          <a:ln w="19050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Discrete </a:t>
            </a:r>
            <a:r>
              <a:rPr lang="en-US" sz="2800" b="1" dirty="0">
                <a:solidFill>
                  <a:srgbClr val="FF0000"/>
                </a:solidFill>
              </a:rPr>
              <a:t>mathematics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studies mathematical </a:t>
            </a:r>
            <a:r>
              <a:rPr lang="en-US" sz="2800" dirty="0"/>
              <a:t>structures that are </a:t>
            </a:r>
            <a:r>
              <a:rPr lang="en-US" sz="2800" dirty="0" smtClean="0"/>
              <a:t>fundamentally </a:t>
            </a:r>
            <a:r>
              <a:rPr lang="en-US" sz="2800" b="1" dirty="0" smtClean="0">
                <a:solidFill>
                  <a:srgbClr val="FF0000"/>
                </a:solidFill>
              </a:rPr>
              <a:t>discrete</a:t>
            </a:r>
            <a:r>
              <a:rPr lang="en-US" sz="2800" dirty="0"/>
              <a:t>,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not </a:t>
            </a:r>
            <a:r>
              <a:rPr lang="en-US" sz="2800" dirty="0">
                <a:solidFill>
                  <a:srgbClr val="0000FF"/>
                </a:solidFill>
              </a:rPr>
              <a:t>supporting </a:t>
            </a:r>
            <a:r>
              <a:rPr lang="en-US" sz="2800" dirty="0" smtClean="0">
                <a:solidFill>
                  <a:srgbClr val="0000FF"/>
                </a:solidFill>
              </a:rPr>
              <a:t>or requiring </a:t>
            </a:r>
            <a:r>
              <a:rPr lang="en-US" sz="2800" dirty="0">
                <a:solidFill>
                  <a:srgbClr val="0000FF"/>
                </a:solidFill>
              </a:rPr>
              <a:t>the notion of </a:t>
            </a:r>
            <a:r>
              <a:rPr lang="en-US" sz="2800" b="1" dirty="0">
                <a:solidFill>
                  <a:srgbClr val="0000FF"/>
                </a:solidFill>
              </a:rPr>
              <a:t>continuity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(Wikipedia).</a:t>
            </a:r>
          </a:p>
          <a:p>
            <a:pPr>
              <a:lnSpc>
                <a:spcPct val="150000"/>
              </a:lnSpc>
              <a:buNone/>
            </a:pPr>
            <a:endParaRPr lang="en-US" sz="2800" dirty="0" smtClean="0"/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Deals with </a:t>
            </a:r>
            <a:r>
              <a:rPr lang="en-US" sz="2800" b="1" dirty="0" smtClean="0">
                <a:solidFill>
                  <a:srgbClr val="FF0000"/>
                </a:solidFill>
              </a:rPr>
              <a:t>countable</a:t>
            </a:r>
            <a:r>
              <a:rPr lang="en-US" sz="2800" dirty="0" smtClean="0"/>
              <a:t> things.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59992" cy="4762489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sym typeface="Wingdings"/>
              </a:rPr>
              <a:t>	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5645" y="1541824"/>
            <a:ext cx="2065547" cy="21258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30" y="3809868"/>
            <a:ext cx="8064162" cy="264836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into English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sym typeface="Wingdings"/>
              </a:rPr>
              <a:t>	</a:t>
            </a:r>
            <a:r>
              <a:rPr lang="en-US" sz="2800" b="1" dirty="0" smtClean="0">
                <a:sym typeface="Wingdings"/>
              </a:rPr>
              <a:t>Example 1</a:t>
            </a:r>
            <a:r>
              <a:rPr lang="en-US" sz="2800" dirty="0" smtClean="0">
                <a:sym typeface="Wingdings"/>
              </a:rPr>
              <a:t>.  </a:t>
            </a:r>
            <a:r>
              <a:rPr lang="en-US" sz="2800" dirty="0" err="1" smtClean="0">
                <a:sym typeface="Wingdings"/>
              </a:rPr>
              <a:t>p</a:t>
            </a:r>
            <a:r>
              <a:rPr lang="en-US" sz="2800" dirty="0" smtClean="0">
                <a:sym typeface="Wingdings"/>
              </a:rPr>
              <a:t> = Iowa	</a:t>
            </a:r>
            <a:r>
              <a:rPr lang="en-US" sz="2800" dirty="0" err="1" smtClean="0">
                <a:sym typeface="Wingdings"/>
              </a:rPr>
              <a:t>q</a:t>
            </a:r>
            <a:r>
              <a:rPr lang="en-US" sz="2800" dirty="0" smtClean="0">
                <a:sym typeface="Wingdings"/>
              </a:rPr>
              <a:t> =Midwest</a:t>
            </a:r>
          </a:p>
          <a:p>
            <a:pPr>
              <a:buNone/>
            </a:pPr>
            <a:r>
              <a:rPr lang="en-US" sz="2800" dirty="0" smtClean="0">
                <a:sym typeface="Wingdings"/>
              </a:rPr>
              <a:t>	</a:t>
            </a:r>
            <a:r>
              <a:rPr lang="en-US" sz="2800" b="1" cap="small" dirty="0" smtClean="0">
                <a:solidFill>
                  <a:srgbClr val="FF0000"/>
                </a:solidFill>
                <a:sym typeface="Wingdings"/>
              </a:rPr>
              <a:t>if</a:t>
            </a:r>
            <a:r>
              <a:rPr lang="en-US" sz="2800" dirty="0" smtClean="0">
                <a:sym typeface="Wingdings"/>
              </a:rPr>
              <a:t> I live in Iowa then I live in the Midwest</a:t>
            </a:r>
          </a:p>
          <a:p>
            <a:pPr>
              <a:buNone/>
            </a:pPr>
            <a:r>
              <a:rPr lang="en-US" sz="2800" dirty="0" smtClean="0">
                <a:sym typeface="Wingdings"/>
              </a:rPr>
              <a:t>	I live in Iowa </a:t>
            </a:r>
            <a:r>
              <a:rPr lang="en-US" sz="2800" b="1" cap="small" dirty="0" smtClean="0">
                <a:solidFill>
                  <a:srgbClr val="FF0000"/>
                </a:solidFill>
                <a:sym typeface="Wingdings"/>
              </a:rPr>
              <a:t>only if </a:t>
            </a:r>
            <a:r>
              <a:rPr lang="en-US" sz="2800" dirty="0" smtClean="0">
                <a:sym typeface="Wingdings"/>
              </a:rPr>
              <a:t>I live in the Midwest</a:t>
            </a:r>
          </a:p>
          <a:p>
            <a:pPr>
              <a:buNone/>
            </a:pPr>
            <a:endParaRPr lang="en-US" sz="2800" dirty="0" smtClean="0">
              <a:sym typeface="Wingdings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0000FF"/>
                </a:solidFill>
                <a:sym typeface="Wingdings"/>
              </a:rPr>
              <a:t>	</a:t>
            </a:r>
            <a:r>
              <a:rPr lang="en-US" sz="2800" b="1" dirty="0" smtClean="0">
                <a:solidFill>
                  <a:schemeClr val="tx2"/>
                </a:solidFill>
                <a:sym typeface="Wingdings"/>
              </a:rPr>
              <a:t>Example 2</a:t>
            </a:r>
            <a:r>
              <a:rPr lang="en-US" sz="2800" dirty="0" smtClean="0">
                <a:solidFill>
                  <a:schemeClr val="tx2"/>
                </a:solidFill>
                <a:sym typeface="Wingdings"/>
              </a:rPr>
              <a:t>. You can access the Internet from campus </a:t>
            </a:r>
            <a:r>
              <a:rPr lang="en-US" sz="2800" b="1" cap="small" dirty="0" smtClean="0">
                <a:solidFill>
                  <a:srgbClr val="FF0000"/>
                </a:solidFill>
                <a:sym typeface="Wingdings"/>
              </a:rPr>
              <a:t>only if </a:t>
            </a:r>
            <a:r>
              <a:rPr lang="en-US" sz="2800" dirty="0" smtClean="0">
                <a:solidFill>
                  <a:schemeClr val="tx2"/>
                </a:solidFill>
                <a:sym typeface="Wingdings"/>
              </a:rPr>
              <a:t>you are a CS major or an ECE major or a MATH major, or you are not a freshman (</a:t>
            </a:r>
            <a:r>
              <a:rPr lang="en-US" sz="2800" dirty="0" err="1" smtClean="0">
                <a:solidFill>
                  <a:schemeClr val="tx2"/>
                </a:solidFill>
                <a:sym typeface="Wingdings"/>
              </a:rPr>
              <a:t>f</a:t>
            </a:r>
            <a:r>
              <a:rPr lang="en-US" sz="2800" dirty="0" smtClean="0">
                <a:solidFill>
                  <a:schemeClr val="tx2"/>
                </a:solidFill>
                <a:sym typeface="Wingdings"/>
              </a:rPr>
              <a:t>):</a:t>
            </a:r>
          </a:p>
          <a:p>
            <a:pPr>
              <a:buNone/>
            </a:pPr>
            <a:endParaRPr lang="en-US" sz="2800" dirty="0" smtClean="0">
              <a:solidFill>
                <a:schemeClr val="tx2"/>
              </a:solidFill>
              <a:sym typeface="Wingdings"/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tx2"/>
                </a:solidFill>
                <a:sym typeface="Wingdings"/>
              </a:rPr>
              <a:t>			</a:t>
            </a:r>
            <a:r>
              <a:rPr lang="en-US" sz="2800" dirty="0" smtClean="0">
                <a:solidFill>
                  <a:srgbClr val="0000FF"/>
                </a:solidFill>
                <a:sym typeface="Wingdings"/>
              </a:rPr>
              <a:t>(CS  </a:t>
            </a:r>
            <a:r>
              <a:rPr lang="en-US" sz="2800" dirty="0" smtClean="0">
                <a:solidFill>
                  <a:srgbClr val="0000FF"/>
                </a:solidFill>
              </a:rPr>
              <a:t>∨ ECE ∨ MATH  ∨ ¬</a:t>
            </a:r>
            <a:r>
              <a:rPr lang="en-US" sz="2800" dirty="0" smtClean="0">
                <a:solidFill>
                  <a:srgbClr val="0000FF"/>
                </a:solidFill>
                <a:sym typeface="Wingdings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sym typeface="Wingdings"/>
              </a:rPr>
              <a:t>f</a:t>
            </a:r>
            <a:r>
              <a:rPr lang="en-US" sz="2800" dirty="0" smtClean="0">
                <a:solidFill>
                  <a:srgbClr val="0000FF"/>
                </a:solidFill>
                <a:sym typeface="Wingdings"/>
              </a:rPr>
              <a:t>) ⟶ Access Internet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Precedence of Operators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417" y="1619250"/>
            <a:ext cx="6607647" cy="36195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operators in search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6229" y="2159000"/>
            <a:ext cx="6933259" cy="18989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Tautology and Contradiction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>
                <a:sym typeface="Wingdings"/>
              </a:rPr>
              <a:t>		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7259" y="1832648"/>
            <a:ext cx="6286391" cy="37465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508" y="2167443"/>
            <a:ext cx="7323794" cy="1594551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850" y="1600200"/>
            <a:ext cx="5448300" cy="38227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231" y="2186540"/>
            <a:ext cx="6311640" cy="2678117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Equivalences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793" y="1861900"/>
            <a:ext cx="3098800" cy="7493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5793" y="2781300"/>
            <a:ext cx="5283200" cy="12954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013027" y="2046566"/>
            <a:ext cx="2368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Associative Laws</a:t>
            </a:r>
            <a:endParaRPr lang="en-US" sz="2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5793" y="4229856"/>
            <a:ext cx="3327234" cy="81159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127610" y="4312540"/>
            <a:ext cx="21735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Distributive</a:t>
            </a:r>
            <a:r>
              <a:rPr lang="en-US" dirty="0" smtClean="0"/>
              <a:t> </a:t>
            </a:r>
            <a:r>
              <a:rPr lang="en-US" sz="2400" dirty="0" smtClean="0"/>
              <a:t>Law</a:t>
            </a:r>
            <a:endParaRPr lang="en-US" sz="24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5793" y="5203773"/>
            <a:ext cx="2162302" cy="72566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487853" y="5471123"/>
            <a:ext cx="2813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Law of absorption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783074" y="6245530"/>
            <a:ext cx="3465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00FF"/>
                </a:solidFill>
              </a:rPr>
              <a:t>See page</a:t>
            </a:r>
            <a:r>
              <a:rPr lang="en-US" b="1" i="1" dirty="0" smtClean="0">
                <a:solidFill>
                  <a:srgbClr val="0000FF"/>
                </a:solidFill>
              </a:rPr>
              <a:t> 27-28 </a:t>
            </a:r>
            <a:r>
              <a:rPr lang="en-US" b="1" i="1" dirty="0" smtClean="0">
                <a:solidFill>
                  <a:srgbClr val="0000FF"/>
                </a:solidFill>
              </a:rPr>
              <a:t>for a complete list</a:t>
            </a:r>
            <a:endParaRPr lang="en-US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 Morgan’s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7675" y="1995575"/>
            <a:ext cx="6522196" cy="21769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33186" y="4497206"/>
            <a:ext cx="8110814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/>
              <a:t> You </a:t>
            </a:r>
            <a:r>
              <a:rPr lang="en-US" sz="2400" dirty="0" smtClean="0">
                <a:solidFill>
                  <a:srgbClr val="0000FF"/>
                </a:solidFill>
              </a:rPr>
              <a:t>can</a:t>
            </a:r>
            <a:r>
              <a:rPr lang="en-US" sz="2400" dirty="0" smtClean="0"/>
              <a:t> take 22C:21 if you take 22C:16 </a:t>
            </a:r>
            <a:r>
              <a:rPr lang="en-US" sz="2400" dirty="0" smtClean="0">
                <a:solidFill>
                  <a:srgbClr val="0000FF"/>
                </a:solidFill>
              </a:rPr>
              <a:t>and</a:t>
            </a:r>
            <a:r>
              <a:rPr lang="en-US" sz="2400" dirty="0" smtClean="0"/>
              <a:t> 22M:26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You </a:t>
            </a:r>
            <a:r>
              <a:rPr lang="en-US" sz="2400" dirty="0" smtClean="0">
                <a:solidFill>
                  <a:srgbClr val="FF0000"/>
                </a:solidFill>
              </a:rPr>
              <a:t>cannot</a:t>
            </a:r>
            <a:r>
              <a:rPr lang="en-US" sz="2400" dirty="0" smtClean="0"/>
              <a:t> take 22C:21 if you </a:t>
            </a:r>
            <a:r>
              <a:rPr lang="en-US" sz="2400" dirty="0" smtClean="0">
                <a:solidFill>
                  <a:srgbClr val="FF0000"/>
                </a:solidFill>
              </a:rPr>
              <a:t>have not </a:t>
            </a:r>
            <a:r>
              <a:rPr lang="en-US" sz="2400" dirty="0" smtClean="0"/>
              <a:t>taken 22C:16 </a:t>
            </a:r>
            <a:r>
              <a:rPr lang="en-US" sz="2400" dirty="0" smtClean="0">
                <a:solidFill>
                  <a:srgbClr val="FF0000"/>
                </a:solidFill>
              </a:rPr>
              <a:t>or</a:t>
            </a:r>
            <a:r>
              <a:rPr lang="en-US" sz="2400" dirty="0" smtClean="0"/>
              <a:t> 22M:26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605172" y="4497206"/>
            <a:ext cx="8227332" cy="1200328"/>
          </a:xfrm>
          <a:prstGeom prst="rect">
            <a:avLst/>
          </a:prstGeom>
          <a:solidFill>
            <a:srgbClr val="FFFF00">
              <a:alpha val="28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Discrete Math?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Discrete math </a:t>
            </a:r>
            <a:r>
              <a:rPr lang="en-US" sz="2800" dirty="0"/>
              <a:t>forms the basis for computer science:</a:t>
            </a:r>
            <a:endParaRPr lang="en-US" sz="2800" dirty="0" smtClean="0"/>
          </a:p>
          <a:p>
            <a:r>
              <a:rPr lang="en-US" sz="2800" dirty="0" smtClean="0"/>
              <a:t>	</a:t>
            </a:r>
            <a:r>
              <a:rPr lang="en-US" sz="2400" dirty="0" smtClean="0"/>
              <a:t>Sequences</a:t>
            </a:r>
          </a:p>
          <a:p>
            <a:r>
              <a:rPr lang="en-US" sz="2400" dirty="0" smtClean="0"/>
              <a:t> Counting, large numbers, cryptography</a:t>
            </a:r>
          </a:p>
          <a:p>
            <a:r>
              <a:rPr lang="en-US" sz="2400" dirty="0" smtClean="0"/>
              <a:t>	Digital </a:t>
            </a:r>
            <a:r>
              <a:rPr lang="en-US" sz="2400" dirty="0"/>
              <a:t>logic (how computers compute)</a:t>
            </a:r>
            <a:endParaRPr lang="en-US" sz="2400" dirty="0" smtClean="0"/>
          </a:p>
          <a:p>
            <a:r>
              <a:rPr lang="en-US" sz="2400" dirty="0" smtClean="0"/>
              <a:t>	Algorithms</a:t>
            </a:r>
          </a:p>
          <a:p>
            <a:r>
              <a:rPr lang="en-US" sz="2400" dirty="0" smtClean="0"/>
              <a:t>	Program </a:t>
            </a:r>
            <a:r>
              <a:rPr lang="en-US" sz="2400" dirty="0"/>
              <a:t>correctness</a:t>
            </a:r>
            <a:endParaRPr lang="en-US" sz="2400" dirty="0" smtClean="0"/>
          </a:p>
          <a:p>
            <a:r>
              <a:rPr lang="en-US" sz="2400" dirty="0" smtClean="0"/>
              <a:t>	Probability (includes analysis of taking risks)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“</a:t>
            </a:r>
            <a:r>
              <a:rPr lang="en-US" sz="2800" dirty="0" smtClean="0">
                <a:solidFill>
                  <a:srgbClr val="FF0000"/>
                </a:solidFill>
              </a:rPr>
              <a:t>Continuous” </a:t>
            </a:r>
            <a:r>
              <a:rPr lang="en-US" sz="2800" dirty="0">
                <a:solidFill>
                  <a:srgbClr val="FF0000"/>
                </a:solidFill>
              </a:rPr>
              <a:t>math </a:t>
            </a:r>
            <a:r>
              <a:rPr lang="en-US" sz="2800" dirty="0"/>
              <a:t>forms the </a:t>
            </a:r>
            <a:r>
              <a:rPr lang="en-US" sz="2800" dirty="0" smtClean="0"/>
              <a:t>basis for most physical and biological sciences</a:t>
            </a:r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prove Equivalences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189" y="2146299"/>
            <a:ext cx="4717284" cy="174936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71009" y="4755007"/>
            <a:ext cx="1468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Examples</a:t>
            </a:r>
            <a:r>
              <a:rPr lang="en-US" dirty="0" smtClean="0"/>
              <a:t>? </a:t>
            </a:r>
            <a:endParaRPr lang="en-US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prove Equivalences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1967" y="2141866"/>
            <a:ext cx="4483143" cy="2179776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prove Equivalences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3887" y="2036156"/>
            <a:ext cx="5819555" cy="3744988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Propositional </a:t>
            </a:r>
            <a:r>
              <a:rPr lang="en-US" dirty="0" err="1" smtClean="0"/>
              <a:t>Satisfiability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86801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938" y="1649747"/>
            <a:ext cx="8743499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compound propositional statement is </a:t>
            </a:r>
            <a:r>
              <a:rPr lang="en-US" sz="2400" b="1" dirty="0" err="1" smtClean="0">
                <a:solidFill>
                  <a:srgbClr val="FF0000"/>
                </a:solidFill>
              </a:rPr>
              <a:t>satisfiable</a:t>
            </a:r>
            <a:r>
              <a:rPr lang="en-US" sz="2400" dirty="0" smtClean="0"/>
              <a:t>, when some </a:t>
            </a:r>
          </a:p>
          <a:p>
            <a:r>
              <a:rPr lang="en-US" sz="2400" dirty="0" smtClean="0"/>
              <a:t>assignment of truth values to the variables makes is true. Otherwise,</a:t>
            </a:r>
          </a:p>
          <a:p>
            <a:r>
              <a:rPr lang="en-US" sz="2400" dirty="0" smtClean="0"/>
              <a:t>the compound propositional statement is </a:t>
            </a:r>
            <a:r>
              <a:rPr lang="en-US" sz="2400" b="1" dirty="0" smtClean="0">
                <a:solidFill>
                  <a:srgbClr val="FF0000"/>
                </a:solidFill>
              </a:rPr>
              <a:t>not</a:t>
            </a: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satisfiable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</a:p>
          <a:p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dirty="0" smtClean="0"/>
              <a:t>Check if the following are </a:t>
            </a:r>
            <a:r>
              <a:rPr lang="en-US" sz="2400" dirty="0" err="1" smtClean="0"/>
              <a:t>satisfiable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1. </a:t>
            </a:r>
          </a:p>
          <a:p>
            <a:endParaRPr lang="en-US" sz="2400" dirty="0" smtClean="0"/>
          </a:p>
          <a:p>
            <a:r>
              <a:rPr lang="en-US" sz="2400" dirty="0" smtClean="0"/>
              <a:t>2. </a:t>
            </a:r>
          </a:p>
          <a:p>
            <a:endParaRPr lang="en-US" sz="2400" dirty="0" smtClean="0"/>
          </a:p>
          <a:p>
            <a:r>
              <a:rPr lang="en-US" sz="2400" dirty="0" smtClean="0"/>
              <a:t>3. </a:t>
            </a:r>
            <a:endParaRPr lang="en-US" sz="2400" dirty="0"/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1081077" y="3727239"/>
          <a:ext cx="3941196" cy="550618"/>
        </p:xfrm>
        <a:graphic>
          <a:graphicData uri="http://schemas.openxmlformats.org/presentationml/2006/ole">
            <p:oleObj spid="_x0000_s66562" name="Equation" r:id="rId3" imgW="1854200" imgH="190500" progId="Equation.DSMT4">
              <p:embed/>
            </p:oleObj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1081077" y="4453603"/>
          <a:ext cx="3941196" cy="531875"/>
        </p:xfrm>
        <a:graphic>
          <a:graphicData uri="http://schemas.openxmlformats.org/presentationml/2006/ole">
            <p:oleObj spid="_x0000_s66563" name="Equation" r:id="rId4" imgW="1752600" imgH="190500" progId="Equation.DSMT4">
              <p:embed/>
            </p:oleObj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1163690" y="5256636"/>
          <a:ext cx="7523110" cy="498547"/>
        </p:xfrm>
        <a:graphic>
          <a:graphicData uri="http://schemas.openxmlformats.org/presentationml/2006/ole">
            <p:oleObj spid="_x0000_s66564" name="Equation" r:id="rId5" imgW="3695700" imgH="1905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Solve this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75305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i="1" dirty="0" smtClean="0">
              <a:sym typeface="Wingding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199" y="1600200"/>
            <a:ext cx="8427307" cy="49859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There are three suspects for a murder: </a:t>
            </a:r>
            <a:r>
              <a:rPr lang="en-US" sz="2400" dirty="0" smtClean="0">
                <a:solidFill>
                  <a:srgbClr val="800000"/>
                </a:solidFill>
              </a:rPr>
              <a:t>Adams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800000"/>
                </a:solidFill>
              </a:rPr>
              <a:t>Brown</a:t>
            </a:r>
            <a:r>
              <a:rPr lang="en-US" sz="2400" dirty="0" smtClean="0"/>
              <a:t>, and </a:t>
            </a:r>
            <a:r>
              <a:rPr lang="en-US" sz="2400" dirty="0" smtClean="0">
                <a:solidFill>
                  <a:srgbClr val="800000"/>
                </a:solidFill>
              </a:rPr>
              <a:t>Clark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 </a:t>
            </a:r>
          </a:p>
          <a:p>
            <a:r>
              <a:rPr lang="en-US" sz="2400" b="1" dirty="0" smtClean="0">
                <a:solidFill>
                  <a:srgbClr val="800000"/>
                </a:solidFill>
              </a:rPr>
              <a:t>Adams says</a:t>
            </a:r>
            <a:r>
              <a:rPr lang="en-US" sz="2400" dirty="0" smtClean="0"/>
              <a:t>: “I didn't do it. The victim was old acquaintance of </a:t>
            </a:r>
          </a:p>
          <a:p>
            <a:r>
              <a:rPr lang="en-US" sz="2400" dirty="0" smtClean="0"/>
              <a:t>Brown. But Clark hated him.” </a:t>
            </a:r>
          </a:p>
          <a:p>
            <a:r>
              <a:rPr lang="en-US" sz="2400" b="1" dirty="0" smtClean="0">
                <a:solidFill>
                  <a:srgbClr val="800000"/>
                </a:solidFill>
              </a:rPr>
              <a:t>Brown says</a:t>
            </a:r>
            <a:r>
              <a:rPr lang="en-US" sz="2400" dirty="0" smtClean="0"/>
              <a:t>: “I didn't do it. I didn't know the guy. </a:t>
            </a:r>
          </a:p>
          <a:p>
            <a:r>
              <a:rPr lang="en-US" sz="2400" dirty="0" smtClean="0"/>
              <a:t>Besides I was out of town all the week.” </a:t>
            </a:r>
          </a:p>
          <a:p>
            <a:r>
              <a:rPr lang="en-US" sz="2400" b="1" dirty="0" smtClean="0">
                <a:solidFill>
                  <a:srgbClr val="800000"/>
                </a:solidFill>
              </a:rPr>
              <a:t>Clark says</a:t>
            </a:r>
            <a:r>
              <a:rPr lang="en-US" sz="2400" dirty="0" smtClean="0"/>
              <a:t>: “I didn't do it. I saw both Adams and Brown downtown </a:t>
            </a:r>
          </a:p>
          <a:p>
            <a:r>
              <a:rPr lang="en-US" sz="2400" dirty="0" smtClean="0"/>
              <a:t>with the victim that day; one of them must have done it.” </a:t>
            </a:r>
          </a:p>
          <a:p>
            <a:r>
              <a:rPr lang="en-US" sz="2400" dirty="0" smtClean="0"/>
              <a:t> </a:t>
            </a:r>
          </a:p>
          <a:p>
            <a:r>
              <a:rPr lang="en-US" sz="2400" dirty="0" smtClean="0"/>
              <a:t>Assume that the two innocent men are telling the truth, but that </a:t>
            </a:r>
          </a:p>
          <a:p>
            <a:r>
              <a:rPr lang="en-US" sz="2400" dirty="0" smtClean="0"/>
              <a:t>the guilty man might not be. Who is possibly the murderer?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(Taken from http://logic.stanford.edu/classes/cs157/2005fall/notes/chap0)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Muddy Children Puzzle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9854" y="1772252"/>
            <a:ext cx="6324718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father tells his two children, a boy and a girl, </a:t>
            </a:r>
          </a:p>
          <a:p>
            <a:r>
              <a:rPr lang="en-US" sz="2400" dirty="0" smtClean="0"/>
              <a:t>to play in the backyard without getting dirty. </a:t>
            </a:r>
          </a:p>
          <a:p>
            <a:r>
              <a:rPr lang="en-US" sz="2400" dirty="0" smtClean="0"/>
              <a:t>While playing, both children get mud on their</a:t>
            </a:r>
          </a:p>
          <a:p>
            <a:r>
              <a:rPr lang="en-US" sz="2400" dirty="0" smtClean="0"/>
              <a:t>foreheads. After they returned home, the father </a:t>
            </a:r>
          </a:p>
          <a:p>
            <a:r>
              <a:rPr lang="en-US" sz="2400" dirty="0" smtClean="0"/>
              <a:t>said: “</a:t>
            </a:r>
            <a:r>
              <a:rPr lang="en-US" sz="2400" dirty="0" smtClean="0">
                <a:solidFill>
                  <a:srgbClr val="FF0000"/>
                </a:solidFill>
              </a:rPr>
              <a:t>at least one of you has a muddy forehead</a:t>
            </a:r>
            <a:r>
              <a:rPr lang="en-US" sz="2400" dirty="0" smtClean="0">
                <a:solidFill>
                  <a:srgbClr val="0000FF"/>
                </a:solidFill>
              </a:rPr>
              <a:t>,” 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and then asked the children to answer </a:t>
            </a:r>
            <a:r>
              <a:rPr lang="en-US" sz="2400" dirty="0" smtClean="0">
                <a:solidFill>
                  <a:srgbClr val="0000FF"/>
                </a:solidFill>
              </a:rPr>
              <a:t>YES or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NO </a:t>
            </a:r>
            <a:r>
              <a:rPr lang="en-US" sz="2400" dirty="0" smtClean="0">
                <a:solidFill>
                  <a:srgbClr val="000000"/>
                </a:solidFill>
              </a:rPr>
              <a:t>to the question</a:t>
            </a:r>
            <a:r>
              <a:rPr lang="en-US" sz="2400" dirty="0" smtClean="0">
                <a:solidFill>
                  <a:srgbClr val="0000FF"/>
                </a:solidFill>
              </a:rPr>
              <a:t>: “</a:t>
            </a:r>
            <a:r>
              <a:rPr lang="en-US" sz="2400" dirty="0" smtClean="0">
                <a:solidFill>
                  <a:srgbClr val="FF0000"/>
                </a:solidFill>
              </a:rPr>
              <a:t>Do you know if you have a 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muddy forehead</a:t>
            </a:r>
            <a:r>
              <a:rPr lang="en-US" sz="2400" dirty="0" smtClean="0">
                <a:solidFill>
                  <a:srgbClr val="0000FF"/>
                </a:solidFill>
              </a:rPr>
              <a:t>?” </a:t>
            </a:r>
            <a:r>
              <a:rPr lang="en-US" sz="2400" dirty="0" smtClean="0">
                <a:solidFill>
                  <a:srgbClr val="000000"/>
                </a:solidFill>
              </a:rPr>
              <a:t>The father asked the question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twice. </a:t>
            </a:r>
          </a:p>
          <a:p>
            <a:endParaRPr lang="en-US" sz="2400" dirty="0" smtClean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How will the children answer each time?</a:t>
            </a:r>
            <a:endParaRPr lang="en-US" sz="2400" dirty="0">
              <a:solidFill>
                <a:srgbClr val="0000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4572" y="1772252"/>
            <a:ext cx="2612007" cy="396308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092197" y="2491391"/>
            <a:ext cx="381944" cy="152771"/>
          </a:xfrm>
          <a:prstGeom prst="rect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139207" y="2644162"/>
            <a:ext cx="381944" cy="152771"/>
          </a:xfrm>
          <a:prstGeom prst="rect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 err="1" smtClean="0"/>
              <a:t>Russel’s</a:t>
            </a:r>
            <a:r>
              <a:rPr lang="en-US" dirty="0" smtClean="0"/>
              <a:t>) Paradox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56822" y="1772252"/>
            <a:ext cx="742997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a town, there is just </a:t>
            </a:r>
            <a:r>
              <a:rPr lang="en-US" sz="2400" dirty="0" smtClean="0">
                <a:solidFill>
                  <a:srgbClr val="FF0000"/>
                </a:solidFill>
              </a:rPr>
              <a:t>one barber</a:t>
            </a:r>
            <a:r>
              <a:rPr lang="en-US" sz="2400" dirty="0" smtClean="0"/>
              <a:t>, he is male. In this town, every man keeps himself clean-shaven. He does so by one of the following two methods.</a:t>
            </a:r>
          </a:p>
          <a:p>
            <a:r>
              <a:rPr lang="en-US" sz="2400" dirty="0" smtClean="0"/>
              <a:t> </a:t>
            </a:r>
          </a:p>
          <a:p>
            <a:r>
              <a:rPr lang="en-US" sz="2400" dirty="0" smtClean="0"/>
              <a:t>1. </a:t>
            </a:r>
            <a:r>
              <a:rPr lang="en-US" sz="2400" dirty="0" smtClean="0">
                <a:solidFill>
                  <a:srgbClr val="0000FF"/>
                </a:solidFill>
              </a:rPr>
              <a:t>By shaving himself; or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2. Being shaved by the barber.</a:t>
            </a:r>
          </a:p>
          <a:p>
            <a:endParaRPr lang="en-US" sz="2400" dirty="0" smtClean="0"/>
          </a:p>
          <a:p>
            <a:r>
              <a:rPr lang="en-US" sz="2400" i="1" dirty="0" smtClean="0">
                <a:solidFill>
                  <a:srgbClr val="0000FF"/>
                </a:solidFill>
              </a:rPr>
              <a:t>The barber shaves all those, and those only, who do not shave themselves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r>
              <a:rPr lang="en-US" sz="2400" dirty="0" smtClean="0"/>
              <a:t>Question: </a:t>
            </a:r>
            <a:r>
              <a:rPr lang="en-US" sz="2400" dirty="0" smtClean="0">
                <a:solidFill>
                  <a:srgbClr val="FF0000"/>
                </a:solidFill>
              </a:rPr>
              <a:t>Does the barber shave himself</a:t>
            </a:r>
            <a:r>
              <a:rPr lang="en-US" sz="2400" dirty="0" smtClean="0"/>
              <a:t>?</a:t>
            </a:r>
          </a:p>
          <a:p>
            <a:endParaRPr lang="en-US" sz="2400" dirty="0" smtClean="0"/>
          </a:p>
          <a:p>
            <a:r>
              <a:rPr lang="en-US" sz="2400" dirty="0" smtClean="0"/>
              <a:t>What is the answer is </a:t>
            </a:r>
            <a:r>
              <a:rPr lang="en-US" sz="2400" dirty="0" smtClean="0">
                <a:solidFill>
                  <a:srgbClr val="FF0000"/>
                </a:solidFill>
              </a:rPr>
              <a:t>Yes</a:t>
            </a:r>
            <a:r>
              <a:rPr lang="en-US" sz="2400" dirty="0" smtClean="0"/>
              <a:t>? </a:t>
            </a:r>
          </a:p>
          <a:p>
            <a:r>
              <a:rPr lang="en-US" sz="2400" dirty="0" smtClean="0"/>
              <a:t>What if the answer is </a:t>
            </a:r>
            <a:r>
              <a:rPr lang="en-US" sz="2400" dirty="0" smtClean="0">
                <a:solidFill>
                  <a:srgbClr val="FF0000"/>
                </a:solidFill>
              </a:rPr>
              <a:t>No</a:t>
            </a:r>
            <a:r>
              <a:rPr lang="en-US" sz="2400" dirty="0" smtClean="0"/>
              <a:t>? 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3889" y="2085003"/>
            <a:ext cx="773105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Understand propositions, logical operators and their usage.</a:t>
            </a:r>
          </a:p>
          <a:p>
            <a:endParaRPr lang="en-US" sz="2400" dirty="0" smtClean="0"/>
          </a:p>
          <a:p>
            <a:r>
              <a:rPr lang="en-US" sz="2400" dirty="0" smtClean="0"/>
              <a:t>Understand </a:t>
            </a:r>
            <a:r>
              <a:rPr lang="en-US" sz="2400" dirty="0" smtClean="0">
                <a:solidFill>
                  <a:srgbClr val="0000FF"/>
                </a:solidFill>
              </a:rPr>
              <a:t>equivalence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0000FF"/>
                </a:solidFill>
              </a:rPr>
              <a:t>tautology</a:t>
            </a:r>
            <a:r>
              <a:rPr lang="en-US" sz="2400" dirty="0" smtClean="0"/>
              <a:t>, and </a:t>
            </a:r>
            <a:r>
              <a:rPr lang="en-US" sz="2400" dirty="0" smtClean="0">
                <a:solidFill>
                  <a:srgbClr val="0000FF"/>
                </a:solidFill>
              </a:rPr>
              <a:t>contradictions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Practice proving equivalences, tautology, and contradictions.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A </a:t>
            </a:r>
            <a:r>
              <a:rPr lang="en-US" sz="2800" dirty="0" smtClean="0">
                <a:solidFill>
                  <a:srgbClr val="FF0000"/>
                </a:solidFill>
              </a:rPr>
              <a:t>proposition</a:t>
            </a:r>
            <a:r>
              <a:rPr lang="en-US" sz="2800" dirty="0" smtClean="0"/>
              <a:t> is a statement that is either </a:t>
            </a:r>
            <a:r>
              <a:rPr lang="en-US" sz="2800" dirty="0" smtClean="0">
                <a:solidFill>
                  <a:srgbClr val="FF0000"/>
                </a:solidFill>
              </a:rPr>
              <a:t>true</a:t>
            </a:r>
            <a:r>
              <a:rPr lang="en-US" sz="2800" dirty="0" smtClean="0"/>
              <a:t> or </a:t>
            </a:r>
            <a:r>
              <a:rPr lang="en-US" sz="2800" dirty="0" smtClean="0">
                <a:solidFill>
                  <a:srgbClr val="FF0000"/>
                </a:solidFill>
              </a:rPr>
              <a:t>false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400" dirty="0" smtClean="0"/>
              <a:t> “The sky is blue”</a:t>
            </a:r>
          </a:p>
          <a:p>
            <a:pPr>
              <a:buNone/>
            </a:pPr>
            <a:r>
              <a:rPr lang="en-US" sz="2400" dirty="0" smtClean="0"/>
              <a:t>	 “Today the temperature is below freezing”</a:t>
            </a:r>
          </a:p>
          <a:p>
            <a:pPr>
              <a:buNone/>
            </a:pPr>
            <a:r>
              <a:rPr lang="en-US" sz="2400" dirty="0" smtClean="0"/>
              <a:t>		“9 + 3 = 12”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Not propositions: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400" dirty="0" smtClean="0"/>
              <a:t> “Who is Bob?”</a:t>
            </a:r>
          </a:p>
          <a:p>
            <a:pPr>
              <a:buNone/>
            </a:pPr>
            <a:r>
              <a:rPr lang="en-US" sz="2400" dirty="0" smtClean="0"/>
              <a:t>	  “How many persons are there in this group?”</a:t>
            </a:r>
          </a:p>
          <a:p>
            <a:pPr>
              <a:buNone/>
            </a:pPr>
            <a:r>
              <a:rPr lang="en-US" sz="2400" dirty="0" smtClean="0"/>
              <a:t>		 “X + 1 = 7.”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Propositional (or Boolean)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These are variables that </a:t>
            </a:r>
            <a:r>
              <a:rPr lang="en-US" sz="2800" dirty="0"/>
              <a:t>refer </a:t>
            </a:r>
            <a:r>
              <a:rPr lang="en-US" sz="2800" dirty="0" smtClean="0"/>
              <a:t>to propositions.</a:t>
            </a:r>
          </a:p>
          <a:p>
            <a:r>
              <a:rPr lang="en-US" sz="2800" dirty="0" smtClean="0"/>
              <a:t>	 </a:t>
            </a:r>
            <a:r>
              <a:rPr lang="en-US" sz="2400" dirty="0" smtClean="0"/>
              <a:t>Let us denote them by lower </a:t>
            </a:r>
            <a:r>
              <a:rPr lang="en-US" sz="2400" dirty="0"/>
              <a:t>case </a:t>
            </a:r>
            <a:r>
              <a:rPr lang="en-US" sz="2400" dirty="0" smtClean="0"/>
              <a:t>letters </a:t>
            </a:r>
            <a:r>
              <a:rPr lang="en-US" sz="2400" i="1" dirty="0" err="1"/>
              <a:t>p</a:t>
            </a:r>
            <a:r>
              <a:rPr lang="en-US" sz="2400" i="1" dirty="0"/>
              <a:t>, </a:t>
            </a:r>
            <a:r>
              <a:rPr lang="en-US" sz="2400" i="1" dirty="0" err="1"/>
              <a:t>q</a:t>
            </a:r>
            <a:r>
              <a:rPr lang="en-US" sz="2400" i="1" dirty="0"/>
              <a:t>, </a:t>
            </a:r>
            <a:r>
              <a:rPr lang="en-US" sz="2400" i="1" dirty="0" err="1"/>
              <a:t>r</a:t>
            </a:r>
            <a:r>
              <a:rPr lang="en-US" sz="2400" i="1" dirty="0"/>
              <a:t>, </a:t>
            </a:r>
            <a:r>
              <a:rPr lang="en-US" sz="2400" i="1" dirty="0" err="1"/>
              <a:t>s</a:t>
            </a:r>
            <a:r>
              <a:rPr lang="en-US" sz="2400" i="1" dirty="0"/>
              <a:t>, etc</a:t>
            </a:r>
            <a:r>
              <a:rPr lang="en-US" sz="2400" i="1" dirty="0" smtClean="0"/>
              <a:t>.</a:t>
            </a:r>
          </a:p>
          <a:p>
            <a:r>
              <a:rPr lang="en-US" sz="2400" dirty="0" smtClean="0"/>
              <a:t>	Each can </a:t>
            </a:r>
            <a:r>
              <a:rPr lang="en-US" sz="2400" dirty="0"/>
              <a:t>have one of </a:t>
            </a:r>
            <a:r>
              <a:rPr lang="en-US" sz="2400" dirty="0" smtClean="0"/>
              <a:t>two values </a:t>
            </a:r>
            <a:r>
              <a:rPr lang="en-US" sz="2400" dirty="0">
                <a:solidFill>
                  <a:srgbClr val="0000FF"/>
                </a:solidFill>
              </a:rPr>
              <a:t>true (T) </a:t>
            </a:r>
            <a:r>
              <a:rPr lang="en-US" sz="2400" dirty="0"/>
              <a:t>or </a:t>
            </a:r>
            <a:r>
              <a:rPr lang="en-US" sz="2400" dirty="0">
                <a:solidFill>
                  <a:srgbClr val="0000FF"/>
                </a:solidFill>
              </a:rPr>
              <a:t>false (F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A </a:t>
            </a:r>
            <a:r>
              <a:rPr lang="en-US" sz="2800" dirty="0"/>
              <a:t>proposition can</a:t>
            </a:r>
            <a:r>
              <a:rPr lang="en-US" sz="2800" dirty="0" smtClean="0"/>
              <a:t> be:</a:t>
            </a:r>
          </a:p>
          <a:p>
            <a:r>
              <a:rPr lang="en-US" sz="2800" dirty="0" smtClean="0"/>
              <a:t>	</a:t>
            </a:r>
            <a:r>
              <a:rPr lang="en-US" sz="2400" dirty="0" smtClean="0"/>
              <a:t>A </a:t>
            </a:r>
            <a:r>
              <a:rPr lang="en-US" sz="2400" dirty="0"/>
              <a:t>single </a:t>
            </a:r>
            <a:r>
              <a:rPr lang="en-US" sz="2400" dirty="0" smtClean="0"/>
              <a:t>variable </a:t>
            </a:r>
            <a:r>
              <a:rPr lang="en-US" sz="2400" i="1" dirty="0" err="1"/>
              <a:t>p</a:t>
            </a:r>
            <a:endParaRPr lang="en-US" sz="2400" i="1" dirty="0" smtClean="0"/>
          </a:p>
          <a:p>
            <a:r>
              <a:rPr lang="en-US" sz="2400" dirty="0" smtClean="0"/>
              <a:t>	A </a:t>
            </a:r>
            <a:r>
              <a:rPr lang="en-US" sz="2400" dirty="0"/>
              <a:t>formula of multiple </a:t>
            </a:r>
            <a:r>
              <a:rPr lang="en-US" sz="2400" dirty="0" smtClean="0"/>
              <a:t>variables like  </a:t>
            </a:r>
            <a:r>
              <a:rPr lang="en-US" sz="2400" i="1" dirty="0" err="1" smtClean="0">
                <a:solidFill>
                  <a:srgbClr val="0000FF"/>
                </a:solidFill>
              </a:rPr>
              <a:t>p</a:t>
            </a:r>
            <a:r>
              <a:rPr lang="en-US" sz="2400" i="1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∧ </a:t>
            </a:r>
            <a:r>
              <a:rPr lang="en-US" sz="2400" i="1" dirty="0" err="1" smtClean="0">
                <a:solidFill>
                  <a:srgbClr val="0000FF"/>
                </a:solidFill>
              </a:rPr>
              <a:t>q</a:t>
            </a:r>
            <a:r>
              <a:rPr lang="en-US" sz="2400" i="1" dirty="0" smtClean="0">
                <a:solidFill>
                  <a:srgbClr val="0000FF"/>
                </a:solidFill>
              </a:rPr>
              <a:t>,     </a:t>
            </a:r>
            <a:r>
              <a:rPr lang="en-US" sz="2400" i="1" dirty="0" err="1" smtClean="0">
                <a:solidFill>
                  <a:srgbClr val="0000FF"/>
                </a:solidFill>
              </a:rPr>
              <a:t>s</a:t>
            </a:r>
            <a:r>
              <a:rPr lang="en-US" sz="2400" i="1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∨¬</a:t>
            </a:r>
            <a:r>
              <a:rPr lang="en-US" sz="2400" i="1" dirty="0" err="1" smtClean="0">
                <a:solidFill>
                  <a:srgbClr val="0000FF"/>
                </a:solidFill>
              </a:rPr>
              <a:t>r</a:t>
            </a:r>
            <a:r>
              <a:rPr lang="en-US" sz="2400" i="1" dirty="0" smtClean="0"/>
              <a:t>)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Propositional (or Boolean) operators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903" y="1847849"/>
            <a:ext cx="7791000" cy="450193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Logical operator: NOT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1879599"/>
            <a:ext cx="8092049" cy="42332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Logical operator: AND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1810161"/>
            <a:ext cx="8092049" cy="388568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Logical operator: OR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642" y="1601661"/>
            <a:ext cx="7669871" cy="43405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</TotalTime>
  <Words>1076</Words>
  <Application>Microsoft Macintosh PowerPoint</Application>
  <PresentationFormat>On-screen Show (4:3)</PresentationFormat>
  <Paragraphs>167</Paragraphs>
  <Slides>37</Slides>
  <Notes>8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Office Theme</vt:lpstr>
      <vt:lpstr>Equation</vt:lpstr>
      <vt:lpstr>CS 2210 (22C:019) Discrete Structures Introduction and Scope: Propositions</vt:lpstr>
      <vt:lpstr>The Scope</vt:lpstr>
      <vt:lpstr>Why Discrete Math?</vt:lpstr>
      <vt:lpstr>Propositions</vt:lpstr>
      <vt:lpstr>Propositional (or Boolean) variables</vt:lpstr>
      <vt:lpstr>Propositional (or Boolean) operators</vt:lpstr>
      <vt:lpstr>Logical operator: NOT</vt:lpstr>
      <vt:lpstr>Logical operator: AND</vt:lpstr>
      <vt:lpstr>Logical operator: OR</vt:lpstr>
      <vt:lpstr>Logical operator: EXCLUSIVE OR</vt:lpstr>
      <vt:lpstr>(Inclusive) OR or EXCLUSIVE OR?</vt:lpstr>
      <vt:lpstr>Logical Operator NAND and NOR</vt:lpstr>
      <vt:lpstr>Conditional Operator</vt:lpstr>
      <vt:lpstr>Conditional operators</vt:lpstr>
      <vt:lpstr>Conditional operators</vt:lpstr>
      <vt:lpstr>Set representations</vt:lpstr>
      <vt:lpstr>Bi-conditional Statements</vt:lpstr>
      <vt:lpstr>Translating into English</vt:lpstr>
      <vt:lpstr>Translating into English</vt:lpstr>
      <vt:lpstr>Translating into English</vt:lpstr>
      <vt:lpstr>Translating into English</vt:lpstr>
      <vt:lpstr>Precedence of Operators</vt:lpstr>
      <vt:lpstr>Boolean operators in search</vt:lpstr>
      <vt:lpstr>Tautology and Contradiction</vt:lpstr>
      <vt:lpstr>Equivalence</vt:lpstr>
      <vt:lpstr>Examples of Equivalence</vt:lpstr>
      <vt:lpstr>Examples of Equivalence</vt:lpstr>
      <vt:lpstr>More Equivalences</vt:lpstr>
      <vt:lpstr>De Morgan’s Law</vt:lpstr>
      <vt:lpstr>How to prove Equivalences</vt:lpstr>
      <vt:lpstr>How to prove Equivalences</vt:lpstr>
      <vt:lpstr>How to prove Equivalences</vt:lpstr>
      <vt:lpstr>Propositional Satisfiability</vt:lpstr>
      <vt:lpstr>Solve this</vt:lpstr>
      <vt:lpstr>Muddy Children Puzzle</vt:lpstr>
      <vt:lpstr>(Russel’s) Paradox</vt:lpstr>
      <vt:lpstr>Wrap up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Office 2004 Test Drive User</cp:lastModifiedBy>
  <cp:revision>116</cp:revision>
  <cp:lastPrinted>2010-08-27T03:10:32Z</cp:lastPrinted>
  <dcterms:created xsi:type="dcterms:W3CDTF">2015-01-22T19:47:29Z</dcterms:created>
  <dcterms:modified xsi:type="dcterms:W3CDTF">2015-01-22T19:48:02Z</dcterms:modified>
</cp:coreProperties>
</file>