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2" r:id="rId20"/>
    <p:sldId id="279" r:id="rId21"/>
    <p:sldId id="275" r:id="rId22"/>
    <p:sldId id="276" r:id="rId23"/>
    <p:sldId id="278" r:id="rId24"/>
    <p:sldId id="280" r:id="rId25"/>
    <p:sldId id="281" r:id="rId26"/>
    <p:sldId id="284" r:id="rId27"/>
    <p:sldId id="282" r:id="rId28"/>
    <p:sldId id="285" r:id="rId29"/>
    <p:sldId id="283" r:id="rId30"/>
    <p:sldId id="277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1" d="100"/>
          <a:sy n="131" d="100"/>
        </p:scale>
        <p:origin x="-10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10/8/11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22C:19 Discrete Math</a:t>
            </a:r>
            <a:br>
              <a:rPr lang="en-US" dirty="0" smtClean="0"/>
            </a:br>
            <a:r>
              <a:rPr lang="en-US" b="1" dirty="0" smtClean="0"/>
              <a:t>Induction and Recursion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Fall </a:t>
            </a:r>
            <a:r>
              <a:rPr lang="en-US" smtClean="0">
                <a:solidFill>
                  <a:schemeClr val="tx1"/>
                </a:solidFill>
              </a:rPr>
              <a:t>2011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continued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8600" y="1670050"/>
            <a:ext cx="6146800" cy="35179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continued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500" y="1739900"/>
            <a:ext cx="5461000" cy="3378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300" y="1524000"/>
            <a:ext cx="5867400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Strong induction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450" y="1890545"/>
            <a:ext cx="6261100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350" y="2577636"/>
            <a:ext cx="6083300" cy="13208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Proof using Mathematical Induction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733550"/>
            <a:ext cx="6121400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Same Proof using Strong Induction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803399"/>
            <a:ext cx="6121400" cy="347675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Errors in Induction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950" y="1936750"/>
            <a:ext cx="5880100" cy="2984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31950" y="5257812"/>
            <a:ext cx="4058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Question: What is wrong here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Errors in Induction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950" y="1936750"/>
            <a:ext cx="5880100" cy="2984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31950" y="5257812"/>
            <a:ext cx="4058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Question: What is </a:t>
            </a:r>
            <a:r>
              <a:rPr lang="en-US" sz="2400" smtClean="0">
                <a:solidFill>
                  <a:srgbClr val="0000FF"/>
                </a:solidFill>
              </a:rPr>
              <a:t>wrong here</a:t>
            </a:r>
            <a:r>
              <a:rPr lang="en-US" sz="2400" smtClean="0"/>
              <a:t>?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2006600"/>
            <a:ext cx="6248400" cy="28448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Recursion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626028" y="2261143"/>
            <a:ext cx="6398274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Recursion means </a:t>
            </a:r>
            <a:r>
              <a:rPr lang="en-US" sz="2400" dirty="0" smtClean="0">
                <a:solidFill>
                  <a:srgbClr val="FF0000"/>
                </a:solidFill>
              </a:rPr>
              <a:t>defining</a:t>
            </a:r>
            <a:r>
              <a:rPr lang="en-US" sz="2400" dirty="0" smtClean="0"/>
              <a:t> something, such as a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function, </a:t>
            </a:r>
            <a:r>
              <a:rPr lang="en-US" sz="2400" dirty="0" smtClean="0">
                <a:solidFill>
                  <a:srgbClr val="FF0000"/>
                </a:solidFill>
              </a:rPr>
              <a:t>in terms of itself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– For example, let </a:t>
            </a:r>
            <a:r>
              <a:rPr lang="en-US" sz="2400" dirty="0" err="1" smtClean="0">
                <a:solidFill>
                  <a:srgbClr val="0000FF"/>
                </a:solidFill>
              </a:rPr>
              <a:t>f(x</a:t>
            </a:r>
            <a:r>
              <a:rPr lang="en-US" sz="2400" dirty="0" smtClean="0">
                <a:solidFill>
                  <a:srgbClr val="0000FF"/>
                </a:solidFill>
              </a:rPr>
              <a:t>) =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– We can define </a:t>
            </a:r>
            <a:r>
              <a:rPr lang="en-US" sz="2400" dirty="0" err="1" smtClean="0"/>
              <a:t>f(x</a:t>
            </a:r>
            <a:r>
              <a:rPr lang="en-US" sz="2400" dirty="0" smtClean="0"/>
              <a:t>) </a:t>
            </a:r>
            <a:r>
              <a:rPr lang="en-US" sz="2400" i="1" dirty="0" smtClean="0"/>
              <a:t>as </a:t>
            </a:r>
            <a:r>
              <a:rPr lang="en-US" sz="2400" dirty="0" err="1" smtClean="0">
                <a:solidFill>
                  <a:srgbClr val="0000FF"/>
                </a:solidFill>
              </a:rPr>
              <a:t>f(x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  <a:r>
              <a:rPr lang="en-US" sz="2400" i="1" dirty="0" smtClean="0">
                <a:solidFill>
                  <a:srgbClr val="0000FF"/>
                </a:solidFill>
              </a:rPr>
              <a:t> =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* f(x-1)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mathematical induction?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77024" y="1642292"/>
            <a:ext cx="777703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It is a method of proving that something holds.</a:t>
            </a:r>
          </a:p>
          <a:p>
            <a:endParaRPr lang="en-US" sz="2400" dirty="0" smtClean="0"/>
          </a:p>
          <a:p>
            <a:r>
              <a:rPr lang="en-US" sz="2400" dirty="0" smtClean="0"/>
              <a:t>Suppose we have an </a:t>
            </a:r>
            <a:r>
              <a:rPr lang="en-US" sz="2400" dirty="0" smtClean="0">
                <a:solidFill>
                  <a:srgbClr val="0000FF"/>
                </a:solidFill>
              </a:rPr>
              <a:t>infinite ladder</a:t>
            </a:r>
            <a:r>
              <a:rPr lang="en-US" sz="2400" dirty="0" smtClean="0"/>
              <a:t>, and we want to know</a:t>
            </a:r>
          </a:p>
          <a:p>
            <a:r>
              <a:rPr lang="en-US" sz="2400" dirty="0" smtClean="0"/>
              <a:t>if we </a:t>
            </a:r>
            <a:r>
              <a:rPr lang="en-US" sz="2400" i="1" dirty="0" smtClean="0">
                <a:solidFill>
                  <a:srgbClr val="0000FF"/>
                </a:solidFill>
              </a:rPr>
              <a:t>can reach every step </a:t>
            </a:r>
            <a:r>
              <a:rPr lang="en-US" sz="2400" dirty="0" smtClean="0"/>
              <a:t>on this ladder. </a:t>
            </a:r>
          </a:p>
          <a:p>
            <a:endParaRPr lang="en-US" sz="2400" dirty="0" smtClean="0"/>
          </a:p>
          <a:p>
            <a:r>
              <a:rPr lang="en-US" sz="2400" dirty="0" smtClean="0"/>
              <a:t>We know the following two things:</a:t>
            </a:r>
          </a:p>
          <a:p>
            <a:endParaRPr lang="en-US" sz="2400" dirty="0" smtClean="0"/>
          </a:p>
          <a:p>
            <a:pPr marL="457200" indent="-457200">
              <a:buAutoNum type="arabicPeriod"/>
            </a:pPr>
            <a:r>
              <a:rPr lang="en-US" sz="2400" dirty="0" smtClean="0"/>
              <a:t>We can reach the base of the ladder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If we can reach a particular step, then we can  reach the </a:t>
            </a:r>
          </a:p>
          <a:p>
            <a:pPr marL="457200" indent="-457200"/>
            <a:r>
              <a:rPr lang="en-US" sz="2400" dirty="0" smtClean="0"/>
              <a:t>	next step</a:t>
            </a:r>
          </a:p>
          <a:p>
            <a:pPr marL="457200" indent="-457200"/>
            <a:endParaRPr lang="en-US" sz="2400" dirty="0" smtClean="0"/>
          </a:p>
          <a:p>
            <a:pPr marL="457200" indent="-457200"/>
            <a:r>
              <a:rPr lang="en-US" sz="2400" dirty="0" smtClean="0"/>
              <a:t>Can we conclude that we can reach every step of the ladder? 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Recursive definition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47005" y="1760805"/>
            <a:ext cx="450826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Two parts of a recursive definition: </a:t>
            </a:r>
          </a:p>
          <a:p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Base case </a:t>
            </a:r>
            <a:r>
              <a:rPr lang="en-US" sz="2400" dirty="0" smtClean="0"/>
              <a:t>and a </a:t>
            </a:r>
            <a:r>
              <a:rPr lang="en-US" sz="2400" dirty="0" smtClean="0">
                <a:solidFill>
                  <a:srgbClr val="FF0000"/>
                </a:solidFill>
              </a:rPr>
              <a:t>Recursive step</a:t>
            </a:r>
          </a:p>
          <a:p>
            <a:endParaRPr lang="en-US" dirty="0" smtClean="0"/>
          </a:p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1069" y="3145800"/>
            <a:ext cx="4394200" cy="1003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1069" y="4570396"/>
            <a:ext cx="3801871" cy="94294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Recursion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242" y="1637890"/>
            <a:ext cx="5695908" cy="359641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Fibonacci sequence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785" y="1803399"/>
            <a:ext cx="6032658" cy="3594479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Bad recursive definitions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390" y="1866900"/>
            <a:ext cx="2171700" cy="3124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13390" y="5337448"/>
            <a:ext cx="3095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Why are these definitions bad?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examples of recursion: </a:t>
            </a:r>
            <a:br>
              <a:rPr lang="en-US" dirty="0" smtClean="0"/>
            </a:br>
            <a:r>
              <a:rPr lang="en-US" dirty="0" smtClean="0"/>
              <a:t>defining strings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1866900"/>
            <a:ext cx="619760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Structural induction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871449"/>
            <a:ext cx="840611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technique for proving a property of a recursively defined object.</a:t>
            </a:r>
          </a:p>
          <a:p>
            <a:r>
              <a:rPr lang="en-US" sz="2400" dirty="0" smtClean="0"/>
              <a:t>It is very much like an inductive proof, except that in the inductive </a:t>
            </a:r>
          </a:p>
          <a:p>
            <a:r>
              <a:rPr lang="en-US" sz="2400" dirty="0" smtClean="0"/>
              <a:t>step we try to show that if the statement holds for each of the </a:t>
            </a:r>
          </a:p>
          <a:p>
            <a:r>
              <a:rPr lang="en-US" sz="2400" dirty="0" smtClean="0"/>
              <a:t>element used to construct the new element, then the result holds </a:t>
            </a:r>
          </a:p>
          <a:p>
            <a:r>
              <a:rPr lang="en-US" sz="2400" dirty="0" smtClean="0"/>
              <a:t>for the new element too.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288612"/>
            <a:ext cx="833187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Example</a:t>
            </a:r>
            <a:r>
              <a:rPr lang="en-US" sz="2000" b="1" dirty="0" smtClean="0"/>
              <a:t>. </a:t>
            </a:r>
            <a:r>
              <a:rPr lang="en-US" sz="2000" dirty="0" smtClean="0"/>
              <a:t>Prove that if T is a full binary tree, and </a:t>
            </a:r>
            <a:r>
              <a:rPr lang="en-US" sz="2000" dirty="0" err="1" smtClean="0"/>
              <a:t>h(T</a:t>
            </a:r>
            <a:r>
              <a:rPr lang="en-US" sz="2000" dirty="0" smtClean="0"/>
              <a:t>) is the height of the tree </a:t>
            </a:r>
          </a:p>
          <a:p>
            <a:r>
              <a:rPr lang="en-US" sz="2000" dirty="0" smtClean="0"/>
              <a:t>then the number of elements in the tree </a:t>
            </a:r>
            <a:r>
              <a:rPr lang="en-US" sz="2000" dirty="0" err="1" smtClean="0"/>
              <a:t>n(T</a:t>
            </a:r>
            <a:r>
              <a:rPr lang="en-US" sz="2000" dirty="0" smtClean="0"/>
              <a:t>) ≤ 2 </a:t>
            </a:r>
            <a:r>
              <a:rPr lang="en-US" sz="2000" baseline="30000" dirty="0" smtClean="0"/>
              <a:t>h(T)+1 </a:t>
            </a:r>
            <a:r>
              <a:rPr lang="en-US" sz="2000" dirty="0" smtClean="0"/>
              <a:t>-1.</a:t>
            </a:r>
          </a:p>
          <a:p>
            <a:endParaRPr lang="en-US" sz="2000" dirty="0" smtClean="0"/>
          </a:p>
          <a:p>
            <a:r>
              <a:rPr lang="en-US" sz="2000" dirty="0" smtClean="0"/>
              <a:t>See the textbook (pages 306-307) for a solution.</a:t>
            </a:r>
            <a:endParaRPr lang="en-US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Recursive Algorithm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00667" y="1884964"/>
            <a:ext cx="755402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Example 1</a:t>
            </a:r>
            <a:r>
              <a:rPr lang="en-US" sz="2400" dirty="0" smtClean="0">
                <a:solidFill>
                  <a:srgbClr val="0000FF"/>
                </a:solidFill>
              </a:rPr>
              <a:t>. </a:t>
            </a:r>
            <a:r>
              <a:rPr lang="en-US" sz="2400" i="1" dirty="0" smtClean="0">
                <a:solidFill>
                  <a:srgbClr val="0000FF"/>
                </a:solidFill>
              </a:rPr>
              <a:t>Given a and </a:t>
            </a:r>
            <a:r>
              <a:rPr lang="en-US" sz="2400" i="1" dirty="0" err="1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FF"/>
                </a:solidFill>
              </a:rPr>
              <a:t>, compute a</a:t>
            </a:r>
            <a:r>
              <a:rPr lang="en-US" sz="2400" i="1" baseline="30000" dirty="0" smtClean="0">
                <a:solidFill>
                  <a:srgbClr val="0000FF"/>
                </a:solidFill>
              </a:rPr>
              <a:t>n</a:t>
            </a:r>
          </a:p>
          <a:p>
            <a:endParaRPr lang="en-US" sz="2400" i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/>
              <a:t>procedure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power</a:t>
            </a:r>
            <a:r>
              <a:rPr lang="en-US" sz="2400" dirty="0" smtClean="0"/>
              <a:t> (a : real number, </a:t>
            </a:r>
            <a:r>
              <a:rPr lang="en-US" sz="2400" dirty="0" err="1" smtClean="0"/>
              <a:t>n</a:t>
            </a:r>
            <a:r>
              <a:rPr lang="en-US" sz="2400" dirty="0" smtClean="0"/>
              <a:t>: non-negative integer)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if</a:t>
            </a:r>
            <a:r>
              <a:rPr lang="en-US" sz="2400" dirty="0" smtClean="0"/>
              <a:t> </a:t>
            </a:r>
            <a:r>
              <a:rPr lang="en-US" sz="2400" dirty="0" err="1" smtClean="0"/>
              <a:t>n</a:t>
            </a:r>
            <a:r>
              <a:rPr lang="en-US" sz="2400" dirty="0" smtClean="0"/>
              <a:t> = 0 </a:t>
            </a:r>
            <a:r>
              <a:rPr lang="en-US" sz="2400" b="1" dirty="0" smtClean="0"/>
              <a:t>then</a:t>
            </a:r>
            <a:r>
              <a:rPr lang="en-US" sz="2400" dirty="0" smtClean="0"/>
              <a:t> power (a, </a:t>
            </a:r>
            <a:r>
              <a:rPr lang="en-US" sz="2400" dirty="0" err="1" smtClean="0"/>
              <a:t>n</a:t>
            </a:r>
            <a:r>
              <a:rPr lang="en-US" sz="2400" dirty="0" smtClean="0"/>
              <a:t>) := 1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		else </a:t>
            </a:r>
            <a:r>
              <a:rPr lang="en-US" sz="2400" dirty="0" smtClean="0"/>
              <a:t>power (a, </a:t>
            </a:r>
            <a:r>
              <a:rPr lang="en-US" sz="2400" dirty="0" err="1" smtClean="0"/>
              <a:t>n</a:t>
            </a:r>
            <a:r>
              <a:rPr lang="en-US" sz="2400" dirty="0" smtClean="0"/>
              <a:t>) := a. </a:t>
            </a:r>
            <a:r>
              <a:rPr lang="en-US" sz="2400" dirty="0" smtClean="0">
                <a:solidFill>
                  <a:srgbClr val="FF0000"/>
                </a:solidFill>
              </a:rPr>
              <a:t>power (a, n-1)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Recursive algorithms: Sorting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696434"/>
            <a:ext cx="82041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Here is the recursive algorithm </a:t>
            </a:r>
            <a:r>
              <a:rPr lang="en-US" sz="2400" dirty="0" smtClean="0">
                <a:solidFill>
                  <a:srgbClr val="FF0000"/>
                </a:solidFill>
              </a:rPr>
              <a:t>Merge sort</a:t>
            </a:r>
            <a:r>
              <a:rPr lang="en-US" sz="2400" dirty="0" smtClean="0"/>
              <a:t>. It </a:t>
            </a:r>
            <a:r>
              <a:rPr lang="en-US" sz="2400" b="1" dirty="0" smtClean="0">
                <a:solidFill>
                  <a:srgbClr val="FF0000"/>
                </a:solidFill>
              </a:rPr>
              <a:t>merges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two sorted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Iists </a:t>
            </a:r>
            <a:r>
              <a:rPr lang="en-US" sz="2400" dirty="0" smtClean="0"/>
              <a:t>to produce a new sorted list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601678" y="3051686"/>
            <a:ext cx="1968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8  2  4  6  10  1  5  3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34913" y="3776839"/>
            <a:ext cx="965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8  2  4  6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84522" y="3776839"/>
            <a:ext cx="1082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10  1  5  3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857708" y="4842892"/>
            <a:ext cx="523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8  2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27774" y="4790908"/>
            <a:ext cx="523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4  6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71745" y="4790908"/>
            <a:ext cx="640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10  1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87282" y="4748120"/>
            <a:ext cx="523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5  3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 rot="10800000" flipV="1">
            <a:off x="3336292" y="3421017"/>
            <a:ext cx="1052070" cy="3558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8" idx="0"/>
          </p:cNvCxnSpPr>
          <p:nvPr/>
        </p:nvCxnSpPr>
        <p:spPr>
          <a:xfrm>
            <a:off x="4729573" y="3421018"/>
            <a:ext cx="996323" cy="3558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2075705" y="4146170"/>
            <a:ext cx="796161" cy="6019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1" idx="0"/>
          </p:cNvCxnSpPr>
          <p:nvPr/>
        </p:nvCxnSpPr>
        <p:spPr>
          <a:xfrm rot="5400000">
            <a:off x="5057771" y="4322943"/>
            <a:ext cx="601949" cy="333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878296" y="4146171"/>
            <a:ext cx="708986" cy="6019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0" idx="0"/>
          </p:cNvCxnSpPr>
          <p:nvPr/>
        </p:nvCxnSpPr>
        <p:spPr>
          <a:xfrm rot="16200000" flipH="1">
            <a:off x="3040420" y="4442041"/>
            <a:ext cx="644738" cy="529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Mergesort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8088" y="1696434"/>
            <a:ext cx="6020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merge algorithm “merges” two sorted lists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1378088" y="2303262"/>
            <a:ext cx="6247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2  4  6  8  </a:t>
            </a:r>
            <a:r>
              <a:rPr lang="en-US" dirty="0" smtClean="0"/>
              <a:t>merged with </a:t>
            </a:r>
            <a:r>
              <a:rPr lang="en-US" dirty="0" smtClean="0">
                <a:solidFill>
                  <a:srgbClr val="0000FF"/>
                </a:solidFill>
              </a:rPr>
              <a:t>1  3  5 10 </a:t>
            </a:r>
            <a:r>
              <a:rPr lang="en-US" dirty="0" smtClean="0"/>
              <a:t>will produce </a:t>
            </a:r>
            <a:r>
              <a:rPr lang="en-US" dirty="0" smtClean="0">
                <a:solidFill>
                  <a:srgbClr val="0000FF"/>
                </a:solidFill>
              </a:rPr>
              <a:t>1  2  3  4  5  6  8  10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78088" y="3004299"/>
            <a:ext cx="4626950" cy="25622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procedure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mergesort</a:t>
            </a:r>
            <a:r>
              <a:rPr lang="en-US" dirty="0" smtClean="0"/>
              <a:t> (L = 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a</a:t>
            </a:r>
            <a:r>
              <a:rPr lang="en-US" baseline="-25000" dirty="0" smtClean="0"/>
              <a:t>3</a:t>
            </a:r>
            <a:r>
              <a:rPr lang="en-US" dirty="0" smtClean="0"/>
              <a:t>, … a</a:t>
            </a:r>
            <a:r>
              <a:rPr lang="en-US" baseline="-25000" dirty="0" smtClean="0"/>
              <a:t>n</a:t>
            </a:r>
            <a:r>
              <a:rPr lang="en-US" dirty="0" smtClean="0"/>
              <a:t>) 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if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 &gt;  0 </a:t>
            </a:r>
            <a:r>
              <a:rPr lang="en-US" b="1" dirty="0" smtClean="0"/>
              <a:t>then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	</a:t>
            </a:r>
            <a:r>
              <a:rPr lang="en-US" dirty="0" err="1" smtClean="0"/>
              <a:t>m</a:t>
            </a:r>
            <a:r>
              <a:rPr lang="en-US" dirty="0" smtClean="0"/>
              <a:t>:= n/2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	L1 :=  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a</a:t>
            </a:r>
            <a:r>
              <a:rPr lang="en-US" baseline="-25000" dirty="0" smtClean="0"/>
              <a:t>3</a:t>
            </a:r>
            <a:r>
              <a:rPr lang="en-US" dirty="0" smtClean="0"/>
              <a:t>, … a</a:t>
            </a:r>
            <a:r>
              <a:rPr lang="en-US" baseline="-25000" dirty="0" smtClean="0"/>
              <a:t>m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	</a:t>
            </a:r>
            <a:r>
              <a:rPr lang="en-US" dirty="0" smtClean="0">
                <a:latin typeface="+mj-lt"/>
              </a:rPr>
              <a:t>L2 :=  a</a:t>
            </a:r>
            <a:r>
              <a:rPr lang="en-US" baseline="-25000" dirty="0" smtClean="0">
                <a:latin typeface="+mj-lt"/>
              </a:rPr>
              <a:t>m+1</a:t>
            </a:r>
            <a:r>
              <a:rPr lang="en-US" dirty="0" smtClean="0">
                <a:latin typeface="+mj-lt"/>
              </a:rPr>
              <a:t>, a</a:t>
            </a:r>
            <a:r>
              <a:rPr lang="en-US" baseline="-25000" dirty="0" smtClean="0">
                <a:latin typeface="+mj-lt"/>
              </a:rPr>
              <a:t>m+2</a:t>
            </a:r>
            <a:r>
              <a:rPr lang="en-US" dirty="0" smtClean="0">
                <a:latin typeface="+mj-lt"/>
              </a:rPr>
              <a:t>, a</a:t>
            </a:r>
            <a:r>
              <a:rPr lang="en-US" baseline="-25000" dirty="0" smtClean="0">
                <a:latin typeface="+mj-lt"/>
              </a:rPr>
              <a:t>m+3</a:t>
            </a:r>
            <a:r>
              <a:rPr lang="en-US" dirty="0" smtClean="0">
                <a:latin typeface="+mj-lt"/>
              </a:rPr>
              <a:t>, … a</a:t>
            </a:r>
            <a:r>
              <a:rPr lang="en-US" baseline="-25000" dirty="0" smtClean="0">
                <a:latin typeface="+mj-lt"/>
              </a:rPr>
              <a:t>n</a:t>
            </a:r>
            <a:endParaRPr lang="en-US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+mj-lt"/>
              </a:rPr>
              <a:t>	</a:t>
            </a:r>
            <a:r>
              <a:rPr lang="en-US" dirty="0" smtClean="0">
                <a:latin typeface="+mj-lt"/>
              </a:rPr>
              <a:t>L</a:t>
            </a:r>
            <a:r>
              <a:rPr lang="en-US" b="1" dirty="0" smtClean="0">
                <a:latin typeface="+mj-lt"/>
              </a:rPr>
              <a:t> := merge (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mergesort</a:t>
            </a:r>
            <a:r>
              <a:rPr lang="en-US" b="1" dirty="0" smtClean="0">
                <a:latin typeface="+mj-lt"/>
              </a:rPr>
              <a:t>(L1),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mergesort</a:t>
            </a:r>
            <a:r>
              <a:rPr lang="en-US" b="1" dirty="0" smtClean="0">
                <a:latin typeface="+mj-lt"/>
              </a:rPr>
              <a:t>(L2))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</a:t>
            </a:r>
            <a:r>
              <a:rPr lang="en-US" dirty="0" err="1" smtClean="0"/>
              <a:t>Mergesort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14639" y="2779854"/>
            <a:ext cx="1968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8  2  4  6  10  1  5  3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47874" y="3505007"/>
            <a:ext cx="965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8  2  4  6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97483" y="3505007"/>
            <a:ext cx="1082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10  1  5  3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870669" y="4571060"/>
            <a:ext cx="523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8  2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40735" y="4519076"/>
            <a:ext cx="523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4  6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84706" y="4519076"/>
            <a:ext cx="640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10  1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600243" y="4476288"/>
            <a:ext cx="523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5  3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 rot="10800000" flipV="1">
            <a:off x="3349253" y="3149185"/>
            <a:ext cx="1052070" cy="3558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8" idx="0"/>
          </p:cNvCxnSpPr>
          <p:nvPr/>
        </p:nvCxnSpPr>
        <p:spPr>
          <a:xfrm>
            <a:off x="4742534" y="3149186"/>
            <a:ext cx="996323" cy="3558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2088666" y="3874338"/>
            <a:ext cx="796161" cy="6019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1" idx="0"/>
          </p:cNvCxnSpPr>
          <p:nvPr/>
        </p:nvCxnSpPr>
        <p:spPr>
          <a:xfrm rot="5400000">
            <a:off x="5070732" y="4051111"/>
            <a:ext cx="601949" cy="333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891257" y="3874339"/>
            <a:ext cx="708986" cy="6019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0" idx="0"/>
          </p:cNvCxnSpPr>
          <p:nvPr/>
        </p:nvCxnSpPr>
        <p:spPr>
          <a:xfrm rot="16200000" flipH="1">
            <a:off x="3053381" y="4170209"/>
            <a:ext cx="644738" cy="529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47644" y="4571060"/>
            <a:ext cx="523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2  8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923304" y="4886820"/>
            <a:ext cx="47039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962288" y="4885232"/>
            <a:ext cx="47039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193370" y="4888408"/>
            <a:ext cx="47039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600243" y="4845620"/>
            <a:ext cx="47039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722980" y="3872749"/>
            <a:ext cx="890648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293533" y="3871161"/>
            <a:ext cx="890648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663760" y="3147597"/>
            <a:ext cx="1860965" cy="1589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666916" y="4571060"/>
            <a:ext cx="523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4  6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24725" y="4571060"/>
            <a:ext cx="640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1  10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217330" y="4520664"/>
            <a:ext cx="523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3  5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 flipH="1">
            <a:off x="1727837" y="3547794"/>
            <a:ext cx="995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2  4  6  8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87516" y="3547794"/>
            <a:ext cx="1082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1  3  5  10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713074" y="2372330"/>
            <a:ext cx="1811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1  2 3 4 5  6  8  10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Understanding induction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633" y="2044372"/>
            <a:ext cx="7218759" cy="40019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37373" y="1582707"/>
            <a:ext cx="6362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Suppose we want to prove that </a:t>
            </a:r>
            <a:r>
              <a:rPr lang="en-US" sz="2400" dirty="0" err="1" smtClean="0"/>
              <a:t>P(x</a:t>
            </a:r>
            <a:r>
              <a:rPr lang="en-US" sz="2400" dirty="0" smtClean="0"/>
              <a:t>) holds for all </a:t>
            </a:r>
            <a:r>
              <a:rPr lang="en-US" sz="2400" dirty="0" err="1" smtClean="0"/>
              <a:t>x</a:t>
            </a:r>
            <a:endParaRPr lang="en-US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Pros and Cons of Recursion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3819" y="1834177"/>
            <a:ext cx="6840862" cy="39120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73819" y="1434067"/>
            <a:ext cx="53924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While recursive definitions are easy to understand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459628" y="5833410"/>
            <a:ext cx="6920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Iterative solutions for Fibonacci sequence are much faster (see 316-317)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Proof structure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9794" y="1642293"/>
            <a:ext cx="5022576" cy="421075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695449"/>
            <a:ext cx="6248400" cy="394754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continued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105" y="1670936"/>
            <a:ext cx="5803900" cy="3784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continued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919" y="1701800"/>
            <a:ext cx="6146800" cy="375022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did we show?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551" y="1699580"/>
            <a:ext cx="6292542" cy="391476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550" y="1638300"/>
            <a:ext cx="6184900" cy="3581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</TotalTime>
  <Words>657</Words>
  <Application>Microsoft Macintosh PowerPoint</Application>
  <PresentationFormat>On-screen Show (4:3)</PresentationFormat>
  <Paragraphs>103</Paragraphs>
  <Slides>30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22C:19 Discrete Math Induction and Recursion</vt:lpstr>
      <vt:lpstr>What is mathematical induction?</vt:lpstr>
      <vt:lpstr>Understanding induction</vt:lpstr>
      <vt:lpstr>Proof structure</vt:lpstr>
      <vt:lpstr>Example 1</vt:lpstr>
      <vt:lpstr>Example continued</vt:lpstr>
      <vt:lpstr>Example continued</vt:lpstr>
      <vt:lpstr>What did we show?</vt:lpstr>
      <vt:lpstr>Example 2</vt:lpstr>
      <vt:lpstr>Example continued</vt:lpstr>
      <vt:lpstr>Example continued</vt:lpstr>
      <vt:lpstr>Example 3</vt:lpstr>
      <vt:lpstr>Strong induction</vt:lpstr>
      <vt:lpstr>Example</vt:lpstr>
      <vt:lpstr>Proof using Mathematical Induction</vt:lpstr>
      <vt:lpstr>Same Proof using Strong Induction</vt:lpstr>
      <vt:lpstr>Errors in Induction</vt:lpstr>
      <vt:lpstr>Errors in Induction</vt:lpstr>
      <vt:lpstr>Recursion</vt:lpstr>
      <vt:lpstr>Recursive definition</vt:lpstr>
      <vt:lpstr>Recursion example</vt:lpstr>
      <vt:lpstr>Fibonacci sequence</vt:lpstr>
      <vt:lpstr>Bad recursive definitions</vt:lpstr>
      <vt:lpstr>More examples of recursion:  defining strings</vt:lpstr>
      <vt:lpstr>Structural induction</vt:lpstr>
      <vt:lpstr>Recursive Algorithm</vt:lpstr>
      <vt:lpstr>Recursive algorithms: Sorting</vt:lpstr>
      <vt:lpstr>Mergesort</vt:lpstr>
      <vt:lpstr>Example of Mergesort</vt:lpstr>
      <vt:lpstr>Pros and Cons of Recursion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139</cp:revision>
  <cp:lastPrinted>2010-10-06T02:01:15Z</cp:lastPrinted>
  <dcterms:created xsi:type="dcterms:W3CDTF">2011-10-08T20:45:45Z</dcterms:created>
  <dcterms:modified xsi:type="dcterms:W3CDTF">2011-10-08T20:45:53Z</dcterms:modified>
</cp:coreProperties>
</file>