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65" r:id="rId12"/>
    <p:sldId id="272" r:id="rId13"/>
    <p:sldId id="268" r:id="rId14"/>
    <p:sldId id="273" r:id="rId15"/>
    <p:sldId id="274" r:id="rId16"/>
    <p:sldId id="291" r:id="rId17"/>
    <p:sldId id="276" r:id="rId18"/>
    <p:sldId id="277" r:id="rId19"/>
    <p:sldId id="278" r:id="rId20"/>
    <p:sldId id="269" r:id="rId21"/>
    <p:sldId id="279" r:id="rId22"/>
    <p:sldId id="280" r:id="rId23"/>
    <p:sldId id="290" r:id="rId24"/>
    <p:sldId id="281" r:id="rId25"/>
    <p:sldId id="27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9/6/11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Sets and Functions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</a:t>
            </a:r>
            <a:r>
              <a:rPr lang="en-US" dirty="0" smtClean="0">
                <a:solidFill>
                  <a:schemeClr val="tx1"/>
                </a:solidFill>
              </a:rPr>
              <a:t>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Intersection of Sets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792" y="2445139"/>
            <a:ext cx="5257800" cy="3175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37792" y="1772252"/>
            <a:ext cx="5195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Set of elements that belong to both sets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and Intersection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55673" y="1982109"/>
            <a:ext cx="7931127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A = {1, 2, 3, 4, 5} and B = {0, 2, 5, 8}</a:t>
            </a:r>
          </a:p>
          <a:p>
            <a:endParaRPr lang="en-US" sz="2400" dirty="0" smtClean="0"/>
          </a:p>
          <a:p>
            <a:r>
              <a:rPr lang="en-US" sz="2400" dirty="0" smtClean="0"/>
              <a:t>Then </a:t>
            </a:r>
            <a:r>
              <a:rPr lang="en-US" sz="2400" b="1" dirty="0" smtClean="0">
                <a:solidFill>
                  <a:srgbClr val="0000FF"/>
                </a:solidFill>
              </a:rPr>
              <a:t>A ⋃ B </a:t>
            </a:r>
            <a:r>
              <a:rPr lang="en-US" sz="2400" dirty="0" smtClean="0"/>
              <a:t>= {0, 1, 2, 3, 4, 5, 8}  	</a:t>
            </a:r>
            <a:r>
              <a:rPr lang="en-US" sz="4000" dirty="0" smtClean="0"/>
              <a:t>(</a:t>
            </a:r>
            <a:r>
              <a:rPr lang="en-US" sz="4000" dirty="0" smtClean="0">
                <a:solidFill>
                  <a:srgbClr val="0000FF"/>
                </a:solidFill>
              </a:rPr>
              <a:t>A </a:t>
            </a:r>
            <a:r>
              <a:rPr lang="en-US" sz="4000" dirty="0" smtClean="0">
                <a:solidFill>
                  <a:srgbClr val="660066"/>
                </a:solidFill>
              </a:rPr>
              <a:t>union</a:t>
            </a:r>
            <a:r>
              <a:rPr lang="en-US" sz="4000" dirty="0" smtClean="0">
                <a:solidFill>
                  <a:srgbClr val="0000FF"/>
                </a:solidFill>
              </a:rPr>
              <a:t> B</a:t>
            </a:r>
            <a:r>
              <a:rPr lang="en-US" sz="40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0000FF"/>
                </a:solidFill>
              </a:rPr>
              <a:t>A ⋂ B </a:t>
            </a:r>
            <a:r>
              <a:rPr lang="en-US" sz="2400" dirty="0" smtClean="0"/>
              <a:t>= {2, 5} 					</a:t>
            </a:r>
            <a:r>
              <a:rPr lang="en-US" sz="4000" dirty="0" smtClean="0"/>
              <a:t>(A </a:t>
            </a:r>
            <a:r>
              <a:rPr lang="en-US" sz="4000" dirty="0" smtClean="0">
                <a:solidFill>
                  <a:srgbClr val="660066"/>
                </a:solidFill>
              </a:rPr>
              <a:t>intersection</a:t>
            </a:r>
            <a:r>
              <a:rPr lang="en-US" sz="4000" dirty="0" smtClean="0"/>
              <a:t> B)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Disjoint Sets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107" y="2037616"/>
            <a:ext cx="5867400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difference &amp; complement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14355" y="1982109"/>
            <a:ext cx="519693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A = {1, 2, 3, 4, 5} and B = {0, 2, 5, 8}</a:t>
            </a:r>
          </a:p>
          <a:p>
            <a:endParaRPr lang="en-US" sz="2400" dirty="0" smtClean="0"/>
          </a:p>
          <a:p>
            <a:r>
              <a:rPr lang="en-US" sz="3600" b="1" dirty="0" smtClean="0">
                <a:solidFill>
                  <a:srgbClr val="000090"/>
                </a:solidFill>
              </a:rPr>
              <a:t>A – B = {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| 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∈A ∧ 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∉ B}</a:t>
            </a:r>
          </a:p>
          <a:p>
            <a:endParaRPr lang="en-US" sz="2400" dirty="0" smtClean="0"/>
          </a:p>
          <a:p>
            <a:r>
              <a:rPr lang="en-US" sz="2400" dirty="0" smtClean="0"/>
              <a:t>So, in this case, A – B = {1, 3, 4}</a:t>
            </a:r>
          </a:p>
          <a:p>
            <a:endParaRPr lang="en-US" sz="2400" dirty="0" smtClean="0"/>
          </a:p>
          <a:p>
            <a:r>
              <a:rPr lang="en-US" sz="2400" dirty="0" smtClean="0"/>
              <a:t>Also </a:t>
            </a:r>
            <a:r>
              <a:rPr lang="en-US" sz="3600" b="1" dirty="0" smtClean="0">
                <a:solidFill>
                  <a:srgbClr val="000090"/>
                </a:solidFill>
              </a:rPr>
              <a:t>A = {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| </a:t>
            </a:r>
            <a:r>
              <a:rPr lang="en-US" sz="3600" b="1" dirty="0" err="1" smtClean="0">
                <a:solidFill>
                  <a:srgbClr val="000090"/>
                </a:solidFill>
              </a:rPr>
              <a:t>x</a:t>
            </a:r>
            <a:r>
              <a:rPr lang="en-US" sz="3600" b="1" dirty="0" smtClean="0">
                <a:solidFill>
                  <a:srgbClr val="000090"/>
                </a:solidFill>
              </a:rPr>
              <a:t> ∉ A} </a:t>
            </a:r>
          </a:p>
          <a:p>
            <a:endParaRPr lang="en-US" sz="2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010886" y="4462968"/>
            <a:ext cx="33194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difference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010886" y="4462968"/>
            <a:ext cx="331940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650" y="1638300"/>
            <a:ext cx="5092700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650" y="1942843"/>
            <a:ext cx="5092700" cy="34925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identities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4511" y="1753298"/>
            <a:ext cx="7864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Recall the laws (also called identities or theorems) with propositions (see page 24).</a:t>
            </a:r>
          </a:p>
          <a:p>
            <a:r>
              <a:rPr lang="en-US" dirty="0" smtClean="0"/>
              <a:t>Each such law can be transformed into a corresponding law for sets.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20756" y="2633766"/>
            <a:ext cx="1827093" cy="42242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Identity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Domination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Idempotent laws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Double negation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Commutative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Associative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De Morgan’s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Absorption law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FF"/>
                </a:solidFill>
              </a:rPr>
              <a:t>Negation law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12537" y="3004299"/>
            <a:ext cx="32481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Replace ⋁ by ⋃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⋀ by ⋂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¬ by complementation 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F by the empty set</a:t>
            </a:r>
          </a:p>
          <a:p>
            <a:r>
              <a:rPr lang="en-US" b="1" dirty="0" smtClean="0">
                <a:solidFill>
                  <a:srgbClr val="660066"/>
                </a:solidFill>
              </a:rPr>
              <a:t>Replace T by the Universal set U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12537" y="3004299"/>
            <a:ext cx="3180641" cy="1668002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set identity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800" y="1701799"/>
            <a:ext cx="6472765" cy="376659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</a:t>
            </a:r>
            <a:r>
              <a:rPr lang="en-US" dirty="0" err="1" smtClean="0"/>
              <a:t>DeMorgan’s</a:t>
            </a:r>
            <a:r>
              <a:rPr lang="en-US" dirty="0" smtClean="0"/>
              <a:t> theorem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117" y="1717119"/>
            <a:ext cx="6210300" cy="39624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Visualizing </a:t>
            </a:r>
            <a:r>
              <a:rPr lang="en-US" dirty="0" err="1" smtClean="0"/>
              <a:t>DeMorgan’s</a:t>
            </a:r>
            <a:r>
              <a:rPr lang="en-US" dirty="0" smtClean="0"/>
              <a:t> theorem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228" y="1573229"/>
            <a:ext cx="6299200" cy="3975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Definition</a:t>
            </a:r>
            <a:r>
              <a:rPr lang="en-US" sz="2400" dirty="0" smtClean="0"/>
              <a:t>. A set is an unordered collection of objects.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S = {2, 4, 6, 8, …}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COLOR = {red, blue, green, yellow}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Each object is called an element  or a member of the set.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1240" y="1417638"/>
            <a:ext cx="8557588" cy="50475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Let A, B be two non-empty sets. (Example: </a:t>
            </a:r>
            <a:r>
              <a:rPr lang="en-US" sz="2400" b="1" dirty="0" smtClean="0">
                <a:solidFill>
                  <a:srgbClr val="660066"/>
                </a:solidFill>
              </a:rPr>
              <a:t>A = set of students</a:t>
            </a:r>
            <a:r>
              <a:rPr lang="en-US" sz="24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660066"/>
                </a:solidFill>
              </a:rPr>
              <a:t>B = set of integers</a:t>
            </a:r>
            <a:r>
              <a:rPr lang="en-US" sz="2400" dirty="0" smtClean="0"/>
              <a:t>). Then, a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000090"/>
                </a:solidFill>
              </a:rPr>
              <a:t>function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</a:t>
            </a:r>
            <a:r>
              <a:rPr lang="en-US" sz="2400" dirty="0" smtClean="0"/>
              <a:t> assigns </a:t>
            </a:r>
            <a:r>
              <a:rPr lang="en-US" sz="2400" b="1" i="1" dirty="0" smtClean="0">
                <a:solidFill>
                  <a:srgbClr val="FF0000"/>
                </a:solidFill>
              </a:rPr>
              <a:t>exactly one element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of B to each element of A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							</a:t>
            </a:r>
            <a:r>
              <a:rPr lang="en-US" sz="2400" dirty="0" err="1" smtClean="0"/>
              <a:t>f</a:t>
            </a:r>
            <a:r>
              <a:rPr lang="en-US" sz="2400" dirty="0" smtClean="0"/>
              <a:t> : A →</a:t>
            </a:r>
            <a:r>
              <a:rPr lang="en-US" sz="2400" dirty="0" smtClean="0">
                <a:sym typeface="Wingdings"/>
              </a:rPr>
              <a:t> B</a:t>
            </a: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(If we name the function </a:t>
            </a:r>
            <a:r>
              <a:rPr lang="en-US" sz="2400" dirty="0" err="1" smtClean="0"/>
              <a:t>f</a:t>
            </a:r>
            <a:r>
              <a:rPr lang="en-US" sz="2400" dirty="0" smtClean="0"/>
              <a:t> as </a:t>
            </a:r>
            <a:r>
              <a:rPr lang="en-US" sz="2400" b="1" i="1" dirty="0" smtClean="0">
                <a:solidFill>
                  <a:srgbClr val="FF0000"/>
                </a:solidFill>
              </a:rPr>
              <a:t>age</a:t>
            </a:r>
            <a:r>
              <a:rPr lang="en-US" sz="2400" dirty="0" smtClean="0"/>
              <a:t>, then it “maps” one  integer B to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each student,  like </a:t>
            </a:r>
            <a:r>
              <a:rPr lang="en-US" sz="2400" dirty="0" smtClean="0">
                <a:solidFill>
                  <a:srgbClr val="FF0000"/>
                </a:solidFill>
              </a:rPr>
              <a:t>age (Bob) = 19</a:t>
            </a:r>
            <a:r>
              <a:rPr lang="en-US" sz="2400" dirty="0" smtClean="0"/>
              <a:t>}</a:t>
            </a:r>
          </a:p>
        </p:txBody>
      </p:sp>
      <p:sp>
        <p:nvSpPr>
          <p:cNvPr id="5" name="Rectangular Callout 4"/>
          <p:cNvSpPr/>
          <p:nvPr/>
        </p:nvSpPr>
        <p:spPr>
          <a:xfrm>
            <a:off x="2748650" y="3402345"/>
            <a:ext cx="1061547" cy="369332"/>
          </a:xfrm>
          <a:prstGeom prst="wedgeRectCallout">
            <a:avLst>
              <a:gd name="adj1" fmla="val 54167"/>
              <a:gd name="adj2" fmla="val 111255"/>
            </a:avLst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function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3678255" y="4454324"/>
            <a:ext cx="1061547" cy="369332"/>
          </a:xfrm>
          <a:prstGeom prst="wedgeRectCallout">
            <a:avLst>
              <a:gd name="adj1" fmla="val 4167"/>
              <a:gd name="adj2" fmla="val -140219"/>
            </a:avLst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domain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5099970" y="4422058"/>
            <a:ext cx="1297750" cy="369332"/>
          </a:xfrm>
          <a:prstGeom prst="wedgeRectCallout">
            <a:avLst>
              <a:gd name="adj1" fmla="val -68154"/>
              <a:gd name="adj2" fmla="val -153049"/>
            </a:avLst>
          </a:prstGeom>
          <a:solidFill>
            <a:srgbClr val="FFFF00"/>
          </a:solid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Co-domain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200" y="1657350"/>
            <a:ext cx="6451600" cy="3543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254" y="1417638"/>
            <a:ext cx="7004427" cy="39354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34547" y="5549979"/>
            <a:ext cx="3831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 of the </a:t>
            </a:r>
            <a:r>
              <a:rPr lang="en-US" sz="2400" dirty="0" smtClean="0">
                <a:solidFill>
                  <a:srgbClr val="FF0000"/>
                </a:solidFill>
              </a:rPr>
              <a:t>floor</a:t>
            </a:r>
            <a:r>
              <a:rPr lang="en-US" sz="2400" dirty="0" smtClean="0"/>
              <a:t> function</a:t>
            </a: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500" y="2108200"/>
            <a:ext cx="5969000" cy="26416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59897" y="1986027"/>
            <a:ext cx="4717607" cy="28418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Why is </a:t>
            </a:r>
            <a:r>
              <a:rPr lang="en-US" sz="2400" dirty="0" err="1" smtClean="0"/>
              <a:t>f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not</a:t>
            </a:r>
            <a:r>
              <a:rPr lang="en-US" sz="2400" dirty="0" smtClean="0"/>
              <a:t> a function from R to R </a:t>
            </a:r>
            <a:r>
              <a:rPr lang="en-US" sz="2400" smtClean="0"/>
              <a:t>if</a:t>
            </a:r>
          </a:p>
          <a:p>
            <a:endParaRPr lang="en-US" sz="2400" smtClean="0"/>
          </a:p>
          <a:p>
            <a:pPr marL="342900" indent="-342900">
              <a:lnSpc>
                <a:spcPct val="150000"/>
              </a:lnSpc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 err="1" smtClean="0"/>
              <a:t>f(x</a:t>
            </a:r>
            <a:r>
              <a:rPr lang="en-US" sz="2400" dirty="0" smtClean="0"/>
              <a:t>) = 1/x</a:t>
            </a:r>
          </a:p>
          <a:p>
            <a:pPr marL="342900" indent="-342900">
              <a:lnSpc>
                <a:spcPct val="150000"/>
              </a:lnSpc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 err="1" smtClean="0"/>
              <a:t>f(x</a:t>
            </a:r>
            <a:r>
              <a:rPr lang="en-US" sz="2400" dirty="0" smtClean="0"/>
              <a:t>) = </a:t>
            </a:r>
            <a:r>
              <a:rPr lang="en-US" sz="2400" dirty="0" err="1" smtClean="0"/>
              <a:t>x</a:t>
            </a:r>
            <a:r>
              <a:rPr lang="en-US" sz="2400" dirty="0" smtClean="0"/>
              <a:t> </a:t>
            </a:r>
            <a:r>
              <a:rPr lang="en-US" sz="2400" baseline="30000" dirty="0" smtClean="0"/>
              <a:t>½</a:t>
            </a:r>
          </a:p>
          <a:p>
            <a:pPr marL="342900" indent="-342900">
              <a:lnSpc>
                <a:spcPct val="150000"/>
              </a:lnSpc>
              <a:buFontTx/>
              <a:buAutoNum type="alphaLcParenBoth"/>
            </a:pPr>
            <a:r>
              <a:rPr lang="en-US" sz="2400" dirty="0" smtClean="0"/>
              <a:t> </a:t>
            </a:r>
            <a:r>
              <a:rPr lang="en-US" sz="2400" dirty="0" err="1" smtClean="0"/>
              <a:t>f(x</a:t>
            </a:r>
            <a:r>
              <a:rPr lang="en-US" sz="2400" dirty="0" smtClean="0"/>
              <a:t>) = ±(x</a:t>
            </a:r>
            <a:r>
              <a:rPr lang="en-US" sz="2400" baseline="30000" dirty="0" smtClean="0"/>
              <a:t>2 </a:t>
            </a:r>
            <a:r>
              <a:rPr lang="en-US" sz="2400" dirty="0" smtClean="0"/>
              <a:t>+ 1)</a:t>
            </a:r>
            <a:r>
              <a:rPr lang="en-US" sz="2400" baseline="30000" dirty="0" smtClean="0"/>
              <a:t> ½</a:t>
            </a:r>
            <a:endParaRPr lang="en-US" sz="2400" dirty="0" smtClean="0"/>
          </a:p>
          <a:p>
            <a:pPr marL="342900" indent="-342900">
              <a:buAutoNum type="alphaLcParenBoth"/>
            </a:pPr>
            <a:endParaRPr lang="en-US" sz="2400" baseline="30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327" y="2063750"/>
            <a:ext cx="6234709" cy="3199422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6225088" y="2063750"/>
            <a:ext cx="384859" cy="413741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81727" y="5426364"/>
            <a:ext cx="5278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is the difference between co-domain and range?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One-to-one functions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1655" y="1837779"/>
            <a:ext cx="6244759" cy="37236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78233" y="5725115"/>
            <a:ext cx="6438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term </a:t>
            </a:r>
            <a:r>
              <a:rPr lang="en-US" sz="2400" dirty="0" smtClean="0">
                <a:solidFill>
                  <a:srgbClr val="FF0000"/>
                </a:solidFill>
              </a:rPr>
              <a:t>injective</a:t>
            </a:r>
            <a:r>
              <a:rPr lang="en-US" sz="2400" dirty="0" smtClean="0"/>
              <a:t> is synonymous with one-to-one</a:t>
            </a:r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Onto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78233" y="5725115"/>
            <a:ext cx="5851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term </a:t>
            </a:r>
            <a:r>
              <a:rPr lang="en-US" sz="2400" dirty="0" err="1" smtClean="0">
                <a:solidFill>
                  <a:srgbClr val="FF0000"/>
                </a:solidFill>
              </a:rPr>
              <a:t>surjective</a:t>
            </a:r>
            <a:r>
              <a:rPr lang="en-US" sz="2400" dirty="0" smtClean="0"/>
              <a:t> is synonymous with onto.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1695450"/>
            <a:ext cx="5829300" cy="34671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00" y="1808915"/>
            <a:ext cx="6299200" cy="34225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63887" y="5553689"/>
            <a:ext cx="4339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1-to-1 and onto function are called </a:t>
            </a:r>
            <a:r>
              <a:rPr lang="en-US" dirty="0" err="1" smtClean="0">
                <a:solidFill>
                  <a:srgbClr val="FF0000"/>
                </a:solidFill>
              </a:rPr>
              <a:t>bijective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Functions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497" y="2010974"/>
            <a:ext cx="7081397" cy="2906353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Identity Function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2001353"/>
            <a:ext cx="5905500" cy="3187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known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Well known sets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N = {0, 1, 2, 3 …}	</a:t>
            </a:r>
            <a:r>
              <a:rPr lang="en-US" dirty="0" smtClean="0"/>
              <a:t>		set of natural numbers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Z = {…, -2, -1, 0, 1, 2, …} </a:t>
            </a:r>
            <a:r>
              <a:rPr lang="en-US" dirty="0" smtClean="0"/>
              <a:t>	 set of integers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Z+ = {1, 2, 3, …</a:t>
            </a:r>
            <a:r>
              <a:rPr lang="en-US" dirty="0" smtClean="0"/>
              <a:t>} 	set of positive integers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</a:rPr>
              <a:t>R </a:t>
            </a:r>
            <a:r>
              <a:rPr lang="en-US" dirty="0" smtClean="0"/>
              <a:t>= the set of real numbers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Inverse Function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099" y="1644650"/>
            <a:ext cx="6407126" cy="3960148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Inverse Function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2127250"/>
            <a:ext cx="5715000" cy="2603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56426" y="5213321"/>
            <a:ext cx="60470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Inverse functions can be defined  only if the original function is</a:t>
            </a:r>
          </a:p>
          <a:p>
            <a:pPr algn="ctr"/>
            <a:r>
              <a:rPr lang="en-US" i="1" dirty="0" smtClean="0"/>
              <a:t> one-to-one and onto</a:t>
            </a:r>
            <a:endParaRPr lang="en-US" i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of functions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252" y="2014672"/>
            <a:ext cx="5257800" cy="3124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11958" y="5413834"/>
            <a:ext cx="6192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660066"/>
                </a:solidFill>
              </a:rPr>
              <a:t>Note that  </a:t>
            </a:r>
            <a:r>
              <a:rPr lang="en-US" sz="2400" dirty="0" err="1" smtClean="0">
                <a:solidFill>
                  <a:srgbClr val="660066"/>
                </a:solidFill>
              </a:rPr>
              <a:t>f(g(x</a:t>
            </a:r>
            <a:r>
              <a:rPr lang="en-US" sz="2400" dirty="0" smtClean="0">
                <a:solidFill>
                  <a:srgbClr val="660066"/>
                </a:solidFill>
              </a:rPr>
              <a:t>) is not necessarily equal to </a:t>
            </a:r>
            <a:r>
              <a:rPr lang="en-US" sz="2400" dirty="0" err="1" smtClean="0">
                <a:solidFill>
                  <a:srgbClr val="660066"/>
                </a:solidFill>
              </a:rPr>
              <a:t>g(f(x</a:t>
            </a:r>
            <a:r>
              <a:rPr lang="en-US" sz="2400" dirty="0" smtClean="0">
                <a:solidFill>
                  <a:srgbClr val="660066"/>
                </a:solidFill>
              </a:rPr>
              <a:t>)</a:t>
            </a:r>
            <a:endParaRPr lang="en-US" sz="24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common functions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51391" y="2043316"/>
            <a:ext cx="756409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Floor and ceiling functions</a:t>
            </a:r>
          </a:p>
          <a:p>
            <a:endParaRPr lang="en-US" sz="2400" dirty="0" smtClean="0"/>
          </a:p>
          <a:p>
            <a:r>
              <a:rPr lang="en-US" sz="2400" dirty="0" smtClean="0"/>
              <a:t>Exponential function  e</a:t>
            </a:r>
            <a:r>
              <a:rPr lang="en-US" sz="2400" baseline="30000" dirty="0" smtClean="0"/>
              <a:t>x</a:t>
            </a:r>
          </a:p>
          <a:p>
            <a:endParaRPr lang="en-US" sz="2400" dirty="0" smtClean="0"/>
          </a:p>
          <a:p>
            <a:r>
              <a:rPr lang="en-US" sz="2400" dirty="0" smtClean="0"/>
              <a:t>Logarithmic function log </a:t>
            </a:r>
            <a:r>
              <a:rPr lang="en-US" sz="2400" dirty="0" err="1" smtClean="0"/>
              <a:t>x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Learn about these from the book (and from other sources).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builders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>
                <a:solidFill>
                  <a:srgbClr val="0000FF"/>
                </a:solidFill>
              </a:rPr>
              <a:t>A mechanism to define the elements of a set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S = {</a:t>
            </a:r>
            <a:r>
              <a:rPr lang="en-US" dirty="0" err="1" smtClean="0"/>
              <a:t>x</a:t>
            </a:r>
            <a:r>
              <a:rPr lang="en-US" dirty="0" smtClean="0"/>
              <a:t> | </a:t>
            </a:r>
            <a:r>
              <a:rPr lang="en-US" dirty="0" err="1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∈ N </a:t>
            </a:r>
            <a:r>
              <a:rPr lang="en-US" dirty="0" smtClean="0"/>
              <a:t>⋀ </a:t>
            </a:r>
            <a:r>
              <a:rPr lang="en-US" dirty="0" err="1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is odd </a:t>
            </a:r>
            <a:r>
              <a:rPr lang="en-US" dirty="0" smtClean="0"/>
              <a:t>⋀ </a:t>
            </a:r>
            <a:r>
              <a:rPr lang="en-US" dirty="0" err="1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&lt;20</a:t>
            </a: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This means, S = {1, 3, 5, 7, 9, 11, 13, 15, 17, 19}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699655" y="3804961"/>
            <a:ext cx="1623265" cy="830694"/>
          </a:xfrm>
          <a:prstGeom prst="wedgeRoundRectCallout">
            <a:avLst>
              <a:gd name="adj1" fmla="val -8196"/>
              <a:gd name="adj2" fmla="val -126005"/>
              <a:gd name="adj3" fmla="val 16667"/>
            </a:avLst>
          </a:prstGeom>
          <a:solidFill>
            <a:srgbClr val="FFFF00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Belongs to,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an element of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Venn diagram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196183" y="1961949"/>
            <a:ext cx="4049887" cy="2395527"/>
          </a:xfrm>
          <a:prstGeom prst="ellipse">
            <a:avLst/>
          </a:prstGeom>
          <a:solidFill>
            <a:srgbClr val="FFFF00">
              <a:alpha val="24000"/>
            </a:srgbClr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788198" y="2725806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743061" y="3795206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93409" y="3374340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19104" y="2553939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934033" y="2267492"/>
            <a:ext cx="190972" cy="171867"/>
          </a:xfrm>
          <a:prstGeom prst="ellipse">
            <a:avLst/>
          </a:prstGeom>
          <a:solidFill>
            <a:srgbClr val="8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79170" y="2553939"/>
            <a:ext cx="295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25005" y="2184607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10076" y="2369273"/>
            <a:ext cx="237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84381" y="3189674"/>
            <a:ext cx="306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437118" y="361054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u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128578" y="4513053"/>
            <a:ext cx="1992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set V of vowels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40278" y="5238615"/>
            <a:ext cx="759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universal set U </a:t>
            </a:r>
            <a:r>
              <a:rPr lang="en-US" sz="2400" dirty="0" smtClean="0">
                <a:solidFill>
                  <a:srgbClr val="0000FF"/>
                </a:solidFill>
              </a:rPr>
              <a:t>contains all objects </a:t>
            </a:r>
            <a:r>
              <a:rPr lang="en-US" sz="2400" dirty="0" smtClean="0"/>
              <a:t>under consideration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Sets and subsets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99581"/>
            <a:ext cx="841288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null set  </a:t>
            </a:r>
            <a:r>
              <a:rPr lang="en-US" sz="2400" dirty="0" smtClean="0"/>
              <a:t>(or the </a:t>
            </a:r>
            <a:r>
              <a:rPr lang="en-US" sz="2400" b="1" dirty="0" smtClean="0">
                <a:solidFill>
                  <a:srgbClr val="0000FF"/>
                </a:solidFill>
              </a:rPr>
              <a:t>empty set</a:t>
            </a:r>
            <a:r>
              <a:rPr lang="en-US" sz="2400" dirty="0" smtClean="0"/>
              <a:t>} </a:t>
            </a:r>
            <a:r>
              <a:rPr lang="en-US" sz="3200" b="1" dirty="0" smtClean="0">
                <a:solidFill>
                  <a:srgbClr val="FF0000"/>
                </a:solidFill>
              </a:rPr>
              <a:t>∅</a:t>
            </a:r>
            <a:r>
              <a:rPr lang="en-US" sz="3200" dirty="0" smtClean="0"/>
              <a:t> </a:t>
            </a:r>
            <a:r>
              <a:rPr lang="en-US" sz="2400" dirty="0" smtClean="0"/>
              <a:t>contains no element.</a:t>
            </a:r>
          </a:p>
          <a:p>
            <a:endParaRPr lang="en-US" sz="2400" dirty="0" smtClean="0"/>
          </a:p>
          <a:p>
            <a:r>
              <a:rPr lang="en-US" sz="2400" dirty="0" smtClean="0"/>
              <a:t>A ⊆B  (A is a </a:t>
            </a:r>
            <a:r>
              <a:rPr lang="en-US" sz="2400" b="1" dirty="0" smtClean="0">
                <a:solidFill>
                  <a:srgbClr val="000090"/>
                </a:solidFill>
              </a:rPr>
              <a:t>subset</a:t>
            </a:r>
            <a:r>
              <a:rPr lang="en-US" sz="2400" dirty="0" smtClean="0"/>
              <a:t> of B) if every element is also an element of B.</a:t>
            </a:r>
          </a:p>
          <a:p>
            <a:endParaRPr lang="en-US" sz="2400" dirty="0" smtClean="0"/>
          </a:p>
          <a:p>
            <a:r>
              <a:rPr lang="en-US" sz="2400" dirty="0" smtClean="0"/>
              <a:t>Thus </a:t>
            </a:r>
          </a:p>
          <a:p>
            <a:r>
              <a:rPr lang="en-US" sz="2400" dirty="0" smtClean="0"/>
              <a:t>		{0, 1, 2} ⊆  N, S ⊆ S, 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		</a:t>
            </a:r>
            <a:r>
              <a:rPr lang="en-US" sz="3200" b="1" dirty="0" smtClean="0"/>
              <a:t>∅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⊆ any set</a:t>
            </a:r>
          </a:p>
          <a:p>
            <a:endParaRPr lang="en-US" sz="2400" dirty="0" smtClean="0"/>
          </a:p>
          <a:p>
            <a:r>
              <a:rPr lang="en-US" sz="2400" dirty="0" smtClean="0"/>
              <a:t>A ⊂ B (called a </a:t>
            </a:r>
            <a:r>
              <a:rPr lang="en-US" sz="2400" b="1" dirty="0" smtClean="0">
                <a:solidFill>
                  <a:srgbClr val="0000FF"/>
                </a:solidFill>
              </a:rPr>
              <a:t>proper subset </a:t>
            </a:r>
            <a:r>
              <a:rPr lang="en-US" sz="2400" dirty="0" smtClean="0"/>
              <a:t>of B) if A ⊆B and A ≠ B</a:t>
            </a:r>
          </a:p>
          <a:p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b="1" dirty="0" smtClean="0">
                <a:solidFill>
                  <a:srgbClr val="0000FF"/>
                </a:solidFill>
              </a:rPr>
              <a:t>cardinality</a:t>
            </a:r>
            <a:r>
              <a:rPr lang="en-US" sz="2400" dirty="0" smtClean="0"/>
              <a:t> of S (|S|) is the number of distinct elements in S.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Set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99581"/>
            <a:ext cx="736869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Given a set S, its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power set  </a:t>
            </a:r>
            <a:r>
              <a:rPr lang="en-US" sz="2400" dirty="0" smtClean="0"/>
              <a:t>is the </a:t>
            </a:r>
            <a:r>
              <a:rPr lang="en-US" sz="2400" dirty="0" smtClean="0">
                <a:solidFill>
                  <a:srgbClr val="0000FF"/>
                </a:solidFill>
              </a:rPr>
              <a:t>set of all subsets </a:t>
            </a:r>
            <a:r>
              <a:rPr lang="en-US" sz="2400" dirty="0" smtClean="0"/>
              <a:t>of S.</a:t>
            </a:r>
          </a:p>
          <a:p>
            <a:endParaRPr lang="en-US" sz="2400" dirty="0" smtClean="0"/>
          </a:p>
          <a:p>
            <a:r>
              <a:rPr lang="en-US" sz="2400" dirty="0" smtClean="0"/>
              <a:t>Let S = (a, 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}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power set </a:t>
            </a:r>
            <a:r>
              <a:rPr lang="en-US" sz="2400" dirty="0" smtClean="0"/>
              <a:t>of S = {</a:t>
            </a:r>
            <a:r>
              <a:rPr lang="en-US" sz="2400" b="1" dirty="0" smtClean="0"/>
              <a:t>∅, {</a:t>
            </a:r>
            <a:r>
              <a:rPr lang="en-US" sz="2400" dirty="0" smtClean="0"/>
              <a:t>a}, {</a:t>
            </a:r>
            <a:r>
              <a:rPr lang="en-US" sz="2400" dirty="0" err="1" smtClean="0"/>
              <a:t>b</a:t>
            </a:r>
            <a:r>
              <a:rPr lang="en-US" sz="2400" dirty="0" smtClean="0"/>
              <a:t>}, {</a:t>
            </a:r>
            <a:r>
              <a:rPr lang="en-US" sz="2400" dirty="0" err="1" smtClean="0"/>
              <a:t>c</a:t>
            </a:r>
            <a:r>
              <a:rPr lang="en-US" sz="2400" dirty="0" smtClean="0"/>
              <a:t>}, {a, </a:t>
            </a:r>
            <a:r>
              <a:rPr lang="en-US" sz="2400" dirty="0" err="1" smtClean="0"/>
              <a:t>b</a:t>
            </a:r>
            <a:r>
              <a:rPr lang="en-US" sz="2400" dirty="0" smtClean="0"/>
              <a:t>}, {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}, {a, </a:t>
            </a:r>
            <a:r>
              <a:rPr lang="en-US" sz="2400" dirty="0" err="1" smtClean="0"/>
              <a:t>c</a:t>
            </a:r>
            <a:r>
              <a:rPr lang="en-US" sz="2400" dirty="0" smtClean="0"/>
              <a:t>} {a, 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} </a:t>
            </a:r>
          </a:p>
          <a:p>
            <a:endParaRPr lang="en-US" sz="2400" b="1" i="1" dirty="0" smtClean="0">
              <a:solidFill>
                <a:srgbClr val="660066"/>
              </a:solidFill>
            </a:endParaRPr>
          </a:p>
          <a:p>
            <a:endParaRPr lang="en-US" sz="2400" b="1" i="1" dirty="0" smtClean="0">
              <a:solidFill>
                <a:srgbClr val="660066"/>
              </a:solidFill>
            </a:endParaRPr>
          </a:p>
          <a:p>
            <a:r>
              <a:rPr lang="en-US" sz="2400" b="1" i="1" dirty="0" smtClean="0">
                <a:solidFill>
                  <a:srgbClr val="660066"/>
                </a:solidFill>
              </a:rPr>
              <a:t>Question. What is the cardinality of the power set of 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Cartesian Product of Sets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6556" y="1789671"/>
            <a:ext cx="8470244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Ordered pair</a:t>
            </a:r>
            <a:r>
              <a:rPr lang="en-US" sz="2400" dirty="0" smtClean="0"/>
              <a:t>. It is a pair </a:t>
            </a:r>
            <a:r>
              <a:rPr lang="en-US" sz="2400" dirty="0" smtClean="0">
                <a:solidFill>
                  <a:srgbClr val="0000FF"/>
                </a:solidFill>
              </a:rPr>
              <a:t>(a, </a:t>
            </a:r>
            <a:r>
              <a:rPr lang="en-US" sz="2400" dirty="0" err="1" smtClean="0">
                <a:solidFill>
                  <a:srgbClr val="0000FF"/>
                </a:solidFill>
              </a:rPr>
              <a:t>b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/>
              <a:t>for which the order is important (unlike a set)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Example</a:t>
            </a:r>
            <a:r>
              <a:rPr lang="en-US" sz="2400" dirty="0" smtClean="0"/>
              <a:t>. The coordinate </a:t>
            </a:r>
            <a:r>
              <a:rPr lang="en-US" sz="2400" dirty="0" smtClean="0">
                <a:solidFill>
                  <a:srgbClr val="0000FF"/>
                </a:solidFill>
              </a:rPr>
              <a:t>(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y</a:t>
            </a:r>
            <a:r>
              <a:rPr lang="en-US" sz="2400" dirty="0" smtClean="0">
                <a:solidFill>
                  <a:srgbClr val="0000FF"/>
                </a:solidFill>
              </a:rPr>
              <a:t>) </a:t>
            </a:r>
            <a:r>
              <a:rPr lang="en-US" sz="2400" dirty="0" smtClean="0"/>
              <a:t>of a point.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Cartesian Product of Set</a:t>
            </a:r>
            <a:r>
              <a:rPr lang="en-US" sz="2400" dirty="0" smtClean="0"/>
              <a:t> (Example)</a:t>
            </a:r>
          </a:p>
          <a:p>
            <a:endParaRPr lang="en-US" sz="2400" dirty="0" smtClean="0"/>
          </a:p>
          <a:p>
            <a:r>
              <a:rPr lang="en-US" sz="2400" dirty="0" smtClean="0"/>
              <a:t>	A  = {a1, a2, a3}  	B= {b1, b2}</a:t>
            </a:r>
          </a:p>
          <a:p>
            <a:endParaRPr lang="en-US" sz="2400" dirty="0" smtClean="0"/>
          </a:p>
          <a:p>
            <a:r>
              <a:rPr lang="en-US" sz="2400" dirty="0" smtClean="0"/>
              <a:t>	A ⨉ B = {(a1, b1), (a1, b2), (a2, b1), (a2, b2), (a3, b1), (a3, b2)}    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Union of Sets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30762" y="2203412"/>
            <a:ext cx="2068615" cy="2039840"/>
          </a:xfrm>
          <a:prstGeom prst="ellipse">
            <a:avLst/>
          </a:prstGeom>
          <a:solidFill>
            <a:srgbClr val="660066">
              <a:alpha val="28000"/>
            </a:srgb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424331" y="2203412"/>
            <a:ext cx="2068615" cy="2039840"/>
          </a:xfrm>
          <a:prstGeom prst="ellipse">
            <a:avLst/>
          </a:prstGeom>
          <a:solidFill>
            <a:srgbClr val="FFFF00">
              <a:alpha val="35000"/>
            </a:srgb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500" y="1837419"/>
            <a:ext cx="5926760" cy="4000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1036</Words>
  <Application>Microsoft Macintosh PowerPoint</Application>
  <PresentationFormat>On-screen Show (4:3)</PresentationFormat>
  <Paragraphs>154</Paragraphs>
  <Slides>33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22C:19 Discrete Math Sets and Functions</vt:lpstr>
      <vt:lpstr>What is a set?</vt:lpstr>
      <vt:lpstr>Well known Sets</vt:lpstr>
      <vt:lpstr>Set builders</vt:lpstr>
      <vt:lpstr>Venn diagram</vt:lpstr>
      <vt:lpstr>Sets and subsets</vt:lpstr>
      <vt:lpstr>Power Set</vt:lpstr>
      <vt:lpstr>Cartesian Product of Sets</vt:lpstr>
      <vt:lpstr>Union of Sets</vt:lpstr>
      <vt:lpstr>Intersection of Sets</vt:lpstr>
      <vt:lpstr>Union and Intersection</vt:lpstr>
      <vt:lpstr>Disjoint Sets</vt:lpstr>
      <vt:lpstr>Set difference &amp; complement</vt:lpstr>
      <vt:lpstr>Set difference</vt:lpstr>
      <vt:lpstr>Complement</vt:lpstr>
      <vt:lpstr>Set identities</vt:lpstr>
      <vt:lpstr>Example of set identity</vt:lpstr>
      <vt:lpstr>Visualizing DeMorgan’s theorem</vt:lpstr>
      <vt:lpstr>Visualizing DeMorgan’s theorem</vt:lpstr>
      <vt:lpstr>Function</vt:lpstr>
      <vt:lpstr>Terminology</vt:lpstr>
      <vt:lpstr>Examples </vt:lpstr>
      <vt:lpstr>Exercises </vt:lpstr>
      <vt:lpstr>More examples</vt:lpstr>
      <vt:lpstr>One-to-one functions</vt:lpstr>
      <vt:lpstr>Onto Functions</vt:lpstr>
      <vt:lpstr>Exercise</vt:lpstr>
      <vt:lpstr>Arithmetic Functions</vt:lpstr>
      <vt:lpstr>Identity Function</vt:lpstr>
      <vt:lpstr>Inverse Function</vt:lpstr>
      <vt:lpstr>Inverse Function</vt:lpstr>
      <vt:lpstr>Composition of functions</vt:lpstr>
      <vt:lpstr>Some common functions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Office 2004 Test Drive User</cp:lastModifiedBy>
  <cp:revision>119</cp:revision>
  <cp:lastPrinted>2010-09-08T02:15:10Z</cp:lastPrinted>
  <dcterms:created xsi:type="dcterms:W3CDTF">2011-09-06T18:45:21Z</dcterms:created>
  <dcterms:modified xsi:type="dcterms:W3CDTF">2011-09-06T18:51:40Z</dcterms:modified>
</cp:coreProperties>
</file>