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60" r:id="rId22"/>
    <p:sldId id="261" r:id="rId23"/>
    <p:sldId id="263" r:id="rId24"/>
    <p:sldId id="262" r:id="rId25"/>
    <p:sldId id="264" r:id="rId26"/>
    <p:sldId id="265" r:id="rId27"/>
    <p:sldId id="291" r:id="rId28"/>
    <p:sldId id="292" r:id="rId29"/>
    <p:sldId id="293" r:id="rId30"/>
    <p:sldId id="294" r:id="rId31"/>
    <p:sldId id="266" r:id="rId32"/>
    <p:sldId id="295" r:id="rId33"/>
    <p:sldId id="268" r:id="rId34"/>
    <p:sldId id="269" r:id="rId35"/>
    <p:sldId id="296" r:id="rId36"/>
    <p:sldId id="297" r:id="rId37"/>
    <p:sldId id="298" r:id="rId38"/>
    <p:sldId id="267" r:id="rId39"/>
    <p:sldId id="270" r:id="rId40"/>
    <p:sldId id="271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4" d="100"/>
          <a:sy n="134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8/8/11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Logic and Proof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Fall </a:t>
            </a:r>
            <a:r>
              <a:rPr lang="en-US" smtClean="0">
                <a:solidFill>
                  <a:schemeClr val="tx1"/>
                </a:solidFill>
              </a:rPr>
              <a:t>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65906"/>
            <a:ext cx="6121400" cy="361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47343" y="5442478"/>
            <a:ext cx="7039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∃</a:t>
            </a:r>
            <a:r>
              <a:rPr lang="en-US" sz="2400" b="1" dirty="0" err="1" smtClean="0">
                <a:solidFill>
                  <a:srgbClr val="660066"/>
                </a:solidFill>
              </a:rPr>
              <a:t>x</a:t>
            </a:r>
            <a:r>
              <a:rPr lang="en-US" sz="2400" b="1" dirty="0" smtClean="0">
                <a:solidFill>
                  <a:srgbClr val="660066"/>
                </a:solidFill>
              </a:rPr>
              <a:t> (</a:t>
            </a:r>
            <a:r>
              <a:rPr lang="en-US" sz="2400" b="1" dirty="0" err="1" smtClean="0">
                <a:solidFill>
                  <a:srgbClr val="660066"/>
                </a:solidFill>
              </a:rPr>
              <a:t>x</a:t>
            </a:r>
            <a:r>
              <a:rPr lang="en-US" sz="2400" b="1" dirty="0" smtClean="0">
                <a:solidFill>
                  <a:srgbClr val="660066"/>
                </a:solidFill>
              </a:rPr>
              <a:t> is a student in 22C:19 </a:t>
            </a:r>
            <a:r>
              <a:rPr lang="en-US" sz="2400" b="1" dirty="0" smtClean="0">
                <a:solidFill>
                  <a:srgbClr val="660066"/>
                </a:solidFill>
                <a:sym typeface="Wingdings"/>
              </a:rPr>
              <a:t>⟶ </a:t>
            </a:r>
            <a:r>
              <a:rPr lang="en-US" sz="2400" b="1" dirty="0" err="1" smtClean="0">
                <a:solidFill>
                  <a:srgbClr val="660066"/>
                </a:solidFill>
                <a:sym typeface="Wingdings"/>
              </a:rPr>
              <a:t>x</a:t>
            </a:r>
            <a:r>
              <a:rPr lang="en-US" sz="2400" b="1" dirty="0" smtClean="0">
                <a:solidFill>
                  <a:srgbClr val="660066"/>
                </a:solidFill>
                <a:sym typeface="Wingdings"/>
              </a:rPr>
              <a:t> has traveled abroad)</a:t>
            </a:r>
            <a:endParaRPr lang="en-US" sz="2400" b="1" dirty="0" smtClean="0">
              <a:solidFill>
                <a:srgbClr val="660066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81569" y="1871449"/>
            <a:ext cx="6457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Note that you still have to specify the domain of 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Thus, if </a:t>
            </a:r>
            <a:r>
              <a:rPr lang="en-US" sz="2400" dirty="0" err="1" smtClean="0"/>
              <a:t>x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FF0000"/>
                </a:solidFill>
              </a:rPr>
              <a:t>Iowa</a:t>
            </a:r>
            <a:r>
              <a:rPr lang="en-US" sz="2400" dirty="0" smtClean="0"/>
              <a:t>, then </a:t>
            </a:r>
            <a:r>
              <a:rPr lang="en-US" sz="2400" dirty="0" err="1" smtClean="0"/>
              <a:t>P(x</a:t>
            </a:r>
            <a:r>
              <a:rPr lang="en-US" sz="2400" dirty="0" smtClean="0"/>
              <a:t>) = x+1 &gt; </a:t>
            </a:r>
            <a:r>
              <a:rPr lang="en-US" sz="2400" dirty="0" err="1" smtClean="0"/>
              <a:t>x</a:t>
            </a:r>
            <a:r>
              <a:rPr lang="en-US" sz="2400" dirty="0" smtClean="0"/>
              <a:t> is not true.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46" y="3389614"/>
            <a:ext cx="6096000" cy="1358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171" y="1842804"/>
            <a:ext cx="60452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Negating quantification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804611"/>
            <a:ext cx="6235832" cy="35725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Negating quantification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1852352"/>
            <a:ext cx="6223000" cy="349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0662" y="4153470"/>
            <a:ext cx="635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You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0870" y="1915939"/>
            <a:ext cx="7017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Every student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in this class has studied Calculus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Let 		</a:t>
            </a:r>
            <a:r>
              <a:rPr lang="en-US" sz="2400" dirty="0" err="1" smtClean="0"/>
              <a:t>C(x</a:t>
            </a:r>
            <a:r>
              <a:rPr lang="en-US" sz="2400" dirty="0" smtClean="0"/>
              <a:t>) mean “</a:t>
            </a:r>
            <a:r>
              <a:rPr lang="en-US" sz="2400" dirty="0" err="1" smtClean="0"/>
              <a:t>x</a:t>
            </a:r>
            <a:r>
              <a:rPr lang="en-US" sz="2400" dirty="0" smtClean="0"/>
              <a:t> has studied Calculus,” and 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S(x</a:t>
            </a:r>
            <a:r>
              <a:rPr lang="en-US" sz="2400" dirty="0" smtClean="0"/>
              <a:t>) mean “</a:t>
            </a:r>
            <a:r>
              <a:rPr lang="en-US" sz="2400" dirty="0" err="1" smtClean="0"/>
              <a:t>x</a:t>
            </a:r>
            <a:r>
              <a:rPr lang="en-US" sz="2400" dirty="0" smtClean="0"/>
              <a:t> is a student in this class.”</a:t>
            </a:r>
          </a:p>
          <a:p>
            <a:endParaRPr lang="en-US" sz="2400" dirty="0" smtClean="0"/>
          </a:p>
          <a:p>
            <a:r>
              <a:rPr lang="en-US" sz="2400" dirty="0" smtClean="0"/>
              <a:t>  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69" y="3943350"/>
            <a:ext cx="2998267" cy="123177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871449"/>
            <a:ext cx="61976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400" y="1804611"/>
            <a:ext cx="5537200" cy="36957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737774"/>
            <a:ext cx="5161548" cy="397205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720850"/>
            <a:ext cx="5448300" cy="3416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Propositional logic has limitations. Consider this: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Is 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0000FF"/>
                </a:solidFill>
              </a:rPr>
              <a:t>&gt; 3</a:t>
            </a:r>
            <a:r>
              <a:rPr lang="en-US" sz="2400" dirty="0" smtClean="0"/>
              <a:t> a proposition? No, it is a </a:t>
            </a:r>
            <a:r>
              <a:rPr lang="en-US" sz="2400" b="1" dirty="0" smtClean="0">
                <a:solidFill>
                  <a:srgbClr val="660066"/>
                </a:solidFill>
              </a:rPr>
              <a:t>predicate. </a:t>
            </a:r>
            <a:r>
              <a:rPr lang="en-US" sz="2400" dirty="0" smtClean="0"/>
              <a:t>Call it </a:t>
            </a:r>
            <a:r>
              <a:rPr lang="en-US" sz="2400" b="1" dirty="0" err="1" smtClean="0">
                <a:solidFill>
                  <a:srgbClr val="660066"/>
                </a:solidFill>
              </a:rPr>
              <a:t>P(x</a:t>
            </a:r>
            <a:r>
              <a:rPr lang="en-US" sz="2400" b="1" dirty="0" smtClean="0">
                <a:solidFill>
                  <a:srgbClr val="660066"/>
                </a:solidFill>
              </a:rPr>
              <a:t>).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							P(4) </a:t>
            </a:r>
            <a:r>
              <a:rPr lang="en-US" sz="2400" dirty="0" smtClean="0">
                <a:solidFill>
                  <a:srgbClr val="000000"/>
                </a:solidFill>
              </a:rPr>
              <a:t>is true, but </a:t>
            </a:r>
            <a:r>
              <a:rPr lang="en-US" sz="2400" b="1" dirty="0" smtClean="0">
                <a:solidFill>
                  <a:srgbClr val="660066"/>
                </a:solidFill>
              </a:rPr>
              <a:t>P(1) </a:t>
            </a:r>
            <a:r>
              <a:rPr lang="en-US" sz="2400" dirty="0" smtClean="0">
                <a:solidFill>
                  <a:srgbClr val="000000"/>
                </a:solidFill>
              </a:rPr>
              <a:t>is false.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</a:t>
            </a:r>
            <a:r>
              <a:rPr lang="en-US" sz="2400" b="1" dirty="0" err="1" smtClean="0">
                <a:solidFill>
                  <a:srgbClr val="660066"/>
                </a:solidFill>
              </a:rPr>
              <a:t>P(x</a:t>
            </a:r>
            <a:r>
              <a:rPr lang="en-US" sz="2400" b="1" dirty="0" smtClean="0">
                <a:solidFill>
                  <a:srgbClr val="660066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will create a proposition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when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is given a value.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Predicates are also known as propositional functions.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Predicate logic </a:t>
            </a:r>
            <a:r>
              <a:rPr lang="en-US" sz="2400" dirty="0" smtClean="0">
                <a:solidFill>
                  <a:srgbClr val="000000"/>
                </a:solidFill>
              </a:rPr>
              <a:t>is more powerful than propositional logic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457200" y="3380065"/>
            <a:ext cx="954863" cy="668375"/>
          </a:xfrm>
          <a:prstGeom prst="wedgeRoundRectCallout">
            <a:avLst>
              <a:gd name="adj1" fmla="val 39206"/>
              <a:gd name="adj2" fmla="val -128453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subject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622131" y="3380065"/>
            <a:ext cx="1317709" cy="668375"/>
          </a:xfrm>
          <a:prstGeom prst="wedgeRoundRectCallout">
            <a:avLst>
              <a:gd name="adj1" fmla="val -33849"/>
              <a:gd name="adj2" fmla="val -119722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predicate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Negating Multiple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150" y="1631950"/>
            <a:ext cx="5981700" cy="35941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			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∃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 (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+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= 10 )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 (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+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=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+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Negation of </a:t>
            </a:r>
            <a:r>
              <a:rPr lang="en-US" sz="2400" b="1" dirty="0" smtClean="0">
                <a:solidFill>
                  <a:srgbClr val="FF0000"/>
                </a:solidFill>
              </a:rPr>
              <a:t>∀</a:t>
            </a:r>
            <a:r>
              <a:rPr lang="en-US" sz="2400" b="1" dirty="0" err="1" smtClean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P(x</a:t>
            </a:r>
            <a:r>
              <a:rPr lang="en-US" sz="2400" b="1" dirty="0" smtClean="0">
                <a:solidFill>
                  <a:srgbClr val="FF0000"/>
                </a:solidFill>
              </a:rPr>
              <a:t>) </a:t>
            </a:r>
            <a:r>
              <a:rPr lang="en-US" sz="2400" b="1" dirty="0" smtClean="0">
                <a:solidFill>
                  <a:srgbClr val="000000"/>
                </a:solidFill>
              </a:rPr>
              <a:t>is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∃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i="1" dirty="0" smtClean="0">
                <a:solidFill>
                  <a:srgbClr val="660066"/>
                </a:solidFill>
              </a:rPr>
              <a:t>(there is at least one </a:t>
            </a:r>
            <a:r>
              <a:rPr lang="en-US" sz="2400" i="1" dirty="0" err="1" smtClean="0">
                <a:solidFill>
                  <a:srgbClr val="660066"/>
                </a:solidFill>
              </a:rPr>
              <a:t>x</a:t>
            </a:r>
            <a:r>
              <a:rPr lang="en-US" sz="2400" i="1" dirty="0" smtClean="0">
                <a:solidFill>
                  <a:srgbClr val="660066"/>
                </a:solidFill>
              </a:rPr>
              <a:t> such that </a:t>
            </a:r>
            <a:r>
              <a:rPr lang="en-US" sz="2400" i="1" dirty="0" err="1" smtClean="0">
                <a:solidFill>
                  <a:srgbClr val="660066"/>
                </a:solidFill>
              </a:rPr>
              <a:t>P(x</a:t>
            </a:r>
            <a:r>
              <a:rPr lang="en-US" sz="2400" i="1" dirty="0" smtClean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dirty="0" smtClean="0">
                <a:solidFill>
                  <a:srgbClr val="000000"/>
                </a:solidFill>
              </a:rPr>
              <a:t>Negation of </a:t>
            </a:r>
            <a:r>
              <a:rPr lang="en-US" sz="2400" dirty="0" smtClean="0">
                <a:solidFill>
                  <a:srgbClr val="0000FF"/>
                </a:solidFill>
              </a:rPr>
              <a:t>∃</a:t>
            </a:r>
            <a:r>
              <a:rPr lang="en-US" sz="2400" b="1" dirty="0" err="1" smtClean="0">
                <a:solidFill>
                  <a:srgbClr val="0000FF"/>
                </a:solidFill>
              </a:rPr>
              <a:t>x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P(x</a:t>
            </a:r>
            <a:r>
              <a:rPr lang="en-US" sz="2400" b="1" dirty="0" smtClean="0">
                <a:solidFill>
                  <a:srgbClr val="0000FF"/>
                </a:solidFill>
              </a:rPr>
              <a:t>) </a:t>
            </a:r>
            <a:r>
              <a:rPr lang="en-US" sz="2400" b="1" dirty="0" smtClean="0">
                <a:solidFill>
                  <a:srgbClr val="000000"/>
                </a:solidFill>
              </a:rPr>
              <a:t>is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∀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i="1" dirty="0" smtClean="0">
                <a:solidFill>
                  <a:srgbClr val="660066"/>
                </a:solidFill>
              </a:rPr>
              <a:t>(for all </a:t>
            </a:r>
            <a:r>
              <a:rPr lang="en-US" sz="2400" i="1" dirty="0" err="1" smtClean="0">
                <a:solidFill>
                  <a:srgbClr val="660066"/>
                </a:solidFill>
              </a:rPr>
              <a:t>x</a:t>
            </a:r>
            <a:r>
              <a:rPr lang="en-US" sz="2400" i="1" dirty="0" smtClean="0">
                <a:solidFill>
                  <a:srgbClr val="660066"/>
                </a:solidFill>
              </a:rPr>
              <a:t> </a:t>
            </a:r>
            <a:r>
              <a:rPr lang="en-US" sz="2400" i="1" dirty="0" err="1" smtClean="0">
                <a:solidFill>
                  <a:srgbClr val="660066"/>
                </a:solidFill>
              </a:rPr>
              <a:t>P(x</a:t>
            </a:r>
            <a:r>
              <a:rPr lang="en-US" sz="2400" i="1" dirty="0" smtClean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err="1" smtClean="0">
                <a:latin typeface="Calibri"/>
                <a:cs typeface="Calibri"/>
              </a:rPr>
              <a:t>p</a:t>
            </a:r>
            <a:r>
              <a:rPr lang="en-US" sz="2400" dirty="0" smtClean="0">
                <a:latin typeface="Calibri"/>
                <a:cs typeface="Calibri"/>
              </a:rPr>
              <a:t>						(Let </a:t>
            </a:r>
            <a:r>
              <a:rPr lang="en-US" sz="2400" dirty="0" err="1" smtClean="0">
                <a:latin typeface="Calibri"/>
                <a:cs typeface="Calibri"/>
              </a:rPr>
              <a:t>p</a:t>
            </a:r>
            <a:r>
              <a:rPr lang="en-US" sz="2400" dirty="0" smtClean="0">
                <a:latin typeface="Calibri"/>
                <a:cs typeface="Calibri"/>
              </a:rPr>
              <a:t> be true)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</a:rPr>
              <a:t> 			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					(</a:t>
            </a:r>
            <a:r>
              <a:rPr lang="en-US" sz="2400" dirty="0" smtClean="0">
                <a:cs typeface="Calibri"/>
              </a:rPr>
              <a:t>if 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then </a:t>
            </a:r>
            <a:r>
              <a:rPr lang="en-US" sz="2400" dirty="0" err="1" smtClean="0"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is true)</a:t>
            </a: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Corresponding tautology [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⋀ (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⟶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)] ⟶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 smtClean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[(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(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)] ⟶ (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⋁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]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endParaRPr lang="en-US" sz="2400" dirty="0" smtClean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⋀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⟶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endParaRPr lang="en-US" sz="2400" dirty="0" smtClean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 smtClean="0">
                <a:solidFill>
                  <a:srgbClr val="000000"/>
                </a:solidFill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cs typeface="Calibri"/>
                <a:sym typeface="Wingdings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⋁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(¬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⋁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⋁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if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is false then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holds, and if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is true then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r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holds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Find example of each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Read page 66 of the book</a:t>
            </a:r>
            <a:endParaRPr lang="en-US" sz="24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endParaRPr lang="en-US" sz="2400" dirty="0" smtClean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660066"/>
                </a:solidFill>
                <a:latin typeface="Calibri"/>
                <a:cs typeface="Calibri"/>
              </a:rPr>
              <a:t>			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						(Let </a:t>
            </a:r>
            <a:r>
              <a:rPr lang="en-US" sz="2400" dirty="0" err="1" smtClean="0">
                <a:latin typeface="Calibri"/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 be false)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</a:rPr>
              <a:t> 			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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					(</a:t>
            </a:r>
            <a:r>
              <a:rPr lang="en-US" sz="2400" dirty="0" smtClean="0">
                <a:cs typeface="Calibri"/>
              </a:rPr>
              <a:t>if 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then </a:t>
            </a:r>
            <a:r>
              <a:rPr lang="en-US" sz="2400" dirty="0" err="1" smtClean="0"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is false)</a:t>
            </a: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Corresponding </a:t>
            </a:r>
            <a:r>
              <a:rPr lang="en-US" sz="2400" dirty="0" smtClean="0">
                <a:cs typeface="Calibri"/>
                <a:sym typeface="Wingdings"/>
              </a:rPr>
              <a:t>tautology [¬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⋀ (</a:t>
            </a:r>
            <a:r>
              <a:rPr lang="en-US" sz="2400" dirty="0" err="1" smtClean="0">
                <a:cs typeface="Calibri"/>
                <a:sym typeface="Wingdings"/>
              </a:rPr>
              <a:t>p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)] </a:t>
            </a:r>
            <a:r>
              <a:rPr lang="en-US" sz="2400" dirty="0" err="1" smtClean="0">
                <a:cs typeface="Calibri"/>
                <a:sym typeface="Wingdings"/>
              </a:rPr>
              <a:t></a:t>
            </a:r>
            <a:r>
              <a:rPr lang="en-US" sz="2400" dirty="0" smtClean="0">
                <a:cs typeface="Calibri"/>
                <a:sym typeface="Wingdings"/>
              </a:rPr>
              <a:t> 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 smtClean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	To establish that </a:t>
            </a:r>
            <a:r>
              <a:rPr lang="en-US" b="1" dirty="0" smtClean="0">
                <a:solidFill>
                  <a:srgbClr val="FF0000"/>
                </a:solidFill>
              </a:rPr>
              <a:t>something holds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Why is it important?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What about </a:t>
            </a:r>
            <a:r>
              <a:rPr lang="en-US" i="1" dirty="0" smtClean="0">
                <a:solidFill>
                  <a:srgbClr val="0000FF"/>
                </a:solidFill>
              </a:rPr>
              <a:t>proof by example</a:t>
            </a:r>
            <a:r>
              <a:rPr lang="en-US" dirty="0" smtClean="0"/>
              <a:t>, or </a:t>
            </a:r>
            <a:r>
              <a:rPr lang="en-US" i="1" dirty="0" smtClean="0">
                <a:solidFill>
                  <a:srgbClr val="0000FF"/>
                </a:solidFill>
              </a:rPr>
              <a:t>proof by simulation</a:t>
            </a:r>
            <a:r>
              <a:rPr lang="en-US" dirty="0" smtClean="0"/>
              <a:t>, or </a:t>
            </a:r>
            <a:r>
              <a:rPr lang="en-US" i="1" dirty="0" smtClean="0">
                <a:solidFill>
                  <a:srgbClr val="0000FF"/>
                </a:solidFill>
              </a:rPr>
              <a:t>proof by fame</a:t>
            </a:r>
            <a:r>
              <a:rPr lang="en-US" dirty="0" smtClean="0"/>
              <a:t>? Are these valid proofs?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892300"/>
            <a:ext cx="6286500" cy="30734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ym typeface="Wingdings"/>
              </a:rPr>
              <a:t>Example</a:t>
            </a:r>
            <a:r>
              <a:rPr lang="en-US" dirty="0" smtClean="0">
                <a:sym typeface="Wingdings"/>
              </a:rPr>
              <a:t>. 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Prove that if </a:t>
            </a:r>
            <a:r>
              <a:rPr lang="en-US" i="1" dirty="0" err="1" smtClean="0">
                <a:solidFill>
                  <a:srgbClr val="0000FF"/>
                </a:solidFill>
                <a:sym typeface="Wingdings"/>
              </a:rPr>
              <a:t>n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 is odd then n</a:t>
            </a:r>
            <a:r>
              <a:rPr lang="en-US" i="1" baseline="30000" dirty="0" smtClean="0">
                <a:solidFill>
                  <a:srgbClr val="0000FF"/>
                </a:solidFill>
                <a:sym typeface="Wingdings"/>
              </a:rPr>
              <a:t>2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 is odd.</a:t>
            </a:r>
          </a:p>
          <a:p>
            <a:pPr>
              <a:buNone/>
            </a:pPr>
            <a:endParaRPr lang="en-US" dirty="0" smtClean="0">
              <a:sym typeface="Wingdings"/>
            </a:endParaRPr>
          </a:p>
          <a:p>
            <a:pPr>
              <a:buNone/>
            </a:pPr>
            <a:r>
              <a:rPr lang="en-US" dirty="0" smtClean="0">
                <a:sym typeface="Wingdings"/>
              </a:rPr>
              <a:t>	Let 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= 2k + 1, 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so, n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= 4k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+ 4k + 1 = 2 (2k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+ 2k) + 1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By definition, this is odd.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Uses the rules of inference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Proofs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199" y="2071961"/>
            <a:ext cx="6643129" cy="343735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Proof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946948"/>
            <a:ext cx="6197600" cy="3517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067" y="3360969"/>
            <a:ext cx="4800600" cy="229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867" y="1632743"/>
            <a:ext cx="37338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820" y="1746250"/>
            <a:ext cx="62865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Assume that the statement of the theorem is false. Then show that something absurd will happen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Example. </a:t>
            </a:r>
            <a:r>
              <a:rPr lang="en-US" sz="2800" i="1" dirty="0" smtClean="0">
                <a:solidFill>
                  <a:srgbClr val="0000FF"/>
                </a:solidFill>
              </a:rPr>
              <a:t>If 3n+2 is odd then </a:t>
            </a:r>
            <a:r>
              <a:rPr lang="en-US" sz="2800" i="1" dirty="0" err="1" smtClean="0">
                <a:solidFill>
                  <a:srgbClr val="0000FF"/>
                </a:solidFill>
              </a:rPr>
              <a:t>n</a:t>
            </a:r>
            <a:r>
              <a:rPr lang="en-US" sz="2800" i="1" dirty="0" smtClean="0">
                <a:solidFill>
                  <a:srgbClr val="0000FF"/>
                </a:solidFill>
              </a:rPr>
              <a:t> is odd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Assume that the statement is false. Then </a:t>
            </a:r>
            <a:r>
              <a:rPr lang="en-US" sz="2800" dirty="0" err="1" smtClean="0"/>
              <a:t>n</a:t>
            </a:r>
            <a:r>
              <a:rPr lang="en-US" sz="2800" dirty="0" smtClean="0"/>
              <a:t>= 2k. </a:t>
            </a:r>
          </a:p>
          <a:p>
            <a:pPr>
              <a:buNone/>
            </a:pPr>
            <a:r>
              <a:rPr lang="en-US" sz="2800" dirty="0" smtClean="0"/>
              <a:t>	So 3n+2 = 3.2k + 2  = 6k+2 = 2(3k + 1).</a:t>
            </a:r>
          </a:p>
          <a:p>
            <a:pPr>
              <a:buNone/>
            </a:pPr>
            <a:r>
              <a:rPr lang="en-US" sz="2800" dirty="0" smtClean="0"/>
              <a:t>	But this is even! A contradiction!</a:t>
            </a:r>
          </a:p>
          <a:p>
            <a:pPr>
              <a:buNone/>
            </a:pPr>
            <a:r>
              <a:rPr lang="en-US" sz="2800" dirty="0" smtClean="0"/>
              <a:t>	This concludes the proof.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</a:t>
            </a:r>
            <a:r>
              <a:rPr lang="en-US" smtClean="0"/>
              <a:t>: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426" y="1651000"/>
            <a:ext cx="6579347" cy="3867864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Example. </a:t>
            </a:r>
            <a:r>
              <a:rPr lang="en-US" sz="2800" i="1" dirty="0" smtClean="0">
                <a:solidFill>
                  <a:srgbClr val="0000FF"/>
                </a:solidFill>
              </a:rPr>
              <a:t>Prove that square root of 2 is irrational.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Assume that the proposition is false. </a:t>
            </a:r>
          </a:p>
          <a:p>
            <a:pPr>
              <a:buNone/>
            </a:pPr>
            <a:r>
              <a:rPr lang="en-US" sz="2400" dirty="0" smtClean="0"/>
              <a:t>	Then </a:t>
            </a:r>
            <a:r>
              <a:rPr lang="en-US" sz="2400" dirty="0" smtClean="0">
                <a:solidFill>
                  <a:srgbClr val="0000FF"/>
                </a:solidFill>
              </a:rPr>
              <a:t>square root of 2 = a/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(and a,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do not have a common factor)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/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2 = a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/b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a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2b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a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is even. 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 a = 2c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 2b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4c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2c</a:t>
            </a:r>
            <a:r>
              <a:rPr lang="en-US" sz="2400" baseline="30000" dirty="0" smtClean="0">
                <a:solidFill>
                  <a:srgbClr val="0000FF"/>
                </a:solidFill>
              </a:rPr>
              <a:t>2.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is even. </a:t>
            </a:r>
            <a:r>
              <a:rPr lang="en-US" sz="2400" dirty="0" smtClean="0">
                <a:solidFill>
                  <a:srgbClr val="000000"/>
                </a:solidFill>
              </a:rPr>
              <a:t>This means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is even.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a and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have a common factor (2)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But</a:t>
            </a:r>
            <a:r>
              <a:rPr lang="en-US" sz="2400" dirty="0" smtClean="0">
                <a:solidFill>
                  <a:srgbClr val="0000FF"/>
                </a:solidFill>
              </a:rPr>
              <a:t> (square root of 2 = a/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does not imply that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proof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128755"/>
            <a:ext cx="6210300" cy="32639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Example. </a:t>
            </a:r>
            <a:r>
              <a:rPr lang="en-US" sz="2400" i="1" dirty="0" smtClean="0">
                <a:solidFill>
                  <a:srgbClr val="0000FF"/>
                </a:solidFill>
              </a:rPr>
              <a:t>If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is a positive integer, and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≤ 4, then (n+1) ≤ 3</a:t>
            </a:r>
            <a:r>
              <a:rPr lang="en-US" sz="2400" i="1" baseline="30000" dirty="0" smtClean="0">
                <a:solidFill>
                  <a:srgbClr val="0000FF"/>
                </a:solidFill>
              </a:rPr>
              <a:t>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Prove this for </a:t>
            </a:r>
            <a:r>
              <a:rPr lang="en-US" sz="2400" dirty="0" err="1" smtClean="0"/>
              <a:t>n</a:t>
            </a:r>
            <a:r>
              <a:rPr lang="en-US" sz="2400" dirty="0" smtClean="0"/>
              <a:t>=1, </a:t>
            </a:r>
            <a:r>
              <a:rPr lang="en-US" sz="2400" dirty="0" err="1" smtClean="0"/>
              <a:t>n</a:t>
            </a:r>
            <a:r>
              <a:rPr lang="en-US" sz="2400" dirty="0" smtClean="0"/>
              <a:t>=2, </a:t>
            </a:r>
            <a:r>
              <a:rPr lang="en-US" sz="2400" dirty="0" err="1" smtClean="0"/>
              <a:t>n</a:t>
            </a:r>
            <a:r>
              <a:rPr lang="en-US" sz="2400" dirty="0" smtClean="0"/>
              <a:t>=3, and </a:t>
            </a:r>
            <a:r>
              <a:rPr lang="en-US" sz="2400" dirty="0" err="1" smtClean="0"/>
              <a:t>n</a:t>
            </a:r>
            <a:r>
              <a:rPr lang="en-US" sz="2400" dirty="0" smtClean="0"/>
              <a:t>=4, and you are done!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/>
              <a:t>Note</a:t>
            </a:r>
            <a:r>
              <a:rPr lang="en-US" sz="2400" dirty="0" smtClean="0"/>
              <a:t>. Such a proof is not correct unless </a:t>
            </a:r>
            <a:r>
              <a:rPr lang="en-US" sz="2400" dirty="0" smtClean="0">
                <a:solidFill>
                  <a:srgbClr val="FF0000"/>
                </a:solidFill>
              </a:rPr>
              <a:t>every possible case </a:t>
            </a:r>
            <a:r>
              <a:rPr lang="en-US" sz="2400" dirty="0" smtClean="0">
                <a:solidFill>
                  <a:srgbClr val="000000"/>
                </a:solidFill>
              </a:rPr>
              <a:t>is considered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Equivalence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242" y="2141866"/>
            <a:ext cx="6924492" cy="31115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Existence Proofs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50" y="2131169"/>
            <a:ext cx="6261100" cy="147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2070" y="1669504"/>
            <a:ext cx="2502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Constructive Proof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3719" y="3866732"/>
            <a:ext cx="30828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Non-constructive Proof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950" y="5274384"/>
            <a:ext cx="5880100" cy="520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4800" y="5913826"/>
            <a:ext cx="5994400" cy="482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1450" y="4473278"/>
            <a:ext cx="593090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in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a=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So, a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ab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Therefore a</a:t>
            </a:r>
            <a:r>
              <a:rPr lang="en-US" baseline="30000" dirty="0" smtClean="0"/>
              <a:t>2</a:t>
            </a:r>
            <a:r>
              <a:rPr lang="en-US" dirty="0" smtClean="0"/>
              <a:t> - b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ab</a:t>
            </a:r>
            <a:r>
              <a:rPr lang="en-US" dirty="0" smtClean="0"/>
              <a:t> – b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So, (</a:t>
            </a:r>
            <a:r>
              <a:rPr lang="en-US" dirty="0" err="1" smtClean="0"/>
              <a:t>a+b).(a-b</a:t>
            </a:r>
            <a:r>
              <a:rPr lang="en-US" dirty="0" smtClean="0"/>
              <a:t>) = </a:t>
            </a:r>
            <a:r>
              <a:rPr lang="en-US" dirty="0" err="1" smtClean="0"/>
              <a:t>b.(a-b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Therefore </a:t>
            </a:r>
            <a:r>
              <a:rPr lang="en-US" dirty="0" err="1" smtClean="0"/>
              <a:t>a+b</a:t>
            </a:r>
            <a:r>
              <a:rPr lang="en-US" dirty="0" smtClean="0"/>
              <a:t> = 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So, 2b = 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This implies 2 = 1</a:t>
            </a:r>
          </a:p>
          <a:p>
            <a:pPr>
              <a:buNone/>
            </a:pPr>
            <a:r>
              <a:rPr lang="en-US" dirty="0" smtClean="0"/>
              <a:t>	What is wrong here?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If you find </a:t>
            </a:r>
            <a:r>
              <a:rPr lang="en-US" smtClean="0"/>
              <a:t>a single counterexample</a:t>
            </a:r>
            <a:r>
              <a:rPr lang="en-US" dirty="0" smtClean="0"/>
              <a:t>, then immediately the proposition is wrong.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predicates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825" y="2089150"/>
            <a:ext cx="4762500" cy="26797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Fermat’s last theorem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The equation </a:t>
            </a:r>
          </a:p>
          <a:p>
            <a:pPr>
              <a:buNone/>
            </a:pPr>
            <a:r>
              <a:rPr lang="en-US" sz="2800" dirty="0" smtClean="0"/>
              <a:t>					</a:t>
            </a:r>
            <a:r>
              <a:rPr lang="en-US" sz="2800" dirty="0" err="1" smtClean="0"/>
              <a:t>x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= </a:t>
            </a:r>
            <a:r>
              <a:rPr lang="en-US" sz="2800" dirty="0" err="1" smtClean="0"/>
              <a:t>z</a:t>
            </a:r>
            <a:r>
              <a:rPr lang="en-US" sz="2800" baseline="30000" dirty="0" err="1" smtClean="0"/>
              <a:t>n</a:t>
            </a:r>
            <a:endParaRPr lang="en-US" sz="2800" baseline="30000" dirty="0" smtClean="0"/>
          </a:p>
          <a:p>
            <a:pPr lvl="1">
              <a:buNone/>
            </a:pPr>
            <a:r>
              <a:rPr lang="en-US" dirty="0" smtClean="0"/>
              <a:t>does not have an integer solution for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, </a:t>
            </a:r>
            <a:r>
              <a:rPr lang="en-US" dirty="0" err="1" smtClean="0"/>
              <a:t>z</a:t>
            </a:r>
            <a:r>
              <a:rPr lang="en-US" dirty="0" smtClean="0"/>
              <a:t> when 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≠ 0 , </a:t>
            </a:r>
            <a:r>
              <a:rPr lang="en-US" dirty="0" err="1" smtClean="0"/>
              <a:t>y</a:t>
            </a:r>
            <a:r>
              <a:rPr lang="en-US" dirty="0" smtClean="0"/>
              <a:t> ≠ 0 , </a:t>
            </a:r>
            <a:r>
              <a:rPr lang="en-US" dirty="0" err="1" smtClean="0"/>
              <a:t>z</a:t>
            </a:r>
            <a:r>
              <a:rPr lang="en-US" dirty="0" smtClean="0"/>
              <a:t> ≠ 0 and </a:t>
            </a:r>
            <a:r>
              <a:rPr lang="en-US" dirty="0" err="1" smtClean="0"/>
              <a:t>n</a:t>
            </a:r>
            <a:r>
              <a:rPr lang="en-US" dirty="0" smtClean="0"/>
              <a:t> &gt; 2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(The problem was introduced in 1637 by Pierre de Fermat. It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remained unsolved since the 17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century, and was eventually solved around 1990 by Andrew Wiles)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044700"/>
            <a:ext cx="5829300" cy="2768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638300"/>
            <a:ext cx="61214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0" y="1949450"/>
            <a:ext cx="5549900" cy="295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5211" y="5337448"/>
            <a:ext cx="4661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Perhaps we meant all real numbers.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64" y="2157895"/>
            <a:ext cx="6502612" cy="300878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69" y="2043316"/>
            <a:ext cx="6159500" cy="340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1213</Words>
  <Application>Microsoft Macintosh PowerPoint</Application>
  <PresentationFormat>On-screen Show (4:3)</PresentationFormat>
  <Paragraphs>152</Paragraphs>
  <Slides>40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22C:19 Discrete Math Logic and Proof</vt:lpstr>
      <vt:lpstr>Predicate Logic</vt:lpstr>
      <vt:lpstr>Predicate Logic</vt:lpstr>
      <vt:lpstr>Examples of predicates</vt:lpstr>
      <vt:lpstr>Quantifiers</vt:lpstr>
      <vt:lpstr>Universal Quantifiers</vt:lpstr>
      <vt:lpstr>Universal Quantifiers</vt:lpstr>
      <vt:lpstr>Universal Quantifiers</vt:lpstr>
      <vt:lpstr>Universal Quantifiers</vt:lpstr>
      <vt:lpstr>Existential Quantifiers</vt:lpstr>
      <vt:lpstr>Existential Quantifiers</vt:lpstr>
      <vt:lpstr>Existential Quantifiers</vt:lpstr>
      <vt:lpstr>Negating quantification</vt:lpstr>
      <vt:lpstr>Negating quantification</vt:lpstr>
      <vt:lpstr>Translating into English</vt:lpstr>
      <vt:lpstr>Translating into English</vt:lpstr>
      <vt:lpstr>Translating into English</vt:lpstr>
      <vt:lpstr>Translating into English</vt:lpstr>
      <vt:lpstr>Order of Quantifiers</vt:lpstr>
      <vt:lpstr>Negating Multiple Quantifiers</vt:lpstr>
      <vt:lpstr>More on Quantifiers</vt:lpstr>
      <vt:lpstr>Rules of Inference</vt:lpstr>
      <vt:lpstr>Other Rules of Inference</vt:lpstr>
      <vt:lpstr>Rules of Inference</vt:lpstr>
      <vt:lpstr>Proofs</vt:lpstr>
      <vt:lpstr>Direct Proofs</vt:lpstr>
      <vt:lpstr>Direct Proofs</vt:lpstr>
      <vt:lpstr>Indirect Proofs</vt:lpstr>
      <vt:lpstr>Indirect Proof Example</vt:lpstr>
      <vt:lpstr>Proof by Contradiction</vt:lpstr>
      <vt:lpstr>Proof by contradiction: Example</vt:lpstr>
      <vt:lpstr>Proof by contradiction: Example</vt:lpstr>
      <vt:lpstr>Proof by contradiction: Example</vt:lpstr>
      <vt:lpstr>Exhaustive proof</vt:lpstr>
      <vt:lpstr>Exhaustive proof</vt:lpstr>
      <vt:lpstr>Proof of Equivalence</vt:lpstr>
      <vt:lpstr>Existence Proofs</vt:lpstr>
      <vt:lpstr>Mistakes in proofs</vt:lpstr>
      <vt:lpstr>Counterexample</vt:lpstr>
      <vt:lpstr>Difficult problems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113</cp:revision>
  <dcterms:created xsi:type="dcterms:W3CDTF">2011-08-08T23:26:07Z</dcterms:created>
  <dcterms:modified xsi:type="dcterms:W3CDTF">2011-08-08T23:26:17Z</dcterms:modified>
</cp:coreProperties>
</file>