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slides/slide38.xml" ContentType="application/vnd.openxmlformats-officedocument.presentationml.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6.xml" ContentType="application/vnd.openxmlformats-officedocument.presentationml.slide+xml"/>
  <Override PartName="/ppt/slides/slide34.xml" ContentType="application/vnd.openxmlformats-officedocument.presentationml.slide+xml"/>
  <Default Extension="jpeg" ContentType="image/jpeg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22.xml" ContentType="application/vnd.openxmlformats-officedocument.presentationml.slide+xml"/>
  <Override PartName="/ppt/slides/slide30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6.xml" ContentType="application/vnd.openxmlformats-officedocument.presentationml.slide+xml"/>
  <Override PartName="/ppt/slides/slide39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7.xml" ContentType="application/vnd.openxmlformats-officedocument.presentationml.slide+xml"/>
  <Override PartName="/ppt/slides/slide35.xml" ContentType="application/vnd.openxmlformats-officedocument.presentationml.slide+xml"/>
  <Override PartName="/ppt/slides/slide2.xml" ContentType="application/vnd.openxmlformats-officedocument.presentationml.slide+xml"/>
  <Default Extension="png" ContentType="image/png"/>
  <Override PartName="/ppt/slideLayouts/slideLayout2.xml" ContentType="application/vnd.openxmlformats-officedocument.presentationml.slideLayout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1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28.xml" ContentType="application/vnd.openxmlformats-officedocument.presentationml.slide+xml"/>
  <Override PartName="/ppt/slides/slide36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32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s/slide37.xml" ContentType="application/vnd.openxmlformats-officedocument.presentationml.slide+xml"/>
  <Override PartName="/ppt/slides/slide29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41"/>
  </p:notesMasterIdLst>
  <p:sldIdLst>
    <p:sldId id="256" r:id="rId2"/>
    <p:sldId id="257" r:id="rId3"/>
    <p:sldId id="260" r:id="rId4"/>
    <p:sldId id="261" r:id="rId5"/>
    <p:sldId id="259" r:id="rId6"/>
    <p:sldId id="258" r:id="rId7"/>
    <p:sldId id="262" r:id="rId8"/>
    <p:sldId id="263" r:id="rId9"/>
    <p:sldId id="294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28" d="100"/>
          <a:sy n="128" d="100"/>
        </p:scale>
        <p:origin x="-112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notesMaster" Target="notesMasters/notesMaster1.xml"/><Relationship Id="rId42" Type="http://schemas.openxmlformats.org/officeDocument/2006/relationships/printerSettings" Target="printerSettings/printerSettings1.bin"/><Relationship Id="rId43" Type="http://schemas.openxmlformats.org/officeDocument/2006/relationships/presProps" Target="presProps.xml"/><Relationship Id="rId44" Type="http://schemas.openxmlformats.org/officeDocument/2006/relationships/viewProps" Target="viewProps.xml"/><Relationship Id="rId4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A34B2F-7B38-E843-A19F-167532244C3A}" type="datetimeFigureOut">
              <a:rPr lang="en-US" smtClean="0"/>
              <a:pPr/>
              <a:t>11/8/11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AE857A-248B-D342-903A-5A2DDA1DCD0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AE857A-248B-D342-903A-5A2DDA1DCD02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AE857A-248B-D342-903A-5A2DDA1DCD02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AE857A-248B-D342-903A-5A2DDA1DCD02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11/8/11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11/8/11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11/8/11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11/8/11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11/8/11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11/8/11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11/8/11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11/8/11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11/8/11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11/8/11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11/8/11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797410-AAF8-DE42-877D-39C4C28840A2}" type="datetimeFigureOut">
              <a:rPr lang="en-US" smtClean="0"/>
              <a:pPr/>
              <a:t>11/8/11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Relationship Id="rId3" Type="http://schemas.openxmlformats.org/officeDocument/2006/relationships/image" Target="../media/image9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Relationship Id="rId3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Relationship Id="rId3" Type="http://schemas.openxmlformats.org/officeDocument/2006/relationships/image" Target="../media/image13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png"/><Relationship Id="rId3" Type="http://schemas.openxmlformats.org/officeDocument/2006/relationships/hyperlink" Target="http://en.wikipedia.org/wiki/Partially_ordered_set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22C:19 Discrete Math</a:t>
            </a:r>
            <a:br>
              <a:rPr lang="en-US" dirty="0" smtClean="0"/>
            </a:br>
            <a:r>
              <a:rPr lang="en-US" b="1" dirty="0" smtClean="0"/>
              <a:t>Advanced Counting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Fall 2011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Sukumar Ghosh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22C:19 Discrete Math</a:t>
            </a:r>
            <a:br>
              <a:rPr lang="en-US" dirty="0" smtClean="0"/>
            </a:br>
            <a:r>
              <a:rPr lang="en-US" b="1" dirty="0" smtClean="0"/>
              <a:t>Relations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Fall </a:t>
            </a:r>
            <a:r>
              <a:rPr lang="en-US" dirty="0" smtClean="0">
                <a:solidFill>
                  <a:schemeClr val="tx1"/>
                </a:solidFill>
              </a:rPr>
              <a:t>2011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Sukumar Ghosh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is a relation?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6850" y="1732848"/>
            <a:ext cx="6210300" cy="3898900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7342891" y="5241966"/>
            <a:ext cx="143229" cy="1814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is a relation?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7342891" y="5241966"/>
            <a:ext cx="143229" cy="1814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3577" y="1993900"/>
            <a:ext cx="6941849" cy="342948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Representing Relations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7342891" y="5241966"/>
            <a:ext cx="143229" cy="1814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635909"/>
            <a:ext cx="6400800" cy="3911600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>
            <a:off x="7342891" y="5241966"/>
            <a:ext cx="143229" cy="24508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Relations vs. Functions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7342891" y="5241966"/>
            <a:ext cx="143229" cy="1814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7342891" y="5547509"/>
            <a:ext cx="143229" cy="24508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7650" y="1737509"/>
            <a:ext cx="6108700" cy="3810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When to use which?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7342891" y="5241966"/>
            <a:ext cx="143229" cy="1814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7342891" y="5547509"/>
            <a:ext cx="143229" cy="24508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64997" y="1778000"/>
            <a:ext cx="7859243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A </a:t>
            </a:r>
            <a:r>
              <a:rPr lang="en-US" sz="2400" dirty="0" smtClean="0">
                <a:solidFill>
                  <a:srgbClr val="0000FF"/>
                </a:solidFill>
              </a:rPr>
              <a:t>function</a:t>
            </a:r>
            <a:r>
              <a:rPr lang="en-US" sz="2400" dirty="0" smtClean="0"/>
              <a:t> yields a </a:t>
            </a:r>
            <a:r>
              <a:rPr lang="en-US" sz="2400" dirty="0" smtClean="0">
                <a:solidFill>
                  <a:srgbClr val="FF0000"/>
                </a:solidFill>
              </a:rPr>
              <a:t>single result </a:t>
            </a:r>
            <a:r>
              <a:rPr lang="en-US" sz="2400" dirty="0" smtClean="0"/>
              <a:t>for any element in its domain.</a:t>
            </a:r>
          </a:p>
          <a:p>
            <a:r>
              <a:rPr lang="en-US" sz="2400" b="1" dirty="0" smtClean="0"/>
              <a:t>Example</a:t>
            </a:r>
            <a:r>
              <a:rPr lang="en-US" sz="2400" dirty="0" smtClean="0"/>
              <a:t>: </a:t>
            </a:r>
            <a:r>
              <a:rPr lang="en-US" sz="2400" dirty="0" smtClean="0">
                <a:solidFill>
                  <a:srgbClr val="0000FF"/>
                </a:solidFill>
              </a:rPr>
              <a:t>a</a:t>
            </a:r>
            <a:r>
              <a:rPr lang="en-US" sz="2400" dirty="0" smtClean="0">
                <a:solidFill>
                  <a:srgbClr val="0000FF"/>
                </a:solidFill>
              </a:rPr>
              <a:t>ge</a:t>
            </a:r>
            <a:r>
              <a:rPr lang="en-US" sz="2400" dirty="0" smtClean="0"/>
              <a:t> (of </a:t>
            </a:r>
            <a:r>
              <a:rPr lang="en-US" sz="2400" dirty="0" smtClean="0"/>
              <a:t>a</a:t>
            </a:r>
            <a:r>
              <a:rPr lang="en-US" sz="2400" dirty="0" smtClean="0"/>
              <a:t> person), </a:t>
            </a:r>
            <a:r>
              <a:rPr lang="en-US" sz="2400" dirty="0" smtClean="0">
                <a:solidFill>
                  <a:srgbClr val="0000FF"/>
                </a:solidFill>
              </a:rPr>
              <a:t>square</a:t>
            </a:r>
            <a:r>
              <a:rPr lang="en-US" sz="2400" dirty="0" smtClean="0"/>
              <a:t> (of an integer) etc.</a:t>
            </a:r>
          </a:p>
          <a:p>
            <a:endParaRPr lang="en-US" dirty="0" smtClean="0"/>
          </a:p>
          <a:p>
            <a:r>
              <a:rPr lang="en-US" sz="2400" dirty="0" smtClean="0"/>
              <a:t>A </a:t>
            </a:r>
            <a:r>
              <a:rPr lang="en-US" sz="2400" dirty="0" smtClean="0">
                <a:solidFill>
                  <a:srgbClr val="0000FF"/>
                </a:solidFill>
              </a:rPr>
              <a:t>relation</a:t>
            </a:r>
            <a:r>
              <a:rPr lang="en-US" sz="2400" dirty="0" smtClean="0"/>
              <a:t> allows </a:t>
            </a:r>
            <a:r>
              <a:rPr lang="en-US" sz="2400" dirty="0" smtClean="0">
                <a:solidFill>
                  <a:srgbClr val="FF0000"/>
                </a:solidFill>
              </a:rPr>
              <a:t>multiple mappings </a:t>
            </a:r>
            <a:r>
              <a:rPr lang="en-US" sz="2400" dirty="0" smtClean="0"/>
              <a:t>between the domain </a:t>
            </a:r>
          </a:p>
          <a:p>
            <a:r>
              <a:rPr lang="en-US" sz="2400" dirty="0" smtClean="0"/>
              <a:t>and the co-domain.</a:t>
            </a:r>
          </a:p>
          <a:p>
            <a:r>
              <a:rPr lang="en-US" sz="2400" b="1" dirty="0" smtClean="0"/>
              <a:t>Example</a:t>
            </a:r>
            <a:r>
              <a:rPr lang="en-US" sz="2400" dirty="0" smtClean="0"/>
              <a:t>: students enrolled in multiple courses.</a:t>
            </a:r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Relation within a set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0050" y="1417638"/>
            <a:ext cx="5803900" cy="15367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27891" y="2740336"/>
            <a:ext cx="5715000" cy="3759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Properties of Relations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3823" y="2654402"/>
            <a:ext cx="2070100" cy="22098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215281" y="1795063"/>
            <a:ext cx="46747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We study six properties of relations: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2159048" y="4944295"/>
            <a:ext cx="22448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What are these?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Reflexivity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6472" y="1752600"/>
            <a:ext cx="5905500" cy="11176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2155796" y="3064974"/>
            <a:ext cx="3932236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00FF"/>
                </a:solidFill>
              </a:rPr>
              <a:t>Example</a:t>
            </a:r>
            <a:r>
              <a:rPr lang="en-US" sz="2000" dirty="0" smtClean="0"/>
              <a:t>.  </a:t>
            </a:r>
          </a:p>
          <a:p>
            <a:r>
              <a:rPr lang="en-US" sz="2000" dirty="0" smtClean="0"/>
              <a:t>	= is reflexive, since a = a</a:t>
            </a:r>
          </a:p>
          <a:p>
            <a:r>
              <a:rPr lang="en-US" sz="2000" dirty="0" smtClean="0"/>
              <a:t>	≤ is reflexive, since a ≤ a</a:t>
            </a:r>
          </a:p>
          <a:p>
            <a:r>
              <a:rPr lang="en-US" sz="2000" dirty="0" smtClean="0"/>
              <a:t>	&lt; is </a:t>
            </a:r>
            <a:r>
              <a:rPr lang="en-US" sz="2000" dirty="0" smtClean="0">
                <a:solidFill>
                  <a:srgbClr val="FF0000"/>
                </a:solidFill>
              </a:rPr>
              <a:t>not reflexive </a:t>
            </a:r>
            <a:r>
              <a:rPr lang="en-US" sz="2000" dirty="0" smtClean="0"/>
              <a:t>is </a:t>
            </a:r>
            <a:r>
              <a:rPr lang="en-US" sz="2000" dirty="0" smtClean="0">
                <a:solidFill>
                  <a:srgbClr val="0000FF"/>
                </a:solidFill>
              </a:rPr>
              <a:t>a &lt; a </a:t>
            </a:r>
            <a:r>
              <a:rPr lang="en-US" sz="2000" dirty="0" smtClean="0"/>
              <a:t>is false.</a:t>
            </a:r>
            <a:endParaRPr lang="en-US" sz="2000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9972" y="5031905"/>
            <a:ext cx="5842000" cy="1117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Symmetry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5900" y="1537261"/>
            <a:ext cx="5942929" cy="251117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85900" y="4220308"/>
            <a:ext cx="5144232" cy="192873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Compound Interest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5247" y="1800131"/>
            <a:ext cx="7893507" cy="37548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A person deposits $10,000 in a savings account that yields </a:t>
            </a:r>
          </a:p>
          <a:p>
            <a:r>
              <a:rPr lang="en-US" sz="2400" dirty="0" smtClean="0"/>
              <a:t>10% interest annually. How  much will be there in the account </a:t>
            </a:r>
          </a:p>
          <a:p>
            <a:r>
              <a:rPr lang="en-US" sz="2400" dirty="0" smtClean="0"/>
              <a:t>After 30 years?</a:t>
            </a:r>
          </a:p>
          <a:p>
            <a:endParaRPr lang="en-US" sz="2400" dirty="0" smtClean="0"/>
          </a:p>
          <a:p>
            <a:pPr>
              <a:lnSpc>
                <a:spcPct val="150000"/>
              </a:lnSpc>
            </a:pPr>
            <a:r>
              <a:rPr lang="en-US" sz="2400" dirty="0" smtClean="0"/>
              <a:t>		Let </a:t>
            </a:r>
            <a:r>
              <a:rPr lang="en-US" sz="2400" dirty="0" err="1" smtClean="0"/>
              <a:t>P</a:t>
            </a:r>
            <a:r>
              <a:rPr lang="en-US" sz="2400" baseline="-25000" dirty="0" err="1" smtClean="0"/>
              <a:t>n</a:t>
            </a:r>
            <a:r>
              <a:rPr lang="en-US" sz="2400" dirty="0" smtClean="0"/>
              <a:t> = account balance after </a:t>
            </a:r>
            <a:r>
              <a:rPr lang="en-US" sz="2400" dirty="0" err="1" smtClean="0"/>
              <a:t>n</a:t>
            </a:r>
            <a:r>
              <a:rPr lang="en-US" sz="2400" dirty="0" smtClean="0"/>
              <a:t> years.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		Then </a:t>
            </a:r>
            <a:r>
              <a:rPr lang="en-US" sz="2400" dirty="0" err="1" smtClean="0">
                <a:solidFill>
                  <a:srgbClr val="0000FF"/>
                </a:solidFill>
              </a:rPr>
              <a:t>P</a:t>
            </a:r>
            <a:r>
              <a:rPr lang="en-US" sz="2400" baseline="-25000" dirty="0" err="1" smtClean="0">
                <a:solidFill>
                  <a:srgbClr val="0000FF"/>
                </a:solidFill>
              </a:rPr>
              <a:t>n</a:t>
            </a:r>
            <a:r>
              <a:rPr lang="en-US" sz="2400" dirty="0" smtClean="0">
                <a:solidFill>
                  <a:srgbClr val="0000FF"/>
                </a:solidFill>
              </a:rPr>
              <a:t> = P</a:t>
            </a:r>
            <a:r>
              <a:rPr lang="en-US" sz="2400" baseline="-25000" dirty="0" smtClean="0">
                <a:solidFill>
                  <a:srgbClr val="0000FF"/>
                </a:solidFill>
              </a:rPr>
              <a:t>n-1</a:t>
            </a:r>
            <a:r>
              <a:rPr lang="en-US" sz="2400" dirty="0" smtClean="0">
                <a:solidFill>
                  <a:srgbClr val="0000FF"/>
                </a:solidFill>
              </a:rPr>
              <a:t> + 0.10 P</a:t>
            </a:r>
            <a:r>
              <a:rPr lang="en-US" sz="2400" baseline="-25000" dirty="0" smtClean="0">
                <a:solidFill>
                  <a:srgbClr val="0000FF"/>
                </a:solidFill>
              </a:rPr>
              <a:t>n-1 </a:t>
            </a:r>
            <a:r>
              <a:rPr lang="en-US" sz="2400" dirty="0" smtClean="0">
                <a:solidFill>
                  <a:srgbClr val="0000FF"/>
                </a:solidFill>
              </a:rPr>
              <a:t>= 1.1P</a:t>
            </a:r>
            <a:r>
              <a:rPr lang="en-US" sz="2400" baseline="-25000" dirty="0" smtClean="0">
                <a:solidFill>
                  <a:srgbClr val="0000FF"/>
                </a:solidFill>
              </a:rPr>
              <a:t>n-1</a:t>
            </a:r>
            <a:r>
              <a:rPr lang="en-US" sz="2400" dirty="0" smtClean="0">
                <a:solidFill>
                  <a:srgbClr val="0000FF"/>
                </a:solidFill>
              </a:rPr>
              <a:t>    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		Note that the definition is recursive.  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Can you compute the value of </a:t>
            </a:r>
            <a:r>
              <a:rPr lang="en-US" sz="2400" dirty="0" smtClean="0">
                <a:solidFill>
                  <a:srgbClr val="0000FF"/>
                </a:solidFill>
              </a:rPr>
              <a:t>P</a:t>
            </a:r>
            <a:r>
              <a:rPr lang="en-US" sz="2400" baseline="-25000" dirty="0" smtClean="0">
                <a:solidFill>
                  <a:srgbClr val="0000FF"/>
                </a:solidFill>
              </a:rPr>
              <a:t>30</a:t>
            </a:r>
            <a:r>
              <a:rPr lang="en-US" sz="2400" dirty="0" smtClean="0">
                <a:solidFill>
                  <a:srgbClr val="0000FF"/>
                </a:solidFill>
              </a:rPr>
              <a:t>?</a:t>
            </a:r>
            <a:endParaRPr lang="en-US" sz="2400" dirty="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Anti-symmetry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2100" y="2336799"/>
            <a:ext cx="6019800" cy="240865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62100" y="4974616"/>
            <a:ext cx="6019800" cy="7747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More on symmetric relations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0050" y="1993900"/>
            <a:ext cx="5803900" cy="2870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Transitivity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3200" y="1930400"/>
            <a:ext cx="6197600" cy="2997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Examples of transitive relations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8030" y="1924050"/>
            <a:ext cx="6493645" cy="35088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Summary </a:t>
            </a:r>
            <a:r>
              <a:rPr lang="en-US" smtClean="0"/>
              <a:t>of properties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524000" y="1812879"/>
          <a:ext cx="6096000" cy="3010357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1634812"/>
                <a:gridCol w="803271"/>
                <a:gridCol w="857547"/>
                <a:gridCol w="1020372"/>
                <a:gridCol w="966097"/>
                <a:gridCol w="813901"/>
              </a:tblGrid>
              <a:tr h="43005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=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&lt;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&gt;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≤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≥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30051">
                <a:tc>
                  <a:txBody>
                    <a:bodyPr/>
                    <a:lstStyle/>
                    <a:p>
                      <a:r>
                        <a:rPr lang="en-US" dirty="0" smtClean="0"/>
                        <a:t>Reflexive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30051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Irreflexive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30051">
                <a:tc>
                  <a:txBody>
                    <a:bodyPr/>
                    <a:lstStyle/>
                    <a:p>
                      <a:r>
                        <a:rPr lang="en-US" dirty="0" smtClean="0"/>
                        <a:t>Symmetric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30051">
                <a:tc>
                  <a:txBody>
                    <a:bodyPr/>
                    <a:lstStyle/>
                    <a:p>
                      <a:r>
                        <a:rPr lang="en-US" dirty="0" smtClean="0"/>
                        <a:t>Asymmetric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30051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Antisymmetric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30051">
                <a:tc>
                  <a:txBody>
                    <a:bodyPr/>
                    <a:lstStyle/>
                    <a:p>
                      <a:r>
                        <a:rPr lang="en-US" dirty="0" smtClean="0"/>
                        <a:t>Transitive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Operations on relations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938465" y="4027846"/>
            <a:ext cx="4352474" cy="3693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/>
              <a:t>Then,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R1 ⋃ R2 = {(1,1), (1,2), (1,3), (1,4)}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R1 ⋂ R2 = {(1,1), (1,3)}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R1 - R2 = {(1,2)}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38465" y="1754709"/>
            <a:ext cx="7199206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/>
              <a:t>Let A = {1, 2, 3}  and  B = (1, 2, 3, 4}. Define two relations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R1 = {(1,1), (1,2), (1,3)}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R2 = {(1,1), (1,3), (1,4)}</a:t>
            </a:r>
          </a:p>
          <a:p>
            <a:endParaRPr lang="en-US" sz="2400" dirty="0" smtClean="0"/>
          </a:p>
          <a:p>
            <a:r>
              <a:rPr lang="en-US" sz="2400" dirty="0" smtClean="0"/>
              <a:t>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More operations on relations: Composition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90377" y="1871135"/>
            <a:ext cx="7284867" cy="52014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Let </a:t>
            </a:r>
            <a:r>
              <a:rPr lang="en-US" sz="2400" b="1" dirty="0" smtClean="0">
                <a:solidFill>
                  <a:srgbClr val="0000FF"/>
                </a:solidFill>
              </a:rPr>
              <a:t>S</a:t>
            </a:r>
            <a:r>
              <a:rPr lang="en-US" sz="2400" dirty="0" smtClean="0"/>
              <a:t> be a relation from the </a:t>
            </a:r>
            <a:r>
              <a:rPr lang="en-US" sz="2400" dirty="0" smtClean="0">
                <a:solidFill>
                  <a:srgbClr val="0000FF"/>
                </a:solidFill>
              </a:rPr>
              <a:t>set A </a:t>
            </a:r>
            <a:r>
              <a:rPr lang="en-US" sz="2400" dirty="0" smtClean="0"/>
              <a:t>to the </a:t>
            </a:r>
            <a:r>
              <a:rPr lang="en-US" sz="2400" dirty="0" smtClean="0">
                <a:solidFill>
                  <a:srgbClr val="0000FF"/>
                </a:solidFill>
              </a:rPr>
              <a:t>set B</a:t>
            </a:r>
            <a:r>
              <a:rPr lang="en-US" sz="2400" dirty="0" smtClean="0"/>
              <a:t>, and R be </a:t>
            </a:r>
          </a:p>
          <a:p>
            <a:r>
              <a:rPr lang="en-US" sz="2400" dirty="0" smtClean="0"/>
              <a:t>and </a:t>
            </a:r>
            <a:r>
              <a:rPr lang="en-US" sz="2400" b="1" dirty="0" smtClean="0">
                <a:solidFill>
                  <a:srgbClr val="0000FF"/>
                </a:solidFill>
              </a:rPr>
              <a:t>R</a:t>
            </a:r>
            <a:r>
              <a:rPr lang="en-US" sz="2400" dirty="0" smtClean="0"/>
              <a:t> be a relation from the </a:t>
            </a:r>
            <a:r>
              <a:rPr lang="en-US" sz="2400" dirty="0" smtClean="0">
                <a:solidFill>
                  <a:srgbClr val="0000FF"/>
                </a:solidFill>
              </a:rPr>
              <a:t>set B</a:t>
            </a:r>
            <a:r>
              <a:rPr lang="en-US" sz="2400" dirty="0" smtClean="0"/>
              <a:t> to the </a:t>
            </a:r>
            <a:r>
              <a:rPr lang="en-US" sz="2400" dirty="0" smtClean="0">
                <a:solidFill>
                  <a:srgbClr val="0000FF"/>
                </a:solidFill>
              </a:rPr>
              <a:t>set C</a:t>
            </a:r>
            <a:r>
              <a:rPr lang="en-US" sz="2400" dirty="0" smtClean="0"/>
              <a:t>.  Then, the</a:t>
            </a:r>
          </a:p>
          <a:p>
            <a:r>
              <a:rPr lang="en-US" sz="2400" dirty="0" smtClean="0"/>
              <a:t>composition of S and R, denoted  by S ◦ R is</a:t>
            </a:r>
          </a:p>
          <a:p>
            <a:endParaRPr lang="en-US" sz="2400" dirty="0" smtClean="0"/>
          </a:p>
          <a:p>
            <a:r>
              <a:rPr lang="en-US" sz="2400" dirty="0" smtClean="0">
                <a:solidFill>
                  <a:srgbClr val="0000FF"/>
                </a:solidFill>
              </a:rPr>
              <a:t>{</a:t>
            </a:r>
            <a:r>
              <a:rPr lang="en-US" sz="2000" dirty="0" smtClean="0">
                <a:solidFill>
                  <a:srgbClr val="0000FF"/>
                </a:solidFill>
              </a:rPr>
              <a:t>(a, </a:t>
            </a:r>
            <a:r>
              <a:rPr lang="en-US" sz="2000" dirty="0" err="1" smtClean="0">
                <a:solidFill>
                  <a:srgbClr val="0000FF"/>
                </a:solidFill>
              </a:rPr>
              <a:t>c</a:t>
            </a:r>
            <a:r>
              <a:rPr lang="en-US" sz="2000" dirty="0" smtClean="0">
                <a:solidFill>
                  <a:srgbClr val="0000FF"/>
                </a:solidFill>
              </a:rPr>
              <a:t>) | a ∈ A, </a:t>
            </a:r>
            <a:r>
              <a:rPr lang="en-US" sz="2000" dirty="0" err="1" smtClean="0">
                <a:solidFill>
                  <a:srgbClr val="0000FF"/>
                </a:solidFill>
              </a:rPr>
              <a:t>b</a:t>
            </a:r>
            <a:r>
              <a:rPr lang="en-US" sz="2000" dirty="0" smtClean="0">
                <a:solidFill>
                  <a:srgbClr val="0000FF"/>
                </a:solidFill>
              </a:rPr>
              <a:t> ∈ B, </a:t>
            </a:r>
            <a:r>
              <a:rPr lang="en-US" sz="2000" dirty="0" err="1" smtClean="0">
                <a:solidFill>
                  <a:srgbClr val="0000FF"/>
                </a:solidFill>
              </a:rPr>
              <a:t>c</a:t>
            </a:r>
            <a:r>
              <a:rPr lang="en-US" sz="2000" dirty="0" smtClean="0">
                <a:solidFill>
                  <a:srgbClr val="0000FF"/>
                </a:solidFill>
              </a:rPr>
              <a:t> ∈ C such that (a, </a:t>
            </a:r>
            <a:r>
              <a:rPr lang="en-US" sz="2000" dirty="0" err="1" smtClean="0">
                <a:solidFill>
                  <a:srgbClr val="0000FF"/>
                </a:solidFill>
              </a:rPr>
              <a:t>b</a:t>
            </a:r>
            <a:r>
              <a:rPr lang="en-US" sz="2000" dirty="0" smtClean="0">
                <a:solidFill>
                  <a:srgbClr val="0000FF"/>
                </a:solidFill>
              </a:rPr>
              <a:t>) ∈ S and (</a:t>
            </a:r>
            <a:r>
              <a:rPr lang="en-US" sz="2000" dirty="0" err="1" smtClean="0">
                <a:solidFill>
                  <a:srgbClr val="0000FF"/>
                </a:solidFill>
              </a:rPr>
              <a:t>b</a:t>
            </a:r>
            <a:r>
              <a:rPr lang="en-US" sz="2000" dirty="0" smtClean="0">
                <a:solidFill>
                  <a:srgbClr val="0000FF"/>
                </a:solidFill>
              </a:rPr>
              <a:t>, </a:t>
            </a:r>
            <a:r>
              <a:rPr lang="en-US" sz="2000" dirty="0" err="1" smtClean="0">
                <a:solidFill>
                  <a:srgbClr val="0000FF"/>
                </a:solidFill>
              </a:rPr>
              <a:t>c</a:t>
            </a:r>
            <a:r>
              <a:rPr lang="en-US" sz="2000" dirty="0" smtClean="0">
                <a:solidFill>
                  <a:srgbClr val="0000FF"/>
                </a:solidFill>
              </a:rPr>
              <a:t>) ∈ R}</a:t>
            </a:r>
          </a:p>
          <a:p>
            <a:endParaRPr lang="en-US" sz="2000" dirty="0" smtClean="0">
              <a:solidFill>
                <a:srgbClr val="0000FF"/>
              </a:solidFill>
            </a:endParaRPr>
          </a:p>
          <a:p>
            <a:r>
              <a:rPr lang="en-US" sz="2400" b="1" dirty="0" smtClean="0"/>
              <a:t>EXAMPLE</a:t>
            </a:r>
            <a:r>
              <a:rPr lang="en-US" sz="2400" dirty="0" smtClean="0"/>
              <a:t>.  Let A = {1, 2, 3}, B = { 1, 2, 3, 4}, C = {0, 1, 2}</a:t>
            </a:r>
          </a:p>
          <a:p>
            <a:r>
              <a:rPr lang="en-US" sz="2400" dirty="0" smtClean="0"/>
              <a:t>S = {(1,1), (1,4), (2,3), (3, 1), (3, 4)}</a:t>
            </a:r>
          </a:p>
          <a:p>
            <a:r>
              <a:rPr lang="en-US" sz="2400" dirty="0" smtClean="0"/>
              <a:t>R = {(1,0), (2,0), (3,1), (3, 2), (4,1)</a:t>
            </a:r>
          </a:p>
          <a:p>
            <a:endParaRPr lang="en-US" sz="2400" dirty="0" smtClean="0"/>
          </a:p>
          <a:p>
            <a:r>
              <a:rPr lang="en-US" sz="2400" dirty="0" smtClean="0"/>
              <a:t>Then S ◦ R = {(1,0), (1,1), (2,1), (2,2), (3,0), (3,1)</a:t>
            </a:r>
          </a:p>
          <a:p>
            <a:endParaRPr lang="en-US" sz="2400" dirty="0" smtClean="0"/>
          </a:p>
          <a:p>
            <a:r>
              <a:rPr lang="en-US" sz="2400" dirty="0" smtClean="0"/>
              <a:t> </a:t>
            </a:r>
          </a:p>
          <a:p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More operations on relations: Composition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90377" y="1902798"/>
            <a:ext cx="6318857" cy="495520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err="1" smtClean="0"/>
              <a:t>R</a:t>
            </a:r>
            <a:r>
              <a:rPr lang="en-US" sz="2400" baseline="30000" dirty="0" err="1" smtClean="0"/>
              <a:t>n</a:t>
            </a:r>
            <a:r>
              <a:rPr lang="en-US" sz="2400" dirty="0" smtClean="0"/>
              <a:t> =  R</a:t>
            </a:r>
            <a:r>
              <a:rPr lang="en-US" sz="2400" baseline="30000" dirty="0" smtClean="0"/>
              <a:t>n-1 </a:t>
            </a:r>
            <a:r>
              <a:rPr lang="en-US" sz="2400" dirty="0" smtClean="0"/>
              <a:t>◦ R = R ◦ R ◦ R ◦ R … (</a:t>
            </a:r>
            <a:r>
              <a:rPr lang="en-US" sz="2400" i="1" dirty="0" err="1" smtClean="0"/>
              <a:t>n</a:t>
            </a:r>
            <a:r>
              <a:rPr lang="en-US" sz="2400" i="1" dirty="0" smtClean="0"/>
              <a:t> times) </a:t>
            </a:r>
          </a:p>
          <a:p>
            <a:pPr>
              <a:lnSpc>
                <a:spcPct val="150000"/>
              </a:lnSpc>
            </a:pPr>
            <a:endParaRPr lang="en-US" sz="2000" dirty="0" smtClean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400" b="1" dirty="0" smtClean="0"/>
              <a:t>EXAMPLE</a:t>
            </a:r>
            <a:r>
              <a:rPr lang="en-US" sz="2400" dirty="0" smtClean="0"/>
              <a:t>.  Let R = {(1,1), (2,1), (3,2), (4,3)},. Then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R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 = R ◦ R  = {(1,1), (2,1), (3, 1), (4,2)}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R</a:t>
            </a:r>
            <a:r>
              <a:rPr lang="en-US" sz="2400" baseline="30000" dirty="0" smtClean="0"/>
              <a:t>3</a:t>
            </a:r>
            <a:r>
              <a:rPr lang="en-US" sz="2400" dirty="0" smtClean="0"/>
              <a:t> = R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 ◦ R = {(1,1), (2,1), (3, 1), (4,1)}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R</a:t>
            </a:r>
            <a:r>
              <a:rPr lang="en-US" sz="2400" baseline="30000" dirty="0" smtClean="0"/>
              <a:t>4</a:t>
            </a:r>
            <a:r>
              <a:rPr lang="en-US" sz="2400" dirty="0" smtClean="0"/>
              <a:t> = R</a:t>
            </a:r>
            <a:r>
              <a:rPr lang="en-US" sz="2400" baseline="30000" dirty="0" smtClean="0"/>
              <a:t>3</a:t>
            </a:r>
            <a:r>
              <a:rPr lang="en-US" sz="2400" dirty="0" smtClean="0"/>
              <a:t> ◦ R = {(1,1), (2,1), (3, 1), (4,1)}</a:t>
            </a:r>
          </a:p>
          <a:p>
            <a:pPr>
              <a:lnSpc>
                <a:spcPct val="150000"/>
              </a:lnSpc>
            </a:pPr>
            <a:endParaRPr lang="en-US" sz="2400" dirty="0" smtClean="0"/>
          </a:p>
          <a:p>
            <a:pPr>
              <a:lnSpc>
                <a:spcPct val="150000"/>
              </a:lnSpc>
            </a:pPr>
            <a:r>
              <a:rPr lang="en-US" sz="2400" dirty="0" smtClean="0"/>
              <a:t>Notice that in this case for all </a:t>
            </a:r>
            <a:r>
              <a:rPr lang="en-US" sz="2400" dirty="0" err="1" smtClean="0"/>
              <a:t>n</a:t>
            </a:r>
            <a:r>
              <a:rPr lang="en-US" sz="2400" dirty="0" smtClean="0"/>
              <a:t> &gt; 3, </a:t>
            </a:r>
            <a:r>
              <a:rPr lang="en-US" sz="2400" dirty="0" err="1" smtClean="0"/>
              <a:t>R</a:t>
            </a:r>
            <a:r>
              <a:rPr lang="en-US" sz="2400" baseline="30000" dirty="0" err="1" smtClean="0"/>
              <a:t>n</a:t>
            </a:r>
            <a:r>
              <a:rPr lang="en-US" sz="2400" dirty="0" smtClean="0"/>
              <a:t> = R</a:t>
            </a:r>
            <a:r>
              <a:rPr lang="en-US" sz="2400" baseline="30000" dirty="0" smtClean="0"/>
              <a:t>3</a:t>
            </a:r>
            <a:r>
              <a:rPr lang="en-US" sz="2400" dirty="0" smtClean="0"/>
              <a:t> </a:t>
            </a:r>
          </a:p>
          <a:p>
            <a:pPr>
              <a:lnSpc>
                <a:spcPct val="150000"/>
              </a:lnSpc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n-ary</a:t>
            </a:r>
            <a:r>
              <a:rPr lang="en-US" dirty="0" smtClean="0"/>
              <a:t> relations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938465" y="1795063"/>
            <a:ext cx="7784904" cy="47782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/>
              <a:t>Has important applications in computer databases.</a:t>
            </a:r>
          </a:p>
          <a:p>
            <a:pPr>
              <a:lnSpc>
                <a:spcPct val="150000"/>
              </a:lnSpc>
            </a:pPr>
            <a:endParaRPr lang="en-US" sz="2400" dirty="0" smtClean="0"/>
          </a:p>
          <a:p>
            <a:pPr>
              <a:lnSpc>
                <a:spcPct val="150000"/>
              </a:lnSpc>
            </a:pPr>
            <a:r>
              <a:rPr lang="en-US" sz="2400" b="1" dirty="0" smtClean="0"/>
              <a:t>DEFINITION</a:t>
            </a:r>
            <a:r>
              <a:rPr lang="en-US" sz="2400" dirty="0" smtClean="0"/>
              <a:t>. Let A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, A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, A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, …, A</a:t>
            </a:r>
            <a:r>
              <a:rPr lang="en-US" sz="2400" baseline="-25000" dirty="0" smtClean="0"/>
              <a:t>n</a:t>
            </a:r>
            <a:r>
              <a:rPr lang="en-US" sz="2400" dirty="0" smtClean="0"/>
              <a:t> be </a:t>
            </a:r>
            <a:r>
              <a:rPr lang="en-US" sz="2400" dirty="0" err="1" smtClean="0"/>
              <a:t>n</a:t>
            </a:r>
            <a:r>
              <a:rPr lang="en-US" sz="2400" dirty="0" smtClean="0"/>
              <a:t> sets. An </a:t>
            </a:r>
            <a:r>
              <a:rPr lang="en-US" sz="2400" dirty="0" err="1" smtClean="0">
                <a:solidFill>
                  <a:srgbClr val="0000FF"/>
                </a:solidFill>
              </a:rPr>
              <a:t>n-ary</a:t>
            </a:r>
            <a:r>
              <a:rPr lang="en-US" sz="2400" dirty="0" smtClean="0">
                <a:solidFill>
                  <a:srgbClr val="0000FF"/>
                </a:solidFill>
              </a:rPr>
              <a:t> relation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is a subset of A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 </a:t>
            </a:r>
            <a:r>
              <a:rPr lang="en-US" sz="2400" dirty="0" err="1" smtClean="0"/>
              <a:t>x</a:t>
            </a:r>
            <a:r>
              <a:rPr lang="en-US" sz="2400" dirty="0" smtClean="0"/>
              <a:t> A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 </a:t>
            </a:r>
            <a:r>
              <a:rPr lang="en-US" sz="2400" dirty="0" err="1" smtClean="0"/>
              <a:t>x</a:t>
            </a:r>
            <a:r>
              <a:rPr lang="en-US" sz="2400" dirty="0" smtClean="0"/>
              <a:t> A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 </a:t>
            </a:r>
            <a:r>
              <a:rPr lang="en-US" sz="2400" dirty="0" err="1" smtClean="0"/>
              <a:t>x</a:t>
            </a:r>
            <a:r>
              <a:rPr lang="en-US" sz="2400" dirty="0" smtClean="0"/>
              <a:t>… </a:t>
            </a:r>
            <a:r>
              <a:rPr lang="en-US" sz="2400" dirty="0" err="1" smtClean="0"/>
              <a:t>x</a:t>
            </a:r>
            <a:r>
              <a:rPr lang="en-US" sz="2400" dirty="0" smtClean="0"/>
              <a:t> A</a:t>
            </a:r>
            <a:r>
              <a:rPr lang="en-US" sz="2400" baseline="-25000" dirty="0" smtClean="0"/>
              <a:t>n</a:t>
            </a:r>
            <a:r>
              <a:rPr lang="en-US" sz="2400" dirty="0" smtClean="0"/>
              <a:t> </a:t>
            </a:r>
          </a:p>
          <a:p>
            <a:pPr>
              <a:lnSpc>
                <a:spcPct val="150000"/>
              </a:lnSpc>
            </a:pPr>
            <a:endParaRPr lang="en-US" sz="2400" dirty="0" smtClean="0"/>
          </a:p>
          <a:p>
            <a:pPr>
              <a:lnSpc>
                <a:spcPct val="150000"/>
              </a:lnSpc>
            </a:pPr>
            <a:r>
              <a:rPr lang="en-US" sz="2400" b="1" dirty="0" smtClean="0"/>
              <a:t>EXAMPLE</a:t>
            </a:r>
            <a:r>
              <a:rPr lang="en-US" sz="2400" dirty="0" smtClean="0"/>
              <a:t>. R is a relation on N </a:t>
            </a:r>
            <a:r>
              <a:rPr lang="en-US" sz="2400" dirty="0" err="1" smtClean="0"/>
              <a:t>x</a:t>
            </a:r>
            <a:r>
              <a:rPr lang="en-US" sz="2400" dirty="0" smtClean="0"/>
              <a:t> N </a:t>
            </a:r>
            <a:r>
              <a:rPr lang="en-US" sz="2400" dirty="0" err="1" smtClean="0"/>
              <a:t>x</a:t>
            </a:r>
            <a:r>
              <a:rPr lang="en-US" sz="2400" dirty="0" smtClean="0"/>
              <a:t> N consisting of triples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(a, </a:t>
            </a:r>
            <a:r>
              <a:rPr lang="en-US" sz="2400" dirty="0" err="1" smtClean="0"/>
              <a:t>b</a:t>
            </a:r>
            <a:r>
              <a:rPr lang="en-US" sz="2400" dirty="0" smtClean="0"/>
              <a:t>, </a:t>
            </a:r>
            <a:r>
              <a:rPr lang="en-US" sz="2400" dirty="0" err="1" smtClean="0"/>
              <a:t>c</a:t>
            </a:r>
            <a:r>
              <a:rPr lang="en-US" sz="2400" dirty="0" smtClean="0"/>
              <a:t>) where a &lt; </a:t>
            </a:r>
            <a:r>
              <a:rPr lang="en-US" sz="2400" dirty="0" err="1" smtClean="0"/>
              <a:t>b</a:t>
            </a:r>
            <a:r>
              <a:rPr lang="en-US" sz="2400" dirty="0" smtClean="0"/>
              <a:t> &lt; </a:t>
            </a:r>
            <a:r>
              <a:rPr lang="en-US" sz="2400" dirty="0" err="1" smtClean="0"/>
              <a:t>c</a:t>
            </a:r>
            <a:r>
              <a:rPr lang="en-US" sz="2400" dirty="0" smtClean="0"/>
              <a:t>. Thus (1, 2, 3) ∈ R but (3, 6, 2) ∉ R</a:t>
            </a:r>
          </a:p>
          <a:p>
            <a:pPr>
              <a:lnSpc>
                <a:spcPct val="150000"/>
              </a:lnSpc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Relational Data Model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938465" y="1795063"/>
            <a:ext cx="184666" cy="9002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endParaRPr lang="en-US" dirty="0" smtClean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00" y="1933999"/>
          <a:ext cx="6096000" cy="1849120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1524000"/>
                <a:gridCol w="1304864"/>
                <a:gridCol w="1953904"/>
                <a:gridCol w="1313232"/>
              </a:tblGrid>
              <a:tr h="205050">
                <a:tc>
                  <a:txBody>
                    <a:bodyPr/>
                    <a:lstStyle/>
                    <a:p>
                      <a:r>
                        <a:rPr lang="en-US" dirty="0" smtClean="0"/>
                        <a:t>Name</a:t>
                      </a:r>
                      <a:endParaRPr lang="en-US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ID</a:t>
                      </a:r>
                      <a:endParaRPr lang="en-US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Major</a:t>
                      </a:r>
                      <a:endParaRPr lang="en-US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GPA</a:t>
                      </a:r>
                      <a:endParaRPr lang="en-US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Alice</a:t>
                      </a:r>
                      <a:endParaRPr lang="en-US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211 324</a:t>
                      </a:r>
                      <a:endParaRPr lang="en-US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Physics</a:t>
                      </a:r>
                      <a:endParaRPr lang="en-US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3.67</a:t>
                      </a:r>
                      <a:endParaRPr lang="en-US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Bob</a:t>
                      </a:r>
                      <a:endParaRPr lang="en-US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123 456</a:t>
                      </a:r>
                      <a:endParaRPr lang="en-US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ECE</a:t>
                      </a:r>
                      <a:endParaRPr lang="en-US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3.67</a:t>
                      </a:r>
                      <a:endParaRPr lang="en-US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Carol</a:t>
                      </a:r>
                      <a:endParaRPr lang="en-US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351 624</a:t>
                      </a:r>
                      <a:endParaRPr lang="en-US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ECE</a:t>
                      </a:r>
                      <a:endParaRPr lang="en-US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3.75</a:t>
                      </a:r>
                      <a:endParaRPr lang="en-US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David</a:t>
                      </a:r>
                      <a:endParaRPr lang="en-US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000 888</a:t>
                      </a:r>
                      <a:endParaRPr lang="en-US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Computer Science</a:t>
                      </a:r>
                      <a:endParaRPr lang="en-US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3.25</a:t>
                      </a:r>
                      <a:endParaRPr lang="en-US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344308" y="3918857"/>
            <a:ext cx="7212231" cy="26930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The above table can be viewed as a 4-ary relation consisting of the 4-tuples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	</a:t>
            </a:r>
            <a:r>
              <a:rPr lang="en-US" sz="2400" dirty="0" smtClean="0"/>
              <a:t>(Alice, 211324, Physics, 3.67)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	(Bob, 123456, ECE, 3.67)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	(Carol, 351624, ECE, 3.75)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	(David, 000888, Computer Science, 3.25)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1524000" y="1564667"/>
            <a:ext cx="1657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Student Record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Recurrence Relation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5246" y="1810132"/>
            <a:ext cx="810155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/>
              <a:t>Recursively defined sequences </a:t>
            </a:r>
            <a:r>
              <a:rPr lang="en-US" sz="2400" dirty="0" smtClean="0"/>
              <a:t>are also known as  </a:t>
            </a:r>
            <a:r>
              <a:rPr lang="en-US" sz="2400" dirty="0" smtClean="0">
                <a:solidFill>
                  <a:srgbClr val="FF0000"/>
                </a:solidFill>
              </a:rPr>
              <a:t>recurrence relations</a:t>
            </a:r>
            <a:r>
              <a:rPr lang="en-US" sz="2400" dirty="0" smtClean="0"/>
              <a:t>. The actual sequence is a </a:t>
            </a:r>
            <a:r>
              <a:rPr lang="en-US" sz="2400" dirty="0" smtClean="0">
                <a:solidFill>
                  <a:srgbClr val="0000FF"/>
                </a:solidFill>
              </a:rPr>
              <a:t>solution</a:t>
            </a:r>
            <a:r>
              <a:rPr lang="en-US" sz="2400" dirty="0" smtClean="0"/>
              <a:t> of the recurrence relations. </a:t>
            </a:r>
          </a:p>
          <a:p>
            <a:endParaRPr lang="en-US" sz="2400" dirty="0" smtClean="0"/>
          </a:p>
          <a:p>
            <a:r>
              <a:rPr lang="en-US" sz="2400" dirty="0" smtClean="0"/>
              <a:t>Consider the recurrence relation: a</a:t>
            </a:r>
            <a:r>
              <a:rPr lang="en-US" sz="2400" baseline="-25000" dirty="0" smtClean="0"/>
              <a:t>n+1 </a:t>
            </a:r>
            <a:r>
              <a:rPr lang="en-US" sz="2400" dirty="0" smtClean="0"/>
              <a:t>= 2a</a:t>
            </a:r>
            <a:r>
              <a:rPr lang="en-US" sz="2400" baseline="-25000" dirty="0" smtClean="0"/>
              <a:t>n	</a:t>
            </a:r>
            <a:r>
              <a:rPr lang="en-US" sz="2400" dirty="0" smtClean="0"/>
              <a:t>(</a:t>
            </a:r>
            <a:r>
              <a:rPr lang="en-US" sz="2400" dirty="0" err="1" smtClean="0"/>
              <a:t>n</a:t>
            </a:r>
            <a:r>
              <a:rPr lang="en-US" sz="2400" dirty="0" smtClean="0"/>
              <a:t> &gt; 0) [Given a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=1]</a:t>
            </a:r>
            <a:endParaRPr lang="en-US" sz="2400" baseline="-25000" dirty="0" smtClean="0"/>
          </a:p>
          <a:p>
            <a:endParaRPr lang="en-US" sz="2400" baseline="-25000" dirty="0" smtClean="0"/>
          </a:p>
          <a:p>
            <a:r>
              <a:rPr lang="en-US" sz="2400" dirty="0" smtClean="0"/>
              <a:t>The </a:t>
            </a:r>
            <a:r>
              <a:rPr lang="en-US" sz="2400" dirty="0" smtClean="0">
                <a:solidFill>
                  <a:srgbClr val="0000FF"/>
                </a:solidFill>
              </a:rPr>
              <a:t>solution</a:t>
            </a:r>
            <a:r>
              <a:rPr lang="en-US" sz="2400" dirty="0" smtClean="0"/>
              <a:t> is: 1, 2, 4, 8, 16 …., i.e. </a:t>
            </a:r>
            <a:r>
              <a:rPr lang="en-US" sz="2400" dirty="0" smtClean="0">
                <a:solidFill>
                  <a:srgbClr val="0000FF"/>
                </a:solidFill>
              </a:rPr>
              <a:t>a</a:t>
            </a:r>
            <a:r>
              <a:rPr lang="en-US" sz="2400" baseline="-25000" dirty="0" smtClean="0">
                <a:solidFill>
                  <a:srgbClr val="0000FF"/>
                </a:solidFill>
              </a:rPr>
              <a:t>n</a:t>
            </a:r>
            <a:r>
              <a:rPr lang="en-US" sz="2400" dirty="0" smtClean="0">
                <a:solidFill>
                  <a:srgbClr val="0000FF"/>
                </a:solidFill>
              </a:rPr>
              <a:t> = 2</a:t>
            </a:r>
            <a:r>
              <a:rPr lang="en-US" sz="2400" baseline="30000" dirty="0" smtClean="0">
                <a:solidFill>
                  <a:srgbClr val="0000FF"/>
                </a:solidFill>
              </a:rPr>
              <a:t>n-1</a:t>
            </a:r>
          </a:p>
          <a:p>
            <a:endParaRPr lang="en-US" sz="2400" baseline="30000" dirty="0" smtClean="0"/>
          </a:p>
          <a:p>
            <a:r>
              <a:rPr lang="en-US" sz="2400" dirty="0" smtClean="0"/>
              <a:t>So, a</a:t>
            </a:r>
            <a:r>
              <a:rPr lang="en-US" sz="2400" baseline="-25000" dirty="0" smtClean="0"/>
              <a:t>30</a:t>
            </a:r>
            <a:r>
              <a:rPr lang="en-US" sz="2400" dirty="0" smtClean="0"/>
              <a:t> = 2</a:t>
            </a:r>
            <a:r>
              <a:rPr lang="en-US" sz="2400" baseline="30000" dirty="0" smtClean="0"/>
              <a:t>29</a:t>
            </a:r>
          </a:p>
          <a:p>
            <a:endParaRPr lang="en-US" sz="2400" baseline="30000" dirty="0" smtClean="0"/>
          </a:p>
          <a:p>
            <a:r>
              <a:rPr lang="en-US" sz="2400" dirty="0" smtClean="0"/>
              <a:t>What is the solution to the compound interest problem in the previous page?</a:t>
            </a:r>
          </a:p>
          <a:p>
            <a:endParaRPr lang="en-US" sz="2400" dirty="0" smtClean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Relational Data Model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938465" y="1795063"/>
            <a:ext cx="184666" cy="9002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endParaRPr lang="en-US" dirty="0" smtClean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00" y="1768209"/>
          <a:ext cx="6096000" cy="1854200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1524000"/>
                <a:gridCol w="1304864"/>
                <a:gridCol w="1953904"/>
                <a:gridCol w="131323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Name</a:t>
                      </a:r>
                      <a:endParaRPr lang="en-US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ID</a:t>
                      </a:r>
                      <a:endParaRPr lang="en-US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Major</a:t>
                      </a:r>
                      <a:endParaRPr lang="en-US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GPA</a:t>
                      </a:r>
                      <a:endParaRPr lang="en-US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Alice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211 324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Physics</a:t>
                      </a:r>
                      <a:endParaRPr lang="en-US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3.67</a:t>
                      </a:r>
                      <a:endParaRPr lang="en-US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Bob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123 456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ECE</a:t>
                      </a:r>
                      <a:endParaRPr lang="en-US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3.67</a:t>
                      </a:r>
                      <a:endParaRPr lang="en-US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Carol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351 624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ECE</a:t>
                      </a:r>
                      <a:endParaRPr lang="en-US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3.75</a:t>
                      </a:r>
                      <a:endParaRPr lang="en-US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David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000 888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Computer Science</a:t>
                      </a:r>
                      <a:endParaRPr lang="en-US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3.25</a:t>
                      </a:r>
                      <a:endParaRPr lang="en-US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344308" y="3918857"/>
            <a:ext cx="7000684" cy="17235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/>
              <a:t>A </a:t>
            </a:r>
            <a:r>
              <a:rPr lang="en-US" sz="2400" dirty="0" smtClean="0">
                <a:solidFill>
                  <a:srgbClr val="FF0000"/>
                </a:solidFill>
              </a:rPr>
              <a:t>domain</a:t>
            </a:r>
            <a:r>
              <a:rPr lang="en-US" sz="2400" dirty="0" smtClean="0"/>
              <a:t> is called a </a:t>
            </a:r>
            <a:r>
              <a:rPr lang="en-US" sz="2400" i="1" dirty="0" smtClean="0">
                <a:solidFill>
                  <a:srgbClr val="0000FF"/>
                </a:solidFill>
              </a:rPr>
              <a:t>primary key </a:t>
            </a:r>
            <a:r>
              <a:rPr lang="en-US" sz="2400" dirty="0" smtClean="0"/>
              <a:t>when no two </a:t>
            </a:r>
            <a:r>
              <a:rPr lang="en-US" sz="2400" dirty="0" err="1" smtClean="0"/>
              <a:t>n-tuples</a:t>
            </a:r>
            <a:r>
              <a:rPr lang="en-US" sz="2400" dirty="0" smtClean="0"/>
              <a:t> 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in the relation have the same value from this domain.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(These are marked red).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Operations on </a:t>
            </a:r>
            <a:r>
              <a:rPr lang="en-US" dirty="0" err="1" smtClean="0"/>
              <a:t>n-ary</a:t>
            </a:r>
            <a:r>
              <a:rPr lang="en-US" dirty="0" smtClean="0"/>
              <a:t> relations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004455" y="1812636"/>
            <a:ext cx="7334622" cy="45910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SELECTION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Let R be an </a:t>
            </a:r>
            <a:r>
              <a:rPr lang="en-US" sz="2400" dirty="0" err="1" smtClean="0"/>
              <a:t>n-ary</a:t>
            </a:r>
            <a:r>
              <a:rPr lang="en-US" sz="2400" dirty="0" smtClean="0"/>
              <a:t> relation, and C be a condition that  the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elements in R must satisfy. Then the </a:t>
            </a:r>
            <a:r>
              <a:rPr lang="en-US" sz="2400" b="1" dirty="0" smtClean="0">
                <a:solidFill>
                  <a:srgbClr val="0000FF"/>
                </a:solidFill>
              </a:rPr>
              <a:t>selection operator</a:t>
            </a:r>
          </a:p>
          <a:p>
            <a:pPr>
              <a:lnSpc>
                <a:spcPct val="150000"/>
              </a:lnSpc>
            </a:pPr>
            <a:r>
              <a:rPr lang="en-US" sz="2400" b="1" dirty="0" smtClean="0">
                <a:solidFill>
                  <a:srgbClr val="0000FF"/>
                </a:solidFill>
              </a:rPr>
              <a:t>S</a:t>
            </a:r>
            <a:r>
              <a:rPr lang="en-US" sz="2400" b="1" baseline="-25000" dirty="0" smtClean="0">
                <a:solidFill>
                  <a:srgbClr val="0000FF"/>
                </a:solidFill>
              </a:rPr>
              <a:t>C</a:t>
            </a:r>
            <a:r>
              <a:rPr lang="en-US" sz="2400" dirty="0" smtClean="0"/>
              <a:t> </a:t>
            </a:r>
            <a:r>
              <a:rPr lang="en-US" sz="2400" i="1" dirty="0" smtClean="0"/>
              <a:t>maps the </a:t>
            </a:r>
            <a:r>
              <a:rPr lang="en-US" sz="2400" i="1" dirty="0" err="1" smtClean="0"/>
              <a:t>n-ary</a:t>
            </a:r>
            <a:r>
              <a:rPr lang="en-US" sz="2400" i="1" dirty="0" smtClean="0"/>
              <a:t> relation R to the </a:t>
            </a:r>
            <a:r>
              <a:rPr lang="en-US" sz="2400" i="1" dirty="0" err="1" smtClean="0"/>
              <a:t>n-ary</a:t>
            </a:r>
            <a:r>
              <a:rPr lang="en-US" sz="2400" i="1" dirty="0" smtClean="0"/>
              <a:t> relations from R</a:t>
            </a:r>
          </a:p>
          <a:p>
            <a:pPr>
              <a:lnSpc>
                <a:spcPct val="150000"/>
              </a:lnSpc>
            </a:pPr>
            <a:r>
              <a:rPr lang="en-US" sz="2400" i="1" dirty="0" smtClean="0"/>
              <a:t>that satisfy the condition C.</a:t>
            </a:r>
          </a:p>
          <a:p>
            <a:pPr>
              <a:lnSpc>
                <a:spcPct val="150000"/>
              </a:lnSpc>
            </a:pPr>
            <a:endParaRPr lang="en-US" sz="2400" i="1" dirty="0" smtClean="0"/>
          </a:p>
          <a:p>
            <a:pPr>
              <a:lnSpc>
                <a:spcPct val="150000"/>
              </a:lnSpc>
            </a:pPr>
            <a:r>
              <a:rPr lang="en-US" sz="2000" dirty="0" smtClean="0"/>
              <a:t>	Essentially it helps filter out </a:t>
            </a:r>
            <a:r>
              <a:rPr lang="en-US" sz="2000" dirty="0" err="1" smtClean="0"/>
              <a:t>tuples</a:t>
            </a:r>
            <a:r>
              <a:rPr lang="en-US" sz="2000" dirty="0" smtClean="0"/>
              <a:t> that satisfy the desired 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	properties. For example, you may filter out the </a:t>
            </a:r>
            <a:r>
              <a:rPr lang="en-US" sz="2000" dirty="0" err="1" smtClean="0"/>
              <a:t>tuples</a:t>
            </a:r>
            <a:r>
              <a:rPr lang="en-US" sz="2000" dirty="0" smtClean="0"/>
              <a:t> for </a:t>
            </a:r>
            <a:r>
              <a:rPr lang="en-US" sz="2000" dirty="0" smtClean="0">
                <a:solidFill>
                  <a:srgbClr val="0000FF"/>
                </a:solidFill>
              </a:rPr>
              <a:t>all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solidFill>
                  <a:srgbClr val="0000FF"/>
                </a:solidFill>
              </a:rPr>
              <a:t>	students in ECE</a:t>
            </a:r>
            <a:r>
              <a:rPr lang="en-US" sz="2000" dirty="0" smtClean="0"/>
              <a:t>, or </a:t>
            </a:r>
            <a:r>
              <a:rPr lang="en-US" sz="2000" dirty="0" smtClean="0">
                <a:solidFill>
                  <a:srgbClr val="0000FF"/>
                </a:solidFill>
              </a:rPr>
              <a:t>all students whose GPA exceeds 3.5</a:t>
            </a:r>
            <a:r>
              <a:rPr lang="en-US" sz="2000" dirty="0" smtClean="0"/>
              <a:t>.</a:t>
            </a:r>
            <a:endParaRPr lang="en-US" sz="20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Operations on </a:t>
            </a:r>
            <a:r>
              <a:rPr lang="en-US" dirty="0" err="1" smtClean="0"/>
              <a:t>n-ary</a:t>
            </a:r>
            <a:r>
              <a:rPr lang="en-US" dirty="0" smtClean="0"/>
              <a:t> relations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004455" y="1812636"/>
            <a:ext cx="7603439" cy="34830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PROJECTION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The projection </a:t>
            </a:r>
            <a:r>
              <a:rPr lang="en-US" sz="2400" dirty="0" err="1" smtClean="0"/>
              <a:t>P</a:t>
            </a:r>
            <a:r>
              <a:rPr lang="en-US" sz="2400" baseline="-25000" dirty="0" err="1" smtClean="0"/>
              <a:t>i,j,k</a:t>
            </a:r>
            <a:r>
              <a:rPr lang="en-US" sz="2400" baseline="-25000" dirty="0" smtClean="0"/>
              <a:t>,…,</a:t>
            </a:r>
            <a:r>
              <a:rPr lang="en-US" sz="2400" baseline="-25000" dirty="0" err="1" smtClean="0"/>
              <a:t>m</a:t>
            </a:r>
            <a:r>
              <a:rPr lang="en-US" sz="2400" baseline="-25000" dirty="0" smtClean="0"/>
              <a:t> </a:t>
            </a:r>
            <a:r>
              <a:rPr lang="en-US" sz="2400" dirty="0" smtClean="0"/>
              <a:t>maps each </a:t>
            </a:r>
            <a:r>
              <a:rPr lang="en-US" sz="2400" dirty="0" err="1" smtClean="0"/>
              <a:t>n-tuple</a:t>
            </a:r>
            <a:r>
              <a:rPr lang="en-US" sz="2400" dirty="0" smtClean="0"/>
              <a:t> (</a:t>
            </a:r>
            <a:r>
              <a:rPr lang="en-US" sz="2400" i="1" dirty="0" smtClean="0"/>
              <a:t>a</a:t>
            </a:r>
            <a:r>
              <a:rPr lang="en-US" sz="2400" i="1" baseline="-25000" dirty="0" smtClean="0"/>
              <a:t>1</a:t>
            </a:r>
            <a:r>
              <a:rPr lang="en-US" sz="2400" i="1" dirty="0" smtClean="0"/>
              <a:t>, a</a:t>
            </a:r>
            <a:r>
              <a:rPr lang="en-US" sz="2400" i="1" baseline="-25000" dirty="0" smtClean="0"/>
              <a:t>2</a:t>
            </a:r>
            <a:r>
              <a:rPr lang="en-US" sz="2400" i="1" dirty="0" smtClean="0"/>
              <a:t>, a</a:t>
            </a:r>
            <a:r>
              <a:rPr lang="en-US" sz="2400" i="1" baseline="-25000" dirty="0" smtClean="0"/>
              <a:t>3</a:t>
            </a:r>
            <a:r>
              <a:rPr lang="en-US" sz="2400" i="1" dirty="0" smtClean="0"/>
              <a:t>, …, a</a:t>
            </a:r>
            <a:r>
              <a:rPr lang="en-US" sz="2400" i="1" baseline="-25000" dirty="0" smtClean="0"/>
              <a:t>n</a:t>
            </a:r>
            <a:r>
              <a:rPr lang="en-US" sz="2400" dirty="0" smtClean="0"/>
              <a:t>)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to the </a:t>
            </a:r>
            <a:r>
              <a:rPr lang="en-US" sz="2400" dirty="0" err="1" smtClean="0"/>
              <a:t>tuple</a:t>
            </a:r>
            <a:r>
              <a:rPr lang="en-US" sz="2400" dirty="0" smtClean="0"/>
              <a:t> (</a:t>
            </a:r>
            <a:r>
              <a:rPr lang="en-US" sz="2400" i="1" dirty="0" err="1" smtClean="0"/>
              <a:t>a</a:t>
            </a:r>
            <a:r>
              <a:rPr lang="en-US" sz="2400" i="1" baseline="-25000" dirty="0" err="1" smtClean="0"/>
              <a:t>i</a:t>
            </a:r>
            <a:r>
              <a:rPr lang="en-US" sz="2400" i="1" dirty="0" smtClean="0"/>
              <a:t>, </a:t>
            </a:r>
            <a:r>
              <a:rPr lang="en-US" sz="2400" i="1" dirty="0" err="1" smtClean="0"/>
              <a:t>a</a:t>
            </a:r>
            <a:r>
              <a:rPr lang="en-US" sz="2400" i="1" baseline="-25000" dirty="0" err="1" smtClean="0"/>
              <a:t>j</a:t>
            </a:r>
            <a:r>
              <a:rPr lang="en-US" sz="2400" i="1" dirty="0" smtClean="0"/>
              <a:t>, </a:t>
            </a:r>
            <a:r>
              <a:rPr lang="en-US" sz="2400" i="1" dirty="0" err="1" smtClean="0"/>
              <a:t>a</a:t>
            </a:r>
            <a:r>
              <a:rPr lang="en-US" sz="2400" i="1" baseline="-25000" dirty="0" err="1" smtClean="0"/>
              <a:t>k</a:t>
            </a:r>
            <a:r>
              <a:rPr lang="en-US" sz="2400" i="1" dirty="0" smtClean="0"/>
              <a:t>, …, a</a:t>
            </a:r>
            <a:r>
              <a:rPr lang="en-US" sz="2400" i="1" baseline="-25000" dirty="0" smtClean="0"/>
              <a:t>m</a:t>
            </a:r>
            <a:r>
              <a:rPr lang="en-US" sz="2400" dirty="0" smtClean="0"/>
              <a:t>)</a:t>
            </a:r>
            <a:r>
              <a:rPr lang="en-US" sz="2400" i="1" dirty="0" smtClean="0"/>
              <a:t>.</a:t>
            </a:r>
          </a:p>
          <a:p>
            <a:pPr>
              <a:lnSpc>
                <a:spcPct val="150000"/>
              </a:lnSpc>
            </a:pPr>
            <a:endParaRPr lang="en-US" sz="2400" i="1" dirty="0" smtClean="0"/>
          </a:p>
          <a:p>
            <a:pPr>
              <a:lnSpc>
                <a:spcPct val="150000"/>
              </a:lnSpc>
            </a:pPr>
            <a:r>
              <a:rPr lang="en-US" sz="2000" dirty="0" smtClean="0"/>
              <a:t>Essentially it helps you </a:t>
            </a:r>
            <a:r>
              <a:rPr lang="en-US" sz="2000" dirty="0" smtClean="0">
                <a:solidFill>
                  <a:srgbClr val="0000FF"/>
                </a:solidFill>
              </a:rPr>
              <a:t>delete some of the components </a:t>
            </a:r>
            <a:r>
              <a:rPr lang="en-US" sz="2000" dirty="0" smtClean="0"/>
              <a:t>of each </a:t>
            </a:r>
            <a:r>
              <a:rPr lang="en-US" sz="2000" dirty="0" err="1" smtClean="0"/>
              <a:t>n-tuple</a:t>
            </a:r>
            <a:r>
              <a:rPr lang="en-US" sz="2000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Thus, in the table shown earlier, the projection P</a:t>
            </a:r>
            <a:r>
              <a:rPr lang="en-US" sz="2000" baseline="-25000" dirty="0" smtClean="0"/>
              <a:t>1,4</a:t>
            </a:r>
            <a:r>
              <a:rPr lang="en-US" sz="2000" dirty="0" smtClean="0"/>
              <a:t> will retain only that 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part of the table that contains the student names and their GPAs.</a:t>
            </a:r>
            <a:endParaRPr lang="en-US" sz="20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Use of the operations on </a:t>
            </a:r>
            <a:br>
              <a:rPr lang="en-US" dirty="0" smtClean="0"/>
            </a:br>
            <a:r>
              <a:rPr lang="en-US" dirty="0" err="1" smtClean="0"/>
              <a:t>n-ary</a:t>
            </a:r>
            <a:r>
              <a:rPr lang="en-US" dirty="0" smtClean="0"/>
              <a:t> relations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004455" y="1812636"/>
            <a:ext cx="7003390" cy="32008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SQL queries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SQL queries carry out the operations described earlier:</a:t>
            </a:r>
          </a:p>
          <a:p>
            <a:pPr>
              <a:lnSpc>
                <a:spcPct val="150000"/>
              </a:lnSpc>
            </a:pPr>
            <a:endParaRPr lang="en-US" sz="2400" dirty="0" smtClean="0"/>
          </a:p>
          <a:p>
            <a:pPr>
              <a:lnSpc>
                <a:spcPct val="150000"/>
              </a:lnSpc>
            </a:pPr>
            <a:r>
              <a:rPr lang="en-US" sz="2400" dirty="0" smtClean="0"/>
              <a:t>SELECT </a:t>
            </a:r>
            <a:r>
              <a:rPr lang="en-US" sz="2400" dirty="0" smtClean="0">
                <a:solidFill>
                  <a:srgbClr val="0000FF"/>
                </a:solidFill>
              </a:rPr>
              <a:t>GPA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FROM </a:t>
            </a:r>
            <a:r>
              <a:rPr lang="en-US" sz="2400" dirty="0" smtClean="0">
                <a:solidFill>
                  <a:srgbClr val="0000FF"/>
                </a:solidFill>
              </a:rPr>
              <a:t>Student Records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WHERE Department = </a:t>
            </a:r>
            <a:r>
              <a:rPr lang="en-US" sz="2400" dirty="0" smtClean="0">
                <a:solidFill>
                  <a:srgbClr val="0000FF"/>
                </a:solidFill>
              </a:rPr>
              <a:t>Computer Science</a:t>
            </a:r>
            <a:endParaRPr lang="en-US" sz="2000" dirty="0">
              <a:solidFill>
                <a:srgbClr val="0000FF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04455" y="3163455"/>
            <a:ext cx="5599545" cy="1850057"/>
          </a:xfrm>
          <a:prstGeom prst="rect">
            <a:avLst/>
          </a:prstGeom>
          <a:noFill/>
          <a:ln w="19050" cap="flat" cmpd="sng" algn="ctr">
            <a:solidFill>
              <a:srgbClr val="66006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Representing Relations Using Matrices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831273" y="1417638"/>
            <a:ext cx="781420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A relation between finite sets can be represented using a 0-1 matrix.</a:t>
            </a:r>
          </a:p>
          <a:p>
            <a:r>
              <a:rPr lang="en-US" sz="2000" dirty="0" smtClean="0">
                <a:solidFill>
                  <a:srgbClr val="0000FF"/>
                </a:solidFill>
              </a:rPr>
              <a:t>Let A = {a</a:t>
            </a:r>
            <a:r>
              <a:rPr lang="en-US" sz="2000" baseline="-25000" dirty="0" smtClean="0">
                <a:solidFill>
                  <a:srgbClr val="0000FF"/>
                </a:solidFill>
              </a:rPr>
              <a:t>1</a:t>
            </a:r>
            <a:r>
              <a:rPr lang="en-US" sz="2000" dirty="0" smtClean="0">
                <a:solidFill>
                  <a:srgbClr val="0000FF"/>
                </a:solidFill>
              </a:rPr>
              <a:t>, a</a:t>
            </a:r>
            <a:r>
              <a:rPr lang="en-US" sz="2000" baseline="-25000" dirty="0" smtClean="0">
                <a:solidFill>
                  <a:srgbClr val="0000FF"/>
                </a:solidFill>
              </a:rPr>
              <a:t>2</a:t>
            </a:r>
            <a:r>
              <a:rPr lang="en-US" sz="2000" dirty="0" smtClean="0">
                <a:solidFill>
                  <a:srgbClr val="0000FF"/>
                </a:solidFill>
              </a:rPr>
              <a:t>, a</a:t>
            </a:r>
            <a:r>
              <a:rPr lang="en-US" sz="2000" baseline="-25000" dirty="0" smtClean="0">
                <a:solidFill>
                  <a:srgbClr val="0000FF"/>
                </a:solidFill>
              </a:rPr>
              <a:t>3</a:t>
            </a:r>
            <a:r>
              <a:rPr lang="en-US" sz="2000" dirty="0" smtClean="0">
                <a:solidFill>
                  <a:srgbClr val="0000FF"/>
                </a:solidFill>
              </a:rPr>
              <a:t>} and B = {b</a:t>
            </a:r>
            <a:r>
              <a:rPr lang="en-US" sz="2000" baseline="-25000" dirty="0" smtClean="0">
                <a:solidFill>
                  <a:srgbClr val="0000FF"/>
                </a:solidFill>
              </a:rPr>
              <a:t>1</a:t>
            </a:r>
            <a:r>
              <a:rPr lang="en-US" sz="2000" dirty="0" smtClean="0">
                <a:solidFill>
                  <a:srgbClr val="0000FF"/>
                </a:solidFill>
              </a:rPr>
              <a:t>, b</a:t>
            </a:r>
            <a:r>
              <a:rPr lang="en-US" sz="2000" baseline="-25000" dirty="0" smtClean="0">
                <a:solidFill>
                  <a:srgbClr val="0000FF"/>
                </a:solidFill>
              </a:rPr>
              <a:t>2</a:t>
            </a:r>
            <a:r>
              <a:rPr lang="en-US" sz="2000" dirty="0" smtClean="0">
                <a:solidFill>
                  <a:srgbClr val="0000FF"/>
                </a:solidFill>
              </a:rPr>
              <a:t>, b</a:t>
            </a:r>
            <a:r>
              <a:rPr lang="en-US" sz="2000" baseline="-25000" dirty="0" smtClean="0">
                <a:solidFill>
                  <a:srgbClr val="0000FF"/>
                </a:solidFill>
              </a:rPr>
              <a:t>3</a:t>
            </a:r>
            <a:r>
              <a:rPr lang="en-US" sz="2000" dirty="0" smtClean="0">
                <a:solidFill>
                  <a:srgbClr val="0000FF"/>
                </a:solidFill>
              </a:rPr>
              <a:t>}. A relation R from A to B can be</a:t>
            </a:r>
          </a:p>
          <a:p>
            <a:r>
              <a:rPr lang="en-US" sz="2000" dirty="0" smtClean="0">
                <a:solidFill>
                  <a:srgbClr val="0000FF"/>
                </a:solidFill>
              </a:rPr>
              <a:t>represented by a matrix M</a:t>
            </a:r>
            <a:r>
              <a:rPr lang="en-US" sz="2000" baseline="-25000" dirty="0" smtClean="0">
                <a:solidFill>
                  <a:srgbClr val="0000FF"/>
                </a:solidFill>
              </a:rPr>
              <a:t>R</a:t>
            </a:r>
            <a:r>
              <a:rPr lang="en-US" sz="2000" dirty="0" smtClean="0">
                <a:solidFill>
                  <a:srgbClr val="0000FF"/>
                </a:solidFill>
              </a:rPr>
              <a:t>, where </a:t>
            </a:r>
            <a:r>
              <a:rPr lang="en-US" sz="2000" dirty="0" err="1" smtClean="0">
                <a:solidFill>
                  <a:srgbClr val="0000FF"/>
                </a:solidFill>
              </a:rPr>
              <a:t>m</a:t>
            </a:r>
            <a:r>
              <a:rPr lang="en-US" sz="2000" baseline="-25000" dirty="0" err="1" smtClean="0">
                <a:solidFill>
                  <a:srgbClr val="0000FF"/>
                </a:solidFill>
              </a:rPr>
              <a:t>ij</a:t>
            </a:r>
            <a:r>
              <a:rPr lang="en-US" sz="2000" dirty="0" smtClean="0">
                <a:solidFill>
                  <a:srgbClr val="0000FF"/>
                </a:solidFill>
              </a:rPr>
              <a:t> = 1 if (</a:t>
            </a:r>
            <a:r>
              <a:rPr lang="en-US" sz="2000" dirty="0" err="1" smtClean="0">
                <a:solidFill>
                  <a:srgbClr val="0000FF"/>
                </a:solidFill>
              </a:rPr>
              <a:t>a</a:t>
            </a:r>
            <a:r>
              <a:rPr lang="en-US" sz="2000" baseline="-25000" dirty="0" err="1" smtClean="0">
                <a:solidFill>
                  <a:srgbClr val="0000FF"/>
                </a:solidFill>
              </a:rPr>
              <a:t>i</a:t>
            </a:r>
            <a:r>
              <a:rPr lang="en-US" sz="2000" dirty="0" smtClean="0">
                <a:solidFill>
                  <a:srgbClr val="0000FF"/>
                </a:solidFill>
              </a:rPr>
              <a:t>, </a:t>
            </a:r>
            <a:r>
              <a:rPr lang="en-US" sz="2000" dirty="0" err="1" smtClean="0">
                <a:solidFill>
                  <a:srgbClr val="0000FF"/>
                </a:solidFill>
              </a:rPr>
              <a:t>b</a:t>
            </a:r>
            <a:r>
              <a:rPr lang="en-US" sz="2000" baseline="-25000" dirty="0" err="1" smtClean="0">
                <a:solidFill>
                  <a:srgbClr val="0000FF"/>
                </a:solidFill>
              </a:rPr>
              <a:t>j</a:t>
            </a:r>
            <a:r>
              <a:rPr lang="en-US" sz="2000" dirty="0" smtClean="0">
                <a:solidFill>
                  <a:srgbClr val="0000FF"/>
                </a:solidFill>
              </a:rPr>
              <a:t>) ∈ R, otherwise </a:t>
            </a:r>
            <a:r>
              <a:rPr lang="en-US" sz="2000" dirty="0" err="1" smtClean="0">
                <a:solidFill>
                  <a:srgbClr val="0000FF"/>
                </a:solidFill>
              </a:rPr>
              <a:t>m</a:t>
            </a:r>
            <a:r>
              <a:rPr lang="en-US" sz="2000" baseline="-25000" dirty="0" err="1" smtClean="0">
                <a:solidFill>
                  <a:srgbClr val="0000FF"/>
                </a:solidFill>
              </a:rPr>
              <a:t>ij</a:t>
            </a:r>
            <a:r>
              <a:rPr lang="en-US" sz="2000" dirty="0" smtClean="0">
                <a:solidFill>
                  <a:srgbClr val="0000FF"/>
                </a:solidFill>
              </a:rPr>
              <a:t> = 0</a:t>
            </a:r>
            <a:endParaRPr lang="en-US" sz="2000" dirty="0">
              <a:solidFill>
                <a:srgbClr val="0000FF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921002" y="3094182"/>
            <a:ext cx="2667000" cy="2023239"/>
          </a:xfrm>
          <a:prstGeom prst="rect">
            <a:avLst/>
          </a:prstGeom>
          <a:noFill/>
          <a:ln w="19050" cap="flat" cmpd="sng" algn="ctr">
            <a:solidFill>
              <a:srgbClr val="66006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309091" y="3290516"/>
            <a:ext cx="4122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a1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309091" y="3937061"/>
            <a:ext cx="4122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a2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309091" y="4537486"/>
            <a:ext cx="4122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a3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921002" y="2632425"/>
            <a:ext cx="4229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b1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167908" y="2632425"/>
            <a:ext cx="4229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b2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165065" y="2632425"/>
            <a:ext cx="4229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b3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878283" y="5680364"/>
            <a:ext cx="82657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 above denotes a relation R from A = {1,2,3} to B = {1,2,4}, where for each element</a:t>
            </a:r>
          </a:p>
          <a:p>
            <a:r>
              <a:rPr lang="en-US" dirty="0" smtClean="0"/>
              <a:t>(a, </a:t>
            </a:r>
            <a:r>
              <a:rPr lang="en-US" dirty="0" err="1" smtClean="0"/>
              <a:t>b</a:t>
            </a:r>
            <a:r>
              <a:rPr lang="en-US" dirty="0" smtClean="0"/>
              <a:t>) of R, a &gt; </a:t>
            </a:r>
            <a:r>
              <a:rPr lang="en-US" dirty="0" err="1" smtClean="0"/>
              <a:t>b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3042279" y="3290516"/>
            <a:ext cx="3016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201806" y="329051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252443" y="329051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3042279" y="3937061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4201806" y="3937061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5252443" y="3937061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3042279" y="4491243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4201806" y="4491243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5252443" y="4491243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Representing Relations Using Matrices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831273" y="1417638"/>
            <a:ext cx="78385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A </a:t>
            </a:r>
            <a:r>
              <a:rPr lang="en-US" sz="2000" dirty="0" smtClean="0">
                <a:solidFill>
                  <a:srgbClr val="0000FF"/>
                </a:solidFill>
              </a:rPr>
              <a:t>reflexive relation </a:t>
            </a:r>
            <a:r>
              <a:rPr lang="en-US" sz="2000" dirty="0" smtClean="0"/>
              <a:t>on a </a:t>
            </a:r>
            <a:r>
              <a:rPr lang="en-US" sz="2000" dirty="0" smtClean="0">
                <a:solidFill>
                  <a:srgbClr val="0000FF"/>
                </a:solidFill>
              </a:rPr>
              <a:t>given set A </a:t>
            </a:r>
            <a:r>
              <a:rPr lang="en-US" sz="2000" dirty="0" smtClean="0"/>
              <a:t>is recognized by a 1 along the diagonal</a:t>
            </a:r>
            <a:endParaRPr lang="en-US" sz="2000" dirty="0">
              <a:solidFill>
                <a:srgbClr val="0000FF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78283" y="2375579"/>
            <a:ext cx="2667000" cy="2023239"/>
          </a:xfrm>
          <a:prstGeom prst="rect">
            <a:avLst/>
          </a:prstGeom>
          <a:noFill/>
          <a:ln w="19050" cap="flat" cmpd="sng" algn="ctr">
            <a:solidFill>
              <a:srgbClr val="66006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999560" y="2402636"/>
            <a:ext cx="3016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00FF"/>
                </a:solidFill>
              </a:rPr>
              <a:t>1</a:t>
            </a:r>
            <a:endParaRPr lang="en-US" sz="3200" dirty="0">
              <a:solidFill>
                <a:srgbClr val="0000FF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159087" y="2571913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3209724" y="2571913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999560" y="321845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2159087" y="3064355"/>
            <a:ext cx="392656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0000FF"/>
                </a:solidFill>
              </a:rPr>
              <a:t>1</a:t>
            </a:r>
            <a:endParaRPr lang="en-US" sz="3200" dirty="0">
              <a:solidFill>
                <a:srgbClr val="0000FF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209724" y="321845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999560" y="395730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2159087" y="395730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3209724" y="3772640"/>
            <a:ext cx="392656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0000FF"/>
                </a:solidFill>
              </a:rPr>
              <a:t>1</a:t>
            </a:r>
            <a:endParaRPr lang="en-US" sz="3200" dirty="0">
              <a:solidFill>
                <a:srgbClr val="0000FF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4838176" y="2402636"/>
            <a:ext cx="2667000" cy="2023239"/>
          </a:xfrm>
          <a:prstGeom prst="rect">
            <a:avLst/>
          </a:prstGeom>
          <a:noFill/>
          <a:ln w="19050" cap="flat" cmpd="sng" algn="ctr">
            <a:solidFill>
              <a:srgbClr val="66006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6118980" y="2375579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5110283" y="3649131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6969968" y="284912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4959453" y="2598970"/>
            <a:ext cx="2511824" cy="1727668"/>
          </a:xfrm>
          <a:prstGeom prst="line">
            <a:avLst/>
          </a:prstGeom>
          <a:ln>
            <a:solidFill>
              <a:srgbClr val="66006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rot="5400000">
            <a:off x="5103212" y="2756872"/>
            <a:ext cx="1173670" cy="85786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rot="5400000">
            <a:off x="6113479" y="3220198"/>
            <a:ext cx="1173670" cy="85786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5968150" y="4056543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5287818" y="4849091"/>
            <a:ext cx="2129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 </a:t>
            </a:r>
            <a:r>
              <a:rPr lang="en-US" dirty="0" smtClean="0">
                <a:solidFill>
                  <a:srgbClr val="0000FF"/>
                </a:solidFill>
              </a:rPr>
              <a:t>symmetric</a:t>
            </a:r>
            <a:r>
              <a:rPr lang="en-US" dirty="0" smtClean="0"/>
              <a:t> relation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1094451" y="4816825"/>
            <a:ext cx="19414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 </a:t>
            </a:r>
            <a:r>
              <a:rPr lang="en-US" dirty="0" smtClean="0">
                <a:solidFill>
                  <a:srgbClr val="0000FF"/>
                </a:solidFill>
              </a:rPr>
              <a:t>reflexive</a:t>
            </a:r>
            <a:r>
              <a:rPr lang="en-US" dirty="0" smtClean="0"/>
              <a:t> relation</a:t>
            </a:r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Representing Relations Using Digraph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831273" y="1417638"/>
            <a:ext cx="75021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A </a:t>
            </a:r>
            <a:r>
              <a:rPr lang="en-US" sz="2000" dirty="0" smtClean="0">
                <a:solidFill>
                  <a:srgbClr val="0000FF"/>
                </a:solidFill>
              </a:rPr>
              <a:t>relation </a:t>
            </a:r>
            <a:r>
              <a:rPr lang="en-US" sz="2000" dirty="0" smtClean="0"/>
              <a:t>on a </a:t>
            </a:r>
            <a:r>
              <a:rPr lang="en-US" sz="2000" dirty="0" smtClean="0">
                <a:solidFill>
                  <a:srgbClr val="0000FF"/>
                </a:solidFill>
              </a:rPr>
              <a:t>given set A </a:t>
            </a:r>
            <a:r>
              <a:rPr lang="en-US" sz="2000" dirty="0" smtClean="0"/>
              <a:t>can also be represented by a directed graph</a:t>
            </a:r>
            <a:endParaRPr lang="en-US" sz="2000" dirty="0">
              <a:solidFill>
                <a:srgbClr val="0000FF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78283" y="2375579"/>
            <a:ext cx="2667000" cy="2023239"/>
          </a:xfrm>
          <a:prstGeom prst="rect">
            <a:avLst/>
          </a:prstGeom>
          <a:noFill/>
          <a:ln w="19050" cap="flat" cmpd="sng" algn="ctr">
            <a:solidFill>
              <a:srgbClr val="66006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999560" y="2402636"/>
            <a:ext cx="3016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00FF"/>
                </a:solidFill>
              </a:rPr>
              <a:t>1</a:t>
            </a:r>
            <a:endParaRPr lang="en-US" sz="3200" dirty="0">
              <a:solidFill>
                <a:srgbClr val="0000FF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159087" y="2571913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3209724" y="2571913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999560" y="321845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2159087" y="3064355"/>
            <a:ext cx="392656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0000FF"/>
                </a:solidFill>
              </a:rPr>
              <a:t>1</a:t>
            </a:r>
            <a:endParaRPr lang="en-US" sz="3200" dirty="0">
              <a:solidFill>
                <a:srgbClr val="0000FF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209724" y="321845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999560" y="395730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2159087" y="395730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3209724" y="3772640"/>
            <a:ext cx="392656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0000FF"/>
                </a:solidFill>
              </a:rPr>
              <a:t>1</a:t>
            </a:r>
            <a:endParaRPr lang="en-US" sz="3200" dirty="0">
              <a:solidFill>
                <a:srgbClr val="0000FF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4789885" y="4849091"/>
            <a:ext cx="32428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 </a:t>
            </a:r>
            <a:r>
              <a:rPr lang="en-US" dirty="0" smtClean="0">
                <a:solidFill>
                  <a:srgbClr val="0000FF"/>
                </a:solidFill>
              </a:rPr>
              <a:t>directed graph </a:t>
            </a:r>
            <a:r>
              <a:rPr lang="en-US" dirty="0" smtClean="0"/>
              <a:t>representation</a:t>
            </a:r>
          </a:p>
          <a:p>
            <a:r>
              <a:rPr lang="en-US" dirty="0" smtClean="0"/>
              <a:t>of the relation shown on the left</a:t>
            </a:r>
            <a:endParaRPr lang="en-US" dirty="0"/>
          </a:p>
        </p:txBody>
      </p:sp>
      <p:sp>
        <p:nvSpPr>
          <p:cNvPr id="25" name="Oval 24"/>
          <p:cNvSpPr/>
          <p:nvPr/>
        </p:nvSpPr>
        <p:spPr>
          <a:xfrm>
            <a:off x="5091545" y="2571913"/>
            <a:ext cx="196273" cy="210542"/>
          </a:xfrm>
          <a:prstGeom prst="ellipse">
            <a:avLst/>
          </a:prstGeom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6907645" y="2466642"/>
            <a:ext cx="196273" cy="210542"/>
          </a:xfrm>
          <a:prstGeom prst="ellipse">
            <a:avLst/>
          </a:prstGeom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6280727" y="3852035"/>
            <a:ext cx="196273" cy="210542"/>
          </a:xfrm>
          <a:prstGeom prst="ellipse">
            <a:avLst/>
          </a:prstGeom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4789885" y="2782455"/>
            <a:ext cx="301660" cy="369332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6604000" y="2097310"/>
            <a:ext cx="301660" cy="369332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6604000" y="3752395"/>
            <a:ext cx="301660" cy="369332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cxnSp>
        <p:nvCxnSpPr>
          <p:cNvPr id="36" name="Straight Arrow Connector 35"/>
          <p:cNvCxnSpPr>
            <a:stCxn id="27" idx="2"/>
            <a:endCxn id="25" idx="6"/>
          </p:cNvCxnSpPr>
          <p:nvPr/>
        </p:nvCxnSpPr>
        <p:spPr>
          <a:xfrm rot="10800000" flipV="1">
            <a:off x="5287819" y="2571912"/>
            <a:ext cx="1619827" cy="105271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endCxn id="27" idx="3"/>
          </p:cNvCxnSpPr>
          <p:nvPr/>
        </p:nvCxnSpPr>
        <p:spPr>
          <a:xfrm rot="5400000" flipH="1" flipV="1">
            <a:off x="6074590" y="2981475"/>
            <a:ext cx="1196923" cy="526676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endCxn id="25" idx="4"/>
          </p:cNvCxnSpPr>
          <p:nvPr/>
        </p:nvCxnSpPr>
        <p:spPr>
          <a:xfrm rot="16200000" flipV="1">
            <a:off x="5132483" y="2839655"/>
            <a:ext cx="1174851" cy="1060451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1270000" y="5103091"/>
            <a:ext cx="1595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Let A = {1, 2, 3}</a:t>
            </a:r>
            <a:endParaRPr lang="en-US" dirty="0"/>
          </a:p>
        </p:txBody>
      </p:sp>
      <p:sp>
        <p:nvSpPr>
          <p:cNvPr id="47" name="Freeform 46"/>
          <p:cNvSpPr/>
          <p:nvPr/>
        </p:nvSpPr>
        <p:spPr>
          <a:xfrm>
            <a:off x="4641273" y="2124364"/>
            <a:ext cx="627013" cy="600363"/>
          </a:xfrm>
          <a:custGeom>
            <a:avLst/>
            <a:gdLst>
              <a:gd name="connsiteX0" fmla="*/ 427182 w 627013"/>
              <a:gd name="connsiteY0" fmla="*/ 554181 h 600363"/>
              <a:gd name="connsiteX1" fmla="*/ 392545 w 627013"/>
              <a:gd name="connsiteY1" fmla="*/ 577272 h 600363"/>
              <a:gd name="connsiteX2" fmla="*/ 300182 w 627013"/>
              <a:gd name="connsiteY2" fmla="*/ 600363 h 600363"/>
              <a:gd name="connsiteX3" fmla="*/ 196272 w 627013"/>
              <a:gd name="connsiteY3" fmla="*/ 588818 h 600363"/>
              <a:gd name="connsiteX4" fmla="*/ 127000 w 627013"/>
              <a:gd name="connsiteY4" fmla="*/ 565727 h 600363"/>
              <a:gd name="connsiteX5" fmla="*/ 92363 w 627013"/>
              <a:gd name="connsiteY5" fmla="*/ 542636 h 600363"/>
              <a:gd name="connsiteX6" fmla="*/ 57727 w 627013"/>
              <a:gd name="connsiteY6" fmla="*/ 473363 h 600363"/>
              <a:gd name="connsiteX7" fmla="*/ 34636 w 627013"/>
              <a:gd name="connsiteY7" fmla="*/ 438727 h 600363"/>
              <a:gd name="connsiteX8" fmla="*/ 11545 w 627013"/>
              <a:gd name="connsiteY8" fmla="*/ 369454 h 600363"/>
              <a:gd name="connsiteX9" fmla="*/ 0 w 627013"/>
              <a:gd name="connsiteY9" fmla="*/ 334818 h 600363"/>
              <a:gd name="connsiteX10" fmla="*/ 11545 w 627013"/>
              <a:gd name="connsiteY10" fmla="*/ 161636 h 600363"/>
              <a:gd name="connsiteX11" fmla="*/ 34636 w 627013"/>
              <a:gd name="connsiteY11" fmla="*/ 92363 h 600363"/>
              <a:gd name="connsiteX12" fmla="*/ 103909 w 627013"/>
              <a:gd name="connsiteY12" fmla="*/ 34636 h 600363"/>
              <a:gd name="connsiteX13" fmla="*/ 173182 w 627013"/>
              <a:gd name="connsiteY13" fmla="*/ 11545 h 600363"/>
              <a:gd name="connsiteX14" fmla="*/ 207818 w 627013"/>
              <a:gd name="connsiteY14" fmla="*/ 0 h 600363"/>
              <a:gd name="connsiteX15" fmla="*/ 346363 w 627013"/>
              <a:gd name="connsiteY15" fmla="*/ 11545 h 600363"/>
              <a:gd name="connsiteX16" fmla="*/ 415636 w 627013"/>
              <a:gd name="connsiteY16" fmla="*/ 34636 h 600363"/>
              <a:gd name="connsiteX17" fmla="*/ 450272 w 627013"/>
              <a:gd name="connsiteY17" fmla="*/ 46181 h 600363"/>
              <a:gd name="connsiteX18" fmla="*/ 508000 w 627013"/>
              <a:gd name="connsiteY18" fmla="*/ 103909 h 600363"/>
              <a:gd name="connsiteX19" fmla="*/ 519545 w 627013"/>
              <a:gd name="connsiteY19" fmla="*/ 138545 h 600363"/>
              <a:gd name="connsiteX20" fmla="*/ 554182 w 627013"/>
              <a:gd name="connsiteY20" fmla="*/ 161636 h 600363"/>
              <a:gd name="connsiteX21" fmla="*/ 600363 w 627013"/>
              <a:gd name="connsiteY21" fmla="*/ 265545 h 600363"/>
              <a:gd name="connsiteX22" fmla="*/ 577272 w 627013"/>
              <a:gd name="connsiteY22" fmla="*/ 438727 h 600363"/>
              <a:gd name="connsiteX23" fmla="*/ 577272 w 627013"/>
              <a:gd name="connsiteY23" fmla="*/ 438727 h 600363"/>
              <a:gd name="connsiteX24" fmla="*/ 577272 w 627013"/>
              <a:gd name="connsiteY24" fmla="*/ 438727 h 600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627013" h="600363">
                <a:moveTo>
                  <a:pt x="427182" y="554181"/>
                </a:moveTo>
                <a:cubicBezTo>
                  <a:pt x="415636" y="561878"/>
                  <a:pt x="405586" y="572530"/>
                  <a:pt x="392545" y="577272"/>
                </a:cubicBezTo>
                <a:cubicBezTo>
                  <a:pt x="362720" y="588117"/>
                  <a:pt x="300182" y="600363"/>
                  <a:pt x="300182" y="600363"/>
                </a:cubicBezTo>
                <a:cubicBezTo>
                  <a:pt x="265545" y="596515"/>
                  <a:pt x="230445" y="595653"/>
                  <a:pt x="196272" y="588818"/>
                </a:cubicBezTo>
                <a:cubicBezTo>
                  <a:pt x="172405" y="584045"/>
                  <a:pt x="127000" y="565727"/>
                  <a:pt x="127000" y="565727"/>
                </a:cubicBezTo>
                <a:cubicBezTo>
                  <a:pt x="115454" y="558030"/>
                  <a:pt x="102175" y="552448"/>
                  <a:pt x="92363" y="542636"/>
                </a:cubicBezTo>
                <a:cubicBezTo>
                  <a:pt x="59274" y="509547"/>
                  <a:pt x="76508" y="510925"/>
                  <a:pt x="57727" y="473363"/>
                </a:cubicBezTo>
                <a:cubicBezTo>
                  <a:pt x="51522" y="460952"/>
                  <a:pt x="42333" y="450272"/>
                  <a:pt x="34636" y="438727"/>
                </a:cubicBezTo>
                <a:lnTo>
                  <a:pt x="11545" y="369454"/>
                </a:lnTo>
                <a:lnTo>
                  <a:pt x="0" y="334818"/>
                </a:lnTo>
                <a:cubicBezTo>
                  <a:pt x="3848" y="277091"/>
                  <a:pt x="3363" y="218910"/>
                  <a:pt x="11545" y="161636"/>
                </a:cubicBezTo>
                <a:cubicBezTo>
                  <a:pt x="14987" y="137541"/>
                  <a:pt x="17425" y="109574"/>
                  <a:pt x="34636" y="92363"/>
                </a:cubicBezTo>
                <a:cubicBezTo>
                  <a:pt x="56388" y="70611"/>
                  <a:pt x="74975" y="47496"/>
                  <a:pt x="103909" y="34636"/>
                </a:cubicBezTo>
                <a:cubicBezTo>
                  <a:pt x="126151" y="24751"/>
                  <a:pt x="150091" y="19242"/>
                  <a:pt x="173182" y="11545"/>
                </a:cubicBezTo>
                <a:lnTo>
                  <a:pt x="207818" y="0"/>
                </a:lnTo>
                <a:cubicBezTo>
                  <a:pt x="254000" y="3848"/>
                  <a:pt x="300652" y="3927"/>
                  <a:pt x="346363" y="11545"/>
                </a:cubicBezTo>
                <a:cubicBezTo>
                  <a:pt x="370372" y="15546"/>
                  <a:pt x="392545" y="26939"/>
                  <a:pt x="415636" y="34636"/>
                </a:cubicBezTo>
                <a:lnTo>
                  <a:pt x="450272" y="46181"/>
                </a:lnTo>
                <a:cubicBezTo>
                  <a:pt x="484909" y="69272"/>
                  <a:pt x="488757" y="65423"/>
                  <a:pt x="508000" y="103909"/>
                </a:cubicBezTo>
                <a:cubicBezTo>
                  <a:pt x="513442" y="114794"/>
                  <a:pt x="511943" y="129042"/>
                  <a:pt x="519545" y="138545"/>
                </a:cubicBezTo>
                <a:cubicBezTo>
                  <a:pt x="528213" y="149380"/>
                  <a:pt x="542636" y="153939"/>
                  <a:pt x="554182" y="161636"/>
                </a:cubicBezTo>
                <a:cubicBezTo>
                  <a:pt x="581660" y="244073"/>
                  <a:pt x="563770" y="210657"/>
                  <a:pt x="600363" y="265545"/>
                </a:cubicBezTo>
                <a:cubicBezTo>
                  <a:pt x="588430" y="432610"/>
                  <a:pt x="627013" y="388986"/>
                  <a:pt x="577272" y="438727"/>
                </a:cubicBezTo>
                <a:lnTo>
                  <a:pt x="577272" y="438727"/>
                </a:lnTo>
                <a:lnTo>
                  <a:pt x="577272" y="438727"/>
                </a:lnTo>
              </a:path>
            </a:pathLst>
          </a:cu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Freeform 47"/>
          <p:cNvSpPr/>
          <p:nvPr/>
        </p:nvSpPr>
        <p:spPr>
          <a:xfrm>
            <a:off x="7031182" y="2251364"/>
            <a:ext cx="519545" cy="496454"/>
          </a:xfrm>
          <a:custGeom>
            <a:avLst/>
            <a:gdLst>
              <a:gd name="connsiteX0" fmla="*/ 0 w 519545"/>
              <a:gd name="connsiteY0" fmla="*/ 219363 h 496454"/>
              <a:gd name="connsiteX1" fmla="*/ 23091 w 519545"/>
              <a:gd name="connsiteY1" fmla="*/ 138545 h 496454"/>
              <a:gd name="connsiteX2" fmla="*/ 46182 w 519545"/>
              <a:gd name="connsiteY2" fmla="*/ 103909 h 496454"/>
              <a:gd name="connsiteX3" fmla="*/ 80818 w 519545"/>
              <a:gd name="connsiteY3" fmla="*/ 92363 h 496454"/>
              <a:gd name="connsiteX4" fmla="*/ 103909 w 519545"/>
              <a:gd name="connsiteY4" fmla="*/ 57727 h 496454"/>
              <a:gd name="connsiteX5" fmla="*/ 207818 w 519545"/>
              <a:gd name="connsiteY5" fmla="*/ 0 h 496454"/>
              <a:gd name="connsiteX6" fmla="*/ 288636 w 519545"/>
              <a:gd name="connsiteY6" fmla="*/ 11545 h 496454"/>
              <a:gd name="connsiteX7" fmla="*/ 323273 w 519545"/>
              <a:gd name="connsiteY7" fmla="*/ 23091 h 496454"/>
              <a:gd name="connsiteX8" fmla="*/ 369454 w 519545"/>
              <a:gd name="connsiteY8" fmla="*/ 34636 h 496454"/>
              <a:gd name="connsiteX9" fmla="*/ 404091 w 519545"/>
              <a:gd name="connsiteY9" fmla="*/ 57727 h 496454"/>
              <a:gd name="connsiteX10" fmla="*/ 461818 w 519545"/>
              <a:gd name="connsiteY10" fmla="*/ 115454 h 496454"/>
              <a:gd name="connsiteX11" fmla="*/ 496454 w 519545"/>
              <a:gd name="connsiteY11" fmla="*/ 184727 h 496454"/>
              <a:gd name="connsiteX12" fmla="*/ 519545 w 519545"/>
              <a:gd name="connsiteY12" fmla="*/ 265545 h 496454"/>
              <a:gd name="connsiteX13" fmla="*/ 508000 w 519545"/>
              <a:gd name="connsiteY13" fmla="*/ 357909 h 496454"/>
              <a:gd name="connsiteX14" fmla="*/ 496454 w 519545"/>
              <a:gd name="connsiteY14" fmla="*/ 392545 h 496454"/>
              <a:gd name="connsiteX15" fmla="*/ 461818 w 519545"/>
              <a:gd name="connsiteY15" fmla="*/ 415636 h 496454"/>
              <a:gd name="connsiteX16" fmla="*/ 369454 w 519545"/>
              <a:gd name="connsiteY16" fmla="*/ 473363 h 496454"/>
              <a:gd name="connsiteX17" fmla="*/ 334818 w 519545"/>
              <a:gd name="connsiteY17" fmla="*/ 484909 h 496454"/>
              <a:gd name="connsiteX18" fmla="*/ 300182 w 519545"/>
              <a:gd name="connsiteY18" fmla="*/ 496454 h 496454"/>
              <a:gd name="connsiteX19" fmla="*/ 138545 w 519545"/>
              <a:gd name="connsiteY19" fmla="*/ 473363 h 496454"/>
              <a:gd name="connsiteX20" fmla="*/ 103909 w 519545"/>
              <a:gd name="connsiteY20" fmla="*/ 450272 h 496454"/>
              <a:gd name="connsiteX21" fmla="*/ 80818 w 519545"/>
              <a:gd name="connsiteY21" fmla="*/ 415636 h 496454"/>
              <a:gd name="connsiteX22" fmla="*/ 46182 w 519545"/>
              <a:gd name="connsiteY22" fmla="*/ 392545 h 496454"/>
              <a:gd name="connsiteX23" fmla="*/ 46182 w 519545"/>
              <a:gd name="connsiteY23" fmla="*/ 392545 h 4964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9545" h="496454">
                <a:moveTo>
                  <a:pt x="0" y="219363"/>
                </a:moveTo>
                <a:cubicBezTo>
                  <a:pt x="3700" y="204560"/>
                  <a:pt x="14807" y="155112"/>
                  <a:pt x="23091" y="138545"/>
                </a:cubicBezTo>
                <a:cubicBezTo>
                  <a:pt x="29297" y="126134"/>
                  <a:pt x="35347" y="112577"/>
                  <a:pt x="46182" y="103909"/>
                </a:cubicBezTo>
                <a:cubicBezTo>
                  <a:pt x="55685" y="96306"/>
                  <a:pt x="69273" y="96212"/>
                  <a:pt x="80818" y="92363"/>
                </a:cubicBezTo>
                <a:cubicBezTo>
                  <a:pt x="88515" y="80818"/>
                  <a:pt x="93466" y="66864"/>
                  <a:pt x="103909" y="57727"/>
                </a:cubicBezTo>
                <a:cubicBezTo>
                  <a:pt x="152771" y="14973"/>
                  <a:pt x="160245" y="15857"/>
                  <a:pt x="207818" y="0"/>
                </a:cubicBezTo>
                <a:cubicBezTo>
                  <a:pt x="234757" y="3848"/>
                  <a:pt x="261952" y="6208"/>
                  <a:pt x="288636" y="11545"/>
                </a:cubicBezTo>
                <a:cubicBezTo>
                  <a:pt x="300570" y="13932"/>
                  <a:pt x="311571" y="19748"/>
                  <a:pt x="323273" y="23091"/>
                </a:cubicBezTo>
                <a:cubicBezTo>
                  <a:pt x="338530" y="27450"/>
                  <a:pt x="354060" y="30788"/>
                  <a:pt x="369454" y="34636"/>
                </a:cubicBezTo>
                <a:cubicBezTo>
                  <a:pt x="381000" y="42333"/>
                  <a:pt x="394279" y="47915"/>
                  <a:pt x="404091" y="57727"/>
                </a:cubicBezTo>
                <a:cubicBezTo>
                  <a:pt x="481064" y="134699"/>
                  <a:pt x="369451" y="53875"/>
                  <a:pt x="461818" y="115454"/>
                </a:cubicBezTo>
                <a:cubicBezTo>
                  <a:pt x="490833" y="202505"/>
                  <a:pt x="451696" y="95213"/>
                  <a:pt x="496454" y="184727"/>
                </a:cubicBezTo>
                <a:cubicBezTo>
                  <a:pt x="504738" y="201294"/>
                  <a:pt x="515845" y="250742"/>
                  <a:pt x="519545" y="265545"/>
                </a:cubicBezTo>
                <a:cubicBezTo>
                  <a:pt x="515697" y="296333"/>
                  <a:pt x="513550" y="327382"/>
                  <a:pt x="508000" y="357909"/>
                </a:cubicBezTo>
                <a:cubicBezTo>
                  <a:pt x="505823" y="369883"/>
                  <a:pt x="504057" y="383042"/>
                  <a:pt x="496454" y="392545"/>
                </a:cubicBezTo>
                <a:cubicBezTo>
                  <a:pt x="487786" y="403380"/>
                  <a:pt x="473363" y="407939"/>
                  <a:pt x="461818" y="415636"/>
                </a:cubicBezTo>
                <a:cubicBezTo>
                  <a:pt x="425225" y="470524"/>
                  <a:pt x="451891" y="445883"/>
                  <a:pt x="369454" y="473363"/>
                </a:cubicBezTo>
                <a:lnTo>
                  <a:pt x="334818" y="484909"/>
                </a:lnTo>
                <a:lnTo>
                  <a:pt x="300182" y="496454"/>
                </a:lnTo>
                <a:cubicBezTo>
                  <a:pt x="267729" y="493504"/>
                  <a:pt x="182969" y="495575"/>
                  <a:pt x="138545" y="473363"/>
                </a:cubicBezTo>
                <a:cubicBezTo>
                  <a:pt x="126134" y="467157"/>
                  <a:pt x="115454" y="457969"/>
                  <a:pt x="103909" y="450272"/>
                </a:cubicBezTo>
                <a:cubicBezTo>
                  <a:pt x="96212" y="438727"/>
                  <a:pt x="91653" y="424304"/>
                  <a:pt x="80818" y="415636"/>
                </a:cubicBezTo>
                <a:cubicBezTo>
                  <a:pt x="42531" y="385007"/>
                  <a:pt x="46182" y="421911"/>
                  <a:pt x="46182" y="392545"/>
                </a:cubicBezTo>
                <a:lnTo>
                  <a:pt x="46182" y="392545"/>
                </a:lnTo>
              </a:path>
            </a:pathLst>
          </a:cu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Freeform 48"/>
          <p:cNvSpPr/>
          <p:nvPr/>
        </p:nvSpPr>
        <p:spPr>
          <a:xfrm>
            <a:off x="6051237" y="4006273"/>
            <a:ext cx="564308" cy="526086"/>
          </a:xfrm>
          <a:custGeom>
            <a:avLst/>
            <a:gdLst>
              <a:gd name="connsiteX0" fmla="*/ 425763 w 564308"/>
              <a:gd name="connsiteY0" fmla="*/ 11545 h 526086"/>
              <a:gd name="connsiteX1" fmla="*/ 448854 w 564308"/>
              <a:gd name="connsiteY1" fmla="*/ 46182 h 526086"/>
              <a:gd name="connsiteX2" fmla="*/ 483490 w 564308"/>
              <a:gd name="connsiteY2" fmla="*/ 80818 h 526086"/>
              <a:gd name="connsiteX3" fmla="*/ 529672 w 564308"/>
              <a:gd name="connsiteY3" fmla="*/ 138545 h 526086"/>
              <a:gd name="connsiteX4" fmla="*/ 541218 w 564308"/>
              <a:gd name="connsiteY4" fmla="*/ 184727 h 526086"/>
              <a:gd name="connsiteX5" fmla="*/ 564308 w 564308"/>
              <a:gd name="connsiteY5" fmla="*/ 254000 h 526086"/>
              <a:gd name="connsiteX6" fmla="*/ 552763 w 564308"/>
              <a:gd name="connsiteY6" fmla="*/ 346363 h 526086"/>
              <a:gd name="connsiteX7" fmla="*/ 495036 w 564308"/>
              <a:gd name="connsiteY7" fmla="*/ 450272 h 526086"/>
              <a:gd name="connsiteX8" fmla="*/ 460399 w 564308"/>
              <a:gd name="connsiteY8" fmla="*/ 461818 h 526086"/>
              <a:gd name="connsiteX9" fmla="*/ 391127 w 564308"/>
              <a:gd name="connsiteY9" fmla="*/ 496454 h 526086"/>
              <a:gd name="connsiteX10" fmla="*/ 356490 w 564308"/>
              <a:gd name="connsiteY10" fmla="*/ 519545 h 526086"/>
              <a:gd name="connsiteX11" fmla="*/ 125581 w 564308"/>
              <a:gd name="connsiteY11" fmla="*/ 496454 h 526086"/>
              <a:gd name="connsiteX12" fmla="*/ 90945 w 564308"/>
              <a:gd name="connsiteY12" fmla="*/ 473363 h 526086"/>
              <a:gd name="connsiteX13" fmla="*/ 79399 w 564308"/>
              <a:gd name="connsiteY13" fmla="*/ 438727 h 526086"/>
              <a:gd name="connsiteX14" fmla="*/ 56308 w 564308"/>
              <a:gd name="connsiteY14" fmla="*/ 404091 h 526086"/>
              <a:gd name="connsiteX15" fmla="*/ 44763 w 564308"/>
              <a:gd name="connsiteY15" fmla="*/ 369454 h 526086"/>
              <a:gd name="connsiteX16" fmla="*/ 10127 w 564308"/>
              <a:gd name="connsiteY16" fmla="*/ 300182 h 526086"/>
              <a:gd name="connsiteX17" fmla="*/ 33218 w 564308"/>
              <a:gd name="connsiteY17" fmla="*/ 150091 h 526086"/>
              <a:gd name="connsiteX18" fmla="*/ 44763 w 564308"/>
              <a:gd name="connsiteY18" fmla="*/ 115454 h 526086"/>
              <a:gd name="connsiteX19" fmla="*/ 79399 w 564308"/>
              <a:gd name="connsiteY19" fmla="*/ 80818 h 526086"/>
              <a:gd name="connsiteX20" fmla="*/ 183308 w 564308"/>
              <a:gd name="connsiteY20" fmla="*/ 23091 h 526086"/>
              <a:gd name="connsiteX21" fmla="*/ 217945 w 564308"/>
              <a:gd name="connsiteY21" fmla="*/ 0 h 526086"/>
              <a:gd name="connsiteX22" fmla="*/ 217945 w 564308"/>
              <a:gd name="connsiteY22" fmla="*/ 0 h 5260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564308" h="526086">
                <a:moveTo>
                  <a:pt x="425763" y="11545"/>
                </a:moveTo>
                <a:cubicBezTo>
                  <a:pt x="433460" y="23091"/>
                  <a:pt x="439971" y="35522"/>
                  <a:pt x="448854" y="46182"/>
                </a:cubicBezTo>
                <a:cubicBezTo>
                  <a:pt x="459307" y="58725"/>
                  <a:pt x="474433" y="67233"/>
                  <a:pt x="483490" y="80818"/>
                </a:cubicBezTo>
                <a:cubicBezTo>
                  <a:pt x="528104" y="147738"/>
                  <a:pt x="452210" y="86903"/>
                  <a:pt x="529672" y="138545"/>
                </a:cubicBezTo>
                <a:cubicBezTo>
                  <a:pt x="533521" y="153939"/>
                  <a:pt x="536658" y="169528"/>
                  <a:pt x="541218" y="184727"/>
                </a:cubicBezTo>
                <a:cubicBezTo>
                  <a:pt x="548212" y="208040"/>
                  <a:pt x="564308" y="254000"/>
                  <a:pt x="564308" y="254000"/>
                </a:cubicBezTo>
                <a:cubicBezTo>
                  <a:pt x="560460" y="284788"/>
                  <a:pt x="558313" y="315836"/>
                  <a:pt x="552763" y="346363"/>
                </a:cubicBezTo>
                <a:cubicBezTo>
                  <a:pt x="547516" y="375222"/>
                  <a:pt x="513597" y="444085"/>
                  <a:pt x="495036" y="450272"/>
                </a:cubicBezTo>
                <a:cubicBezTo>
                  <a:pt x="483490" y="454121"/>
                  <a:pt x="471284" y="456375"/>
                  <a:pt x="460399" y="461818"/>
                </a:cubicBezTo>
                <a:cubicBezTo>
                  <a:pt x="370879" y="506579"/>
                  <a:pt x="478182" y="467437"/>
                  <a:pt x="391127" y="496454"/>
                </a:cubicBezTo>
                <a:cubicBezTo>
                  <a:pt x="379581" y="504151"/>
                  <a:pt x="370347" y="518816"/>
                  <a:pt x="356490" y="519545"/>
                </a:cubicBezTo>
                <a:cubicBezTo>
                  <a:pt x="232224" y="526086"/>
                  <a:pt x="211993" y="518058"/>
                  <a:pt x="125581" y="496454"/>
                </a:cubicBezTo>
                <a:cubicBezTo>
                  <a:pt x="114036" y="488757"/>
                  <a:pt x="99613" y="484198"/>
                  <a:pt x="90945" y="473363"/>
                </a:cubicBezTo>
                <a:cubicBezTo>
                  <a:pt x="83342" y="463860"/>
                  <a:pt x="84842" y="449612"/>
                  <a:pt x="79399" y="438727"/>
                </a:cubicBezTo>
                <a:cubicBezTo>
                  <a:pt x="73193" y="426316"/>
                  <a:pt x="64005" y="415636"/>
                  <a:pt x="56308" y="404091"/>
                </a:cubicBezTo>
                <a:cubicBezTo>
                  <a:pt x="52460" y="392545"/>
                  <a:pt x="50206" y="380339"/>
                  <a:pt x="44763" y="369454"/>
                </a:cubicBezTo>
                <a:cubicBezTo>
                  <a:pt x="0" y="279926"/>
                  <a:pt x="39147" y="387244"/>
                  <a:pt x="10127" y="300182"/>
                </a:cubicBezTo>
                <a:cubicBezTo>
                  <a:pt x="17824" y="250152"/>
                  <a:pt x="23890" y="199843"/>
                  <a:pt x="33218" y="150091"/>
                </a:cubicBezTo>
                <a:cubicBezTo>
                  <a:pt x="35461" y="138129"/>
                  <a:pt x="38012" y="125580"/>
                  <a:pt x="44763" y="115454"/>
                </a:cubicBezTo>
                <a:cubicBezTo>
                  <a:pt x="53820" y="101869"/>
                  <a:pt x="66511" y="90842"/>
                  <a:pt x="79399" y="80818"/>
                </a:cubicBezTo>
                <a:cubicBezTo>
                  <a:pt x="138949" y="34502"/>
                  <a:pt x="131048" y="40510"/>
                  <a:pt x="183308" y="23091"/>
                </a:cubicBezTo>
                <a:lnTo>
                  <a:pt x="217945" y="0"/>
                </a:lnTo>
                <a:lnTo>
                  <a:pt x="217945" y="0"/>
                </a:lnTo>
              </a:path>
            </a:pathLst>
          </a:cu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1" name="Straight Arrow Connector 50"/>
          <p:cNvCxnSpPr>
            <a:stCxn id="47" idx="0"/>
            <a:endCxn id="25" idx="2"/>
          </p:cNvCxnSpPr>
          <p:nvPr/>
        </p:nvCxnSpPr>
        <p:spPr>
          <a:xfrm flipV="1">
            <a:off x="5068455" y="2677184"/>
            <a:ext cx="23090" cy="1361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49" idx="18"/>
            <a:endCxn id="49" idx="21"/>
          </p:cNvCxnSpPr>
          <p:nvPr/>
        </p:nvCxnSpPr>
        <p:spPr>
          <a:xfrm flipV="1">
            <a:off x="6096000" y="4006273"/>
            <a:ext cx="173182" cy="115454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stCxn id="48" idx="20"/>
            <a:endCxn id="48" idx="21"/>
          </p:cNvCxnSpPr>
          <p:nvPr/>
        </p:nvCxnSpPr>
        <p:spPr>
          <a:xfrm flipH="1" flipV="1">
            <a:off x="7112000" y="2667000"/>
            <a:ext cx="23091" cy="34636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1029497" y="203021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2159087" y="2006247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3226304" y="2006247"/>
            <a:ext cx="3016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529613" y="2540061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529613" y="3279799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529613" y="395730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Equivalence Relations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212273" y="1417638"/>
            <a:ext cx="6839132" cy="44935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/>
              <a:t>An </a:t>
            </a:r>
            <a:r>
              <a:rPr lang="en-US" sz="2400" dirty="0" smtClean="0">
                <a:solidFill>
                  <a:srgbClr val="0000FF"/>
                </a:solidFill>
              </a:rPr>
              <a:t>equivalence relation </a:t>
            </a:r>
            <a:r>
              <a:rPr lang="en-US" sz="2400" dirty="0" smtClean="0"/>
              <a:t>on a</a:t>
            </a:r>
            <a:r>
              <a:rPr lang="en-US" sz="2400" dirty="0" smtClean="0">
                <a:solidFill>
                  <a:srgbClr val="0000FF"/>
                </a:solidFill>
              </a:rPr>
              <a:t> set S </a:t>
            </a:r>
            <a:r>
              <a:rPr lang="en-US" sz="2400" dirty="0" smtClean="0"/>
              <a:t>is a relation that is 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rgbClr val="0000FF"/>
                </a:solidFill>
              </a:rPr>
              <a:t>reflexive</a:t>
            </a:r>
            <a:r>
              <a:rPr lang="en-US" sz="2400" dirty="0" smtClean="0"/>
              <a:t>, </a:t>
            </a:r>
            <a:r>
              <a:rPr lang="en-US" sz="2400" dirty="0" smtClean="0">
                <a:solidFill>
                  <a:srgbClr val="0000FF"/>
                </a:solidFill>
              </a:rPr>
              <a:t>symmetric</a:t>
            </a:r>
            <a:r>
              <a:rPr lang="en-US" sz="2400" dirty="0" smtClean="0"/>
              <a:t> and </a:t>
            </a:r>
            <a:r>
              <a:rPr lang="en-US" sz="2400" dirty="0" smtClean="0">
                <a:solidFill>
                  <a:srgbClr val="0000FF"/>
                </a:solidFill>
              </a:rPr>
              <a:t>transitive.</a:t>
            </a:r>
          </a:p>
          <a:p>
            <a:pPr>
              <a:lnSpc>
                <a:spcPct val="150000"/>
              </a:lnSpc>
            </a:pPr>
            <a:endParaRPr lang="en-US" sz="2400" dirty="0" smtClean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rgbClr val="000000"/>
                </a:solidFill>
              </a:rPr>
              <a:t>Examples are:</a:t>
            </a:r>
          </a:p>
          <a:p>
            <a:pPr marL="457200" indent="-457200">
              <a:lnSpc>
                <a:spcPct val="150000"/>
              </a:lnSpc>
              <a:buAutoNum type="arabicParenBoth"/>
            </a:pPr>
            <a:r>
              <a:rPr lang="en-US" sz="2400" dirty="0" smtClean="0">
                <a:solidFill>
                  <a:srgbClr val="000000"/>
                </a:solidFill>
              </a:rPr>
              <a:t>Congruence relation R = {(</a:t>
            </a:r>
            <a:r>
              <a:rPr lang="en-US" sz="2400" dirty="0" err="1" smtClean="0">
                <a:solidFill>
                  <a:srgbClr val="000000"/>
                </a:solidFill>
              </a:rPr>
              <a:t>a,b</a:t>
            </a:r>
            <a:r>
              <a:rPr lang="en-US" sz="2400" dirty="0" smtClean="0">
                <a:solidFill>
                  <a:srgbClr val="000000"/>
                </a:solidFill>
              </a:rPr>
              <a:t>) | a = </a:t>
            </a:r>
            <a:r>
              <a:rPr lang="en-US" sz="2400" dirty="0" err="1" smtClean="0">
                <a:solidFill>
                  <a:srgbClr val="000000"/>
                </a:solidFill>
              </a:rPr>
              <a:t>b</a:t>
            </a:r>
            <a:r>
              <a:rPr lang="en-US" sz="2400" dirty="0" smtClean="0">
                <a:solidFill>
                  <a:srgbClr val="000000"/>
                </a:solidFill>
              </a:rPr>
              <a:t> (mod </a:t>
            </a:r>
            <a:r>
              <a:rPr lang="en-US" sz="2400" dirty="0" err="1" smtClean="0">
                <a:solidFill>
                  <a:srgbClr val="000000"/>
                </a:solidFill>
              </a:rPr>
              <a:t>m</a:t>
            </a:r>
            <a:r>
              <a:rPr lang="en-US" sz="2400" dirty="0" smtClean="0">
                <a:solidFill>
                  <a:srgbClr val="000000"/>
                </a:solidFill>
              </a:rPr>
              <a:t>)}</a:t>
            </a:r>
          </a:p>
          <a:p>
            <a:pPr marL="457200" indent="-457200">
              <a:lnSpc>
                <a:spcPct val="150000"/>
              </a:lnSpc>
            </a:pPr>
            <a:r>
              <a:rPr lang="en-US" sz="2400" dirty="0" smtClean="0">
                <a:solidFill>
                  <a:srgbClr val="000000"/>
                </a:solidFill>
              </a:rPr>
              <a:t>(2) R = {(a, </a:t>
            </a:r>
            <a:r>
              <a:rPr lang="en-US" sz="2400" dirty="0" err="1" smtClean="0">
                <a:solidFill>
                  <a:srgbClr val="000000"/>
                </a:solidFill>
              </a:rPr>
              <a:t>b</a:t>
            </a:r>
            <a:r>
              <a:rPr lang="en-US" sz="2400" dirty="0" smtClean="0">
                <a:solidFill>
                  <a:srgbClr val="000000"/>
                </a:solidFill>
              </a:rPr>
              <a:t>) | </a:t>
            </a:r>
            <a:r>
              <a:rPr lang="en-US" sz="2400" dirty="0" err="1" smtClean="0">
                <a:solidFill>
                  <a:srgbClr val="000000"/>
                </a:solidFill>
              </a:rPr>
              <a:t>L(a</a:t>
            </a:r>
            <a:r>
              <a:rPr lang="en-US" sz="2400" dirty="0" smtClean="0">
                <a:solidFill>
                  <a:srgbClr val="000000"/>
                </a:solidFill>
              </a:rPr>
              <a:t>) = </a:t>
            </a:r>
            <a:r>
              <a:rPr lang="en-US" sz="2400" dirty="0" err="1" smtClean="0">
                <a:solidFill>
                  <a:srgbClr val="000000"/>
                </a:solidFill>
              </a:rPr>
              <a:t>L(b</a:t>
            </a:r>
            <a:r>
              <a:rPr lang="en-US" sz="2400" dirty="0" smtClean="0">
                <a:solidFill>
                  <a:srgbClr val="000000"/>
                </a:solidFill>
              </a:rPr>
              <a:t>)} in a set of strings of</a:t>
            </a:r>
          </a:p>
          <a:p>
            <a:pPr marL="457200" indent="-457200">
              <a:lnSpc>
                <a:spcPct val="150000"/>
              </a:lnSpc>
            </a:pPr>
            <a:r>
              <a:rPr lang="en-US" sz="2400" dirty="0" smtClean="0">
                <a:solidFill>
                  <a:srgbClr val="000000"/>
                </a:solidFill>
              </a:rPr>
              <a:t>English characters}, </a:t>
            </a:r>
            <a:r>
              <a:rPr lang="en-US" sz="2400" dirty="0" err="1" smtClean="0">
                <a:solidFill>
                  <a:srgbClr val="000000"/>
                </a:solidFill>
              </a:rPr>
              <a:t>L(a</a:t>
            </a:r>
            <a:r>
              <a:rPr lang="en-US" sz="2400" dirty="0" smtClean="0">
                <a:solidFill>
                  <a:srgbClr val="000000"/>
                </a:solidFill>
              </a:rPr>
              <a:t>) denotes the length of English</a:t>
            </a:r>
          </a:p>
          <a:p>
            <a:pPr marL="457200" indent="-457200">
              <a:lnSpc>
                <a:spcPct val="150000"/>
              </a:lnSpc>
            </a:pPr>
            <a:r>
              <a:rPr lang="en-US" sz="2400" dirty="0" smtClean="0">
                <a:solidFill>
                  <a:srgbClr val="000000"/>
                </a:solidFill>
              </a:rPr>
              <a:t>character string “a” </a:t>
            </a:r>
            <a:endParaRPr lang="en-US" sz="24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Partial Orders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050636" y="1417638"/>
            <a:ext cx="7263527" cy="44935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/>
              <a:t>A relation R on a set S is a </a:t>
            </a:r>
            <a:r>
              <a:rPr lang="en-US" sz="2400" dirty="0" smtClean="0">
                <a:solidFill>
                  <a:srgbClr val="0000FF"/>
                </a:solidFill>
              </a:rPr>
              <a:t>partial order </a:t>
            </a:r>
            <a:r>
              <a:rPr lang="en-US" sz="2400" dirty="0" smtClean="0"/>
              <a:t>if it is </a:t>
            </a:r>
            <a:r>
              <a:rPr lang="en-US" sz="2400" dirty="0" smtClean="0">
                <a:solidFill>
                  <a:srgbClr val="0000FF"/>
                </a:solidFill>
              </a:rPr>
              <a:t>reflexive</a:t>
            </a:r>
            <a:r>
              <a:rPr lang="en-US" sz="2400" dirty="0" smtClean="0"/>
              <a:t>, 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rgbClr val="0000FF"/>
                </a:solidFill>
              </a:rPr>
              <a:t>anti</a:t>
            </a:r>
            <a:r>
              <a:rPr lang="en-US" sz="2400" dirty="0" smtClean="0"/>
              <a:t>-</a:t>
            </a:r>
            <a:r>
              <a:rPr lang="en-US" sz="2400" dirty="0" smtClean="0">
                <a:solidFill>
                  <a:srgbClr val="0000FF"/>
                </a:solidFill>
              </a:rPr>
              <a:t>symmetric</a:t>
            </a:r>
            <a:r>
              <a:rPr lang="en-US" sz="2400" dirty="0" smtClean="0"/>
              <a:t> and </a:t>
            </a:r>
            <a:r>
              <a:rPr lang="en-US" sz="2400" dirty="0" smtClean="0">
                <a:solidFill>
                  <a:srgbClr val="0000FF"/>
                </a:solidFill>
              </a:rPr>
              <a:t>transitive. </a:t>
            </a:r>
            <a:r>
              <a:rPr lang="en-US" sz="2400" dirty="0" smtClean="0"/>
              <a:t>The set is called </a:t>
            </a:r>
            <a:r>
              <a:rPr lang="en-US" sz="2400" dirty="0" smtClean="0">
                <a:solidFill>
                  <a:srgbClr val="0000FF"/>
                </a:solidFill>
              </a:rPr>
              <a:t>a </a:t>
            </a:r>
            <a:r>
              <a:rPr lang="en-US" sz="2400" dirty="0" smtClean="0">
                <a:solidFill>
                  <a:srgbClr val="FF6600"/>
                </a:solidFill>
              </a:rPr>
              <a:t>partially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rgbClr val="FF6600"/>
                </a:solidFill>
              </a:rPr>
              <a:t>ordered set</a:t>
            </a:r>
            <a:r>
              <a:rPr lang="en-US" sz="2400" dirty="0" smtClean="0">
                <a:solidFill>
                  <a:srgbClr val="0000FF"/>
                </a:solidFill>
              </a:rPr>
              <a:t>, or a  </a:t>
            </a:r>
            <a:r>
              <a:rPr lang="en-US" sz="2400" b="1" dirty="0" err="1" smtClean="0">
                <a:solidFill>
                  <a:srgbClr val="FF6600"/>
                </a:solidFill>
              </a:rPr>
              <a:t>poset</a:t>
            </a:r>
            <a:r>
              <a:rPr lang="en-US" sz="2400" b="1" dirty="0" smtClean="0">
                <a:solidFill>
                  <a:srgbClr val="FF6600"/>
                </a:solidFill>
              </a:rPr>
              <a:t>.</a:t>
            </a:r>
          </a:p>
          <a:p>
            <a:pPr>
              <a:lnSpc>
                <a:spcPct val="150000"/>
              </a:lnSpc>
            </a:pPr>
            <a:endParaRPr lang="en-US" sz="2400" b="1" dirty="0" smtClean="0">
              <a:solidFill>
                <a:srgbClr val="FF6600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400" dirty="0" smtClean="0"/>
              <a:t>Examples are 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(1) the ≥ relation,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(2) “</a:t>
            </a:r>
            <a:r>
              <a:rPr lang="en-US" sz="2400" dirty="0" err="1" smtClean="0"/>
              <a:t>x</a:t>
            </a:r>
            <a:r>
              <a:rPr lang="en-US" sz="2400" dirty="0" smtClean="0"/>
              <a:t> divides </a:t>
            </a:r>
            <a:r>
              <a:rPr lang="en-US" sz="2400" dirty="0" err="1" smtClean="0"/>
              <a:t>y</a:t>
            </a:r>
            <a:r>
              <a:rPr lang="en-US" sz="2400" dirty="0" smtClean="0"/>
              <a:t>” on the set of positive integers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(3) The relation ⊆ on the power set of a set S</a:t>
            </a:r>
            <a:endParaRPr lang="en-US" sz="2400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Partial Orders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0106" y="1159837"/>
            <a:ext cx="5448300" cy="41275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658668" y="5971918"/>
            <a:ext cx="585361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3"/>
              </a:rPr>
              <a:t>Source: http://en.wikipedia.org/wiki/Partially_ordered_set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203126" y="5378689"/>
            <a:ext cx="6792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 relation ⊆ on the power set of a set S forms a partially ordered set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of Recurrence Relations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190005" y="1670122"/>
            <a:ext cx="8810241" cy="4893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n-US" sz="2400" dirty="0" smtClean="0"/>
              <a:t>Fibonacci sequence</a:t>
            </a:r>
            <a:r>
              <a:rPr lang="en-US" sz="2400" dirty="0" smtClean="0">
                <a:solidFill>
                  <a:srgbClr val="0000FF"/>
                </a:solidFill>
              </a:rPr>
              <a:t>: a</a:t>
            </a:r>
            <a:r>
              <a:rPr lang="en-US" sz="2400" baseline="-25000" dirty="0" smtClean="0">
                <a:solidFill>
                  <a:srgbClr val="0000FF"/>
                </a:solidFill>
              </a:rPr>
              <a:t>n</a:t>
            </a:r>
            <a:r>
              <a:rPr lang="en-US" sz="2400" dirty="0" smtClean="0">
                <a:solidFill>
                  <a:srgbClr val="0000FF"/>
                </a:solidFill>
              </a:rPr>
              <a:t> = a</a:t>
            </a:r>
            <a:r>
              <a:rPr lang="en-US" sz="2400" baseline="-25000" dirty="0" smtClean="0">
                <a:solidFill>
                  <a:srgbClr val="0000FF"/>
                </a:solidFill>
              </a:rPr>
              <a:t>n-1 </a:t>
            </a:r>
            <a:r>
              <a:rPr lang="en-US" sz="2400" dirty="0" smtClean="0">
                <a:solidFill>
                  <a:srgbClr val="0000FF"/>
                </a:solidFill>
              </a:rPr>
              <a:t>+ a</a:t>
            </a:r>
            <a:r>
              <a:rPr lang="en-US" sz="2400" baseline="-25000" dirty="0" smtClean="0">
                <a:solidFill>
                  <a:srgbClr val="0000FF"/>
                </a:solidFill>
              </a:rPr>
              <a:t>n-2</a:t>
            </a:r>
            <a:r>
              <a:rPr lang="en-US" sz="2400" baseline="-25000" dirty="0" smtClean="0"/>
              <a:t>	</a:t>
            </a:r>
            <a:r>
              <a:rPr lang="en-US" sz="2400" dirty="0" smtClean="0"/>
              <a:t>(</a:t>
            </a:r>
            <a:r>
              <a:rPr lang="en-US" sz="2400" dirty="0" err="1" smtClean="0"/>
              <a:t>n</a:t>
            </a:r>
            <a:r>
              <a:rPr lang="en-US" sz="2400" dirty="0" smtClean="0"/>
              <a:t>&gt;2)  [Given a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 = 1, a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 = 1]</a:t>
            </a:r>
          </a:p>
          <a:p>
            <a:pPr marL="457200" indent="-457200">
              <a:buAutoNum type="arabicPeriod"/>
            </a:pPr>
            <a:endParaRPr lang="en-US" sz="2400" baseline="-25000" dirty="0" smtClean="0"/>
          </a:p>
          <a:p>
            <a:pPr marL="457200" indent="-457200">
              <a:buAutoNum type="arabicPeriod"/>
            </a:pPr>
            <a:r>
              <a:rPr lang="en-US" sz="2400" dirty="0" smtClean="0"/>
              <a:t>Find the </a:t>
            </a:r>
            <a:r>
              <a:rPr lang="en-US" sz="2400" dirty="0" smtClean="0">
                <a:solidFill>
                  <a:srgbClr val="0000FF"/>
                </a:solidFill>
              </a:rPr>
              <a:t>number of bit strings </a:t>
            </a:r>
            <a:r>
              <a:rPr lang="en-US" sz="2400" dirty="0" smtClean="0"/>
              <a:t>of </a:t>
            </a:r>
            <a:r>
              <a:rPr lang="en-US" sz="2400" dirty="0" smtClean="0">
                <a:solidFill>
                  <a:srgbClr val="FF0000"/>
                </a:solidFill>
              </a:rPr>
              <a:t>length </a:t>
            </a:r>
            <a:r>
              <a:rPr lang="en-US" sz="2400" dirty="0" err="1" smtClean="0">
                <a:solidFill>
                  <a:srgbClr val="FF0000"/>
                </a:solidFill>
              </a:rPr>
              <a:t>n</a:t>
            </a:r>
            <a:r>
              <a:rPr lang="en-US" sz="2400" dirty="0" smtClean="0"/>
              <a:t> that </a:t>
            </a:r>
            <a:r>
              <a:rPr lang="en-US" sz="2400" i="1" dirty="0" smtClean="0"/>
              <a:t>do not have </a:t>
            </a:r>
            <a:r>
              <a:rPr lang="en-US" sz="2400" b="1" i="1" dirty="0" smtClean="0">
                <a:solidFill>
                  <a:srgbClr val="0000FF"/>
                </a:solidFill>
              </a:rPr>
              <a:t>two consecutive 0s</a:t>
            </a:r>
            <a:r>
              <a:rPr lang="en-US" sz="2400" b="1" dirty="0" smtClean="0">
                <a:solidFill>
                  <a:srgbClr val="0000FF"/>
                </a:solidFill>
              </a:rPr>
              <a:t>.</a:t>
            </a:r>
          </a:p>
          <a:p>
            <a:pPr marL="457200" indent="-457200"/>
            <a:endParaRPr lang="en-US" sz="2400" b="1" dirty="0" smtClean="0">
              <a:solidFill>
                <a:srgbClr val="0000FF"/>
              </a:solidFill>
            </a:endParaRPr>
          </a:p>
          <a:p>
            <a:pPr marL="457200" indent="-457200"/>
            <a:r>
              <a:rPr lang="en-US" sz="2400" b="1" dirty="0" smtClean="0">
                <a:solidFill>
                  <a:srgbClr val="0000FF"/>
                </a:solidFill>
              </a:rPr>
              <a:t>	The answer is: </a:t>
            </a:r>
            <a:r>
              <a:rPr lang="en-US" sz="2400" dirty="0" smtClean="0">
                <a:solidFill>
                  <a:srgbClr val="0000FF"/>
                </a:solidFill>
              </a:rPr>
              <a:t>a</a:t>
            </a:r>
            <a:r>
              <a:rPr lang="en-US" sz="2400" baseline="-25000" dirty="0" smtClean="0">
                <a:solidFill>
                  <a:srgbClr val="0000FF"/>
                </a:solidFill>
              </a:rPr>
              <a:t>n</a:t>
            </a:r>
            <a:r>
              <a:rPr lang="en-US" sz="2400" dirty="0" smtClean="0">
                <a:solidFill>
                  <a:srgbClr val="0000FF"/>
                </a:solidFill>
              </a:rPr>
              <a:t> = a</a:t>
            </a:r>
            <a:r>
              <a:rPr lang="en-US" sz="2400" baseline="-25000" dirty="0" smtClean="0">
                <a:solidFill>
                  <a:srgbClr val="0000FF"/>
                </a:solidFill>
              </a:rPr>
              <a:t>n-1 </a:t>
            </a:r>
            <a:r>
              <a:rPr lang="en-US" sz="2400" dirty="0" smtClean="0">
                <a:solidFill>
                  <a:srgbClr val="0000FF"/>
                </a:solidFill>
              </a:rPr>
              <a:t>+ a</a:t>
            </a:r>
            <a:r>
              <a:rPr lang="en-US" sz="2400" baseline="-25000" dirty="0" smtClean="0">
                <a:solidFill>
                  <a:srgbClr val="0000FF"/>
                </a:solidFill>
              </a:rPr>
              <a:t>n-2</a:t>
            </a:r>
            <a:r>
              <a:rPr lang="en-US" sz="2400" baseline="-25000" dirty="0" smtClean="0"/>
              <a:t>	</a:t>
            </a:r>
            <a:r>
              <a:rPr lang="en-US" sz="2400" dirty="0" smtClean="0"/>
              <a:t> [Given a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 = 2, a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 = 3]</a:t>
            </a:r>
          </a:p>
          <a:p>
            <a:pPr marL="457200" indent="-457200"/>
            <a:r>
              <a:rPr lang="en-US" sz="2400" b="1" dirty="0" smtClean="0">
                <a:solidFill>
                  <a:srgbClr val="0000FF"/>
                </a:solidFill>
              </a:rPr>
              <a:t>	</a:t>
            </a:r>
          </a:p>
          <a:p>
            <a:pPr marL="457200" indent="-457200"/>
            <a:r>
              <a:rPr lang="en-US" sz="2400" b="1" dirty="0" smtClean="0">
                <a:solidFill>
                  <a:srgbClr val="0000FF"/>
                </a:solidFill>
              </a:rPr>
              <a:t>	</a:t>
            </a:r>
            <a:r>
              <a:rPr lang="en-US" sz="2400" dirty="0" smtClean="0">
                <a:solidFill>
                  <a:srgbClr val="0000FF"/>
                </a:solidFill>
              </a:rPr>
              <a:t>For </a:t>
            </a:r>
            <a:r>
              <a:rPr lang="en-US" sz="2400" dirty="0" err="1" smtClean="0">
                <a:solidFill>
                  <a:srgbClr val="0000FF"/>
                </a:solidFill>
              </a:rPr>
              <a:t>n</a:t>
            </a:r>
            <a:r>
              <a:rPr lang="en-US" sz="2400" dirty="0" smtClean="0">
                <a:solidFill>
                  <a:srgbClr val="0000FF"/>
                </a:solidFill>
              </a:rPr>
              <a:t>=1, the strings are </a:t>
            </a:r>
            <a:r>
              <a:rPr lang="en-US" sz="2400" b="1" dirty="0" smtClean="0">
                <a:solidFill>
                  <a:srgbClr val="660066"/>
                </a:solidFill>
              </a:rPr>
              <a:t>0</a:t>
            </a:r>
            <a:r>
              <a:rPr lang="en-US" sz="2400" dirty="0" smtClean="0">
                <a:solidFill>
                  <a:srgbClr val="0000FF"/>
                </a:solidFill>
              </a:rPr>
              <a:t> and </a:t>
            </a:r>
            <a:r>
              <a:rPr lang="en-US" sz="2400" b="1" dirty="0" smtClean="0">
                <a:solidFill>
                  <a:srgbClr val="660066"/>
                </a:solidFill>
              </a:rPr>
              <a:t>1</a:t>
            </a:r>
          </a:p>
          <a:p>
            <a:pPr marL="457200" indent="-457200"/>
            <a:r>
              <a:rPr lang="en-US" sz="2400" dirty="0" smtClean="0">
                <a:solidFill>
                  <a:srgbClr val="0000FF"/>
                </a:solidFill>
              </a:rPr>
              <a:t>	For </a:t>
            </a:r>
            <a:r>
              <a:rPr lang="en-US" sz="2400" dirty="0" err="1" smtClean="0">
                <a:solidFill>
                  <a:srgbClr val="0000FF"/>
                </a:solidFill>
              </a:rPr>
              <a:t>n</a:t>
            </a:r>
            <a:r>
              <a:rPr lang="en-US" sz="2400" dirty="0" smtClean="0">
                <a:solidFill>
                  <a:srgbClr val="0000FF"/>
                </a:solidFill>
              </a:rPr>
              <a:t>=2, the strings are </a:t>
            </a:r>
            <a:r>
              <a:rPr lang="en-US" sz="2400" dirty="0" smtClean="0">
                <a:solidFill>
                  <a:srgbClr val="FF0000"/>
                </a:solidFill>
              </a:rPr>
              <a:t>01, 10, 11</a:t>
            </a:r>
          </a:p>
          <a:p>
            <a:pPr marL="457200" indent="-457200"/>
            <a:r>
              <a:rPr lang="en-US" sz="2400" dirty="0" smtClean="0">
                <a:solidFill>
                  <a:srgbClr val="0000FF"/>
                </a:solidFill>
              </a:rPr>
              <a:t>	For </a:t>
            </a:r>
            <a:r>
              <a:rPr lang="en-US" sz="2400" dirty="0" err="1" smtClean="0">
                <a:solidFill>
                  <a:srgbClr val="0000FF"/>
                </a:solidFill>
              </a:rPr>
              <a:t>n</a:t>
            </a:r>
            <a:r>
              <a:rPr lang="en-US" sz="2400" dirty="0" smtClean="0">
                <a:solidFill>
                  <a:srgbClr val="0000FF"/>
                </a:solidFill>
              </a:rPr>
              <a:t>=3, the strings are </a:t>
            </a:r>
            <a:r>
              <a:rPr lang="en-US" sz="2400" dirty="0" smtClean="0">
                <a:solidFill>
                  <a:srgbClr val="FF0000"/>
                </a:solidFill>
              </a:rPr>
              <a:t>01</a:t>
            </a:r>
            <a:r>
              <a:rPr lang="en-US" sz="2400" dirty="0" smtClean="0">
                <a:solidFill>
                  <a:srgbClr val="0000FF"/>
                </a:solidFill>
              </a:rPr>
              <a:t>1, </a:t>
            </a:r>
            <a:r>
              <a:rPr lang="en-US" sz="2400" dirty="0" smtClean="0">
                <a:solidFill>
                  <a:srgbClr val="FF0000"/>
                </a:solidFill>
              </a:rPr>
              <a:t>11</a:t>
            </a:r>
            <a:r>
              <a:rPr lang="en-US" sz="2400" dirty="0" smtClean="0">
                <a:solidFill>
                  <a:srgbClr val="0000FF"/>
                </a:solidFill>
              </a:rPr>
              <a:t>1, </a:t>
            </a:r>
            <a:r>
              <a:rPr lang="en-US" sz="2400" dirty="0" smtClean="0">
                <a:solidFill>
                  <a:srgbClr val="FF0000"/>
                </a:solidFill>
              </a:rPr>
              <a:t>10</a:t>
            </a:r>
            <a:r>
              <a:rPr lang="en-US" sz="2400" dirty="0" smtClean="0">
                <a:solidFill>
                  <a:srgbClr val="0000FF"/>
                </a:solidFill>
              </a:rPr>
              <a:t>1, </a:t>
            </a:r>
            <a:r>
              <a:rPr lang="en-US" sz="2400" b="1" dirty="0" smtClean="0">
                <a:solidFill>
                  <a:srgbClr val="660066"/>
                </a:solidFill>
              </a:rPr>
              <a:t>0</a:t>
            </a:r>
            <a:r>
              <a:rPr lang="en-US" sz="2400" dirty="0" smtClean="0">
                <a:solidFill>
                  <a:srgbClr val="0000FF"/>
                </a:solidFill>
              </a:rPr>
              <a:t>10, </a:t>
            </a:r>
            <a:r>
              <a:rPr lang="en-US" sz="2400" b="1" dirty="0" smtClean="0">
                <a:solidFill>
                  <a:srgbClr val="660066"/>
                </a:solidFill>
              </a:rPr>
              <a:t>1</a:t>
            </a:r>
            <a:r>
              <a:rPr lang="en-US" sz="2400" dirty="0" smtClean="0">
                <a:solidFill>
                  <a:srgbClr val="0000FF"/>
                </a:solidFill>
              </a:rPr>
              <a:t>10</a:t>
            </a:r>
          </a:p>
          <a:p>
            <a:pPr marL="457200" indent="-457200">
              <a:buAutoNum type="arabicPeriod"/>
            </a:pPr>
            <a:endParaRPr lang="en-US" sz="2400" b="1" baseline="-25000" dirty="0" smtClean="0">
              <a:solidFill>
                <a:srgbClr val="0000FF"/>
              </a:solidFill>
            </a:endParaRPr>
          </a:p>
          <a:p>
            <a:pPr marL="457200" indent="-457200"/>
            <a:endParaRPr lang="en-US" sz="2400" b="1" baseline="-25000" dirty="0" smtClean="0">
              <a:solidFill>
                <a:srgbClr val="0000FF"/>
              </a:solidFill>
            </a:endParaRPr>
          </a:p>
          <a:p>
            <a:pPr marL="457200" indent="-457200"/>
            <a:r>
              <a:rPr lang="en-US" sz="2400" b="1" baseline="-25000" dirty="0" smtClean="0">
                <a:solidFill>
                  <a:srgbClr val="0000FF"/>
                </a:solidFill>
              </a:rPr>
              <a:t>	</a:t>
            </a:r>
          </a:p>
          <a:p>
            <a:endParaRPr lang="en-US" sz="2400" b="1" baseline="-25000" dirty="0" smtClean="0">
              <a:solidFill>
                <a:srgbClr val="0000FF"/>
              </a:solidFill>
            </a:endParaRPr>
          </a:p>
          <a:p>
            <a:endParaRPr lang="en-US" sz="2400" baseline="-25000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Tower of Hanoi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848230" y="3913356"/>
            <a:ext cx="1677624" cy="151637"/>
          </a:xfrm>
          <a:prstGeom prst="rect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6671025" y="3914914"/>
            <a:ext cx="1677624" cy="151637"/>
          </a:xfrm>
          <a:prstGeom prst="rect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257169" y="3914119"/>
            <a:ext cx="1677624" cy="151637"/>
          </a:xfrm>
          <a:prstGeom prst="rect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>
            <a:off x="1799741" y="3003918"/>
            <a:ext cx="1820403" cy="1588"/>
          </a:xfrm>
          <a:prstGeom prst="line">
            <a:avLst/>
          </a:prstGeom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>
            <a:off x="4199291" y="3002361"/>
            <a:ext cx="1820403" cy="1588"/>
          </a:xfrm>
          <a:prstGeom prst="line">
            <a:avLst/>
          </a:prstGeom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>
            <a:off x="6598841" y="3000804"/>
            <a:ext cx="1820403" cy="1588"/>
          </a:xfrm>
          <a:prstGeom prst="line">
            <a:avLst/>
          </a:prstGeom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2066226" y="3695379"/>
            <a:ext cx="1251110" cy="216421"/>
          </a:xfrm>
          <a:prstGeom prst="rect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208398" y="3478958"/>
            <a:ext cx="985723" cy="216421"/>
          </a:xfrm>
          <a:prstGeom prst="rect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360048" y="3262537"/>
            <a:ext cx="720336" cy="216421"/>
          </a:xfrm>
          <a:prstGeom prst="rect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478523" y="3046116"/>
            <a:ext cx="464427" cy="216421"/>
          </a:xfrm>
          <a:prstGeom prst="rect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606477" y="2829695"/>
            <a:ext cx="208519" cy="216421"/>
          </a:xfrm>
          <a:prstGeom prst="rect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1182880" y="4985052"/>
            <a:ext cx="716576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Transfer these disks from one peg to another. However, </a:t>
            </a:r>
            <a:r>
              <a:rPr lang="en-US" dirty="0" smtClean="0">
                <a:solidFill>
                  <a:srgbClr val="0000FF"/>
                </a:solidFill>
              </a:rPr>
              <a:t>at no time,  a disk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should be placed on another disk of smaller size</a:t>
            </a:r>
            <a:r>
              <a:rPr lang="en-US" dirty="0" smtClean="0"/>
              <a:t>. Start with </a:t>
            </a:r>
            <a:r>
              <a:rPr lang="en-US" dirty="0" smtClean="0">
                <a:solidFill>
                  <a:srgbClr val="FF0000"/>
                </a:solidFill>
              </a:rPr>
              <a:t>64 disks</a:t>
            </a:r>
            <a:r>
              <a:rPr lang="en-US" dirty="0" smtClean="0"/>
              <a:t>. When</a:t>
            </a:r>
          </a:p>
          <a:p>
            <a:r>
              <a:rPr lang="en-US" dirty="0" smtClean="0"/>
              <a:t>you have finished transferring them one peg to another, the world will end.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Tower of Hanoi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849818" y="3544504"/>
            <a:ext cx="1677624" cy="151637"/>
          </a:xfrm>
          <a:prstGeom prst="rect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6672613" y="3546062"/>
            <a:ext cx="1677624" cy="151637"/>
          </a:xfrm>
          <a:prstGeom prst="rect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258757" y="3545267"/>
            <a:ext cx="1677624" cy="151637"/>
          </a:xfrm>
          <a:prstGeom prst="rect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>
            <a:off x="1801329" y="2635066"/>
            <a:ext cx="1820403" cy="1588"/>
          </a:xfrm>
          <a:prstGeom prst="line">
            <a:avLst/>
          </a:prstGeom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>
            <a:off x="4200879" y="2633509"/>
            <a:ext cx="1820403" cy="1588"/>
          </a:xfrm>
          <a:prstGeom prst="line">
            <a:avLst/>
          </a:prstGeom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>
            <a:off x="6600429" y="2631952"/>
            <a:ext cx="1820403" cy="1588"/>
          </a:xfrm>
          <a:prstGeom prst="line">
            <a:avLst/>
          </a:prstGeom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2085181" y="3326527"/>
            <a:ext cx="1251110" cy="216421"/>
          </a:xfrm>
          <a:prstGeom prst="rect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013721" y="3326527"/>
            <a:ext cx="985723" cy="216421"/>
          </a:xfrm>
          <a:prstGeom prst="rect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165371" y="3110106"/>
            <a:ext cx="720336" cy="216421"/>
          </a:xfrm>
          <a:prstGeom prst="rect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283846" y="2893685"/>
            <a:ext cx="464427" cy="216421"/>
          </a:xfrm>
          <a:prstGeom prst="rect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7411800" y="2677264"/>
            <a:ext cx="208519" cy="216421"/>
          </a:xfrm>
          <a:prstGeom prst="rect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1776302" y="4180344"/>
            <a:ext cx="6703428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Let, </a:t>
            </a:r>
            <a:r>
              <a:rPr lang="en-US" sz="2400" dirty="0" err="1" smtClean="0"/>
              <a:t>H</a:t>
            </a:r>
            <a:r>
              <a:rPr lang="en-US" sz="2400" baseline="-25000" dirty="0" err="1" smtClean="0"/>
              <a:t>n</a:t>
            </a:r>
            <a:r>
              <a:rPr lang="en-US" sz="2400" dirty="0" smtClean="0"/>
              <a:t> = number of moves to transfer </a:t>
            </a:r>
            <a:r>
              <a:rPr lang="en-US" sz="2400" dirty="0" err="1" smtClean="0"/>
              <a:t>n</a:t>
            </a:r>
            <a:r>
              <a:rPr lang="en-US" sz="2400" dirty="0" smtClean="0"/>
              <a:t> disks. Then</a:t>
            </a:r>
          </a:p>
          <a:p>
            <a:endParaRPr lang="en-US" sz="2400" dirty="0" smtClean="0"/>
          </a:p>
          <a:p>
            <a:pPr algn="ctr"/>
            <a:r>
              <a:rPr lang="en-US" sz="2400" dirty="0" smtClean="0"/>
              <a:t>				</a:t>
            </a:r>
            <a:r>
              <a:rPr lang="en-US" sz="2400" dirty="0" err="1" smtClean="0">
                <a:solidFill>
                  <a:srgbClr val="0000FF"/>
                </a:solidFill>
              </a:rPr>
              <a:t>H</a:t>
            </a:r>
            <a:r>
              <a:rPr lang="en-US" sz="2400" baseline="-25000" dirty="0" err="1" smtClean="0">
                <a:solidFill>
                  <a:srgbClr val="0000FF"/>
                </a:solidFill>
              </a:rPr>
              <a:t>n</a:t>
            </a:r>
            <a:r>
              <a:rPr lang="en-US" sz="2400" dirty="0" smtClean="0">
                <a:solidFill>
                  <a:srgbClr val="0000FF"/>
                </a:solidFill>
              </a:rPr>
              <a:t> = 2H</a:t>
            </a:r>
            <a:r>
              <a:rPr lang="en-US" sz="2400" baseline="-25000" dirty="0" smtClean="0">
                <a:solidFill>
                  <a:srgbClr val="0000FF"/>
                </a:solidFill>
              </a:rPr>
              <a:t>n-1</a:t>
            </a:r>
            <a:r>
              <a:rPr lang="en-US" sz="2400" dirty="0" smtClean="0">
                <a:solidFill>
                  <a:srgbClr val="0000FF"/>
                </a:solidFill>
              </a:rPr>
              <a:t> +1 </a:t>
            </a:r>
          </a:p>
          <a:p>
            <a:pPr algn="ctr"/>
            <a:endParaRPr lang="en-US" sz="2400" dirty="0" smtClean="0">
              <a:solidFill>
                <a:srgbClr val="0000FF"/>
              </a:solidFill>
            </a:endParaRPr>
          </a:p>
          <a:p>
            <a:pPr algn="ctr"/>
            <a:r>
              <a:rPr lang="en-US" sz="2400" dirty="0" smtClean="0">
                <a:solidFill>
                  <a:srgbClr val="0000FF"/>
                </a:solidFill>
              </a:rPr>
              <a:t>Can you solve this and compute H</a:t>
            </a:r>
            <a:r>
              <a:rPr lang="en-US" sz="2400" baseline="-25000" dirty="0" smtClean="0">
                <a:solidFill>
                  <a:srgbClr val="0000FF"/>
                </a:solidFill>
              </a:rPr>
              <a:t>64</a:t>
            </a:r>
            <a:r>
              <a:rPr lang="en-US" sz="2400" dirty="0" smtClean="0">
                <a:solidFill>
                  <a:srgbClr val="0000FF"/>
                </a:solidFill>
              </a:rPr>
              <a:t>? (H</a:t>
            </a:r>
            <a:r>
              <a:rPr lang="en-US" sz="2400" baseline="-25000" dirty="0" smtClean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0000FF"/>
                </a:solidFill>
              </a:rPr>
              <a:t> = 1. why?) </a:t>
            </a:r>
          </a:p>
          <a:p>
            <a:endParaRPr lang="en-US" sz="2400" dirty="0" smtClean="0"/>
          </a:p>
          <a:p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Solving Linear Recurrence Relations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705240" y="1417638"/>
            <a:ext cx="6021600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A </a:t>
            </a:r>
            <a:r>
              <a:rPr lang="en-US" sz="2400" b="1" i="1" dirty="0" smtClean="0">
                <a:solidFill>
                  <a:srgbClr val="FF0000"/>
                </a:solidFill>
              </a:rPr>
              <a:t>linear</a:t>
            </a:r>
            <a:r>
              <a:rPr lang="en-US" sz="2400" dirty="0" smtClean="0">
                <a:solidFill>
                  <a:srgbClr val="FF0000"/>
                </a:solidFill>
              </a:rPr>
              <a:t> recurrence relation </a:t>
            </a:r>
            <a:r>
              <a:rPr lang="en-US" sz="2400" dirty="0" smtClean="0"/>
              <a:t>is of the form</a:t>
            </a:r>
          </a:p>
          <a:p>
            <a:endParaRPr lang="en-US" sz="2400" dirty="0" smtClean="0"/>
          </a:p>
          <a:p>
            <a:r>
              <a:rPr lang="en-US" sz="2400" dirty="0" smtClean="0"/>
              <a:t>		a</a:t>
            </a:r>
            <a:r>
              <a:rPr lang="en-US" sz="2400" baseline="-25000" dirty="0" smtClean="0"/>
              <a:t>n</a:t>
            </a:r>
            <a:r>
              <a:rPr lang="en-US" sz="2400" dirty="0" smtClean="0"/>
              <a:t> = c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.a</a:t>
            </a:r>
            <a:r>
              <a:rPr lang="en-US" sz="2400" baseline="-25000" dirty="0" smtClean="0"/>
              <a:t>n-1 </a:t>
            </a:r>
            <a:r>
              <a:rPr lang="en-US" sz="2400" dirty="0" smtClean="0"/>
              <a:t>+ c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. a</a:t>
            </a:r>
            <a:r>
              <a:rPr lang="en-US" sz="2400" baseline="30000" dirty="0" smtClean="0"/>
              <a:t>n-2 </a:t>
            </a:r>
            <a:r>
              <a:rPr lang="en-US" sz="2400" dirty="0" smtClean="0"/>
              <a:t>+ c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. a</a:t>
            </a:r>
            <a:r>
              <a:rPr lang="en-US" sz="2400" baseline="30000" dirty="0" smtClean="0"/>
              <a:t>n-3 </a:t>
            </a:r>
            <a:r>
              <a:rPr lang="en-US" sz="2400" dirty="0" smtClean="0"/>
              <a:t>+ …+ c</a:t>
            </a:r>
            <a:r>
              <a:rPr lang="en-US" sz="2400" baseline="-25000" dirty="0" smtClean="0"/>
              <a:t>k</a:t>
            </a:r>
            <a:r>
              <a:rPr lang="en-US" sz="2400" dirty="0" smtClean="0"/>
              <a:t>. a</a:t>
            </a:r>
            <a:r>
              <a:rPr lang="en-US" sz="2400" baseline="30000" dirty="0" smtClean="0"/>
              <a:t>n-</a:t>
            </a:r>
            <a:r>
              <a:rPr lang="en-US" sz="2400" baseline="30000" dirty="0" err="1" smtClean="0"/>
              <a:t>k</a:t>
            </a:r>
            <a:endParaRPr lang="en-US" sz="2400" baseline="30000" dirty="0" smtClean="0"/>
          </a:p>
          <a:p>
            <a:endParaRPr lang="en-US" sz="2400" baseline="30000" dirty="0" smtClean="0"/>
          </a:p>
          <a:p>
            <a:r>
              <a:rPr lang="en-US" sz="2400" dirty="0" smtClean="0"/>
              <a:t>(here c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, c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, …, </a:t>
            </a:r>
            <a:r>
              <a:rPr lang="en-US" sz="2400" dirty="0" err="1" smtClean="0"/>
              <a:t>c</a:t>
            </a:r>
            <a:r>
              <a:rPr lang="en-US" sz="2400" baseline="-25000" dirty="0" err="1" smtClean="0"/>
              <a:t>n</a:t>
            </a:r>
            <a:r>
              <a:rPr lang="en-US" sz="2400" dirty="0" smtClean="0"/>
              <a:t> are constants) </a:t>
            </a:r>
            <a:endParaRPr lang="en-US" sz="2400" dirty="0"/>
          </a:p>
        </p:txBody>
      </p:sp>
      <p:sp>
        <p:nvSpPr>
          <p:cNvPr id="18" name="TextBox 17"/>
          <p:cNvSpPr txBox="1"/>
          <p:nvPr/>
        </p:nvSpPr>
        <p:spPr>
          <a:xfrm>
            <a:off x="457200" y="3500255"/>
            <a:ext cx="8605491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Its solution is of the form </a:t>
            </a:r>
            <a:r>
              <a:rPr lang="en-US" sz="2400" dirty="0" smtClean="0">
                <a:solidFill>
                  <a:srgbClr val="0000FF"/>
                </a:solidFill>
              </a:rPr>
              <a:t>a</a:t>
            </a:r>
            <a:r>
              <a:rPr lang="en-US" sz="2400" baseline="-25000" dirty="0" smtClean="0">
                <a:solidFill>
                  <a:srgbClr val="0000FF"/>
                </a:solidFill>
              </a:rPr>
              <a:t>n</a:t>
            </a:r>
            <a:r>
              <a:rPr lang="en-US" sz="2400" dirty="0" smtClean="0">
                <a:solidFill>
                  <a:srgbClr val="0000FF"/>
                </a:solidFill>
              </a:rPr>
              <a:t> = </a:t>
            </a:r>
            <a:r>
              <a:rPr lang="en-US" sz="2400" dirty="0" err="1" smtClean="0">
                <a:solidFill>
                  <a:srgbClr val="0000FF"/>
                </a:solidFill>
              </a:rPr>
              <a:t>r</a:t>
            </a:r>
            <a:r>
              <a:rPr lang="en-US" sz="2400" baseline="30000" dirty="0" err="1" smtClean="0">
                <a:solidFill>
                  <a:srgbClr val="0000FF"/>
                </a:solidFill>
              </a:rPr>
              <a:t>n</a:t>
            </a:r>
            <a:r>
              <a:rPr lang="en-US" sz="2400" dirty="0" smtClean="0"/>
              <a:t> (where </a:t>
            </a:r>
            <a:r>
              <a:rPr lang="en-US" sz="2400" dirty="0" err="1" smtClean="0"/>
              <a:t>r</a:t>
            </a:r>
            <a:r>
              <a:rPr lang="en-US" sz="2400" dirty="0" smtClean="0"/>
              <a:t> is a constant)</a:t>
            </a:r>
            <a:r>
              <a:rPr lang="en-US" sz="2400" dirty="0" smtClean="0"/>
              <a:t> if </a:t>
            </a:r>
            <a:r>
              <a:rPr lang="en-US" sz="2400" dirty="0" smtClean="0"/>
              <a:t>and only </a:t>
            </a:r>
            <a:r>
              <a:rPr lang="en-US" sz="2400" dirty="0" smtClean="0"/>
              <a:t>if</a:t>
            </a:r>
          </a:p>
          <a:p>
            <a:endParaRPr lang="en-US" sz="2400" dirty="0" smtClean="0"/>
          </a:p>
          <a:p>
            <a:r>
              <a:rPr lang="en-US" sz="2400" dirty="0" err="1" smtClean="0"/>
              <a:t>r</a:t>
            </a:r>
            <a:r>
              <a:rPr lang="en-US" sz="2400" dirty="0" smtClean="0"/>
              <a:t> </a:t>
            </a:r>
            <a:r>
              <a:rPr lang="en-US" sz="2400" dirty="0" smtClean="0"/>
              <a:t>is a solution of</a:t>
            </a:r>
          </a:p>
          <a:p>
            <a:endParaRPr lang="en-US" sz="2400" dirty="0" smtClean="0"/>
          </a:p>
          <a:p>
            <a:r>
              <a:rPr lang="en-US" sz="2400" dirty="0" smtClean="0"/>
              <a:t>		</a:t>
            </a:r>
            <a:r>
              <a:rPr lang="en-US" sz="2400" dirty="0" err="1" smtClean="0"/>
              <a:t>r</a:t>
            </a:r>
            <a:r>
              <a:rPr lang="en-US" sz="2400" baseline="30000" dirty="0" err="1" smtClean="0"/>
              <a:t>n</a:t>
            </a:r>
            <a:r>
              <a:rPr lang="en-US" sz="2400" dirty="0" smtClean="0"/>
              <a:t> = c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.r</a:t>
            </a:r>
            <a:r>
              <a:rPr lang="en-US" sz="2400" baseline="30000" dirty="0" smtClean="0"/>
              <a:t>n-1 </a:t>
            </a:r>
            <a:r>
              <a:rPr lang="en-US" sz="2400" dirty="0" smtClean="0"/>
              <a:t>+ c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. r</a:t>
            </a:r>
            <a:r>
              <a:rPr lang="en-US" sz="2400" baseline="30000" dirty="0" smtClean="0"/>
              <a:t>n-2 </a:t>
            </a:r>
            <a:r>
              <a:rPr lang="en-US" sz="2400" dirty="0" smtClean="0"/>
              <a:t>+ c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. r</a:t>
            </a:r>
            <a:r>
              <a:rPr lang="en-US" sz="2400" baseline="30000" dirty="0" smtClean="0"/>
              <a:t>n-3 </a:t>
            </a:r>
            <a:r>
              <a:rPr lang="en-US" sz="2400" dirty="0" smtClean="0"/>
              <a:t>+ …+ c</a:t>
            </a:r>
            <a:r>
              <a:rPr lang="en-US" sz="2400" baseline="-25000" dirty="0" smtClean="0"/>
              <a:t>k</a:t>
            </a:r>
            <a:r>
              <a:rPr lang="en-US" sz="2400" dirty="0" smtClean="0"/>
              <a:t>. </a:t>
            </a:r>
            <a:r>
              <a:rPr lang="en-US" sz="2400" dirty="0" err="1" smtClean="0"/>
              <a:t>r</a:t>
            </a:r>
            <a:r>
              <a:rPr lang="en-US" sz="2400" baseline="30000" dirty="0" err="1" smtClean="0"/>
              <a:t>n-k</a:t>
            </a:r>
            <a:r>
              <a:rPr lang="en-US" sz="2400" baseline="30000" dirty="0" smtClean="0"/>
              <a:t> </a:t>
            </a:r>
          </a:p>
          <a:p>
            <a:endParaRPr lang="en-US" dirty="0" smtClean="0"/>
          </a:p>
          <a:p>
            <a:r>
              <a:rPr lang="en-US" sz="2400" dirty="0" smtClean="0"/>
              <a:t>This equation is known as the </a:t>
            </a:r>
            <a:r>
              <a:rPr lang="en-US" sz="2400" dirty="0" smtClean="0">
                <a:solidFill>
                  <a:srgbClr val="FF0000"/>
                </a:solidFill>
              </a:rPr>
              <a:t>characteristic equation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1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457200" y="1604648"/>
            <a:ext cx="7783476" cy="68634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Solve: 	a</a:t>
            </a:r>
            <a:r>
              <a:rPr lang="en-US" sz="2400" baseline="-25000" dirty="0" smtClean="0"/>
              <a:t>n</a:t>
            </a:r>
            <a:r>
              <a:rPr lang="en-US" sz="2400" dirty="0" smtClean="0"/>
              <a:t> = a</a:t>
            </a:r>
            <a:r>
              <a:rPr lang="en-US" sz="2400" baseline="-25000" dirty="0" smtClean="0"/>
              <a:t>n-1 </a:t>
            </a:r>
            <a:r>
              <a:rPr lang="en-US" sz="2400" dirty="0" smtClean="0"/>
              <a:t>+ 2 a</a:t>
            </a:r>
            <a:r>
              <a:rPr lang="en-US" sz="2400" baseline="-25000" dirty="0" smtClean="0"/>
              <a:t>n-2 </a:t>
            </a:r>
            <a:r>
              <a:rPr lang="en-US" sz="2400" baseline="30000" dirty="0" smtClean="0"/>
              <a:t>	</a:t>
            </a:r>
            <a:r>
              <a:rPr lang="en-US" sz="2400" dirty="0" smtClean="0"/>
              <a:t>(Given that a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 = 2 and a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 = 7)</a:t>
            </a:r>
          </a:p>
          <a:p>
            <a:endParaRPr lang="en-US" sz="2400" dirty="0" smtClean="0"/>
          </a:p>
          <a:p>
            <a:r>
              <a:rPr lang="en-US" sz="2400" dirty="0" smtClean="0"/>
              <a:t>Its solution is of the form</a:t>
            </a:r>
            <a:r>
              <a:rPr lang="en-US" sz="2400" dirty="0" smtClean="0"/>
              <a:t>	a</a:t>
            </a:r>
            <a:r>
              <a:rPr lang="en-US" sz="2400" baseline="-25000" dirty="0" smtClean="0"/>
              <a:t>n</a:t>
            </a:r>
            <a:r>
              <a:rPr lang="en-US" sz="2400" dirty="0" smtClean="0"/>
              <a:t> = </a:t>
            </a:r>
            <a:r>
              <a:rPr lang="en-US" sz="2400" dirty="0" err="1" smtClean="0"/>
              <a:t>r</a:t>
            </a:r>
            <a:r>
              <a:rPr lang="en-US" sz="2400" baseline="30000" dirty="0" err="1" smtClean="0"/>
              <a:t>n</a:t>
            </a:r>
            <a:endParaRPr lang="en-US" sz="2400" dirty="0" smtClean="0"/>
          </a:p>
          <a:p>
            <a:endParaRPr lang="en-US" sz="2400" baseline="30000" dirty="0" smtClean="0"/>
          </a:p>
          <a:p>
            <a:r>
              <a:rPr lang="en-US" sz="2400" dirty="0" smtClean="0"/>
              <a:t>The </a:t>
            </a:r>
            <a:r>
              <a:rPr lang="en-US" sz="2400" dirty="0" smtClean="0">
                <a:solidFill>
                  <a:srgbClr val="FF0000"/>
                </a:solidFill>
              </a:rPr>
              <a:t>characteristic equation</a:t>
            </a:r>
            <a:r>
              <a:rPr lang="en-US" sz="2400" dirty="0" smtClean="0"/>
              <a:t> </a:t>
            </a:r>
            <a:r>
              <a:rPr lang="en-US" sz="2400" dirty="0" smtClean="0"/>
              <a:t>is:     </a:t>
            </a:r>
            <a:r>
              <a:rPr lang="en-US" sz="2400" dirty="0" smtClean="0">
                <a:solidFill>
                  <a:srgbClr val="0000FF"/>
                </a:solidFill>
              </a:rPr>
              <a:t>r</a:t>
            </a:r>
            <a:r>
              <a:rPr lang="en-US" sz="2400" baseline="30000" dirty="0" smtClean="0">
                <a:solidFill>
                  <a:srgbClr val="0000FF"/>
                </a:solidFill>
              </a:rPr>
              <a:t>2</a:t>
            </a:r>
            <a:r>
              <a:rPr lang="en-US" sz="2400" dirty="0" smtClean="0">
                <a:solidFill>
                  <a:srgbClr val="0000FF"/>
                </a:solidFill>
              </a:rPr>
              <a:t> </a:t>
            </a:r>
            <a:r>
              <a:rPr lang="en-US" sz="2400" dirty="0" smtClean="0">
                <a:solidFill>
                  <a:srgbClr val="0000FF"/>
                </a:solidFill>
              </a:rPr>
              <a:t>- </a:t>
            </a:r>
            <a:r>
              <a:rPr lang="en-US" sz="2400" dirty="0" err="1" smtClean="0">
                <a:solidFill>
                  <a:srgbClr val="0000FF"/>
                </a:solidFill>
              </a:rPr>
              <a:t>r</a:t>
            </a:r>
            <a:r>
              <a:rPr lang="en-US" sz="2400" dirty="0" smtClean="0">
                <a:solidFill>
                  <a:srgbClr val="0000FF"/>
                </a:solidFill>
              </a:rPr>
              <a:t> - 2</a:t>
            </a:r>
            <a:r>
              <a:rPr lang="en-US" sz="2400" baseline="30000" dirty="0" smtClean="0">
                <a:solidFill>
                  <a:srgbClr val="0000FF"/>
                </a:solidFill>
              </a:rPr>
              <a:t> </a:t>
            </a:r>
            <a:r>
              <a:rPr lang="en-US" sz="2400" dirty="0" smtClean="0">
                <a:solidFill>
                  <a:srgbClr val="0000FF"/>
                </a:solidFill>
              </a:rPr>
              <a:t>= 0</a:t>
            </a:r>
            <a:r>
              <a:rPr lang="en-US" sz="2400" dirty="0" smtClean="0"/>
              <a:t>. It has two roots </a:t>
            </a:r>
            <a:r>
              <a:rPr lang="en-US" sz="2400" dirty="0" err="1" smtClean="0"/>
              <a:t>r</a:t>
            </a:r>
            <a:r>
              <a:rPr lang="en-US" sz="2400" dirty="0" smtClean="0"/>
              <a:t> = 2, and </a:t>
            </a:r>
            <a:r>
              <a:rPr lang="en-US" sz="2400" dirty="0" err="1" smtClean="0"/>
              <a:t>r</a:t>
            </a:r>
            <a:r>
              <a:rPr lang="en-US" sz="2400" dirty="0" smtClean="0"/>
              <a:t> = -1</a:t>
            </a:r>
          </a:p>
          <a:p>
            <a:endParaRPr lang="en-US" sz="2400" dirty="0" smtClean="0"/>
          </a:p>
          <a:p>
            <a:r>
              <a:rPr lang="en-US" sz="2400" dirty="0" smtClean="0"/>
              <a:t>The sequence {a</a:t>
            </a:r>
            <a:r>
              <a:rPr lang="en-US" sz="2400" baseline="-25000" dirty="0" smtClean="0"/>
              <a:t>n</a:t>
            </a:r>
            <a:r>
              <a:rPr lang="en-US" sz="2400" dirty="0" smtClean="0"/>
              <a:t>} is a solution to this recurrence relation </a:t>
            </a:r>
            <a:r>
              <a:rPr lang="en-US" sz="2400" dirty="0" err="1" smtClean="0"/>
              <a:t>iff</a:t>
            </a:r>
            <a:endParaRPr lang="en-US" sz="2400" dirty="0" smtClean="0"/>
          </a:p>
          <a:p>
            <a:r>
              <a:rPr lang="en-US" sz="2400" dirty="0" smtClean="0"/>
              <a:t>a</a:t>
            </a:r>
            <a:r>
              <a:rPr lang="en-US" sz="2400" baseline="-25000" dirty="0" smtClean="0"/>
              <a:t>n</a:t>
            </a:r>
            <a:r>
              <a:rPr lang="en-US" sz="2400" dirty="0" smtClean="0"/>
              <a:t> =</a:t>
            </a:r>
            <a:r>
              <a:rPr lang="en-US" sz="2400" dirty="0" smtClean="0"/>
              <a:t> α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 </a:t>
            </a:r>
            <a:r>
              <a:rPr lang="en-US" sz="2400" dirty="0" smtClean="0"/>
              <a:t>2</a:t>
            </a:r>
            <a:r>
              <a:rPr lang="en-US" sz="2400" baseline="30000" dirty="0" smtClean="0"/>
              <a:t>n</a:t>
            </a:r>
            <a:r>
              <a:rPr lang="en-US" sz="2400" dirty="0" smtClean="0"/>
              <a:t> +</a:t>
            </a:r>
            <a:r>
              <a:rPr lang="en-US" sz="2400" dirty="0" smtClean="0"/>
              <a:t> α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 </a:t>
            </a:r>
            <a:r>
              <a:rPr lang="en-US" sz="2400" dirty="0" smtClean="0"/>
              <a:t>(-1)</a:t>
            </a:r>
            <a:r>
              <a:rPr lang="en-US" sz="2400" baseline="30000" dirty="0" smtClean="0"/>
              <a:t>n</a:t>
            </a:r>
          </a:p>
          <a:p>
            <a:endParaRPr lang="en-US" sz="2400" baseline="30000" dirty="0" smtClean="0"/>
          </a:p>
          <a:p>
            <a:r>
              <a:rPr lang="en-US" sz="2400" dirty="0" smtClean="0"/>
              <a:t>a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 = 2 =</a:t>
            </a:r>
            <a:r>
              <a:rPr lang="en-US" sz="2400" dirty="0" smtClean="0"/>
              <a:t> α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 </a:t>
            </a:r>
            <a:r>
              <a:rPr lang="en-US" sz="2400" dirty="0" smtClean="0"/>
              <a:t>+</a:t>
            </a:r>
            <a:r>
              <a:rPr lang="en-US" sz="2400" dirty="0" smtClean="0"/>
              <a:t> α</a:t>
            </a:r>
            <a:r>
              <a:rPr lang="en-US" sz="2400" baseline="-25000" dirty="0" smtClean="0"/>
              <a:t>2</a:t>
            </a:r>
            <a:endParaRPr lang="en-US" sz="2400" baseline="-25000" dirty="0" smtClean="0"/>
          </a:p>
          <a:p>
            <a:r>
              <a:rPr lang="en-US" sz="2400" dirty="0" smtClean="0"/>
              <a:t>a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 = 7 =</a:t>
            </a:r>
            <a:r>
              <a:rPr lang="en-US" sz="2400" dirty="0" smtClean="0"/>
              <a:t> α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. 2 +</a:t>
            </a:r>
            <a:r>
              <a:rPr lang="en-US" sz="2400" dirty="0" smtClean="0"/>
              <a:t> α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.</a:t>
            </a:r>
            <a:r>
              <a:rPr lang="en-US" sz="2400" dirty="0" smtClean="0"/>
              <a:t>(</a:t>
            </a:r>
            <a:r>
              <a:rPr lang="en-US" sz="2400" dirty="0" smtClean="0"/>
              <a:t>-1)		This leads to</a:t>
            </a:r>
            <a:r>
              <a:rPr lang="en-US" sz="2400" dirty="0" smtClean="0"/>
              <a:t> α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= 3 +</a:t>
            </a:r>
            <a:r>
              <a:rPr lang="en-US" sz="2400" dirty="0" smtClean="0"/>
              <a:t> α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 </a:t>
            </a:r>
            <a:r>
              <a:rPr lang="en-US" sz="2400" dirty="0" smtClean="0"/>
              <a:t>= -1</a:t>
            </a:r>
          </a:p>
          <a:p>
            <a:endParaRPr lang="en-US" sz="2400" baseline="30000" dirty="0" smtClean="0"/>
          </a:p>
          <a:p>
            <a:r>
              <a:rPr lang="en-US" sz="2400" b="1" dirty="0" smtClean="0">
                <a:solidFill>
                  <a:srgbClr val="0000FF"/>
                </a:solidFill>
              </a:rPr>
              <a:t>So, the solution is a</a:t>
            </a:r>
            <a:r>
              <a:rPr lang="en-US" sz="2400" b="1" baseline="-25000" dirty="0" smtClean="0">
                <a:solidFill>
                  <a:srgbClr val="0000FF"/>
                </a:solidFill>
              </a:rPr>
              <a:t>n</a:t>
            </a:r>
            <a:r>
              <a:rPr lang="en-US" sz="2400" b="1" dirty="0" smtClean="0">
                <a:solidFill>
                  <a:srgbClr val="0000FF"/>
                </a:solidFill>
              </a:rPr>
              <a:t> = 3. 2</a:t>
            </a:r>
            <a:r>
              <a:rPr lang="en-US" sz="2400" b="1" baseline="30000" dirty="0" smtClean="0">
                <a:solidFill>
                  <a:srgbClr val="0000FF"/>
                </a:solidFill>
              </a:rPr>
              <a:t>n</a:t>
            </a:r>
            <a:r>
              <a:rPr lang="en-US" sz="2400" b="1" dirty="0" smtClean="0">
                <a:solidFill>
                  <a:srgbClr val="0000FF"/>
                </a:solidFill>
              </a:rPr>
              <a:t> - (-1)</a:t>
            </a:r>
            <a:r>
              <a:rPr lang="en-US" sz="2400" b="1" baseline="30000" dirty="0" smtClean="0">
                <a:solidFill>
                  <a:srgbClr val="0000FF"/>
                </a:solidFill>
              </a:rPr>
              <a:t>n</a:t>
            </a:r>
          </a:p>
          <a:p>
            <a:endParaRPr lang="en-US" sz="2400" baseline="300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baseline="30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2: Fibonacci sequence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457200" y="1604648"/>
            <a:ext cx="8561540" cy="66787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Solve: 	f</a:t>
            </a:r>
            <a:r>
              <a:rPr lang="en-US" sz="2400" baseline="-25000" dirty="0" smtClean="0"/>
              <a:t>n</a:t>
            </a:r>
            <a:r>
              <a:rPr lang="en-US" sz="2400" dirty="0" smtClean="0"/>
              <a:t> = f</a:t>
            </a:r>
            <a:r>
              <a:rPr lang="en-US" sz="2400" baseline="-25000" dirty="0" smtClean="0"/>
              <a:t>n-1 </a:t>
            </a:r>
            <a:r>
              <a:rPr lang="en-US" sz="2400" dirty="0" smtClean="0"/>
              <a:t>+ f</a:t>
            </a:r>
            <a:r>
              <a:rPr lang="en-US" sz="2400" baseline="-25000" dirty="0" smtClean="0"/>
              <a:t>n-2 </a:t>
            </a:r>
            <a:r>
              <a:rPr lang="en-US" sz="2400" baseline="30000" dirty="0" smtClean="0"/>
              <a:t>	</a:t>
            </a:r>
            <a:r>
              <a:rPr lang="en-US" sz="2400" dirty="0" smtClean="0"/>
              <a:t>(Given that f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 = 0 and f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 = 1)</a:t>
            </a:r>
          </a:p>
          <a:p>
            <a:endParaRPr lang="en-US" sz="2400" dirty="0" smtClean="0"/>
          </a:p>
          <a:p>
            <a:r>
              <a:rPr lang="en-US" sz="2400" dirty="0" smtClean="0"/>
              <a:t>Its solution is of the form</a:t>
            </a:r>
            <a:r>
              <a:rPr lang="en-US" sz="2400" dirty="0" smtClean="0"/>
              <a:t>	f</a:t>
            </a:r>
            <a:r>
              <a:rPr lang="en-US" sz="2400" baseline="-25000" dirty="0" smtClean="0"/>
              <a:t>n</a:t>
            </a:r>
            <a:r>
              <a:rPr lang="en-US" sz="2400" dirty="0" smtClean="0"/>
              <a:t> = </a:t>
            </a:r>
            <a:r>
              <a:rPr lang="en-US" sz="2400" dirty="0" err="1" smtClean="0"/>
              <a:t>r</a:t>
            </a:r>
            <a:r>
              <a:rPr lang="en-US" sz="2400" baseline="30000" dirty="0" err="1" smtClean="0"/>
              <a:t>n</a:t>
            </a:r>
            <a:endParaRPr lang="en-US" sz="2400" dirty="0" smtClean="0"/>
          </a:p>
          <a:p>
            <a:endParaRPr lang="en-US" sz="2400" baseline="30000" dirty="0" smtClean="0"/>
          </a:p>
          <a:p>
            <a:r>
              <a:rPr lang="en-US" sz="2400" dirty="0" smtClean="0"/>
              <a:t>The </a:t>
            </a:r>
            <a:r>
              <a:rPr lang="en-US" sz="2400" dirty="0" smtClean="0">
                <a:solidFill>
                  <a:srgbClr val="FF0000"/>
                </a:solidFill>
              </a:rPr>
              <a:t>characteristic equation</a:t>
            </a:r>
            <a:r>
              <a:rPr lang="en-US" sz="2400" dirty="0" smtClean="0"/>
              <a:t> is:	r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 - </a:t>
            </a:r>
            <a:r>
              <a:rPr lang="en-US" sz="2400" dirty="0" err="1" smtClean="0"/>
              <a:t>r</a:t>
            </a:r>
            <a:r>
              <a:rPr lang="en-US" sz="2400" dirty="0" smtClean="0"/>
              <a:t> - 1</a:t>
            </a:r>
            <a:r>
              <a:rPr lang="en-US" sz="2400" baseline="30000" dirty="0" smtClean="0"/>
              <a:t> </a:t>
            </a:r>
            <a:r>
              <a:rPr lang="en-US" sz="2400" dirty="0" smtClean="0"/>
              <a:t>= 0. It has two roots </a:t>
            </a:r>
          </a:p>
          <a:p>
            <a:r>
              <a:rPr lang="en-US" sz="2400" dirty="0" err="1" smtClean="0"/>
              <a:t>r</a:t>
            </a:r>
            <a:r>
              <a:rPr lang="en-US" sz="2400" dirty="0" smtClean="0"/>
              <a:t> = ½(1 + √</a:t>
            </a:r>
            <a:r>
              <a:rPr lang="en-US" dirty="0" smtClean="0"/>
              <a:t>5</a:t>
            </a:r>
            <a:r>
              <a:rPr lang="en-US" sz="2400" dirty="0" smtClean="0"/>
              <a:t>) and ½(1 - √</a:t>
            </a:r>
            <a:r>
              <a:rPr lang="en-US" dirty="0" smtClean="0"/>
              <a:t>5</a:t>
            </a:r>
            <a:r>
              <a:rPr lang="en-US" sz="2400" dirty="0" smtClean="0"/>
              <a:t>) </a:t>
            </a:r>
          </a:p>
          <a:p>
            <a:endParaRPr lang="en-US" sz="2400" dirty="0" smtClean="0"/>
          </a:p>
          <a:p>
            <a:r>
              <a:rPr lang="en-US" sz="2400" dirty="0" smtClean="0"/>
              <a:t>The sequence {a</a:t>
            </a:r>
            <a:r>
              <a:rPr lang="en-US" sz="2400" baseline="-25000" dirty="0" smtClean="0"/>
              <a:t>n</a:t>
            </a:r>
            <a:r>
              <a:rPr lang="en-US" sz="2400" dirty="0" smtClean="0"/>
              <a:t>} is a solution to this recurrence relation </a:t>
            </a:r>
            <a:r>
              <a:rPr lang="en-US" sz="2400" dirty="0" err="1" smtClean="0"/>
              <a:t>iff</a:t>
            </a:r>
            <a:endParaRPr lang="en-US" sz="2400" dirty="0" smtClean="0"/>
          </a:p>
          <a:p>
            <a:r>
              <a:rPr lang="en-US" sz="2400" dirty="0" smtClean="0"/>
              <a:t>f</a:t>
            </a:r>
            <a:r>
              <a:rPr lang="en-US" sz="2400" baseline="-25000" dirty="0" smtClean="0"/>
              <a:t>n</a:t>
            </a:r>
            <a:r>
              <a:rPr lang="en-US" sz="2400" dirty="0" smtClean="0"/>
              <a:t> =</a:t>
            </a:r>
            <a:r>
              <a:rPr lang="en-US" sz="2400" dirty="0" smtClean="0"/>
              <a:t> α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 </a:t>
            </a:r>
            <a:r>
              <a:rPr lang="en-US" sz="2400" dirty="0" smtClean="0"/>
              <a:t>(½(1 + </a:t>
            </a:r>
            <a:r>
              <a:rPr lang="en-US" sz="2400" dirty="0" smtClean="0"/>
              <a:t>√</a:t>
            </a:r>
            <a:r>
              <a:rPr lang="en-US" dirty="0" smtClean="0">
                <a:solidFill>
                  <a:prstClr val="black"/>
                </a:solidFill>
              </a:rPr>
              <a:t>5</a:t>
            </a:r>
            <a:r>
              <a:rPr lang="en-US" sz="2400" dirty="0" smtClean="0"/>
              <a:t>)</a:t>
            </a:r>
            <a:r>
              <a:rPr lang="en-US" sz="2400" dirty="0" smtClean="0"/>
              <a:t>)</a:t>
            </a:r>
            <a:r>
              <a:rPr lang="en-US" sz="2400" baseline="30000" dirty="0" smtClean="0"/>
              <a:t>n</a:t>
            </a:r>
            <a:r>
              <a:rPr lang="en-US" sz="2400" dirty="0" smtClean="0"/>
              <a:t> +</a:t>
            </a:r>
            <a:r>
              <a:rPr lang="en-US" sz="2400" dirty="0" smtClean="0"/>
              <a:t> α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 </a:t>
            </a:r>
            <a:r>
              <a:rPr lang="en-US" sz="2400" dirty="0" smtClean="0"/>
              <a:t>(½(1 - </a:t>
            </a:r>
            <a:r>
              <a:rPr lang="en-US" sz="2400" dirty="0" smtClean="0"/>
              <a:t>√</a:t>
            </a:r>
            <a:r>
              <a:rPr lang="en-US" dirty="0" smtClean="0">
                <a:solidFill>
                  <a:prstClr val="black"/>
                </a:solidFill>
              </a:rPr>
              <a:t>5</a:t>
            </a:r>
            <a:r>
              <a:rPr lang="en-US" sz="2400" dirty="0" smtClean="0"/>
              <a:t>)</a:t>
            </a:r>
            <a:r>
              <a:rPr lang="en-US" sz="2400" dirty="0" smtClean="0"/>
              <a:t>)</a:t>
            </a:r>
            <a:r>
              <a:rPr lang="en-US" sz="2400" baseline="30000" dirty="0" smtClean="0"/>
              <a:t>n </a:t>
            </a:r>
          </a:p>
          <a:p>
            <a:endParaRPr lang="en-US" sz="2400" baseline="30000" dirty="0" smtClean="0"/>
          </a:p>
          <a:p>
            <a:r>
              <a:rPr lang="en-US" sz="2000" dirty="0" smtClean="0">
                <a:latin typeface="Arial Narrow"/>
                <a:cs typeface="Arial Narrow"/>
              </a:rPr>
              <a:t>(</a:t>
            </a:r>
            <a:r>
              <a:rPr lang="en-US" sz="2000" dirty="0" smtClean="0">
                <a:solidFill>
                  <a:srgbClr val="0000FF"/>
                </a:solidFill>
                <a:latin typeface="Arial Narrow"/>
                <a:cs typeface="Arial Narrow"/>
              </a:rPr>
              <a:t>Now, compute</a:t>
            </a:r>
            <a:r>
              <a:rPr lang="en-US" sz="2000" dirty="0" smtClean="0">
                <a:solidFill>
                  <a:srgbClr val="0000FF"/>
                </a:solidFill>
                <a:latin typeface="Arial Narrow"/>
                <a:cs typeface="Arial Narrow"/>
              </a:rPr>
              <a:t> </a:t>
            </a:r>
            <a:r>
              <a:rPr lang="en-US" sz="2000" dirty="0" smtClean="0"/>
              <a:t>α</a:t>
            </a:r>
            <a:r>
              <a:rPr lang="en-US" sz="2000" dirty="0" smtClean="0">
                <a:solidFill>
                  <a:srgbClr val="0000FF"/>
                </a:solidFill>
                <a:latin typeface="Arial Narrow"/>
                <a:cs typeface="Arial Narrow"/>
              </a:rPr>
              <a:t>1 </a:t>
            </a:r>
            <a:r>
              <a:rPr lang="en-US" sz="2000" dirty="0" smtClean="0">
                <a:solidFill>
                  <a:srgbClr val="0000FF"/>
                </a:solidFill>
                <a:latin typeface="Arial Narrow"/>
                <a:cs typeface="Arial Narrow"/>
              </a:rPr>
              <a:t>and</a:t>
            </a:r>
            <a:r>
              <a:rPr lang="en-US" sz="2000" dirty="0" smtClean="0">
                <a:solidFill>
                  <a:srgbClr val="0000FF"/>
                </a:solidFill>
                <a:latin typeface="Arial Narrow"/>
                <a:cs typeface="Arial Narrow"/>
              </a:rPr>
              <a:t> </a:t>
            </a:r>
            <a:r>
              <a:rPr lang="en-US" sz="2000" dirty="0" smtClean="0"/>
              <a:t>α</a:t>
            </a:r>
            <a:r>
              <a:rPr lang="en-US" sz="2000" dirty="0" smtClean="0">
                <a:solidFill>
                  <a:srgbClr val="0000FF"/>
                </a:solidFill>
                <a:latin typeface="Arial Narrow"/>
                <a:cs typeface="Arial Narrow"/>
              </a:rPr>
              <a:t>2 </a:t>
            </a:r>
            <a:r>
              <a:rPr lang="en-US" sz="2000" dirty="0" smtClean="0">
                <a:solidFill>
                  <a:srgbClr val="0000FF"/>
                </a:solidFill>
                <a:latin typeface="Arial Narrow"/>
                <a:cs typeface="Arial Narrow"/>
              </a:rPr>
              <a:t>from the initial conditions</a:t>
            </a:r>
            <a:r>
              <a:rPr lang="en-US" sz="2000" dirty="0" smtClean="0">
                <a:latin typeface="Arial Narrow"/>
                <a:cs typeface="Arial Narrow"/>
              </a:rPr>
              <a:t>):</a:t>
            </a:r>
            <a:r>
              <a:rPr lang="en-US" sz="2000" dirty="0" smtClean="0">
                <a:latin typeface="Arial Narrow"/>
                <a:cs typeface="Arial Narrow"/>
              </a:rPr>
              <a:t> </a:t>
            </a:r>
            <a:r>
              <a:rPr lang="en-US" sz="2000" dirty="0" smtClean="0"/>
              <a:t>α</a:t>
            </a:r>
            <a:r>
              <a:rPr lang="en-US" sz="2000" dirty="0" smtClean="0">
                <a:latin typeface="Arial Narrow"/>
                <a:cs typeface="Arial Narrow"/>
              </a:rPr>
              <a:t>1 </a:t>
            </a:r>
            <a:r>
              <a:rPr lang="en-US" sz="2000" dirty="0" smtClean="0">
                <a:latin typeface="Arial Narrow"/>
                <a:cs typeface="Arial Narrow"/>
              </a:rPr>
              <a:t>= 1/</a:t>
            </a:r>
            <a:r>
              <a:rPr lang="en-US" sz="2000" dirty="0" smtClean="0"/>
              <a:t>√5 and </a:t>
            </a:r>
            <a:r>
              <a:rPr lang="en-US" sz="2000" dirty="0" smtClean="0">
                <a:latin typeface="Arial Narrow"/>
                <a:cs typeface="Arial Narrow"/>
              </a:rPr>
              <a:t> </a:t>
            </a:r>
            <a:r>
              <a:rPr lang="en-US" sz="2000" dirty="0" smtClean="0"/>
              <a:t>α</a:t>
            </a:r>
            <a:r>
              <a:rPr lang="en-US" sz="2000" dirty="0" smtClean="0">
                <a:latin typeface="Arial Narrow"/>
                <a:cs typeface="Arial Narrow"/>
              </a:rPr>
              <a:t>2 </a:t>
            </a:r>
            <a:r>
              <a:rPr lang="en-US" sz="2000" dirty="0" smtClean="0">
                <a:latin typeface="Arial Narrow"/>
                <a:cs typeface="Arial Narrow"/>
              </a:rPr>
              <a:t>= -1/</a:t>
            </a:r>
            <a:r>
              <a:rPr lang="en-US" sz="2000" dirty="0" smtClean="0"/>
              <a:t>√5</a:t>
            </a:r>
            <a:r>
              <a:rPr lang="en-US" sz="2000" dirty="0" smtClean="0">
                <a:latin typeface="Arial Narrow"/>
                <a:cs typeface="Arial Narrow"/>
              </a:rPr>
              <a:t> </a:t>
            </a:r>
            <a:endParaRPr lang="en-US" sz="2000" baseline="30000" dirty="0" smtClean="0">
              <a:latin typeface="Arial Narrow"/>
              <a:cs typeface="Arial Narrow"/>
            </a:endParaRPr>
          </a:p>
          <a:p>
            <a:endParaRPr lang="en-US" sz="2400" baseline="30000" dirty="0" smtClean="0"/>
          </a:p>
          <a:p>
            <a:r>
              <a:rPr lang="en-US" sz="2400" b="1" dirty="0" smtClean="0">
                <a:solidFill>
                  <a:srgbClr val="0000FF"/>
                </a:solidFill>
              </a:rPr>
              <a:t>The final solution is f</a:t>
            </a:r>
            <a:r>
              <a:rPr lang="en-US" sz="2400" b="1" baseline="-25000" dirty="0" smtClean="0">
                <a:solidFill>
                  <a:srgbClr val="0000FF"/>
                </a:solidFill>
              </a:rPr>
              <a:t>n</a:t>
            </a:r>
            <a:r>
              <a:rPr lang="en-US" sz="2400" b="1" dirty="0" smtClean="0">
                <a:solidFill>
                  <a:srgbClr val="0000FF"/>
                </a:solidFill>
              </a:rPr>
              <a:t> = </a:t>
            </a:r>
            <a:r>
              <a:rPr lang="en-US" sz="2400" dirty="0" smtClean="0">
                <a:latin typeface="Arial Narrow"/>
                <a:cs typeface="Arial Narrow"/>
              </a:rPr>
              <a:t>1/</a:t>
            </a:r>
            <a:r>
              <a:rPr lang="en-US" sz="2400" dirty="0" smtClean="0"/>
              <a:t>√</a:t>
            </a:r>
            <a:r>
              <a:rPr lang="en-US" dirty="0" smtClean="0">
                <a:solidFill>
                  <a:prstClr val="black"/>
                </a:solidFill>
              </a:rPr>
              <a:t>5</a:t>
            </a:r>
            <a:r>
              <a:rPr lang="en-US" sz="2400" dirty="0" smtClean="0"/>
              <a:t>. </a:t>
            </a:r>
            <a:r>
              <a:rPr lang="en-US" sz="2400" dirty="0" smtClean="0"/>
              <a:t>(½(1 + </a:t>
            </a:r>
            <a:r>
              <a:rPr lang="en-US" sz="2400" dirty="0" smtClean="0"/>
              <a:t>√</a:t>
            </a:r>
            <a:r>
              <a:rPr lang="en-US" dirty="0" smtClean="0">
                <a:solidFill>
                  <a:prstClr val="black"/>
                </a:solidFill>
              </a:rPr>
              <a:t>5</a:t>
            </a:r>
            <a:r>
              <a:rPr lang="en-US" sz="2400" dirty="0" smtClean="0"/>
              <a:t>)</a:t>
            </a:r>
            <a:r>
              <a:rPr lang="en-US" sz="2400" dirty="0" smtClean="0"/>
              <a:t>)</a:t>
            </a:r>
            <a:r>
              <a:rPr lang="en-US" sz="2400" baseline="30000" dirty="0" smtClean="0"/>
              <a:t>n</a:t>
            </a:r>
            <a:r>
              <a:rPr lang="en-US" sz="2400" dirty="0" smtClean="0"/>
              <a:t> - </a:t>
            </a:r>
            <a:r>
              <a:rPr lang="en-US" sz="2400" dirty="0" smtClean="0">
                <a:latin typeface="Arial Narrow"/>
                <a:cs typeface="Arial Narrow"/>
              </a:rPr>
              <a:t>1/</a:t>
            </a:r>
            <a:r>
              <a:rPr lang="en-US" sz="2400" dirty="0" smtClean="0"/>
              <a:t>√</a:t>
            </a:r>
            <a:r>
              <a:rPr lang="en-US" dirty="0" smtClean="0">
                <a:solidFill>
                  <a:prstClr val="black"/>
                </a:solidFill>
              </a:rPr>
              <a:t>5</a:t>
            </a:r>
            <a:r>
              <a:rPr lang="en-US" sz="2400" dirty="0" smtClean="0"/>
              <a:t>.</a:t>
            </a:r>
            <a:r>
              <a:rPr lang="en-US" sz="2400" dirty="0" smtClean="0"/>
              <a:t>(½(1 - </a:t>
            </a:r>
            <a:r>
              <a:rPr lang="en-US" sz="2400" dirty="0" smtClean="0"/>
              <a:t>√</a:t>
            </a:r>
            <a:r>
              <a:rPr lang="en-US" dirty="0" smtClean="0">
                <a:solidFill>
                  <a:prstClr val="black"/>
                </a:solidFill>
              </a:rPr>
              <a:t>5</a:t>
            </a:r>
            <a:r>
              <a:rPr lang="en-US" sz="2400" dirty="0" smtClean="0"/>
              <a:t>)</a:t>
            </a:r>
            <a:r>
              <a:rPr lang="en-US" sz="2400" dirty="0" smtClean="0"/>
              <a:t>)</a:t>
            </a:r>
            <a:r>
              <a:rPr lang="en-US" sz="2400" baseline="30000" dirty="0" smtClean="0"/>
              <a:t>n </a:t>
            </a:r>
          </a:p>
          <a:p>
            <a:endParaRPr lang="en-US" sz="2400" b="1" baseline="30000" dirty="0" smtClean="0">
              <a:solidFill>
                <a:srgbClr val="0000FF"/>
              </a:solidFill>
            </a:endParaRPr>
          </a:p>
          <a:p>
            <a:endParaRPr lang="en-US" sz="2400" baseline="300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baseline="30000" dirty="0"/>
          </a:p>
        </p:txBody>
      </p:sp>
      <p:sp>
        <p:nvSpPr>
          <p:cNvPr id="5" name="Rectangle 4"/>
          <p:cNvSpPr/>
          <p:nvPr/>
        </p:nvSpPr>
        <p:spPr>
          <a:xfrm>
            <a:off x="8156086" y="5555848"/>
            <a:ext cx="530714" cy="584776"/>
          </a:xfrm>
          <a:prstGeom prst="rect">
            <a:avLst/>
          </a:prstGeom>
          <a:solidFill>
            <a:srgbClr val="FF6600"/>
          </a:solidFill>
        </p:spPr>
        <p:txBody>
          <a:bodyPr wrap="none">
            <a:spAutoFit/>
          </a:bodyPr>
          <a:lstStyle/>
          <a:p>
            <a:pPr lvl="0"/>
            <a:r>
              <a:rPr lang="en-US" sz="3200" dirty="0" err="1" smtClean="0">
                <a:solidFill>
                  <a:prstClr val="black"/>
                </a:solidFill>
                <a:sym typeface="Wingdings"/>
              </a:rPr>
              <a:t></a:t>
            </a:r>
            <a:endParaRPr lang="en-US" sz="3200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1146</TotalTime>
  <Words>2324</Words>
  <Application>Microsoft Macintosh PowerPoint</Application>
  <PresentationFormat>On-screen Show (4:3)</PresentationFormat>
  <Paragraphs>356</Paragraphs>
  <Slides>39</Slides>
  <Notes>3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0" baseType="lpstr">
      <vt:lpstr>Office Theme</vt:lpstr>
      <vt:lpstr>22C:19 Discrete Math Advanced Counting</vt:lpstr>
      <vt:lpstr>Compound Interest</vt:lpstr>
      <vt:lpstr>Recurrence Relation</vt:lpstr>
      <vt:lpstr>Example of Recurrence Relations</vt:lpstr>
      <vt:lpstr>Tower of Hanoi</vt:lpstr>
      <vt:lpstr>Tower of Hanoi</vt:lpstr>
      <vt:lpstr>Solving Linear Recurrence Relations</vt:lpstr>
      <vt:lpstr>Example 1</vt:lpstr>
      <vt:lpstr>Example 2: Fibonacci sequence</vt:lpstr>
      <vt:lpstr>22C:19 Discrete Math Relations</vt:lpstr>
      <vt:lpstr>What is a relation?</vt:lpstr>
      <vt:lpstr>What is a relation?</vt:lpstr>
      <vt:lpstr>Representing Relations</vt:lpstr>
      <vt:lpstr>Relations vs. Functions</vt:lpstr>
      <vt:lpstr>When to use which?</vt:lpstr>
      <vt:lpstr>Relation within a set</vt:lpstr>
      <vt:lpstr>Properties of Relations</vt:lpstr>
      <vt:lpstr>Reflexivity</vt:lpstr>
      <vt:lpstr>Symmetry</vt:lpstr>
      <vt:lpstr>Anti-symmetry</vt:lpstr>
      <vt:lpstr>More on symmetric relations</vt:lpstr>
      <vt:lpstr>Transitivity</vt:lpstr>
      <vt:lpstr>Examples of transitive relations</vt:lpstr>
      <vt:lpstr>Summary of properties</vt:lpstr>
      <vt:lpstr>Operations on relations</vt:lpstr>
      <vt:lpstr>More operations on relations: Composition</vt:lpstr>
      <vt:lpstr>More operations on relations: Composition</vt:lpstr>
      <vt:lpstr>n-ary relations</vt:lpstr>
      <vt:lpstr>Relational Data Model</vt:lpstr>
      <vt:lpstr>Relational Data Model</vt:lpstr>
      <vt:lpstr>Operations on n-ary relations </vt:lpstr>
      <vt:lpstr>Operations on n-ary relations </vt:lpstr>
      <vt:lpstr>Use of the operations on  n-ary relations </vt:lpstr>
      <vt:lpstr>Representing Relations Using Matrices  </vt:lpstr>
      <vt:lpstr>Representing Relations Using Matrices  </vt:lpstr>
      <vt:lpstr>Representing Relations Using Digraph  </vt:lpstr>
      <vt:lpstr>Equivalence Relations  </vt:lpstr>
      <vt:lpstr>Partial Orders </vt:lpstr>
      <vt:lpstr>Partial Orders </vt:lpstr>
    </vt:vector>
  </TitlesOfParts>
  <Company>University of Iowa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22C:19 Discrete Math</dc:title>
  <dc:creator>Sukumar Ghosh</dc:creator>
  <cp:lastModifiedBy>Sukumar Ghosh</cp:lastModifiedBy>
  <cp:revision>139</cp:revision>
  <dcterms:created xsi:type="dcterms:W3CDTF">2011-11-09T01:11:47Z</dcterms:created>
  <dcterms:modified xsi:type="dcterms:W3CDTF">2011-11-09T01:36:44Z</dcterms:modified>
</cp:coreProperties>
</file>