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70" r:id="rId4"/>
    <p:sldId id="279" r:id="rId5"/>
    <p:sldId id="26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3" r:id="rId14"/>
    <p:sldId id="274" r:id="rId15"/>
    <p:sldId id="265" r:id="rId16"/>
    <p:sldId id="266" r:id="rId17"/>
    <p:sldId id="281" r:id="rId18"/>
    <p:sldId id="284" r:id="rId19"/>
    <p:sldId id="268" r:id="rId20"/>
    <p:sldId id="269" r:id="rId21"/>
    <p:sldId id="271" r:id="rId22"/>
    <p:sldId id="275" r:id="rId23"/>
    <p:sldId id="276" r:id="rId24"/>
    <p:sldId id="278" r:id="rId25"/>
    <p:sldId id="277" r:id="rId26"/>
    <p:sldId id="282" r:id="rId27"/>
    <p:sldId id="283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5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Discrete Probability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Fall 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900093"/>
            <a:ext cx="6172200" cy="3454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gambling worth?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4110" y="1654888"/>
            <a:ext cx="6983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Disclaimer</a:t>
            </a:r>
            <a:r>
              <a:rPr lang="en-US" sz="2400" dirty="0" smtClean="0"/>
              <a:t>. </a:t>
            </a:r>
            <a:r>
              <a:rPr lang="en-US" sz="2400" i="1" dirty="0" smtClean="0">
                <a:solidFill>
                  <a:srgbClr val="660066"/>
                </a:solidFill>
              </a:rPr>
              <a:t>This is a statistical analysis, not a moral or </a:t>
            </a:r>
          </a:p>
          <a:p>
            <a:r>
              <a:rPr lang="en-US" sz="2400" i="1" dirty="0" smtClean="0">
                <a:solidFill>
                  <a:srgbClr val="660066"/>
                </a:solidFill>
              </a:rPr>
              <a:t>ethical discussion</a:t>
            </a:r>
            <a:endParaRPr lang="en-US" sz="2400" i="1" dirty="0">
              <a:solidFill>
                <a:srgbClr val="6600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182" y="2635305"/>
            <a:ext cx="7190917" cy="311271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Powerball lottery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4110" y="1654888"/>
            <a:ext cx="6793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Disclaimer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660066"/>
                </a:solidFill>
              </a:rPr>
              <a:t>This is a statistical analysis, not a moral or </a:t>
            </a:r>
          </a:p>
          <a:p>
            <a:r>
              <a:rPr lang="en-US" sz="2400" dirty="0" smtClean="0">
                <a:solidFill>
                  <a:srgbClr val="660066"/>
                </a:solidFill>
              </a:rPr>
              <a:t>ethical discussion</a:t>
            </a:r>
            <a:endParaRPr lang="en-US" sz="2400" dirty="0">
              <a:solidFill>
                <a:srgbClr val="6600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10" y="2485885"/>
            <a:ext cx="6884557" cy="33194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Probability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70054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You are flipping a coin 3 times. The first flip is a tail. Given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this, what is the probability that the 3 flips produce  an odd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number of tails?</a:t>
            </a:r>
          </a:p>
          <a:p>
            <a:endParaRPr lang="en-US" sz="2400" dirty="0" smtClean="0"/>
          </a:p>
          <a:p>
            <a:r>
              <a:rPr lang="en-US" sz="2400" dirty="0" smtClean="0"/>
              <a:t>Deals with the probability of an event E when another event </a:t>
            </a:r>
          </a:p>
          <a:p>
            <a:r>
              <a:rPr lang="en-US" sz="2400" dirty="0" smtClean="0"/>
              <a:t>F has </a:t>
            </a:r>
            <a:r>
              <a:rPr lang="en-US" sz="2400" i="1" dirty="0" smtClean="0"/>
              <a:t>already occurred</a:t>
            </a:r>
            <a:r>
              <a:rPr lang="en-US" sz="2400" dirty="0" smtClean="0"/>
              <a:t>. The occurrence of F actually shrinks </a:t>
            </a:r>
          </a:p>
          <a:p>
            <a:r>
              <a:rPr lang="en-US" sz="2400" dirty="0" smtClean="0"/>
              <a:t>the sample space.</a:t>
            </a:r>
          </a:p>
          <a:p>
            <a:endParaRPr lang="en-US" sz="2400" dirty="0" smtClean="0"/>
          </a:p>
          <a:p>
            <a:r>
              <a:rPr lang="en-US" sz="2400" dirty="0" smtClean="0"/>
              <a:t>Given F, the probability of E is </a:t>
            </a:r>
          </a:p>
          <a:p>
            <a:r>
              <a:rPr lang="en-US" sz="2400" dirty="0" err="1" smtClean="0"/>
              <a:t>p(E|F</a:t>
            </a:r>
            <a:r>
              <a:rPr lang="en-US" sz="2400" dirty="0" smtClean="0"/>
              <a:t>) = </a:t>
            </a:r>
            <a:r>
              <a:rPr lang="en-US" sz="2400" dirty="0" err="1" smtClean="0"/>
              <a:t>p(E</a:t>
            </a:r>
            <a:r>
              <a:rPr lang="en-US" sz="2400" dirty="0" smtClean="0"/>
              <a:t> ⋂ F) / </a:t>
            </a:r>
            <a:r>
              <a:rPr lang="en-US" sz="2400" dirty="0" err="1" smtClean="0"/>
              <a:t>p(F</a:t>
            </a:r>
            <a:r>
              <a:rPr lang="en-US" sz="2400" dirty="0" smtClean="0"/>
              <a:t>) 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Conditional Probability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426131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probability that a </a:t>
            </a:r>
            <a:r>
              <a:rPr lang="en-US" sz="2400" dirty="0" smtClean="0">
                <a:solidFill>
                  <a:srgbClr val="0000FF"/>
                </a:solidFill>
              </a:rPr>
              <a:t>family with two children </a:t>
            </a:r>
            <a:r>
              <a:rPr lang="en-US" sz="2400" dirty="0" smtClean="0"/>
              <a:t>has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two boys</a:t>
            </a:r>
            <a:r>
              <a:rPr lang="en-US" sz="2400" dirty="0" smtClean="0"/>
              <a:t>, given that </a:t>
            </a:r>
            <a:r>
              <a:rPr lang="en-US" sz="2400" i="1" dirty="0" smtClean="0">
                <a:solidFill>
                  <a:srgbClr val="0000FF"/>
                </a:solidFill>
              </a:rPr>
              <a:t>they have at least one boy</a:t>
            </a:r>
            <a:r>
              <a:rPr lang="en-US" sz="2400" dirty="0" smtClean="0"/>
              <a:t>? </a:t>
            </a:r>
          </a:p>
          <a:p>
            <a:endParaRPr lang="en-US" sz="2400" dirty="0" smtClean="0"/>
          </a:p>
          <a:p>
            <a:r>
              <a:rPr lang="en-US" sz="2400" dirty="0" smtClean="0"/>
              <a:t>F = {BB, BG, GB}</a:t>
            </a:r>
          </a:p>
          <a:p>
            <a:r>
              <a:rPr lang="en-US" sz="2400" dirty="0" smtClean="0"/>
              <a:t>E = {BB}</a:t>
            </a:r>
          </a:p>
          <a:p>
            <a:endParaRPr lang="en-US" sz="2400" dirty="0" smtClean="0"/>
          </a:p>
          <a:p>
            <a:r>
              <a:rPr lang="en-US" sz="2400" dirty="0" smtClean="0"/>
              <a:t>If the above four events are equally likely, then </a:t>
            </a:r>
          </a:p>
          <a:p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p(F</a:t>
            </a:r>
            <a:r>
              <a:rPr lang="en-US" sz="2400" dirty="0" smtClean="0"/>
              <a:t>) = ¾, and </a:t>
            </a:r>
            <a:r>
              <a:rPr lang="en-US" sz="2400" dirty="0" err="1" smtClean="0"/>
              <a:t>p(E</a:t>
            </a:r>
            <a:r>
              <a:rPr lang="en-US" sz="2400" dirty="0" smtClean="0"/>
              <a:t> ⋂ F) = ¼</a:t>
            </a:r>
          </a:p>
          <a:p>
            <a:endParaRPr lang="en-US" sz="2400" dirty="0" smtClean="0"/>
          </a:p>
          <a:p>
            <a:r>
              <a:rPr lang="en-US" sz="2400" dirty="0" smtClean="0"/>
              <a:t>So the answer is ¼ divided by ¾ = 1/3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Monty Hall 3-door Puzzle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61" y="1565906"/>
            <a:ext cx="6745061" cy="442082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behind door number 3?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391" y="1546810"/>
            <a:ext cx="6992994" cy="461178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Bernoulli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92049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</a:t>
            </a:r>
            <a:r>
              <a:rPr lang="en-US" sz="2800" dirty="0" smtClean="0"/>
              <a:t>An experiment with only two outcomes (like </a:t>
            </a:r>
            <a:r>
              <a:rPr lang="en-US" sz="2800" dirty="0" smtClean="0">
                <a:solidFill>
                  <a:srgbClr val="0000FF"/>
                </a:solidFill>
              </a:rPr>
              <a:t>0, 1 </a:t>
            </a:r>
            <a:r>
              <a:rPr lang="en-US" sz="2800" dirty="0" smtClean="0"/>
              <a:t>or </a:t>
            </a:r>
            <a:r>
              <a:rPr lang="en-US" sz="2800" dirty="0" smtClean="0">
                <a:solidFill>
                  <a:srgbClr val="0000FF"/>
                </a:solidFill>
              </a:rPr>
              <a:t>T, F</a:t>
            </a:r>
            <a:r>
              <a:rPr lang="en-US" sz="2800" dirty="0" smtClean="0"/>
              <a:t>) is called a </a:t>
            </a:r>
            <a:r>
              <a:rPr lang="en-US" sz="2800" dirty="0" smtClean="0">
                <a:solidFill>
                  <a:srgbClr val="0000FF"/>
                </a:solidFill>
              </a:rPr>
              <a:t>Bernoulli trial . </a:t>
            </a:r>
            <a:r>
              <a:rPr lang="en-US" sz="2800" dirty="0" smtClean="0"/>
              <a:t>Many problems need to compute the probability of exactly </a:t>
            </a:r>
            <a:r>
              <a:rPr lang="en-US" sz="2800" dirty="0" err="1" smtClean="0">
                <a:solidFill>
                  <a:srgbClr val="0000FF"/>
                </a:solidFill>
              </a:rPr>
              <a:t>k</a:t>
            </a:r>
            <a:r>
              <a:rPr lang="en-US" sz="2800" dirty="0" smtClean="0">
                <a:solidFill>
                  <a:srgbClr val="0000FF"/>
                </a:solidFill>
              </a:rPr>
              <a:t> successes </a:t>
            </a:r>
            <a:r>
              <a:rPr lang="en-US" sz="2800" dirty="0" smtClean="0"/>
              <a:t>when an experiment consists of </a:t>
            </a:r>
            <a:r>
              <a:rPr lang="en-US" sz="2800" dirty="0" err="1" smtClean="0">
                <a:solidFill>
                  <a:srgbClr val="0000FF"/>
                </a:solidFill>
              </a:rPr>
              <a:t>n</a:t>
            </a:r>
            <a:r>
              <a:rPr lang="en-US" sz="2800" dirty="0" smtClean="0">
                <a:solidFill>
                  <a:srgbClr val="0000FF"/>
                </a:solidFill>
              </a:rPr>
              <a:t> independent Bernoulli trials.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Bernoulli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98228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</a:t>
            </a:r>
            <a:r>
              <a:rPr lang="en-US" sz="2800" b="1" dirty="0" smtClean="0">
                <a:solidFill>
                  <a:srgbClr val="660066"/>
                </a:solidFill>
              </a:rPr>
              <a:t>Example</a:t>
            </a:r>
            <a:r>
              <a:rPr lang="en-US" sz="2800" dirty="0" smtClean="0">
                <a:solidFill>
                  <a:srgbClr val="0000FF"/>
                </a:solidFill>
              </a:rPr>
              <a:t>. </a:t>
            </a:r>
            <a:r>
              <a:rPr lang="en-US" sz="2800" dirty="0" smtClean="0">
                <a:solidFill>
                  <a:srgbClr val="660066"/>
                </a:solidFill>
              </a:rPr>
              <a:t>A coin is </a:t>
            </a:r>
            <a:r>
              <a:rPr lang="en-US" sz="2800" i="1" dirty="0" smtClean="0">
                <a:solidFill>
                  <a:srgbClr val="660066"/>
                </a:solidFill>
              </a:rPr>
              <a:t>biased</a:t>
            </a:r>
            <a:r>
              <a:rPr lang="en-US" sz="2800" dirty="0" smtClean="0">
                <a:solidFill>
                  <a:srgbClr val="660066"/>
                </a:solidFill>
              </a:rPr>
              <a:t> so that the probability of </a:t>
            </a:r>
            <a:r>
              <a:rPr lang="en-US" sz="2800" i="1" dirty="0" smtClean="0">
                <a:solidFill>
                  <a:srgbClr val="660066"/>
                </a:solidFill>
              </a:rPr>
              <a:t>head</a:t>
            </a:r>
            <a:r>
              <a:rPr lang="en-US" sz="2800" dirty="0" smtClean="0">
                <a:solidFill>
                  <a:srgbClr val="660066"/>
                </a:solidFill>
              </a:rPr>
              <a:t>s is 2/3. What is the probability that </a:t>
            </a:r>
            <a:r>
              <a:rPr lang="en-US" sz="2800" dirty="0" smtClean="0">
                <a:solidFill>
                  <a:srgbClr val="FF0000"/>
                </a:solidFill>
              </a:rPr>
              <a:t>exactly four heads </a:t>
            </a:r>
            <a:r>
              <a:rPr lang="en-US" sz="2800" dirty="0" smtClean="0">
                <a:solidFill>
                  <a:srgbClr val="660066"/>
                </a:solidFill>
              </a:rPr>
              <a:t>come up when the coin is flipped </a:t>
            </a:r>
            <a:r>
              <a:rPr lang="en-US" sz="2800" dirty="0" smtClean="0">
                <a:solidFill>
                  <a:srgbClr val="FF0000"/>
                </a:solidFill>
              </a:rPr>
              <a:t>exactly seven times</a:t>
            </a:r>
            <a:r>
              <a:rPr lang="en-US" sz="2800" dirty="0" smtClean="0">
                <a:solidFill>
                  <a:srgbClr val="660066"/>
                </a:solidFill>
              </a:rPr>
              <a:t>?</a:t>
            </a:r>
            <a:endParaRPr lang="en-US" sz="24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Bernoulli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461695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The number of ways 4-out-of-7 flips can be heads is C(7,4).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>
                <a:solidFill>
                  <a:srgbClr val="0000FF"/>
                </a:solidFill>
              </a:rPr>
              <a:t>H H H H T T T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	T H H T H H T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	T T T H H H H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	Each flip is an independent flips. For each such pattern, the probability of 4 heads (and 3 tails) = (2/3)</a:t>
            </a:r>
            <a:r>
              <a:rPr lang="en-US" sz="2400" baseline="30000" dirty="0" smtClean="0">
                <a:solidFill>
                  <a:srgbClr val="660066"/>
                </a:solidFill>
              </a:rPr>
              <a:t>4</a:t>
            </a:r>
            <a:r>
              <a:rPr lang="en-US" sz="2400" dirty="0" smtClean="0">
                <a:solidFill>
                  <a:srgbClr val="660066"/>
                </a:solidFill>
              </a:rPr>
              <a:t>. (1/3)</a:t>
            </a:r>
            <a:r>
              <a:rPr lang="en-US" sz="2400" baseline="30000" dirty="0" smtClean="0">
                <a:solidFill>
                  <a:srgbClr val="660066"/>
                </a:solidFill>
              </a:rPr>
              <a:t>3.</a:t>
            </a:r>
            <a:r>
              <a:rPr lang="en-US" sz="2400" dirty="0" smtClean="0">
                <a:solidFill>
                  <a:srgbClr val="660066"/>
                </a:solidFill>
              </a:rPr>
              <a:t> So, in all, the probability of exactly 4 heads is </a:t>
            </a:r>
            <a:r>
              <a:rPr lang="en-US" sz="2400" dirty="0" smtClean="0">
                <a:solidFill>
                  <a:srgbClr val="FF0000"/>
                </a:solidFill>
              </a:rPr>
              <a:t>C(7,4). (2/3)</a:t>
            </a:r>
            <a:r>
              <a:rPr lang="en-US" sz="2400" baseline="30000" dirty="0" smtClean="0">
                <a:solidFill>
                  <a:srgbClr val="FF0000"/>
                </a:solidFill>
              </a:rPr>
              <a:t>4</a:t>
            </a:r>
            <a:r>
              <a:rPr lang="en-US" sz="2400" dirty="0" smtClean="0">
                <a:solidFill>
                  <a:srgbClr val="FF0000"/>
                </a:solidFill>
              </a:rPr>
              <a:t>. (1/3)</a:t>
            </a:r>
            <a:r>
              <a:rPr lang="en-US" sz="2400" baseline="30000" dirty="0" smtClean="0">
                <a:solidFill>
                  <a:srgbClr val="FF0000"/>
                </a:solidFill>
              </a:rPr>
              <a:t>3 </a:t>
            </a:r>
            <a:r>
              <a:rPr lang="en-US" sz="2400" dirty="0" smtClean="0">
                <a:solidFill>
                  <a:srgbClr val="FF0000"/>
                </a:solidFill>
              </a:rPr>
              <a:t>= 560/2187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 Space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965255"/>
            <a:ext cx="828251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i="1" dirty="0" smtClean="0"/>
              <a:t>DEFINITION</a:t>
            </a:r>
            <a:r>
              <a:rPr lang="en-US" sz="2400" dirty="0" smtClean="0"/>
              <a:t>. The </a:t>
            </a:r>
            <a:r>
              <a:rPr lang="en-US" sz="2400" b="1" dirty="0" smtClean="0">
                <a:solidFill>
                  <a:srgbClr val="FF0000"/>
                </a:solidFill>
              </a:rPr>
              <a:t>sample space S </a:t>
            </a:r>
            <a:r>
              <a:rPr lang="en-US" sz="2400" dirty="0" smtClean="0"/>
              <a:t>of an experiment is the set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of possible outcomes. An </a:t>
            </a:r>
            <a:r>
              <a:rPr lang="en-US" sz="2400" b="1" dirty="0" smtClean="0">
                <a:solidFill>
                  <a:srgbClr val="FF0000"/>
                </a:solidFill>
              </a:rPr>
              <a:t>event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E</a:t>
            </a:r>
            <a:r>
              <a:rPr lang="en-US" sz="2400" dirty="0" smtClean="0"/>
              <a:t> is a </a:t>
            </a:r>
            <a:r>
              <a:rPr lang="en-US" sz="2400" dirty="0" smtClean="0">
                <a:solidFill>
                  <a:srgbClr val="0000FF"/>
                </a:solidFill>
              </a:rPr>
              <a:t>subset</a:t>
            </a:r>
            <a:r>
              <a:rPr lang="en-US" sz="2400" dirty="0" smtClean="0"/>
              <a:t> of the sample space.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DEFINITION</a:t>
            </a:r>
            <a:r>
              <a:rPr lang="en-US" sz="2400" dirty="0" smtClean="0">
                <a:solidFill>
                  <a:srgbClr val="660066"/>
                </a:solidFill>
              </a:rPr>
              <a:t>. A random variable is a </a:t>
            </a:r>
            <a:r>
              <a:rPr lang="en-US" sz="2400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>
                <a:solidFill>
                  <a:srgbClr val="660066"/>
                </a:solidFill>
              </a:rPr>
              <a:t> from the </a:t>
            </a:r>
            <a:r>
              <a:rPr lang="en-US" sz="2400" b="1" i="1" dirty="0" smtClean="0">
                <a:solidFill>
                  <a:srgbClr val="660066"/>
                </a:solidFill>
              </a:rPr>
              <a:t>sample space </a:t>
            </a:r>
            <a:r>
              <a:rPr lang="en-US" sz="2400" dirty="0" smtClean="0">
                <a:solidFill>
                  <a:srgbClr val="660066"/>
                </a:solidFill>
              </a:rPr>
              <a:t>of an experiment to the set of </a:t>
            </a:r>
            <a:r>
              <a:rPr lang="en-US" sz="2400" i="1" dirty="0" smtClean="0">
                <a:solidFill>
                  <a:srgbClr val="660066"/>
                </a:solidFill>
              </a:rPr>
              <a:t>real numbers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Note. </a:t>
            </a: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random variable </a:t>
            </a:r>
            <a:r>
              <a:rPr lang="en-US" sz="2400" dirty="0" smtClean="0">
                <a:solidFill>
                  <a:srgbClr val="000000"/>
                </a:solidFill>
              </a:rPr>
              <a:t>is a function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smtClean="0">
                <a:solidFill>
                  <a:srgbClr val="000000"/>
                </a:solidFill>
              </a:rPr>
              <a:t>not a variable </a:t>
            </a:r>
            <a:r>
              <a:rPr lang="en-US" sz="2400" dirty="0" err="1" smtClean="0">
                <a:solidFill>
                  <a:srgbClr val="000000"/>
                </a:solidFill>
                <a:sym typeface="Wingdings"/>
              </a:rPr>
              <a:t>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. A coin is flipped three times. Let </a:t>
            </a:r>
            <a:r>
              <a:rPr lang="en-US" sz="2400" dirty="0" err="1" smtClean="0">
                <a:solidFill>
                  <a:srgbClr val="000000"/>
                </a:solidFill>
              </a:rPr>
              <a:t>X(t</a:t>
            </a:r>
            <a:r>
              <a:rPr lang="en-US" sz="2400" dirty="0" smtClean="0">
                <a:solidFill>
                  <a:srgbClr val="000000"/>
                </a:solidFill>
              </a:rPr>
              <a:t>) be the random variable that equals the number of heads that appear when the outcome is </a:t>
            </a:r>
            <a:r>
              <a:rPr lang="en-US" sz="2400" dirty="0" err="1" smtClean="0">
                <a:solidFill>
                  <a:srgbClr val="000000"/>
                </a:solidFill>
              </a:rPr>
              <a:t>t</a:t>
            </a:r>
            <a:r>
              <a:rPr lang="en-US" sz="2400" dirty="0" smtClean="0">
                <a:solidFill>
                  <a:srgbClr val="000000"/>
                </a:solidFill>
              </a:rPr>
              <a:t>. Then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X(HHH) = 3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X(HHT) = X(HTH) = X(THH) = 2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X(TTH) = X(THT) = X(HTT) = 1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X(TTT) = 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660066"/>
                </a:solidFill>
              </a:rPr>
              <a:t>The problem</a:t>
            </a:r>
            <a:r>
              <a:rPr lang="en-US" sz="2000" dirty="0" smtClean="0">
                <a:solidFill>
                  <a:srgbClr val="660066"/>
                </a:solidFill>
              </a:rPr>
              <a:t>. What is the smallest number of people who should be in a room so that the probability that at least two of them have the same birthday is greater than ½?</a:t>
            </a:r>
          </a:p>
          <a:p>
            <a:pPr>
              <a:buNone/>
            </a:pPr>
            <a:endParaRPr lang="en-US" sz="20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660066"/>
                </a:solidFill>
              </a:rPr>
              <a:t>	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61460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03602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17364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76219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42675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56256" y="3055426"/>
            <a:ext cx="1069446" cy="101211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03602" y="3618771"/>
            <a:ext cx="14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0976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0548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3907144" y="2778529"/>
            <a:ext cx="690518" cy="456292"/>
          </a:xfrm>
          <a:prstGeom prst="rightArrow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" y="4449465"/>
            <a:ext cx="8395335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Consider people entering the room one after another. Assuming birthdays are randomly</a:t>
            </a:r>
          </a:p>
          <a:p>
            <a:r>
              <a:rPr lang="en-US" dirty="0" smtClean="0"/>
              <a:t>assigned dates, the probability that the  second person has the same birthday as the </a:t>
            </a:r>
          </a:p>
          <a:p>
            <a:r>
              <a:rPr lang="en-US" dirty="0" smtClean="0"/>
              <a:t>first one is 1 - 365/366</a:t>
            </a:r>
          </a:p>
          <a:p>
            <a:endParaRPr lang="en-US" dirty="0" smtClean="0"/>
          </a:p>
          <a:p>
            <a:r>
              <a:rPr lang="en-US" dirty="0" smtClean="0"/>
              <a:t>Probability that third person has the same birthday as one of the previous persons is</a:t>
            </a:r>
          </a:p>
          <a:p>
            <a:r>
              <a:rPr lang="en-US" dirty="0" smtClean="0"/>
              <a:t>1 – 364/366 </a:t>
            </a:r>
            <a:r>
              <a:rPr lang="en-US" dirty="0" err="1" smtClean="0"/>
              <a:t>x</a:t>
            </a:r>
            <a:r>
              <a:rPr lang="en-US" dirty="0" smtClean="0"/>
              <a:t> 365/366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660066"/>
                </a:solidFill>
              </a:rPr>
              <a:t>Continuing like this, p</a:t>
            </a:r>
            <a:r>
              <a:rPr lang="en-US" sz="2000" dirty="0" smtClean="0"/>
              <a:t>robability that the n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 person has the same birthday as one of the previous persons is 1 – 365/366 </a:t>
            </a:r>
            <a:r>
              <a:rPr lang="en-US" sz="2000" dirty="0" err="1" smtClean="0"/>
              <a:t>x</a:t>
            </a:r>
            <a:r>
              <a:rPr lang="en-US" sz="2000" dirty="0" smtClean="0"/>
              <a:t> 364/366 </a:t>
            </a:r>
            <a:r>
              <a:rPr lang="en-US" sz="2000" dirty="0" err="1" smtClean="0"/>
              <a:t>x</a:t>
            </a:r>
            <a:r>
              <a:rPr lang="en-US" sz="2000" dirty="0" smtClean="0"/>
              <a:t> … </a:t>
            </a:r>
            <a:r>
              <a:rPr lang="en-US" sz="2000" dirty="0" err="1" smtClean="0"/>
              <a:t>x</a:t>
            </a:r>
            <a:r>
              <a:rPr lang="en-US" sz="2000" dirty="0" smtClean="0"/>
              <a:t>  (367 –n)/366</a:t>
            </a:r>
            <a:endParaRPr lang="en-US" sz="20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660066"/>
                </a:solidFill>
              </a:rPr>
              <a:t>	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61460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03602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17364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76219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42675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56256" y="3055426"/>
            <a:ext cx="1069446" cy="101211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03602" y="3618771"/>
            <a:ext cx="14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0976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0548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3907144" y="2778529"/>
            <a:ext cx="690518" cy="456292"/>
          </a:xfrm>
          <a:prstGeom prst="rightArrow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07119" y="4449465"/>
            <a:ext cx="77380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Solve the equation so that for the n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person, this probability  </a:t>
            </a:r>
          </a:p>
          <a:p>
            <a:r>
              <a:rPr lang="en-US" sz="2400" dirty="0" smtClean="0"/>
              <a:t>exceeds ½. You will get </a:t>
            </a:r>
            <a:r>
              <a:rPr lang="en-US" sz="2400" dirty="0" err="1" smtClean="0"/>
              <a:t>n</a:t>
            </a:r>
            <a:r>
              <a:rPr lang="en-US" sz="2400" dirty="0" smtClean="0"/>
              <a:t> = 23 </a:t>
            </a:r>
          </a:p>
          <a:p>
            <a:endParaRPr lang="en-US" sz="2400" dirty="0" smtClean="0"/>
          </a:p>
          <a:p>
            <a:r>
              <a:rPr lang="en-US" sz="2400" dirty="0" smtClean="0"/>
              <a:t>Also sometimes known as the </a:t>
            </a:r>
            <a:r>
              <a:rPr lang="en-US" sz="2400" b="1" dirty="0" smtClean="0">
                <a:solidFill>
                  <a:srgbClr val="FF0000"/>
                </a:solidFill>
              </a:rPr>
              <a:t>birthday paradox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Informally, the </a:t>
            </a:r>
            <a:r>
              <a:rPr lang="en-US" sz="2400" b="1" i="1" dirty="0" smtClean="0">
                <a:solidFill>
                  <a:srgbClr val="0000FF"/>
                </a:solidFill>
              </a:rPr>
              <a:t>expected value </a:t>
            </a:r>
            <a:r>
              <a:rPr lang="en-US" sz="2400" dirty="0" smtClean="0">
                <a:solidFill>
                  <a:srgbClr val="000000"/>
                </a:solidFill>
              </a:rPr>
              <a:t>of a random variable is its average value. Like, “what is the average value of a Die?”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DEFINITION. The </a:t>
            </a:r>
            <a:r>
              <a:rPr lang="en-US" sz="2400" b="1" i="1" dirty="0" smtClean="0">
                <a:solidFill>
                  <a:srgbClr val="000000"/>
                </a:solidFill>
              </a:rPr>
              <a:t>expected value </a:t>
            </a:r>
            <a:r>
              <a:rPr lang="en-US" sz="2400" dirty="0" smtClean="0">
                <a:solidFill>
                  <a:srgbClr val="000000"/>
                </a:solidFill>
              </a:rPr>
              <a:t>of a random variable </a:t>
            </a:r>
            <a:r>
              <a:rPr lang="en-US" sz="2400" dirty="0" err="1" smtClean="0">
                <a:solidFill>
                  <a:srgbClr val="000000"/>
                </a:solidFill>
              </a:rPr>
              <a:t>X(s</a:t>
            </a:r>
            <a:r>
              <a:rPr lang="en-US" sz="2400" dirty="0" smtClean="0">
                <a:solidFill>
                  <a:srgbClr val="000000"/>
                </a:solidFill>
              </a:rPr>
              <a:t>) is equal to ∑</a:t>
            </a:r>
            <a:r>
              <a:rPr lang="en-US" sz="2400" baseline="-25000" dirty="0" err="1" smtClean="0">
                <a:solidFill>
                  <a:srgbClr val="000000"/>
                </a:solidFill>
              </a:rPr>
              <a:t>s∈S</a:t>
            </a:r>
            <a:r>
              <a:rPr lang="en-US" sz="2400" baseline="-250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p(s)X(s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EXAMPLE 1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Expected value of a Die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Each number 1, 2, 3, 4, 5, 6 occurs with a probability 1/6. So the expected value is </a:t>
            </a:r>
            <a:r>
              <a:rPr lang="en-US" sz="2400" dirty="0" smtClean="0">
                <a:solidFill>
                  <a:srgbClr val="FF0000"/>
                </a:solidFill>
              </a:rPr>
              <a:t>1/6 (1+2+3+4+5+6) = 21/6 = 7/2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EXAMPLE 2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A fair coin is flipped three times. Let X be the random variable that assigns to an outcome the number of heads that is the outcome. What is the expected value of X?</a:t>
            </a:r>
          </a:p>
          <a:p>
            <a:pPr>
              <a:buNone/>
            </a:pPr>
            <a:endParaRPr lang="en-US" sz="24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There are eight possible outcomes when a fair coin is flipped three times. These are HHH, HHT, HTH, HTT, THH, THT, TTH, TTT. Each occurs with a probability of 1/8. So,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E(X) = 1/8(3+2+2+2+1+1+1+0) =  12/8 = 3/2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Consider this: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	You flip a coin and the probability of a tail is </a:t>
            </a:r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. This coin is repeatedly flipped until it comes up tails.  What is the </a:t>
            </a:r>
            <a:r>
              <a:rPr lang="en-US" i="1" dirty="0" smtClean="0">
                <a:solidFill>
                  <a:srgbClr val="0000FF"/>
                </a:solidFill>
              </a:rPr>
              <a:t>expected number of flips </a:t>
            </a:r>
            <a:r>
              <a:rPr lang="en-US" dirty="0" smtClean="0">
                <a:solidFill>
                  <a:srgbClr val="000000"/>
                </a:solidFill>
              </a:rPr>
              <a:t>until you see a tail? </a:t>
            </a: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The sample space {T, HT, HHT, HHHT …} is infinite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probability of a tail (T) is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. 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Probability of a head (H) is (1-p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probability of (HT) is (1-p)p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probability of (HHT) is (1-p)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p etc.  Why?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Let X be the random variable that counts the number of flips to see a tail</a:t>
            </a:r>
            <a:r>
              <a:rPr lang="en-US" sz="2400" dirty="0" smtClean="0">
                <a:solidFill>
                  <a:srgbClr val="0000FF"/>
                </a:solidFill>
              </a:rPr>
              <a:t>. </a:t>
            </a:r>
            <a:r>
              <a:rPr lang="en-US" sz="2400" dirty="0" smtClean="0"/>
              <a:t>Then </a:t>
            </a:r>
            <a:r>
              <a:rPr lang="en-US" sz="2400" dirty="0" err="1" smtClean="0">
                <a:solidFill>
                  <a:srgbClr val="FF0000"/>
                </a:solidFill>
              </a:rPr>
              <a:t>p</a:t>
            </a:r>
            <a:r>
              <a:rPr lang="en-US" sz="2400" dirty="0" smtClean="0">
                <a:solidFill>
                  <a:srgbClr val="FF0000"/>
                </a:solidFill>
              </a:rPr>
              <a:t> (X=</a:t>
            </a:r>
            <a:r>
              <a:rPr lang="en-US" sz="2400" dirty="0" err="1" smtClean="0">
                <a:solidFill>
                  <a:srgbClr val="FF0000"/>
                </a:solidFill>
              </a:rPr>
              <a:t>j</a:t>
            </a:r>
            <a:r>
              <a:rPr lang="en-US" sz="2400" dirty="0" smtClean="0">
                <a:solidFill>
                  <a:srgbClr val="FF0000"/>
                </a:solidFill>
              </a:rPr>
              <a:t>) = (1-p)</a:t>
            </a:r>
            <a:r>
              <a:rPr lang="en-US" sz="2400" baseline="30000" dirty="0" smtClean="0">
                <a:solidFill>
                  <a:srgbClr val="FF0000"/>
                </a:solidFill>
              </a:rPr>
              <a:t>j-1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  <a:r>
              <a:rPr lang="en-US" sz="2400" dirty="0" err="1" smtClean="0">
                <a:solidFill>
                  <a:srgbClr val="FF0000"/>
                </a:solidFill>
              </a:rPr>
              <a:t>p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2400" dirty="0" smtClean="0"/>
              <a:t>This is known as </a:t>
            </a:r>
            <a:r>
              <a:rPr lang="en-US" sz="2400" dirty="0" smtClean="0">
                <a:solidFill>
                  <a:srgbClr val="0000FF"/>
                </a:solidFill>
              </a:rPr>
              <a:t>geometric distribution.</a:t>
            </a: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Expectation in a 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X = the random variable that counts the number of flips to see a tail.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So, X(T) = 1, X(HT) = 2, X(HHT) = 3 and so on.</a:t>
            </a:r>
          </a:p>
          <a:p>
            <a:pPr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E(X) 	= 		</a:t>
            </a:r>
            <a:r>
              <a:rPr lang="en-US" sz="4400" dirty="0" smtClean="0">
                <a:solidFill>
                  <a:srgbClr val="000000"/>
                </a:solidFill>
              </a:rPr>
              <a:t>∑</a:t>
            </a:r>
            <a:r>
              <a:rPr lang="en-US" sz="4000" baseline="30000" dirty="0" smtClean="0">
                <a:solidFill>
                  <a:srgbClr val="000000"/>
                </a:solidFill>
              </a:rPr>
              <a:t>∞</a:t>
            </a:r>
            <a:r>
              <a:rPr lang="en-US" sz="4000" baseline="-25000" dirty="0" smtClean="0">
                <a:solidFill>
                  <a:srgbClr val="000000"/>
                </a:solidFill>
              </a:rPr>
              <a:t>1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</a:rPr>
              <a:t>p(X</a:t>
            </a:r>
            <a:r>
              <a:rPr lang="en-US" sz="2800" dirty="0" smtClean="0">
                <a:solidFill>
                  <a:srgbClr val="000000"/>
                </a:solidFill>
              </a:rPr>
              <a:t>=</a:t>
            </a:r>
            <a:r>
              <a:rPr lang="en-US" sz="2800" dirty="0" err="1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) = </a:t>
            </a:r>
            <a:r>
              <a:rPr lang="en-US" sz="4400" dirty="0" smtClean="0">
                <a:solidFill>
                  <a:srgbClr val="000000"/>
                </a:solidFill>
              </a:rPr>
              <a:t>∑</a:t>
            </a:r>
            <a:r>
              <a:rPr lang="en-US" sz="4400" baseline="30000" dirty="0" smtClean="0">
                <a:solidFill>
                  <a:srgbClr val="000000"/>
                </a:solidFill>
              </a:rPr>
              <a:t>∞</a:t>
            </a:r>
            <a:r>
              <a:rPr lang="en-US" sz="4400" baseline="-25000" dirty="0" smtClean="0">
                <a:solidFill>
                  <a:srgbClr val="000000"/>
                </a:solidFill>
              </a:rPr>
              <a:t>1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. (1-p)</a:t>
            </a:r>
            <a:r>
              <a:rPr lang="en-US" sz="2800" baseline="30000" dirty="0" smtClean="0">
                <a:solidFill>
                  <a:srgbClr val="000000"/>
                </a:solidFill>
              </a:rPr>
              <a:t>j-1</a:t>
            </a:r>
            <a:r>
              <a:rPr lang="en-US" sz="2800" dirty="0" smtClean="0">
                <a:solidFill>
                  <a:srgbClr val="000000"/>
                </a:solidFill>
              </a:rPr>
              <a:t>.p </a:t>
            </a:r>
          </a:p>
          <a:p>
            <a:pPr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			= 		1. </a:t>
            </a:r>
            <a:r>
              <a:rPr lang="en-US" sz="2800" dirty="0" err="1" smtClean="0">
                <a:solidFill>
                  <a:srgbClr val="000000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+ 2.(1-p).p + 3.(1-p)</a:t>
            </a:r>
            <a:r>
              <a:rPr lang="en-US" sz="2800" baseline="30000" dirty="0" smtClean="0">
                <a:solidFill>
                  <a:srgbClr val="00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.p + 4. (1-p)</a:t>
            </a:r>
            <a:r>
              <a:rPr lang="en-US" sz="2800" baseline="30000" dirty="0" smtClean="0">
                <a:solidFill>
                  <a:srgbClr val="000000"/>
                </a:solidFill>
              </a:rPr>
              <a:t>3</a:t>
            </a:r>
            <a:r>
              <a:rPr lang="en-US" sz="2800" dirty="0" smtClean="0">
                <a:solidFill>
                  <a:srgbClr val="000000"/>
                </a:solidFill>
              </a:rPr>
              <a:t>.p +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This infinite series can be simplified to 1/p. Thus, if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dirty="0" smtClean="0">
                <a:solidFill>
                  <a:srgbClr val="000000"/>
                </a:solidFill>
              </a:rPr>
              <a:t> = 0.2 then the expected number of flips after which you see a tail is 1/0.2 = 5</a:t>
            </a: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82698" y="1757736"/>
          <a:ext cx="2989177" cy="169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412"/>
                <a:gridCol w="942765"/>
              </a:tblGrid>
              <a:tr h="5084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Probability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Value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82970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0.2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0.3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0.5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30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40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20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72041" y="3980418"/>
            <a:ext cx="3540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average value?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72041" y="4615471"/>
            <a:ext cx="4433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0.2 </a:t>
            </a:r>
            <a:r>
              <a:rPr lang="en-US" sz="2400" dirty="0" err="1" smtClean="0"/>
              <a:t>x</a:t>
            </a:r>
            <a:r>
              <a:rPr lang="en-US" sz="2400" dirty="0" smtClean="0"/>
              <a:t> 30 + 0.3 </a:t>
            </a:r>
            <a:r>
              <a:rPr lang="en-US" sz="2400" dirty="0" err="1" smtClean="0"/>
              <a:t>x</a:t>
            </a:r>
            <a:r>
              <a:rPr lang="en-US" sz="2400" dirty="0" smtClean="0"/>
              <a:t> 40 + 0.5 </a:t>
            </a:r>
            <a:r>
              <a:rPr lang="en-US" sz="2400" dirty="0" err="1" smtClean="0"/>
              <a:t>x</a:t>
            </a:r>
            <a:r>
              <a:rPr lang="en-US" sz="2400" dirty="0" smtClean="0"/>
              <a:t> 20 = 28 </a:t>
            </a:r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Expected value of a geometric distribution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630796" y="1757736"/>
          <a:ext cx="463566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606"/>
                <a:gridCol w="2946061"/>
              </a:tblGrid>
              <a:tr h="5084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Probability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Value of random variable X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82970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FF"/>
                          </a:solidFill>
                        </a:rPr>
                        <a:t>p</a:t>
                      </a:r>
                      <a:endParaRPr lang="en-US" sz="2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(1-p).p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(1-p)</a:t>
                      </a:r>
                      <a:r>
                        <a:rPr lang="en-US" sz="2400" baseline="30000" dirty="0" smtClean="0">
                          <a:solidFill>
                            <a:srgbClr val="0000FF"/>
                          </a:solidFill>
                        </a:rPr>
                        <a:t>2</a:t>
                      </a: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.p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(1-p)</a:t>
                      </a:r>
                      <a:r>
                        <a:rPr lang="en-US" sz="2400" baseline="30000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.p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..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2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..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50473" y="4615470"/>
            <a:ext cx="7419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average value (same as the expected value) of</a:t>
            </a:r>
          </a:p>
          <a:p>
            <a:r>
              <a:rPr lang="en-US" sz="2400" dirty="0" smtClean="0"/>
              <a:t>the random variable X?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372097" y="5712188"/>
            <a:ext cx="6214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dirty="0" smtClean="0"/>
              <a:t> + 2p(1-p) + 3p(1-p)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+ 4p(1-p)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+ … = 1/p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probability?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0" y="1871449"/>
            <a:ext cx="6083300" cy="3530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Probability distribution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0660" y="1888869"/>
            <a:ext cx="8292655" cy="6001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an experiment where there are </a:t>
            </a:r>
            <a:r>
              <a:rPr lang="en-US" sz="2400" dirty="0" err="1" smtClean="0"/>
              <a:t>n</a:t>
            </a:r>
            <a:r>
              <a:rPr lang="en-US" sz="2400" dirty="0" smtClean="0"/>
              <a:t> possible outcomes</a:t>
            </a:r>
          </a:p>
          <a:p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, …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. Then </a:t>
            </a:r>
          </a:p>
          <a:p>
            <a:endParaRPr lang="en-US" sz="2400" dirty="0" smtClean="0"/>
          </a:p>
          <a:p>
            <a:r>
              <a:rPr lang="en-US" sz="2400" dirty="0" smtClean="0"/>
              <a:t>1. 0 ≤ p(x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 ≤ 1</a:t>
            </a:r>
          </a:p>
          <a:p>
            <a:r>
              <a:rPr lang="en-US" sz="2400" dirty="0" smtClean="0"/>
              <a:t>2. p(x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 + p(x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+ p(x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 + p(x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 + … + </a:t>
            </a:r>
            <a:r>
              <a:rPr lang="en-US" sz="2400" dirty="0" err="1" smtClean="0"/>
              <a:t>p(x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) = 1</a:t>
            </a:r>
          </a:p>
          <a:p>
            <a:endParaRPr lang="en-US" sz="2400" dirty="0" smtClean="0"/>
          </a:p>
          <a:p>
            <a:r>
              <a:rPr lang="en-US" sz="2400" dirty="0" smtClean="0"/>
              <a:t>You can treat </a:t>
            </a:r>
            <a:r>
              <a:rPr lang="en-US" sz="2400" dirty="0" err="1" smtClean="0"/>
              <a:t>p</a:t>
            </a:r>
            <a:r>
              <a:rPr lang="en-US" sz="2400" dirty="0" smtClean="0"/>
              <a:t> as a </a:t>
            </a:r>
            <a:r>
              <a:rPr lang="en-US" sz="2400" i="1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/>
              <a:t> that maps the set of all outcomes to </a:t>
            </a:r>
          </a:p>
          <a:p>
            <a:r>
              <a:rPr lang="en-US" sz="2400" dirty="0" smtClean="0"/>
              <a:t>the set of real numbers. This is called the </a:t>
            </a:r>
            <a:r>
              <a:rPr lang="en-US" sz="2400" dirty="0" smtClean="0">
                <a:solidFill>
                  <a:srgbClr val="0000FF"/>
                </a:solidFill>
              </a:rPr>
              <a:t>probability distribution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independent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two events E and F are independent, the occurrence of one gives no information about the occurrence of the other. </a:t>
            </a:r>
          </a:p>
          <a:p>
            <a:endParaRPr lang="en-US" dirty="0" smtClean="0"/>
          </a:p>
          <a:p>
            <a:r>
              <a:rPr lang="en-US" dirty="0" smtClean="0"/>
              <a:t>The probability of two independent events</a:t>
            </a:r>
          </a:p>
          <a:p>
            <a:pPr>
              <a:buNone/>
            </a:pPr>
            <a:r>
              <a:rPr lang="en-US" dirty="0" smtClean="0"/>
              <a:t>					</a:t>
            </a:r>
            <a:r>
              <a:rPr lang="en-US" dirty="0" err="1" smtClean="0"/>
              <a:t>p(E∩F</a:t>
            </a:r>
            <a:r>
              <a:rPr lang="en-US" dirty="0" smtClean="0"/>
              <a:t>) = </a:t>
            </a:r>
            <a:r>
              <a:rPr lang="en-US" dirty="0" err="1" smtClean="0"/>
              <a:t>p(E</a:t>
            </a:r>
            <a:r>
              <a:rPr lang="en-US" dirty="0" smtClean="0"/>
              <a:t>) . </a:t>
            </a:r>
            <a:r>
              <a:rPr lang="en-US" dirty="0" err="1" smtClean="0"/>
              <a:t>p(F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dice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189" y="2248400"/>
            <a:ext cx="6369461" cy="33754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7189" y="1632743"/>
            <a:ext cx="7208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probability of  </a:t>
            </a:r>
            <a:r>
              <a:rPr lang="en-US" sz="2400" dirty="0" smtClean="0">
                <a:solidFill>
                  <a:srgbClr val="0000FF"/>
                </a:solidFill>
              </a:rPr>
              <a:t>two 1’s</a:t>
            </a:r>
            <a:r>
              <a:rPr lang="en-US" sz="2400" dirty="0" smtClean="0"/>
              <a:t> on </a:t>
            </a:r>
            <a:r>
              <a:rPr lang="en-US" sz="2400" dirty="0" smtClean="0">
                <a:solidFill>
                  <a:srgbClr val="0000FF"/>
                </a:solidFill>
              </a:rPr>
              <a:t>two six-sided dice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Poker game: Royal flush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70" y="1619249"/>
            <a:ext cx="6438980" cy="39282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probability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349" y="2062413"/>
            <a:ext cx="6607751" cy="273078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the union of events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475" y="4205747"/>
            <a:ext cx="4755214" cy="205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825" y="1570181"/>
            <a:ext cx="4007666" cy="24064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1629</Words>
  <Application>Microsoft Macintosh PowerPoint</Application>
  <PresentationFormat>On-screen Show (4:3)</PresentationFormat>
  <Paragraphs>181</Paragraphs>
  <Slides>29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22C:19 Discrete Math Discrete Probability</vt:lpstr>
      <vt:lpstr>Sample Space</vt:lpstr>
      <vt:lpstr>What is probability?</vt:lpstr>
      <vt:lpstr>Probability distribution</vt:lpstr>
      <vt:lpstr>Probability of independent events</vt:lpstr>
      <vt:lpstr>Example of dice</vt:lpstr>
      <vt:lpstr>Poker game: Royal flush</vt:lpstr>
      <vt:lpstr>More on probability</vt:lpstr>
      <vt:lpstr>Probability of the union of events</vt:lpstr>
      <vt:lpstr>Example</vt:lpstr>
      <vt:lpstr>When is gambling worth? </vt:lpstr>
      <vt:lpstr>Powerball lottery</vt:lpstr>
      <vt:lpstr>Conditional Probability</vt:lpstr>
      <vt:lpstr>Example of Conditional Probability</vt:lpstr>
      <vt:lpstr>Monty Hall 3-door Puzzle</vt:lpstr>
      <vt:lpstr>What is behind door number 3?</vt:lpstr>
      <vt:lpstr>Bernoulli trials</vt:lpstr>
      <vt:lpstr>Bernoulli trials</vt:lpstr>
      <vt:lpstr>Bernoulli trials</vt:lpstr>
      <vt:lpstr>Random variables</vt:lpstr>
      <vt:lpstr>The Birthday Problem</vt:lpstr>
      <vt:lpstr>The Birthday Problem</vt:lpstr>
      <vt:lpstr>Expected Value</vt:lpstr>
      <vt:lpstr>Expected Value (continued)</vt:lpstr>
      <vt:lpstr>Geometric distribution</vt:lpstr>
      <vt:lpstr>Geometric distribution</vt:lpstr>
      <vt:lpstr>Expectation in a Geometric distribution</vt:lpstr>
      <vt:lpstr>Explanation</vt:lpstr>
      <vt:lpstr>Expected value of a geometric distribution 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148</cp:revision>
  <cp:lastPrinted>2010-10-20T02:55:31Z</cp:lastPrinted>
  <dcterms:created xsi:type="dcterms:W3CDTF">2011-11-07T02:16:15Z</dcterms:created>
  <dcterms:modified xsi:type="dcterms:W3CDTF">2011-11-07T03:34:56Z</dcterms:modified>
</cp:coreProperties>
</file>