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350" r:id="rId2"/>
    <p:sldId id="344" r:id="rId3"/>
    <p:sldId id="300" r:id="rId4"/>
    <p:sldId id="293" r:id="rId5"/>
    <p:sldId id="298" r:id="rId6"/>
    <p:sldId id="297" r:id="rId7"/>
    <p:sldId id="308" r:id="rId8"/>
    <p:sldId id="299" r:id="rId9"/>
    <p:sldId id="287" r:id="rId10"/>
    <p:sldId id="349" r:id="rId11"/>
    <p:sldId id="288" r:id="rId12"/>
    <p:sldId id="289" r:id="rId13"/>
    <p:sldId id="295" r:id="rId14"/>
    <p:sldId id="348" r:id="rId15"/>
    <p:sldId id="302" r:id="rId16"/>
    <p:sldId id="303" r:id="rId17"/>
    <p:sldId id="296" r:id="rId18"/>
    <p:sldId id="290" r:id="rId19"/>
    <p:sldId id="307" r:id="rId20"/>
    <p:sldId id="301" r:id="rId21"/>
    <p:sldId id="310" r:id="rId22"/>
    <p:sldId id="347" r:id="rId23"/>
    <p:sldId id="311" r:id="rId24"/>
    <p:sldId id="312" r:id="rId25"/>
    <p:sldId id="313" r:id="rId26"/>
    <p:sldId id="315" r:id="rId27"/>
    <p:sldId id="326" r:id="rId28"/>
    <p:sldId id="353" r:id="rId29"/>
    <p:sldId id="346" r:id="rId30"/>
    <p:sldId id="317" r:id="rId31"/>
    <p:sldId id="316" r:id="rId32"/>
    <p:sldId id="318" r:id="rId33"/>
    <p:sldId id="319" r:id="rId34"/>
    <p:sldId id="320" r:id="rId35"/>
    <p:sldId id="321" r:id="rId36"/>
    <p:sldId id="322" r:id="rId37"/>
    <p:sldId id="323" r:id="rId38"/>
    <p:sldId id="324" r:id="rId39"/>
    <p:sldId id="325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51" r:id="rId49"/>
    <p:sldId id="336" r:id="rId50"/>
    <p:sldId id="343" r:id="rId51"/>
    <p:sldId id="345" r:id="rId52"/>
    <p:sldId id="338" r:id="rId53"/>
    <p:sldId id="339" r:id="rId54"/>
    <p:sldId id="341" r:id="rId55"/>
    <p:sldId id="34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AA3BD-6C3C-944B-B070-071A773972D5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E9C24-D9D6-9849-AB45-C7C183719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6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D1A9AAF4-1475-FF4B-99E2-E8ACAC6C19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A58ACEA7-A470-CC47-B2FC-D97434B74E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F60A6177-793E-2C4B-9ED4-8330D3651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9D94B6E-56FF-544E-A270-B1CAE760953E}" type="slidenum">
              <a:rPr lang="en-US" altLang="en-US" sz="1200" smtClean="0"/>
              <a:pPr/>
              <a:t>50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1493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>
            <a:extLst>
              <a:ext uri="{FF2B5EF4-FFF2-40B4-BE49-F238E27FC236}">
                <a16:creationId xmlns:a16="http://schemas.microsoft.com/office/drawing/2014/main" id="{9BB744C4-11B0-2140-8D7C-7A1A2BDA5B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>
            <a:extLst>
              <a:ext uri="{FF2B5EF4-FFF2-40B4-BE49-F238E27FC236}">
                <a16:creationId xmlns:a16="http://schemas.microsoft.com/office/drawing/2014/main" id="{F12E6958-F7C6-2E44-8BD6-190F04813B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683" name="Slide Number Placeholder 3">
            <a:extLst>
              <a:ext uri="{FF2B5EF4-FFF2-40B4-BE49-F238E27FC236}">
                <a16:creationId xmlns:a16="http://schemas.microsoft.com/office/drawing/2014/main" id="{5E8D3458-38B1-F84B-8D66-E27E5DBB8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CA6D1BA-65C3-E443-82D3-DD23FFB02A4C}" type="slidenum">
              <a:rPr lang="en-US" altLang="en-US" sz="1200" smtClean="0"/>
              <a:pPr/>
              <a:t>52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6666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D99E-747E-B344-B1F6-75145C921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36CD09-EB88-A849-BB0A-17EE0A05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45B20-11A2-0643-A541-C9BA8A8B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B7BDE-1BDE-E044-BA3C-FAE62041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A0D8-3C06-5446-88AA-56DA1865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08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D1E9-83A1-5445-87D5-9AC7B397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4630B-0141-7E45-9942-6DC4BF1AA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6C113-94A3-F140-AC83-71362A3F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95103-AB01-3348-845F-C2E86C6A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04BE-8353-AD42-880D-5C09B91EA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6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05223F-998F-2D44-A54A-88339D0CB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0BCC4-BA15-244A-A5A3-DDED1F065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83F4F-E981-2A4F-A792-31210BB20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EB42C-BA52-F54D-AC26-396E7105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01D69-AF94-4D49-9D7C-D62167AA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6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51CA2-1CB6-AF4B-A035-E96F50405A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98E4D-BB97-F143-85F0-3D5519B45F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5C6DE-C470-9B41-9BD2-2B4FEAF1DF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3C4EF945-D595-E246-9054-196E48F98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67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7270-8A09-5040-9D6B-261B2F03D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D3139-70B6-9645-B79C-B2AC1DAB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2957F-A730-9F4A-A554-4D234220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EBBA7-BEF3-2442-93C9-942D9EB3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66E49-4080-B947-BAD8-0E1CC7F3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3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1EF5-F5E1-3047-9D9F-4BA1B90E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4BD99A-3DD7-D54E-B460-173F342AE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CD2BB-0CE6-994E-BAC3-1E54C920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93E16-CC13-EE4F-AAE4-85F8A410C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FC1A5-FB24-FC40-A54A-94821E06C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C84A-4A49-4441-99EC-AECCAAA4E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692ED-0BA3-5641-AE72-58176C9DA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DAD72-E5B0-A048-917C-717C1C51C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A28BE-E940-A847-A73B-0F7ABCE5A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2058B-5A7B-FF44-90EB-53209AACB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15A29B-3ADD-194C-9C82-41AFCD78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7461-5F7E-894D-A9D8-BFCF3F9A6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569E7-0522-7C46-8E9E-46F1A58A2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62BA6-31EF-AE40-9819-C3A4E4CF5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312AB9-A56C-BD4A-98AF-858E64CB6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C1A96F-8680-F74C-9747-6421059A1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11781-8CB2-B44A-BFF5-E9F83DDC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E3BAE-FDC9-6344-ABC8-BD1DCE746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D79B3-DDEA-E942-B983-362B8DC7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51B7-E812-AF42-8AAA-ABA7681E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71D650-C865-5B40-9BE0-CC5C6828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ED64F-16DC-BE4C-9EF7-61DDDECD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769F7-8386-8B4B-87D1-B521967C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3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E4BD4-1D6A-554D-9596-31FCC5347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855E65-A0D1-5B40-9B26-528FF5C80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C79D3-4F6C-7D47-ADC0-8B39DADC7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3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51AA-B848-D04B-9374-C8B1500A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2D83D-1DE7-914D-AE75-A0FA2069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D29F4-57D1-B141-A0A5-A175BE3B9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FF422-6F66-1D47-BD2D-6E372ED2B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E4006-61A3-CF4B-9343-7E4280D86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FE584-21CC-524D-816B-55B66469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5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37B93-56AA-944F-A8CE-B2E2BBC6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3A7745-8CDB-0B47-8B0F-FBD96A4ED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21055-5A96-D340-96AA-EEA0A000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1CBBA-B74F-BF4F-851E-514AE23A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AFCFFE-9271-3F40-AA06-8DEBAB15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D0934-BF28-B04B-AAC6-7F04B5B0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C7E71-8C17-6249-924C-9B8A460E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2856-C5D3-774D-9B37-1D217E45D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2C498-901C-924D-A761-CE991BA35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9C38-2B69-094A-968A-494A9BF2CAE7}" type="datetimeFigureOut">
              <a:rPr lang="en-US" smtClean="0"/>
              <a:t>8/29/19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C1360-9D7F-1048-B3C5-F01E46647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6AB4C-8C4B-9F47-BE53-5275AD389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65AD9-A0E8-E646-9712-6C430C07D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6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4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F518727-1FC6-9749-AECB-50C36BC12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CS 5620</a:t>
            </a:r>
            <a:br>
              <a:rPr lang="en-US" altLang="en-US" sz="36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Distributed Systems and Algorithms</a:t>
            </a:r>
            <a:br>
              <a:rPr lang="en-US" altLang="en-US" sz="3600" b="1" dirty="0">
                <a:ea typeface="ＭＳ Ｐゴシック" panose="020B0600070205080204" pitchFamily="34" charset="-128"/>
              </a:rPr>
            </a:br>
            <a:endParaRPr lang="en-US" altLang="en-US" sz="3600" b="1" dirty="0">
              <a:ea typeface="ＭＳ Ｐゴシック" panose="020B0600070205080204" pitchFamily="34" charset="-128"/>
            </a:endParaRP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55C3D986-AD34-BD45-8FF8-C1EDB1EB0C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19400" y="3200400"/>
            <a:ext cx="6096000" cy="2209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Sukumar Ghosh</a:t>
            </a:r>
          </a:p>
          <a:p>
            <a:pPr algn="ctr"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Department of Computer Science</a:t>
            </a:r>
          </a:p>
          <a:p>
            <a:pPr algn="ctr"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University of Iowa</a:t>
            </a: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TextBox 4">
            <a:extLst>
              <a:ext uri="{FF2B5EF4-FFF2-40B4-BE49-F238E27FC236}">
                <a16:creationId xmlns:a16="http://schemas.microsoft.com/office/drawing/2014/main" id="{2F320200-4DDB-5E43-B8E6-2E80AE866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800601"/>
            <a:ext cx="132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90"/>
                </a:solidFill>
                <a:latin typeface="Calibri" panose="020F0502020204030204" pitchFamily="34" charset="0"/>
              </a:rPr>
              <a:t>Fall 2019</a:t>
            </a:r>
          </a:p>
        </p:txBody>
      </p:sp>
    </p:spTree>
    <p:extLst>
      <p:ext uri="{BB962C8B-B14F-4D97-AF65-F5344CB8AC3E}">
        <p14:creationId xmlns:p14="http://schemas.microsoft.com/office/powerpoint/2010/main" val="2849664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E9EB9948-07EE-EB4A-87A9-A198C1B87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Distributed computation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5602" name="Slide Number Placeholder 3">
            <a:extLst>
              <a:ext uri="{FF2B5EF4-FFF2-40B4-BE49-F238E27FC236}">
                <a16:creationId xmlns:a16="http://schemas.microsoft.com/office/drawing/2014/main" id="{110A053B-1B77-3F44-B5F6-68E445E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10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B423149B-AEE7-D04C-8F1A-B3B578A0E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606550"/>
            <a:ext cx="6921500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5">
            <a:extLst>
              <a:ext uri="{FF2B5EF4-FFF2-40B4-BE49-F238E27FC236}">
                <a16:creationId xmlns:a16="http://schemas.microsoft.com/office/drawing/2014/main" id="{FCE461CE-9315-A246-AEBE-DE270EC5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562601"/>
            <a:ext cx="40513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Not distributed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Isolated collection of processes</a:t>
            </a:r>
          </a:p>
        </p:txBody>
      </p:sp>
      <p:sp>
        <p:nvSpPr>
          <p:cNvPr id="25605" name="TextBox 6">
            <a:extLst>
              <a:ext uri="{FF2B5EF4-FFF2-40B4-BE49-F238E27FC236}">
                <a16:creationId xmlns:a16="http://schemas.microsoft.com/office/drawing/2014/main" id="{CC7A19DF-0FDB-6147-A909-79D1BA03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1" y="5562601"/>
            <a:ext cx="3254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chemeClr val="accent6"/>
                </a:solidFill>
              </a:rPr>
              <a:t>Distributed Computation</a:t>
            </a:r>
          </a:p>
        </p:txBody>
      </p:sp>
    </p:spTree>
    <p:extLst>
      <p:ext uri="{BB962C8B-B14F-4D97-AF65-F5344CB8AC3E}">
        <p14:creationId xmlns:p14="http://schemas.microsoft.com/office/powerpoint/2010/main" val="44294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855B51E-D367-7A47-9DCA-B00178D6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Important challenges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4BA9F38-AF21-9C4A-8B34-BF0F8B37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1" y="1447800"/>
            <a:ext cx="64293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 Knowledge is local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 Clocks are not synchronized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 No globally shared address space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 Topology and routing : everything is dynamic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 b="1">
                <a:solidFill>
                  <a:srgbClr val="C70F05"/>
                </a:solidFill>
                <a:latin typeface="Arial" panose="020B0604020202020204" pitchFamily="34" charset="0"/>
              </a:rPr>
              <a:t>Scalability: what is this</a:t>
            </a: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>
                <a:latin typeface="Arial" panose="020B0604020202020204" pitchFamily="34" charset="0"/>
              </a:rPr>
              <a:t> Processes and links fail: </a:t>
            </a:r>
          </a:p>
          <a:p>
            <a:pPr lvl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C70F05"/>
                </a:solidFill>
                <a:latin typeface="Arial" panose="020B0604020202020204" pitchFamily="34" charset="0"/>
              </a:rPr>
              <a:t>Fault tolerance and system availability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2345FA37-4E03-FB49-B265-ABB6FBB4E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90599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6B935FF3-5BA3-E44E-88E5-E83C5A3303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Some common subproblems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D0A0DBE-9DA9-A341-A213-BBF5D5875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76401"/>
            <a:ext cx="3519488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>
                <a:latin typeface="Calibri" panose="020F0502020204030204" pitchFamily="34" charset="0"/>
              </a:rPr>
              <a:t>Leader election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Mutual exclusion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Time synchronization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Distributed snapshot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Reliable multicast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Replica management</a:t>
            </a:r>
          </a:p>
          <a:p>
            <a:pPr>
              <a:lnSpc>
                <a:spcPct val="130000"/>
              </a:lnSpc>
              <a:spcBef>
                <a:spcPct val="0"/>
              </a:spcBef>
              <a:defRPr/>
            </a:pPr>
            <a:r>
              <a:rPr lang="en-US" altLang="en-US" sz="2800" dirty="0">
                <a:latin typeface="Calibri" panose="020F0502020204030204" pitchFamily="34" charset="0"/>
              </a:rPr>
              <a:t> </a:t>
            </a:r>
            <a:r>
              <a:rPr lang="en-US" altLang="en-US" sz="2800" b="1" cap="small" dirty="0">
                <a:latin typeface="+mj-lt"/>
              </a:rPr>
              <a:t>Consensus</a:t>
            </a:r>
            <a:endParaRPr lang="en-US" altLang="en-US" sz="2400" b="1" cap="small" dirty="0">
              <a:latin typeface="+mj-lt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7CA1CFB-2BF9-724E-BBB8-6A5E1CACD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4842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A3C9676-5451-554E-AE17-1F8F44BC6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Implementation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C97AFB79-C47B-4144-A560-B4A3FD2E4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1"/>
            <a:ext cx="72390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Practical distributed systems have a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real network</a:t>
            </a:r>
            <a:r>
              <a:rPr lang="en-US" altLang="en-US" sz="2400">
                <a:latin typeface="Arial" panose="020B0604020202020204" pitchFamily="34" charset="0"/>
              </a:rPr>
              <a:t> as its backbone.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However, such systems can also be </a:t>
            </a:r>
            <a:r>
              <a:rPr lang="en-US" altLang="en-US" sz="2400" b="1" i="1">
                <a:solidFill>
                  <a:srgbClr val="C70F05"/>
                </a:solidFill>
                <a:latin typeface="Arial" panose="020B0604020202020204" pitchFamily="34" charset="0"/>
              </a:rPr>
              <a:t>simulated</a:t>
            </a:r>
            <a:r>
              <a:rPr lang="en-US" altLang="en-US" sz="2400">
                <a:latin typeface="Arial" panose="020B0604020202020204" pitchFamily="34" charset="0"/>
              </a:rPr>
              <a:t> on a shared-memory multiprocessor, or even on a single processor.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(How will you do it? Think of simulating multiple processes, and mailboxes between pairs of communicating processes)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C70F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C4DA72EB-B824-CB49-A4F1-5BC10F04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13</a:t>
            </a:r>
          </a:p>
        </p:txBody>
      </p:sp>
      <p:sp>
        <p:nvSpPr>
          <p:cNvPr id="28676" name="TextBox 1">
            <a:extLst>
              <a:ext uri="{FF2B5EF4-FFF2-40B4-BE49-F238E27FC236}">
                <a16:creationId xmlns:a16="http://schemas.microsoft.com/office/drawing/2014/main" id="{7E1873DE-D32A-C745-96B6-93EFDCC53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399" y="4876801"/>
            <a:ext cx="6861243" cy="117380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805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9FB83241-001B-1C45-9CDB-83F2F5B0F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Implementation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32D86838-4EA7-DC42-BF3B-48ED9C9E8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24000"/>
            <a:ext cx="5257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Clouds</a:t>
            </a:r>
            <a:r>
              <a:rPr lang="en-US" altLang="en-US" sz="2000">
                <a:latin typeface="Arial" panose="020B0604020202020204" pitchFamily="34" charset="0"/>
              </a:rPr>
              <a:t> are attractive platforms for the implementation of distributed systems. 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Processes</a:t>
            </a:r>
            <a:r>
              <a:rPr lang="en-US" altLang="en-US" sz="2000">
                <a:latin typeface="Arial" panose="020B0604020202020204" pitchFamily="34" charset="0"/>
              </a:rPr>
              <a:t> are mapped to 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virtual machines. Communication channels between virtual machines </a:t>
            </a:r>
            <a:r>
              <a:rPr lang="en-US" altLang="en-US" sz="2000">
                <a:latin typeface="Arial" panose="020B0604020202020204" pitchFamily="34" charset="0"/>
              </a:rPr>
              <a:t>are implemented using different kinds of tools (like </a:t>
            </a:r>
            <a:r>
              <a:rPr lang="en-US" altLang="en-US" sz="2000" i="1">
                <a:latin typeface="Arial" panose="020B0604020202020204" pitchFamily="34" charset="0"/>
              </a:rPr>
              <a:t>virtual serial ports</a:t>
            </a:r>
            <a:r>
              <a:rPr lang="en-US" altLang="en-US" sz="2000">
                <a:latin typeface="Arial" panose="020B0604020202020204" pitchFamily="34" charset="0"/>
              </a:rPr>
              <a:t>). 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These solutions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easily scale </a:t>
            </a:r>
            <a:r>
              <a:rPr lang="en-US" altLang="en-US" sz="2000">
                <a:latin typeface="Arial" panose="020B0604020202020204" pitchFamily="34" charset="0"/>
              </a:rPr>
              <a:t>with no investment on the infrastructure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DDCA5D54-2CDD-6D4B-93AB-89B13F2E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13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9A7343C1-C318-1549-BD12-94F8DF7E28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27813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43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9530672-8072-B444-8731-79965C7F9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Abstraction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0722" name="Text Box 3">
            <a:extLst>
              <a:ext uri="{FF2B5EF4-FFF2-40B4-BE49-F238E27FC236}">
                <a16:creationId xmlns:a16="http://schemas.microsoft.com/office/drawing/2014/main" id="{18B72E3D-1DE8-1740-B9CB-B020A452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0"/>
            <a:ext cx="7696200" cy="53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We reason about distributed systems using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models</a:t>
            </a:r>
            <a:r>
              <a:rPr lang="en-US" altLang="en-US" sz="2400">
                <a:latin typeface="Arial" panose="020B0604020202020204" pitchFamily="34" charset="0"/>
              </a:rPr>
              <a:t>. There are many dimensions of variability in distributed systems. Examples: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70F05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</a:rPr>
              <a:t> types of processors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</a:rPr>
              <a:t> inter-process communication</a:t>
            </a:r>
            <a:r>
              <a:rPr lang="en-US" altLang="en-US" sz="2400">
                <a:latin typeface="Arial" panose="020B0604020202020204" pitchFamily="34" charset="0"/>
              </a:rPr>
              <a:t> mechanisms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</a:rPr>
              <a:t> timing</a:t>
            </a:r>
            <a:r>
              <a:rPr lang="en-US" altLang="en-US" sz="2400">
                <a:latin typeface="Arial" panose="020B0604020202020204" pitchFamily="34" charset="0"/>
              </a:rPr>
              <a:t> assumptions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</a:rPr>
              <a:t> failure</a:t>
            </a:r>
            <a:r>
              <a:rPr lang="en-US" altLang="en-US" sz="2400">
                <a:latin typeface="Arial" panose="020B0604020202020204" pitchFamily="34" charset="0"/>
              </a:rPr>
              <a:t> classes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Char char="-"/>
            </a:pPr>
            <a:r>
              <a:rPr lang="en-US" altLang="en-US" sz="2400">
                <a:latin typeface="Arial" panose="020B0604020202020204" pitchFamily="34" charset="0"/>
              </a:rPr>
              <a:t> </a:t>
            </a: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</a:rPr>
              <a:t>security</a:t>
            </a:r>
            <a:r>
              <a:rPr lang="en-US" altLang="en-US" sz="2400">
                <a:latin typeface="Arial" panose="020B0604020202020204" pitchFamily="34" charset="0"/>
              </a:rPr>
              <a:t> features, etc.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902030302020204" pitchFamily="66" charset="0"/>
            </a:endParaRP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9E054F43-BDD3-2346-8FAC-7D591BC8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1314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63F2559F-8903-5B49-8B0B-0903976B2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Models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1746" name="Text Box 3">
            <a:extLst>
              <a:ext uri="{FF2B5EF4-FFF2-40B4-BE49-F238E27FC236}">
                <a16:creationId xmlns:a16="http://schemas.microsoft.com/office/drawing/2014/main" id="{23A6DD68-7ED3-DF49-81A3-C9A6DE235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143001"/>
            <a:ext cx="5029200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Models are </a:t>
            </a:r>
            <a:r>
              <a:rPr lang="en-US" altLang="en-US" sz="2400" b="1">
                <a:solidFill>
                  <a:srgbClr val="C70F05"/>
                </a:solidFill>
                <a:latin typeface="Arial" panose="020B0604020202020204" pitchFamily="34" charset="0"/>
              </a:rPr>
              <a:t>simple abstractions</a:t>
            </a:r>
            <a:r>
              <a:rPr lang="en-US" altLang="en-US" sz="2400">
                <a:latin typeface="Arial" panose="020B0604020202020204" pitchFamily="34" charset="0"/>
              </a:rPr>
              <a:t> that help overcome the variability -- abstractions that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preserve the essential features</a:t>
            </a:r>
            <a:r>
              <a:rPr lang="en-US" altLang="en-US" sz="2400">
                <a:latin typeface="Arial" panose="020B0604020202020204" pitchFamily="34" charset="0"/>
              </a:rPr>
              <a:t>, but 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hide the implementation details</a:t>
            </a:r>
            <a:r>
              <a:rPr lang="en-US" altLang="en-US" sz="2400">
                <a:latin typeface="Arial" panose="020B0604020202020204" pitchFamily="34" charset="0"/>
              </a:rPr>
              <a:t> and simplify writing distributed algorithms for problem solving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Optical or radio communication?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PC or Mac?</a:t>
            </a:r>
          </a:p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</a:rPr>
              <a:t>Are clocks perfectly synchronized?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omic Sans MS" panose="030F0902030302020204" pitchFamily="66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B536D896-F72B-1647-8A41-109709E4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15</a:t>
            </a:r>
          </a:p>
        </p:txBody>
      </p:sp>
      <p:sp>
        <p:nvSpPr>
          <p:cNvPr id="31748" name="Rounded Rectangle 4">
            <a:extLst>
              <a:ext uri="{FF2B5EF4-FFF2-40B4-BE49-F238E27FC236}">
                <a16:creationId xmlns:a16="http://schemas.microsoft.com/office/drawing/2014/main" id="{5C6B4146-AD5E-B942-8277-563F24A40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6764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algorithms</a:t>
            </a:r>
          </a:p>
        </p:txBody>
      </p:sp>
      <p:sp>
        <p:nvSpPr>
          <p:cNvPr id="31749" name="Rounded Rectangle 5">
            <a:extLst>
              <a:ext uri="{FF2B5EF4-FFF2-40B4-BE49-F238E27FC236}">
                <a16:creationId xmlns:a16="http://schemas.microsoft.com/office/drawing/2014/main" id="{DFF74263-A241-E947-8F8E-0BB68BFFE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3528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models</a:t>
            </a:r>
          </a:p>
        </p:txBody>
      </p:sp>
      <p:sp>
        <p:nvSpPr>
          <p:cNvPr id="31750" name="Rounded Rectangle 6">
            <a:extLst>
              <a:ext uri="{FF2B5EF4-FFF2-40B4-BE49-F238E27FC236}">
                <a16:creationId xmlns:a16="http://schemas.microsoft.com/office/drawing/2014/main" id="{4ABAD5C3-60FE-9E4B-A3C5-99121209A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876800"/>
            <a:ext cx="3048000" cy="457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Real hardware</a:t>
            </a:r>
          </a:p>
        </p:txBody>
      </p:sp>
      <p:sp>
        <p:nvSpPr>
          <p:cNvPr id="31751" name="Up Arrow 7">
            <a:extLst>
              <a:ext uri="{FF2B5EF4-FFF2-40B4-BE49-F238E27FC236}">
                <a16:creationId xmlns:a16="http://schemas.microsoft.com/office/drawing/2014/main" id="{4C0BE667-4A77-0E49-9F4C-0B1F2C89C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2133600"/>
            <a:ext cx="3048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2" name="Up Arrow 8">
            <a:extLst>
              <a:ext uri="{FF2B5EF4-FFF2-40B4-BE49-F238E27FC236}">
                <a16:creationId xmlns:a16="http://schemas.microsoft.com/office/drawing/2014/main" id="{FBF68916-1B47-FB4F-9891-4C529EC29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2133600"/>
            <a:ext cx="3048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3" name="Up Arrow 9">
            <a:extLst>
              <a:ext uri="{FF2B5EF4-FFF2-40B4-BE49-F238E27FC236}">
                <a16:creationId xmlns:a16="http://schemas.microsoft.com/office/drawing/2014/main" id="{23E2E274-5322-7140-B4EC-56CFB9E5B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2133600"/>
            <a:ext cx="3048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EBD2ADE4-573C-7449-9BA1-4E8C0DEBECA5}"/>
              </a:ext>
            </a:extLst>
          </p:cNvPr>
          <p:cNvSpPr/>
          <p:nvPr/>
        </p:nvSpPr>
        <p:spPr bwMode="auto">
          <a:xfrm>
            <a:off x="7543800" y="3810000"/>
            <a:ext cx="2209800" cy="1066800"/>
          </a:xfrm>
          <a:prstGeom prst="trapezoid">
            <a:avLst/>
          </a:prstGeom>
          <a:solidFill>
            <a:srgbClr val="660066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 New Roman" pitchFamily="-108" charset="0"/>
              </a:rPr>
              <a:t>Implementation of models</a:t>
            </a:r>
          </a:p>
        </p:txBody>
      </p:sp>
    </p:spTree>
    <p:extLst>
      <p:ext uri="{BB962C8B-B14F-4D97-AF65-F5344CB8AC3E}">
        <p14:creationId xmlns:p14="http://schemas.microsoft.com/office/powerpoint/2010/main" val="25140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3F5BB145-C337-F848-8849-B2200A497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 classification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19541AC-0A19-7244-9E5B-DC92B0FD3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1" y="4800601"/>
            <a:ext cx="37750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Client-server model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70F05"/>
                </a:solidFill>
                <a:latin typeface="Arial" panose="020B0604020202020204" pitchFamily="34" charset="0"/>
              </a:rPr>
              <a:t>Ser</a:t>
            </a:r>
            <a:r>
              <a:rPr lang="en-US" altLang="en-US" sz="2800" b="1">
                <a:solidFill>
                  <a:srgbClr val="C70F05"/>
                </a:solidFill>
                <a:latin typeface="Arial Narrow" panose="020B0604020202020204" pitchFamily="34" charset="0"/>
              </a:rPr>
              <a:t>ver is the coordinator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C70F05"/>
              </a:solidFill>
              <a:latin typeface="Arial" panose="020B0604020202020204" pitchFamily="34" charset="0"/>
            </a:endParaRPr>
          </a:p>
        </p:txBody>
      </p:sp>
      <p:sp>
        <p:nvSpPr>
          <p:cNvPr id="32771" name="Oval 4">
            <a:extLst>
              <a:ext uri="{FF2B5EF4-FFF2-40B4-BE49-F238E27FC236}">
                <a16:creationId xmlns:a16="http://schemas.microsoft.com/office/drawing/2014/main" id="{F0E6A5F3-1CC5-C54B-B7ED-1CB17140E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52600"/>
            <a:ext cx="533400" cy="5334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Oval 5">
            <a:extLst>
              <a:ext uri="{FF2B5EF4-FFF2-40B4-BE49-F238E27FC236}">
                <a16:creationId xmlns:a16="http://schemas.microsoft.com/office/drawing/2014/main" id="{1A6B3123-E100-8444-A972-00B56442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5052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Oval 6">
            <a:extLst>
              <a:ext uri="{FF2B5EF4-FFF2-40B4-BE49-F238E27FC236}">
                <a16:creationId xmlns:a16="http://schemas.microsoft.com/office/drawing/2014/main" id="{E79FD9F6-19B6-A44D-B361-79E524F66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528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Oval 7">
            <a:extLst>
              <a:ext uri="{FF2B5EF4-FFF2-40B4-BE49-F238E27FC236}">
                <a16:creationId xmlns:a16="http://schemas.microsoft.com/office/drawing/2014/main" id="{9822A259-A3A9-8841-B67C-E94D9C170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5" name="Oval 8">
            <a:extLst>
              <a:ext uri="{FF2B5EF4-FFF2-40B4-BE49-F238E27FC236}">
                <a16:creationId xmlns:a16="http://schemas.microsoft.com/office/drawing/2014/main" id="{A085967B-F1C6-4C4E-A404-C7AE7DE83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3528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6" name="Line 9">
            <a:extLst>
              <a:ext uri="{FF2B5EF4-FFF2-40B4-BE49-F238E27FC236}">
                <a16:creationId xmlns:a16="http://schemas.microsoft.com/office/drawing/2014/main" id="{73B34A35-746B-B941-8B2E-BF3E215999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2209800"/>
            <a:ext cx="914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0">
            <a:extLst>
              <a:ext uri="{FF2B5EF4-FFF2-40B4-BE49-F238E27FC236}">
                <a16:creationId xmlns:a16="http://schemas.microsoft.com/office/drawing/2014/main" id="{38D3E5B7-2DBE-764F-A56B-EE22AD96BA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2286000"/>
            <a:ext cx="381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1">
            <a:extLst>
              <a:ext uri="{FF2B5EF4-FFF2-40B4-BE49-F238E27FC236}">
                <a16:creationId xmlns:a16="http://schemas.microsoft.com/office/drawing/2014/main" id="{3517B488-0247-9B40-8279-FAF46535A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286000"/>
            <a:ext cx="381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12">
            <a:extLst>
              <a:ext uri="{FF2B5EF4-FFF2-40B4-BE49-F238E27FC236}">
                <a16:creationId xmlns:a16="http://schemas.microsoft.com/office/drawing/2014/main" id="{C4C3E4D2-8374-D44D-A80D-073C27847D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2209800"/>
            <a:ext cx="9144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5">
            <a:extLst>
              <a:ext uri="{FF2B5EF4-FFF2-40B4-BE49-F238E27FC236}">
                <a16:creationId xmlns:a16="http://schemas.microsoft.com/office/drawing/2014/main" id="{3D459D6D-86E2-9E42-B280-48DEA4085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800601"/>
            <a:ext cx="33416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Peer-to-peer model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70F05"/>
                </a:solidFill>
                <a:latin typeface="Arial Narrow" panose="020B0604020202020204" pitchFamily="34" charset="0"/>
              </a:rPr>
              <a:t>No unique coordinator</a:t>
            </a:r>
            <a:endParaRPr lang="en-US" altLang="en-US" sz="2400" b="1">
              <a:solidFill>
                <a:srgbClr val="C70F05"/>
              </a:solidFill>
              <a:latin typeface="Arial Narrow" panose="020B0604020202020204" pitchFamily="34" charset="0"/>
            </a:endParaRPr>
          </a:p>
        </p:txBody>
      </p:sp>
      <p:sp>
        <p:nvSpPr>
          <p:cNvPr id="32781" name="Oval 16">
            <a:extLst>
              <a:ext uri="{FF2B5EF4-FFF2-40B4-BE49-F238E27FC236}">
                <a16:creationId xmlns:a16="http://schemas.microsoft.com/office/drawing/2014/main" id="{55C91DD3-4FD2-E148-AB5A-B0C0E648B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7526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2" name="Oval 17">
            <a:extLst>
              <a:ext uri="{FF2B5EF4-FFF2-40B4-BE49-F238E27FC236}">
                <a16:creationId xmlns:a16="http://schemas.microsoft.com/office/drawing/2014/main" id="{5013FE93-09B5-4F47-83D5-DD3EE43B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22098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3" name="Oval 18">
            <a:extLst>
              <a:ext uri="{FF2B5EF4-FFF2-40B4-BE49-F238E27FC236}">
                <a16:creationId xmlns:a16="http://schemas.microsoft.com/office/drawing/2014/main" id="{5924F822-9208-BA46-BC9A-441E08D40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8862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4" name="Oval 19">
            <a:extLst>
              <a:ext uri="{FF2B5EF4-FFF2-40B4-BE49-F238E27FC236}">
                <a16:creationId xmlns:a16="http://schemas.microsoft.com/office/drawing/2014/main" id="{738AFFD2-4285-D44B-94F8-6995AF457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1447800"/>
            <a:ext cx="304800" cy="304800"/>
          </a:xfrm>
          <a:prstGeom prst="ellipse">
            <a:avLst/>
          </a:prstGeom>
          <a:solidFill>
            <a:srgbClr val="FFDC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5" name="Oval 20">
            <a:extLst>
              <a:ext uri="{FF2B5EF4-FFF2-40B4-BE49-F238E27FC236}">
                <a16:creationId xmlns:a16="http://schemas.microsoft.com/office/drawing/2014/main" id="{2A0C8AB2-9AAA-5342-8720-A0B6BAA33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7338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6" name="Oval 21">
            <a:extLst>
              <a:ext uri="{FF2B5EF4-FFF2-40B4-BE49-F238E27FC236}">
                <a16:creationId xmlns:a16="http://schemas.microsoft.com/office/drawing/2014/main" id="{FF4A25B4-72E0-7743-8D74-1AB9E152D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9718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7" name="Oval 22">
            <a:extLst>
              <a:ext uri="{FF2B5EF4-FFF2-40B4-BE49-F238E27FC236}">
                <a16:creationId xmlns:a16="http://schemas.microsoft.com/office/drawing/2014/main" id="{F2DBD7FD-9402-0443-AF3D-F4B7BCF63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267200"/>
            <a:ext cx="304800" cy="304800"/>
          </a:xfrm>
          <a:prstGeom prst="ellipse">
            <a:avLst/>
          </a:prstGeom>
          <a:solidFill>
            <a:srgbClr val="FFD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8" name="Line 23">
            <a:extLst>
              <a:ext uri="{FF2B5EF4-FFF2-40B4-BE49-F238E27FC236}">
                <a16:creationId xmlns:a16="http://schemas.microsoft.com/office/drawing/2014/main" id="{20577655-D3B8-C343-A681-93B1CC268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1981200"/>
            <a:ext cx="20574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24">
            <a:extLst>
              <a:ext uri="{FF2B5EF4-FFF2-40B4-BE49-F238E27FC236}">
                <a16:creationId xmlns:a16="http://schemas.microsoft.com/office/drawing/2014/main" id="{2E57CA73-6285-D44D-907C-3DEF639D141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58200" y="1676400"/>
            <a:ext cx="685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5">
            <a:extLst>
              <a:ext uri="{FF2B5EF4-FFF2-40B4-BE49-F238E27FC236}">
                <a16:creationId xmlns:a16="http://schemas.microsoft.com/office/drawing/2014/main" id="{DA4506FE-93C4-104C-8BE7-AF7F5EA660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600200"/>
            <a:ext cx="21336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Line 26">
            <a:extLst>
              <a:ext uri="{FF2B5EF4-FFF2-40B4-BE49-F238E27FC236}">
                <a16:creationId xmlns:a16="http://schemas.microsoft.com/office/drawing/2014/main" id="{C4C4A15E-AFCD-7A4A-8701-7A3A1EE416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2800" y="3886200"/>
            <a:ext cx="1828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2" name="Line 27">
            <a:extLst>
              <a:ext uri="{FF2B5EF4-FFF2-40B4-BE49-F238E27FC236}">
                <a16:creationId xmlns:a16="http://schemas.microsoft.com/office/drawing/2014/main" id="{63CFEAF8-BA90-664E-ACD6-F098B20F9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2057400"/>
            <a:ext cx="11430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Line 28">
            <a:extLst>
              <a:ext uri="{FF2B5EF4-FFF2-40B4-BE49-F238E27FC236}">
                <a16:creationId xmlns:a16="http://schemas.microsoft.com/office/drawing/2014/main" id="{EDF1DA85-CDAD-074E-B97A-7D42A27DE3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2438400"/>
            <a:ext cx="30480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4" name="Line 29">
            <a:extLst>
              <a:ext uri="{FF2B5EF4-FFF2-40B4-BE49-F238E27FC236}">
                <a16:creationId xmlns:a16="http://schemas.microsoft.com/office/drawing/2014/main" id="{8745DEFD-AC8F-8145-96A9-01B4C7710D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1000" y="1752600"/>
            <a:ext cx="304800" cy="2514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Text Box 30">
            <a:extLst>
              <a:ext uri="{FF2B5EF4-FFF2-40B4-BE49-F238E27FC236}">
                <a16:creationId xmlns:a16="http://schemas.microsoft.com/office/drawing/2014/main" id="{7DA5FAE7-E7CD-E148-93ED-2854F0B06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19200"/>
            <a:ext cx="979488" cy="4572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Server</a:t>
            </a:r>
          </a:p>
        </p:txBody>
      </p:sp>
      <p:sp>
        <p:nvSpPr>
          <p:cNvPr id="32796" name="Text Box 31">
            <a:extLst>
              <a:ext uri="{FF2B5EF4-FFF2-40B4-BE49-F238E27FC236}">
                <a16:creationId xmlns:a16="http://schemas.microsoft.com/office/drawing/2014/main" id="{B7B5178B-24CF-8048-B022-24C20A069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38600"/>
            <a:ext cx="1047750" cy="457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Clients</a:t>
            </a:r>
          </a:p>
        </p:txBody>
      </p:sp>
      <p:sp>
        <p:nvSpPr>
          <p:cNvPr id="32797" name="Slide Number Placeholder 29">
            <a:extLst>
              <a:ext uri="{FF2B5EF4-FFF2-40B4-BE49-F238E27FC236}">
                <a16:creationId xmlns:a16="http://schemas.microsoft.com/office/drawing/2014/main" id="{A30E29C8-E7B4-C44D-B82F-B8C9A06E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16</a:t>
            </a:r>
          </a:p>
        </p:txBody>
      </p:sp>
      <p:cxnSp>
        <p:nvCxnSpPr>
          <p:cNvPr id="32798" name="Straight Connector 31">
            <a:extLst>
              <a:ext uri="{FF2B5EF4-FFF2-40B4-BE49-F238E27FC236}">
                <a16:creationId xmlns:a16="http://schemas.microsoft.com/office/drawing/2014/main" id="{CA04DBC8-9E00-DC41-9A37-1F8C32A982BA}"/>
              </a:ext>
            </a:extLst>
          </p:cNvPr>
          <p:cNvCxnSpPr>
            <a:cxnSpLocks noChangeShapeType="1"/>
            <a:endCxn id="32785" idx="0"/>
          </p:cNvCxnSpPr>
          <p:nvPr/>
        </p:nvCxnSpPr>
        <p:spPr bwMode="auto">
          <a:xfrm rot="5400000">
            <a:off x="8610600" y="3048000"/>
            <a:ext cx="1219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9" name="Line 27">
            <a:extLst>
              <a:ext uri="{FF2B5EF4-FFF2-40B4-BE49-F238E27FC236}">
                <a16:creationId xmlns:a16="http://schemas.microsoft.com/office/drawing/2014/main" id="{51007303-894D-1F48-A68B-63AE2D50F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276600"/>
            <a:ext cx="8382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8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29A0524B-9652-554C-A7CF-4039E37A44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Parallel vs Distributed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F018830A-42D7-EF44-A377-8D8F5B53F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371601"/>
            <a:ext cx="86868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In both parallel and distributed systems, the events are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chemeClr val="accent2"/>
                </a:solidFill>
                <a:latin typeface="Arial" panose="020B0604020202020204" pitchFamily="34" charset="0"/>
              </a:rPr>
              <a:t>partially ordered</a:t>
            </a:r>
            <a:r>
              <a:rPr lang="en-US" altLang="en-US" sz="2400">
                <a:latin typeface="Arial" panose="020B0604020202020204" pitchFamily="34" charset="0"/>
              </a:rPr>
              <a:t>. The distinction between parallel and distributed is not always very clear. In </a:t>
            </a:r>
            <a:r>
              <a:rPr lang="en-US" altLang="en-US" sz="2400" b="1">
                <a:solidFill>
                  <a:srgbClr val="C70F05"/>
                </a:solidFill>
                <a:latin typeface="Arial" panose="020B0604020202020204" pitchFamily="34" charset="0"/>
              </a:rPr>
              <a:t>parallel</a:t>
            </a:r>
            <a:r>
              <a:rPr lang="en-US" altLang="en-US" sz="2400">
                <a:latin typeface="Arial" panose="020B0604020202020204" pitchFamily="34" charset="0"/>
              </a:rPr>
              <a:t> systems, the primarily issues are 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speed-up </a:t>
            </a:r>
            <a:r>
              <a:rPr lang="en-US" altLang="en-US" sz="2400">
                <a:latin typeface="Arial" panose="020B0604020202020204" pitchFamily="34" charset="0"/>
              </a:rPr>
              <a:t>and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increased data handling capability</a:t>
            </a:r>
            <a:r>
              <a:rPr lang="en-US" altLang="en-US" sz="2400">
                <a:latin typeface="Arial" panose="020B0604020202020204" pitchFamily="34" charset="0"/>
              </a:rPr>
              <a:t>. In </a:t>
            </a:r>
            <a:r>
              <a:rPr lang="en-US" altLang="en-US" sz="2400" b="1">
                <a:solidFill>
                  <a:srgbClr val="C70F05"/>
                </a:solidFill>
                <a:latin typeface="Arial" panose="020B0604020202020204" pitchFamily="34" charset="0"/>
              </a:rPr>
              <a:t>distributed</a:t>
            </a:r>
            <a:r>
              <a:rPr lang="en-US" altLang="en-US" sz="2400">
                <a:latin typeface="Arial" panose="020B0604020202020204" pitchFamily="34" charset="0"/>
              </a:rPr>
              <a:t> systems the primary issues are 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fault-tolerance</a:t>
            </a:r>
            <a:r>
              <a:rPr lang="en-US" altLang="en-US" sz="2400">
                <a:latin typeface="Arial" panose="020B0604020202020204" pitchFamily="34" charset="0"/>
              </a:rPr>
              <a:t>, 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synchronization, uncertainty management etc.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Depending on what you focus on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, you can label a system as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parallel </a:t>
            </a:r>
            <a:r>
              <a:rPr lang="en-US" altLang="en-US" sz="2400">
                <a:latin typeface="Arial" panose="020B0604020202020204" pitchFamily="34" charset="0"/>
              </a:rPr>
              <a:t>or</a:t>
            </a: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</a:rPr>
              <a:t> distributed</a:t>
            </a: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.</a:t>
            </a:r>
            <a:endParaRPr lang="en-US" altLang="en-US" sz="2400" b="1">
              <a:solidFill>
                <a:srgbClr val="C70F05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D3D2F502-C29A-8A42-9E01-D3D3DCD7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0206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B3D6DB43-E1E4-2447-9FB7-754417C55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Example from Facebook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7C9E5BD-57BB-F94D-99A0-D726B5F44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17</a:t>
            </a:r>
          </a:p>
        </p:txBody>
      </p:sp>
      <p:pic>
        <p:nvPicPr>
          <p:cNvPr id="34819" name="Picture 4">
            <a:extLst>
              <a:ext uri="{FF2B5EF4-FFF2-40B4-BE49-F238E27FC236}">
                <a16:creationId xmlns:a16="http://schemas.microsoft.com/office/drawing/2014/main" id="{3015874E-D5AC-554A-AB58-4201C478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438400"/>
            <a:ext cx="2881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Oval 5">
            <a:extLst>
              <a:ext uri="{FF2B5EF4-FFF2-40B4-BE49-F238E27FC236}">
                <a16:creationId xmlns:a16="http://schemas.microsoft.com/office/drawing/2014/main" id="{A27768A0-8B0F-8148-905E-6F19139CB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1" name="Oval 6">
            <a:extLst>
              <a:ext uri="{FF2B5EF4-FFF2-40B4-BE49-F238E27FC236}">
                <a16:creationId xmlns:a16="http://schemas.microsoft.com/office/drawing/2014/main" id="{FEA6E348-3A18-794D-B256-5C17A1EF1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124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2" name="Oval 7">
            <a:extLst>
              <a:ext uri="{FF2B5EF4-FFF2-40B4-BE49-F238E27FC236}">
                <a16:creationId xmlns:a16="http://schemas.microsoft.com/office/drawing/2014/main" id="{7D703DA1-C2B5-ED4F-B60F-EF33A664C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3" name="Oval 8">
            <a:extLst>
              <a:ext uri="{FF2B5EF4-FFF2-40B4-BE49-F238E27FC236}">
                <a16:creationId xmlns:a16="http://schemas.microsoft.com/office/drawing/2014/main" id="{7BB6D7AA-CAF8-CD4A-BD9D-BFFEFFE2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4" name="Oval 9">
            <a:extLst>
              <a:ext uri="{FF2B5EF4-FFF2-40B4-BE49-F238E27FC236}">
                <a16:creationId xmlns:a16="http://schemas.microsoft.com/office/drawing/2014/main" id="{B29C9C86-0931-4C4A-8EC9-684D7CEAB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267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5" name="Oval 10">
            <a:extLst>
              <a:ext uri="{FF2B5EF4-FFF2-40B4-BE49-F238E27FC236}">
                <a16:creationId xmlns:a16="http://schemas.microsoft.com/office/drawing/2014/main" id="{59F5C1E4-06DF-0946-8E7D-D245BE9B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48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6" name="Oval 11">
            <a:extLst>
              <a:ext uri="{FF2B5EF4-FFF2-40B4-BE49-F238E27FC236}">
                <a16:creationId xmlns:a16="http://schemas.microsoft.com/office/drawing/2014/main" id="{8B7BA53E-15F1-5445-B0B7-30E82F33E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105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7" name="Oval 12">
            <a:extLst>
              <a:ext uri="{FF2B5EF4-FFF2-40B4-BE49-F238E27FC236}">
                <a16:creationId xmlns:a16="http://schemas.microsoft.com/office/drawing/2014/main" id="{A689AA2E-CFAF-4548-A5F7-55890D8F8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52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8" name="Oval 13">
            <a:extLst>
              <a:ext uri="{FF2B5EF4-FFF2-40B4-BE49-F238E27FC236}">
                <a16:creationId xmlns:a16="http://schemas.microsoft.com/office/drawing/2014/main" id="{9175B73E-8741-6549-8C6E-0F59424D1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52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9" name="Oval 14">
            <a:extLst>
              <a:ext uri="{FF2B5EF4-FFF2-40B4-BE49-F238E27FC236}">
                <a16:creationId xmlns:a16="http://schemas.microsoft.com/office/drawing/2014/main" id="{93F747DB-BCFF-B743-A0F1-C97EE7FF4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09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0" name="Oval 15">
            <a:extLst>
              <a:ext uri="{FF2B5EF4-FFF2-40B4-BE49-F238E27FC236}">
                <a16:creationId xmlns:a16="http://schemas.microsoft.com/office/drawing/2014/main" id="{C553A2AC-6CC8-D545-8F94-7576624D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276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35856" name="Straight Connector 17">
            <a:extLst>
              <a:ext uri="{FF2B5EF4-FFF2-40B4-BE49-F238E27FC236}">
                <a16:creationId xmlns:a16="http://schemas.microsoft.com/office/drawing/2014/main" id="{F454B967-84C4-5D45-8CFC-6C3FD825B165}"/>
              </a:ext>
            </a:extLst>
          </p:cNvPr>
          <p:cNvCxnSpPr>
            <a:cxnSpLocks noChangeShapeType="1"/>
            <a:stCxn id="34820" idx="5"/>
          </p:cNvCxnSpPr>
          <p:nvPr/>
        </p:nvCxnSpPr>
        <p:spPr bwMode="auto">
          <a:xfrm>
            <a:off x="2481264" y="2328864"/>
            <a:ext cx="795337" cy="3381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7" name="Straight Connector 18">
            <a:extLst>
              <a:ext uri="{FF2B5EF4-FFF2-40B4-BE49-F238E27FC236}">
                <a16:creationId xmlns:a16="http://schemas.microsoft.com/office/drawing/2014/main" id="{5E3E9711-483A-0747-A0E1-73F6DCE03266}"/>
              </a:ext>
            </a:extLst>
          </p:cNvPr>
          <p:cNvCxnSpPr>
            <a:cxnSpLocks noChangeShapeType="1"/>
            <a:stCxn id="34822" idx="6"/>
          </p:cNvCxnSpPr>
          <p:nvPr/>
        </p:nvCxnSpPr>
        <p:spPr bwMode="auto">
          <a:xfrm flipV="1">
            <a:off x="2514600" y="4038600"/>
            <a:ext cx="762000" cy="342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Straight Connector 19">
            <a:extLst>
              <a:ext uri="{FF2B5EF4-FFF2-40B4-BE49-F238E27FC236}">
                <a16:creationId xmlns:a16="http://schemas.microsoft.com/office/drawing/2014/main" id="{13D93F5F-649D-BA47-9219-4573472D909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3276600"/>
            <a:ext cx="9144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9" name="Straight Connector 22">
            <a:extLst>
              <a:ext uri="{FF2B5EF4-FFF2-40B4-BE49-F238E27FC236}">
                <a16:creationId xmlns:a16="http://schemas.microsoft.com/office/drawing/2014/main" id="{696C986B-034E-3D45-9CD2-E525C9603EBA}"/>
              </a:ext>
            </a:extLst>
          </p:cNvPr>
          <p:cNvCxnSpPr>
            <a:cxnSpLocks noChangeShapeType="1"/>
            <a:stCxn id="34823" idx="7"/>
          </p:cNvCxnSpPr>
          <p:nvPr/>
        </p:nvCxnSpPr>
        <p:spPr bwMode="auto">
          <a:xfrm rot="5400000" flipH="1" flipV="1">
            <a:off x="2900363" y="4533901"/>
            <a:ext cx="1100138" cy="5667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0" name="Straight Connector 24">
            <a:extLst>
              <a:ext uri="{FF2B5EF4-FFF2-40B4-BE49-F238E27FC236}">
                <a16:creationId xmlns:a16="http://schemas.microsoft.com/office/drawing/2014/main" id="{451C489E-FB8C-524C-847F-9F4EA8667C99}"/>
              </a:ext>
            </a:extLst>
          </p:cNvPr>
          <p:cNvCxnSpPr>
            <a:cxnSpLocks noChangeShapeType="1"/>
            <a:stCxn id="34825" idx="0"/>
          </p:cNvCxnSpPr>
          <p:nvPr/>
        </p:nvCxnSpPr>
        <p:spPr bwMode="auto">
          <a:xfrm flipH="1" flipV="1">
            <a:off x="5181600" y="4267200"/>
            <a:ext cx="1143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1" name="Straight Connector 28">
            <a:extLst>
              <a:ext uri="{FF2B5EF4-FFF2-40B4-BE49-F238E27FC236}">
                <a16:creationId xmlns:a16="http://schemas.microsoft.com/office/drawing/2014/main" id="{004BC53D-0BDC-2542-966A-317D3AF7BBE7}"/>
              </a:ext>
            </a:extLst>
          </p:cNvPr>
          <p:cNvCxnSpPr>
            <a:cxnSpLocks noChangeShapeType="1"/>
            <a:stCxn id="34826" idx="1"/>
          </p:cNvCxnSpPr>
          <p:nvPr/>
        </p:nvCxnSpPr>
        <p:spPr bwMode="auto">
          <a:xfrm flipH="1" flipV="1">
            <a:off x="5562600" y="4267200"/>
            <a:ext cx="719138" cy="8715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2" name="Straight Connector 29">
            <a:extLst>
              <a:ext uri="{FF2B5EF4-FFF2-40B4-BE49-F238E27FC236}">
                <a16:creationId xmlns:a16="http://schemas.microsoft.com/office/drawing/2014/main" id="{B0345C8B-1913-204B-A6B2-B078C936E44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96000" y="2362200"/>
            <a:ext cx="685800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Straight Connector 35">
            <a:extLst>
              <a:ext uri="{FF2B5EF4-FFF2-40B4-BE49-F238E27FC236}">
                <a16:creationId xmlns:a16="http://schemas.microsoft.com/office/drawing/2014/main" id="{086910B9-BF0A-BB4C-A6C3-609FA731C9A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372101" y="2095501"/>
            <a:ext cx="685800" cy="31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4" name="Straight Connector 36">
            <a:extLst>
              <a:ext uri="{FF2B5EF4-FFF2-40B4-BE49-F238E27FC236}">
                <a16:creationId xmlns:a16="http://schemas.microsoft.com/office/drawing/2014/main" id="{7B7471A9-3926-3B49-97FB-7EFCEC8722E5}"/>
              </a:ext>
            </a:extLst>
          </p:cNvPr>
          <p:cNvCxnSpPr>
            <a:cxnSpLocks noChangeShapeType="1"/>
            <a:endCxn id="34827" idx="4"/>
          </p:cNvCxnSpPr>
          <p:nvPr/>
        </p:nvCxnSpPr>
        <p:spPr bwMode="auto">
          <a:xfrm rot="5400000" flipH="1" flipV="1">
            <a:off x="3638550" y="2109788"/>
            <a:ext cx="719138" cy="47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5" name="Straight Connector 39">
            <a:extLst>
              <a:ext uri="{FF2B5EF4-FFF2-40B4-BE49-F238E27FC236}">
                <a16:creationId xmlns:a16="http://schemas.microsoft.com/office/drawing/2014/main" id="{704B9B87-3EFF-9F4E-A1EE-30E4FF7BBA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4038600"/>
            <a:ext cx="6858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6" name="Straight Connector 40">
            <a:extLst>
              <a:ext uri="{FF2B5EF4-FFF2-40B4-BE49-F238E27FC236}">
                <a16:creationId xmlns:a16="http://schemas.microsoft.com/office/drawing/2014/main" id="{43332D9E-6E30-DF4A-A933-86308AD0F64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57914" y="3352800"/>
            <a:ext cx="928687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42" name="Rounded Rectangular Callout 43">
            <a:extLst>
              <a:ext uri="{FF2B5EF4-FFF2-40B4-BE49-F238E27FC236}">
                <a16:creationId xmlns:a16="http://schemas.microsoft.com/office/drawing/2014/main" id="{D744C84B-4ACC-C842-A7CC-464D3ADB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029200"/>
            <a:ext cx="914400" cy="609600"/>
          </a:xfrm>
          <a:prstGeom prst="wedgeRoundRectCallout">
            <a:avLst>
              <a:gd name="adj1" fmla="val 14917"/>
              <a:gd name="adj2" fmla="val -30773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60,000 servers</a:t>
            </a:r>
          </a:p>
        </p:txBody>
      </p:sp>
      <p:sp>
        <p:nvSpPr>
          <p:cNvPr id="34843" name="TextBox 45">
            <a:extLst>
              <a:ext uri="{FF2B5EF4-FFF2-40B4-BE49-F238E27FC236}">
                <a16:creationId xmlns:a16="http://schemas.microsoft.com/office/drawing/2014/main" id="{CF5B2DD2-F140-044E-928F-7139B1CD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3617913"/>
            <a:ext cx="31242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The set up mimics client-server kind of operation, with the servers having a 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high level of parallelism</a:t>
            </a:r>
            <a:r>
              <a:rPr lang="en-US" altLang="en-US" sz="2000">
                <a:latin typeface="Arial" panose="020B0604020202020204" pitchFamily="34" charset="0"/>
              </a:rPr>
              <a:t>. However, the network of servers also form </a:t>
            </a:r>
            <a:r>
              <a:rPr lang="en-US" altLang="en-US" sz="2000">
                <a:solidFill>
                  <a:srgbClr val="0000FF"/>
                </a:solidFill>
                <a:latin typeface="Arial" panose="020B0604020202020204" pitchFamily="34" charset="0"/>
              </a:rPr>
              <a:t>a distributed system</a:t>
            </a:r>
            <a:r>
              <a:rPr lang="en-US" altLang="en-US" sz="1800"/>
              <a:t>.</a:t>
            </a:r>
          </a:p>
        </p:txBody>
      </p:sp>
      <p:sp>
        <p:nvSpPr>
          <p:cNvPr id="34844" name="TextBox 46">
            <a:extLst>
              <a:ext uri="{FF2B5EF4-FFF2-40B4-BE49-F238E27FC236}">
                <a16:creationId xmlns:a16="http://schemas.microsoft.com/office/drawing/2014/main" id="{6B6D0FBD-C2DC-D04E-B021-C2DFE5D36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257801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user</a:t>
            </a:r>
          </a:p>
        </p:txBody>
      </p:sp>
      <p:sp>
        <p:nvSpPr>
          <p:cNvPr id="34845" name="TextBox 47">
            <a:extLst>
              <a:ext uri="{FF2B5EF4-FFF2-40B4-BE49-F238E27FC236}">
                <a16:creationId xmlns:a16="http://schemas.microsoft.com/office/drawing/2014/main" id="{A1EE6D6C-4939-614C-9CC7-47D1D403E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1" y="4495801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user</a:t>
            </a:r>
          </a:p>
        </p:txBody>
      </p:sp>
      <p:sp>
        <p:nvSpPr>
          <p:cNvPr id="34846" name="TextBox 48">
            <a:extLst>
              <a:ext uri="{FF2B5EF4-FFF2-40B4-BE49-F238E27FC236}">
                <a16:creationId xmlns:a16="http://schemas.microsoft.com/office/drawing/2014/main" id="{F8193A4F-6296-4C4F-B501-E53BBF3D1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3276601"/>
            <a:ext cx="696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user</a:t>
            </a:r>
          </a:p>
        </p:txBody>
      </p:sp>
      <p:sp>
        <p:nvSpPr>
          <p:cNvPr id="34847" name="TextBox 1">
            <a:extLst>
              <a:ext uri="{FF2B5EF4-FFF2-40B4-BE49-F238E27FC236}">
                <a16:creationId xmlns:a16="http://schemas.microsoft.com/office/drawing/2014/main" id="{7E81F4E5-87C6-8547-A3EA-E3351C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5943601"/>
            <a:ext cx="609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Facebook data center in Prineville, Oregon </a:t>
            </a:r>
          </a:p>
        </p:txBody>
      </p:sp>
      <p:sp>
        <p:nvSpPr>
          <p:cNvPr id="34848" name="TextBox 1">
            <a:extLst>
              <a:ext uri="{FF2B5EF4-FFF2-40B4-BE49-F238E27FC236}">
                <a16:creationId xmlns:a16="http://schemas.microsoft.com/office/drawing/2014/main" id="{E40C4757-DEBE-B243-AADD-7BC729453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8" y="1712914"/>
            <a:ext cx="34988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Coordinates among data centers </a:t>
            </a:r>
          </a:p>
          <a:p>
            <a:r>
              <a:rPr lang="en-US" altLang="en-US" sz="1800"/>
              <a:t>across the globe to keep the system </a:t>
            </a:r>
          </a:p>
          <a:p>
            <a:r>
              <a:rPr lang="en-US" altLang="en-US" sz="1800"/>
              <a:t>scalable, reliable and robust</a:t>
            </a:r>
          </a:p>
        </p:txBody>
      </p:sp>
    </p:spTree>
    <p:extLst>
      <p:ext uri="{BB962C8B-B14F-4D97-AF65-F5344CB8AC3E}">
        <p14:creationId xmlns:p14="http://schemas.microsoft.com/office/powerpoint/2010/main" val="256432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BD37ACE-8452-0649-94BD-F1FC8106F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14400"/>
          </a:xfrm>
        </p:spPr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What is a distributed system</a:t>
            </a:r>
            <a:r>
              <a:rPr lang="en-US" altLang="en-US" b="1">
                <a:ea typeface="ＭＳ Ｐゴシック" panose="020B0600070205080204" pitchFamily="34" charset="-128"/>
              </a:rPr>
              <a:t>?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7410" name="Text Box 8">
            <a:extLst>
              <a:ext uri="{FF2B5EF4-FFF2-40B4-BE49-F238E27FC236}">
                <a16:creationId xmlns:a16="http://schemas.microsoft.com/office/drawing/2014/main" id="{022CAFFC-A4D0-6B43-9894-2AFB309DA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845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(The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nodes</a:t>
            </a:r>
            <a:r>
              <a:rPr lang="en-US" altLang="en-US" sz="2000">
                <a:latin typeface="Arial" panose="020B0604020202020204" pitchFamily="34" charset="0"/>
              </a:rPr>
              <a:t> are processes, and the </a:t>
            </a: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edges</a:t>
            </a:r>
            <a:r>
              <a:rPr lang="en-US" altLang="en-US" sz="2000">
                <a:latin typeface="Arial" panose="020B0604020202020204" pitchFamily="34" charset="0"/>
              </a:rPr>
              <a:t> are communication channels.)</a:t>
            </a:r>
            <a:r>
              <a:rPr lang="en-US" altLang="en-US" sz="2000"/>
              <a:t> </a:t>
            </a:r>
          </a:p>
        </p:txBody>
      </p:sp>
      <p:sp>
        <p:nvSpPr>
          <p:cNvPr id="17411" name="Slide Number Placeholder 40">
            <a:extLst>
              <a:ext uri="{FF2B5EF4-FFF2-40B4-BE49-F238E27FC236}">
                <a16:creationId xmlns:a16="http://schemas.microsoft.com/office/drawing/2014/main" id="{A543389C-2031-7147-8A93-07C3C480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</a:t>
            </a:r>
          </a:p>
        </p:txBody>
      </p:sp>
      <p:sp>
        <p:nvSpPr>
          <p:cNvPr id="17412" name="TextBox 45">
            <a:extLst>
              <a:ext uri="{FF2B5EF4-FFF2-40B4-BE49-F238E27FC236}">
                <a16:creationId xmlns:a16="http://schemas.microsoft.com/office/drawing/2014/main" id="{28CC26E3-6E30-5248-8390-02DF70591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5943600"/>
            <a:ext cx="4657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A channel may be physical (wired, wireless) or logical</a:t>
            </a: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ED2C703E-B2EE-0E48-A676-F69D30A36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370139"/>
            <a:ext cx="6248400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>
            <a:extLst>
              <a:ext uri="{FF2B5EF4-FFF2-40B4-BE49-F238E27FC236}">
                <a16:creationId xmlns:a16="http://schemas.microsoft.com/office/drawing/2014/main" id="{DF1A1120-8210-A847-BC57-27658E60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990601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A </a:t>
            </a: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network</a:t>
            </a:r>
            <a:r>
              <a:rPr lang="en-US" altLang="en-US" sz="2400">
                <a:latin typeface="Arial" panose="020B0604020202020204" pitchFamily="34" charset="0"/>
              </a:rPr>
              <a:t> of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processes –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processes interact with one another to achieve a goal. </a:t>
            </a:r>
          </a:p>
        </p:txBody>
      </p:sp>
      <p:sp>
        <p:nvSpPr>
          <p:cNvPr id="17415" name="TextBox 1">
            <a:extLst>
              <a:ext uri="{FF2B5EF4-FFF2-40B4-BE49-F238E27FC236}">
                <a16:creationId xmlns:a16="http://schemas.microsoft.com/office/drawing/2014/main" id="{BE783603-320B-0C47-B1B2-9952121D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006601"/>
            <a:ext cx="138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328757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9CCEA692-4068-B943-B6F9-216DE4092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Objective of the course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BD20D52C-DB43-CE4D-A476-83BDD1B7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18</a:t>
            </a:r>
          </a:p>
        </p:txBody>
      </p:sp>
      <p:sp>
        <p:nvSpPr>
          <p:cNvPr id="35843" name="TextBox 5">
            <a:extLst>
              <a:ext uri="{FF2B5EF4-FFF2-40B4-BE49-F238E27FC236}">
                <a16:creationId xmlns:a16="http://schemas.microsoft.com/office/drawing/2014/main" id="{99F0EBA2-1591-1144-8C1C-3D6CF264B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2133601"/>
            <a:ext cx="86074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With some knowledge of networking and its associated tools, 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is not difficult to put together a distributed system. </a:t>
            </a:r>
            <a:r>
              <a:rPr lang="en-US" altLang="en-US" sz="2400" b="1">
                <a:solidFill>
                  <a:srgbClr val="0404D5"/>
                </a:solidFill>
                <a:latin typeface="Calibri" panose="020F0502020204030204" pitchFamily="34" charset="0"/>
              </a:rPr>
              <a:t>It is however,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404D5"/>
                </a:solidFill>
                <a:latin typeface="Calibri" panose="020F0502020204030204" pitchFamily="34" charset="0"/>
              </a:rPr>
              <a:t>much more difficult guarantee that it behaves the way we want it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404D5"/>
                </a:solidFill>
                <a:latin typeface="Calibri" panose="020F0502020204030204" pitchFamily="34" charset="0"/>
              </a:rPr>
              <a:t>to behave. Here lies the challenge</a:t>
            </a:r>
            <a:r>
              <a:rPr lang="en-US" altLang="en-US" sz="2400">
                <a:latin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A system that </a:t>
            </a:r>
            <a:r>
              <a:rPr lang="ja-JP" altLang="en-US" sz="2400">
                <a:latin typeface="Calibri" panose="020F0502020204030204" pitchFamily="34" charset="0"/>
              </a:rPr>
              <a:t>“</a:t>
            </a:r>
            <a:r>
              <a:rPr lang="en-US" altLang="ja-JP" sz="2400">
                <a:latin typeface="Calibri" panose="020F0502020204030204" pitchFamily="34" charset="0"/>
              </a:rPr>
              <a:t>sometimes works</a:t>
            </a:r>
            <a:r>
              <a:rPr lang="ja-JP" altLang="en-US" sz="2400">
                <a:latin typeface="Calibri" panose="020F0502020204030204" pitchFamily="34" charset="0"/>
              </a:rPr>
              <a:t>”</a:t>
            </a:r>
            <a:r>
              <a:rPr lang="en-US" altLang="ja-JP" sz="2400">
                <a:latin typeface="Calibri" panose="020F0502020204030204" pitchFamily="34" charset="0"/>
              </a:rPr>
              <a:t> is no good. We </a:t>
            </a:r>
            <a:r>
              <a:rPr lang="en-US" altLang="en-US" sz="2400">
                <a:latin typeface="Calibri" panose="020F0502020204030204" pitchFamily="34" charset="0"/>
              </a:rPr>
              <a:t>will study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how to guarantee our design for a </a:t>
            </a: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given model</a:t>
            </a:r>
            <a:r>
              <a:rPr lang="en-US" altLang="en-US" sz="240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2071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7E2C145A-EA4A-A24C-BDAD-FF3089E9B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371600"/>
          </a:xfrm>
        </p:spPr>
        <p:txBody>
          <a:bodyPr>
            <a:normAutofit fontScale="90000"/>
          </a:bodyPr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Understanding models and abstractions</a:t>
            </a:r>
            <a:br>
              <a:rPr lang="en-US" altLang="en-US" sz="4000" b="1">
                <a:ea typeface="ＭＳ Ｐゴシック" panose="020B0600070205080204" pitchFamily="34" charset="-128"/>
              </a:rPr>
            </a:b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36866" name="Rounded Rectangle 4">
            <a:extLst>
              <a:ext uri="{FF2B5EF4-FFF2-40B4-BE49-F238E27FC236}">
                <a16:creationId xmlns:a16="http://schemas.microsoft.com/office/drawing/2014/main" id="{3E05CC60-2389-6F4A-A6E5-D7494221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algorithms</a:t>
            </a:r>
          </a:p>
        </p:txBody>
      </p:sp>
      <p:sp>
        <p:nvSpPr>
          <p:cNvPr id="36867" name="Rounded Rectangle 5">
            <a:extLst>
              <a:ext uri="{FF2B5EF4-FFF2-40B4-BE49-F238E27FC236}">
                <a16:creationId xmlns:a16="http://schemas.microsoft.com/office/drawing/2014/main" id="{456B13B3-956A-2C49-BE7C-DEBB4BAB8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2971800" cy="457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models</a:t>
            </a:r>
          </a:p>
        </p:txBody>
      </p:sp>
      <p:sp>
        <p:nvSpPr>
          <p:cNvPr id="36868" name="Rounded Rectangle 6">
            <a:extLst>
              <a:ext uri="{FF2B5EF4-FFF2-40B4-BE49-F238E27FC236}">
                <a16:creationId xmlns:a16="http://schemas.microsoft.com/office/drawing/2014/main" id="{20D299D4-D8CB-F14B-9F49-3C1FCEED0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5562600"/>
            <a:ext cx="3048000" cy="45720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Real hardware</a:t>
            </a:r>
          </a:p>
        </p:txBody>
      </p:sp>
      <p:sp>
        <p:nvSpPr>
          <p:cNvPr id="36869" name="Up Arrow 7">
            <a:extLst>
              <a:ext uri="{FF2B5EF4-FFF2-40B4-BE49-F238E27FC236}">
                <a16:creationId xmlns:a16="http://schemas.microsoft.com/office/drawing/2014/main" id="{D7E5B617-50D3-654A-9479-DBC1CEA8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819400"/>
            <a:ext cx="3048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0" name="Up Arrow 8">
            <a:extLst>
              <a:ext uri="{FF2B5EF4-FFF2-40B4-BE49-F238E27FC236}">
                <a16:creationId xmlns:a16="http://schemas.microsoft.com/office/drawing/2014/main" id="{11C854AA-07EA-314E-AA84-576D879FB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819400"/>
            <a:ext cx="3048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1" name="Up Arrow 9">
            <a:extLst>
              <a:ext uri="{FF2B5EF4-FFF2-40B4-BE49-F238E27FC236}">
                <a16:creationId xmlns:a16="http://schemas.microsoft.com/office/drawing/2014/main" id="{9B9FBDF6-6343-0948-942B-13C728F28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819400"/>
            <a:ext cx="304800" cy="121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" name="Trapezoid 11">
            <a:extLst>
              <a:ext uri="{FF2B5EF4-FFF2-40B4-BE49-F238E27FC236}">
                <a16:creationId xmlns:a16="http://schemas.microsoft.com/office/drawing/2014/main" id="{882312B9-68CA-B44E-A694-001908FBAE8B}"/>
              </a:ext>
            </a:extLst>
          </p:cNvPr>
          <p:cNvSpPr/>
          <p:nvPr/>
        </p:nvSpPr>
        <p:spPr bwMode="auto">
          <a:xfrm>
            <a:off x="5105400" y="4495800"/>
            <a:ext cx="2209800" cy="1066800"/>
          </a:xfrm>
          <a:prstGeom prst="trapezoid">
            <a:avLst/>
          </a:prstGeom>
          <a:solidFill>
            <a:srgbClr val="660066">
              <a:alpha val="35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latin typeface="Times New Roman" pitchFamily="-108" charset="0"/>
              </a:rPr>
              <a:t>Implementation of models</a:t>
            </a:r>
          </a:p>
        </p:txBody>
      </p:sp>
    </p:spTree>
    <p:extLst>
      <p:ext uri="{BB962C8B-B14F-4D97-AF65-F5344CB8AC3E}">
        <p14:creationId xmlns:p14="http://schemas.microsoft.com/office/powerpoint/2010/main" val="3868753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33B2ED4A-5C4A-5845-A502-652C1217C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828800"/>
            <a:ext cx="7696200" cy="2438400"/>
          </a:xfrm>
        </p:spPr>
        <p:txBody>
          <a:bodyPr>
            <a:normAutofit fontScale="90000"/>
          </a:bodyPr>
          <a:lstStyle/>
          <a:p>
            <a:r>
              <a:rPr lang="en-US" altLang="en-US" sz="3600" b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Message passing vs. shared memory</a:t>
            </a:r>
            <a:br>
              <a:rPr lang="en-US" altLang="en-US" sz="3600" b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br>
              <a:rPr lang="en-US" altLang="en-US" sz="3600" b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3600" b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Difference between two inter-process communication models </a:t>
            </a:r>
            <a:br>
              <a:rPr lang="en-US" altLang="en-US" sz="3600" b="1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n-US" altLang="en-US" sz="3600">
              <a:solidFill>
                <a:srgbClr val="0000FF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651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74C13E40-2315-F549-A9AC-723E81B99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Modeling Communication</a:t>
            </a:r>
            <a:br>
              <a:rPr lang="en-US" altLang="en-US" sz="4000" b="1">
                <a:ea typeface="ＭＳ Ｐゴシック" panose="020B0600070205080204" pitchFamily="34" charset="-128"/>
              </a:rPr>
            </a:b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849E46C-0BAA-A246-A8A2-E8B70D063B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54102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 	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System topology is a graph </a:t>
            </a:r>
            <a:r>
              <a:rPr lang="en-US" altLang="en-US" sz="2400" b="1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G = (V, E)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, where V = set of </a:t>
            </a:r>
            <a:r>
              <a:rPr lang="en-US" altLang="en-US" sz="240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nodes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(sequential processes) E = set of </a:t>
            </a:r>
            <a:r>
              <a:rPr lang="en-US" altLang="en-US" sz="240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(links or channels, bi/unidirectional).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	Four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types of actions by a process: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1. internal action	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	2. input action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	3. communication action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	4. output action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68D2D1BA-E94A-B24A-8E66-85678D96D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978026"/>
            <a:ext cx="295592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397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18544EAA-BAD1-AB44-8455-B9E82F9DE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A Message Passing Model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EECA8222-473D-7C43-86DA-F00624D04D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524000"/>
            <a:ext cx="4495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Example of a Reliable FIFO Channel</a:t>
            </a:r>
          </a:p>
          <a:p>
            <a:pPr>
              <a:buFontTx/>
              <a:buNone/>
            </a:pPr>
            <a:endParaRPr lang="en-US" altLang="en-US" sz="2400" b="1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400" b="1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Axiom 1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. Message </a:t>
            </a: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sent 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⇔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message </a:t>
            </a: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received </a:t>
            </a:r>
          </a:p>
          <a:p>
            <a:endParaRPr lang="en-US" altLang="en-US" sz="240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400" b="1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Axiom 2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. Message propagation delay is arbitrary but finite.</a:t>
            </a:r>
          </a:p>
          <a:p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400" b="1" i="1">
                <a:latin typeface="Arial Narrow" panose="020B0604020202020204" pitchFamily="34" charset="0"/>
                <a:ea typeface="ＭＳ Ｐゴシック" panose="020B0600070205080204" pitchFamily="34" charset="-128"/>
              </a:rPr>
              <a:t>Axiom 3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m1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sent before </a:t>
            </a: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m2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  <a:sym typeface="Symbol" pitchFamily="2" charset="2"/>
              </a:rPr>
              <a:t>⇒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m1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received before </a:t>
            </a: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m2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39939" name="Oval 5">
            <a:extLst>
              <a:ext uri="{FF2B5EF4-FFF2-40B4-BE49-F238E27FC236}">
                <a16:creationId xmlns:a16="http://schemas.microsoft.com/office/drawing/2014/main" id="{3EBA218D-0B42-4D46-849F-B914A8673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286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0" name="Oval 6">
            <a:extLst>
              <a:ext uri="{FF2B5EF4-FFF2-40B4-BE49-F238E27FC236}">
                <a16:creationId xmlns:a16="http://schemas.microsoft.com/office/drawing/2014/main" id="{09F9F24F-9375-B24E-BA00-B2B5413DD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191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1" name="Oval 7">
            <a:extLst>
              <a:ext uri="{FF2B5EF4-FFF2-40B4-BE49-F238E27FC236}">
                <a16:creationId xmlns:a16="http://schemas.microsoft.com/office/drawing/2014/main" id="{01DDEAA4-A8BA-3D41-8C2A-F67314A96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958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2" name="Oval 8">
            <a:extLst>
              <a:ext uri="{FF2B5EF4-FFF2-40B4-BE49-F238E27FC236}">
                <a16:creationId xmlns:a16="http://schemas.microsoft.com/office/drawing/2014/main" id="{EE3F8C51-D333-004C-BE8C-BE52551A8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362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3" name="Oval 9">
            <a:extLst>
              <a:ext uri="{FF2B5EF4-FFF2-40B4-BE49-F238E27FC236}">
                <a16:creationId xmlns:a16="http://schemas.microsoft.com/office/drawing/2014/main" id="{2528F4D5-C1D3-9249-99C1-FEC441A3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200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4" name="Rectangle 10">
            <a:extLst>
              <a:ext uri="{FF2B5EF4-FFF2-40B4-BE49-F238E27FC236}">
                <a16:creationId xmlns:a16="http://schemas.microsoft.com/office/drawing/2014/main" id="{BE2FB3D6-AC86-954D-AD40-0DB434B29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3276600"/>
            <a:ext cx="381000" cy="304800"/>
          </a:xfrm>
          <a:prstGeom prst="rect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5" name="Rectangle 11">
            <a:extLst>
              <a:ext uri="{FF2B5EF4-FFF2-40B4-BE49-F238E27FC236}">
                <a16:creationId xmlns:a16="http://schemas.microsoft.com/office/drawing/2014/main" id="{9A3CA3A5-8C07-4945-AEA6-D03F10617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276600"/>
            <a:ext cx="381000" cy="304800"/>
          </a:xfrm>
          <a:prstGeom prst="rect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6" name="Rectangle 12">
            <a:extLst>
              <a:ext uri="{FF2B5EF4-FFF2-40B4-BE49-F238E27FC236}">
                <a16:creationId xmlns:a16="http://schemas.microsoft.com/office/drawing/2014/main" id="{9C621069-0097-9E42-B14D-09C6B52F0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1981200"/>
            <a:ext cx="381000" cy="304800"/>
          </a:xfrm>
          <a:prstGeom prst="rect">
            <a:avLst/>
          </a:prstGeom>
          <a:solidFill>
            <a:srgbClr val="C70F0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7" name="Line 13">
            <a:extLst>
              <a:ext uri="{FF2B5EF4-FFF2-40B4-BE49-F238E27FC236}">
                <a16:creationId xmlns:a16="http://schemas.microsoft.com/office/drawing/2014/main" id="{1C6FED7E-36E7-0347-84C7-2EE321C78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2514600"/>
            <a:ext cx="228600" cy="7620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5">
            <a:extLst>
              <a:ext uri="{FF2B5EF4-FFF2-40B4-BE49-F238E27FC236}">
                <a16:creationId xmlns:a16="http://schemas.microsoft.com/office/drawing/2014/main" id="{ABB6C5DB-A574-4A4B-9C55-B1161FABA6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581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6">
            <a:extLst>
              <a:ext uri="{FF2B5EF4-FFF2-40B4-BE49-F238E27FC236}">
                <a16:creationId xmlns:a16="http://schemas.microsoft.com/office/drawing/2014/main" id="{A59AF1CF-4416-1F41-87F8-E086367A2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2286000"/>
            <a:ext cx="838200" cy="990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Line 17">
            <a:extLst>
              <a:ext uri="{FF2B5EF4-FFF2-40B4-BE49-F238E27FC236}">
                <a16:creationId xmlns:a16="http://schemas.microsoft.com/office/drawing/2014/main" id="{BB5FF52E-C2B2-3945-90E8-8D2CD4E3D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2286000"/>
            <a:ext cx="304800" cy="990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8">
            <a:extLst>
              <a:ext uri="{FF2B5EF4-FFF2-40B4-BE49-F238E27FC236}">
                <a16:creationId xmlns:a16="http://schemas.microsoft.com/office/drawing/2014/main" id="{B53007CB-A108-454A-9539-069C5D0F0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3581400"/>
            <a:ext cx="60960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19">
            <a:extLst>
              <a:ext uri="{FF2B5EF4-FFF2-40B4-BE49-F238E27FC236}">
                <a16:creationId xmlns:a16="http://schemas.microsoft.com/office/drawing/2014/main" id="{A8283517-EDBF-A743-B518-CBD7E1048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34290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Line 20">
            <a:extLst>
              <a:ext uri="{FF2B5EF4-FFF2-40B4-BE49-F238E27FC236}">
                <a16:creationId xmlns:a16="http://schemas.microsoft.com/office/drawing/2014/main" id="{D4C41F0B-9489-AB43-9969-4FD4A093C3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1336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Text Box 21">
            <a:extLst>
              <a:ext uri="{FF2B5EF4-FFF2-40B4-BE49-F238E27FC236}">
                <a16:creationId xmlns:a16="http://schemas.microsoft.com/office/drawing/2014/main" id="{106A994D-4B75-504C-969C-3E205663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6" y="17938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sp>
        <p:nvSpPr>
          <p:cNvPr id="39955" name="Text Box 22">
            <a:extLst>
              <a:ext uri="{FF2B5EF4-FFF2-40B4-BE49-F238E27FC236}">
                <a16:creationId xmlns:a16="http://schemas.microsoft.com/office/drawing/2014/main" id="{7B85E3B9-1550-FC4E-898A-2D318EFA6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326" y="446087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89588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3F27ECB-4BC7-8D4E-AACC-C1844B8A3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Life of a process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1506788A-30F8-C14E-9118-950390364FA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600200"/>
            <a:ext cx="5181600" cy="4343400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When a message </a:t>
            </a:r>
            <a:r>
              <a:rPr lang="en-US" altLang="en-US" sz="2000" b="1" i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 arrives</a:t>
            </a: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indent="-457200" algn="just">
              <a:buNone/>
            </a:pPr>
            <a:endParaRPr lang="en-US" altLang="en-US" sz="20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indent="-457200" algn="just">
              <a:buNone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1. 	Receive it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2. 	Evaluate </a:t>
            </a:r>
            <a:r>
              <a:rPr lang="en-US" altLang="en-US" sz="2400">
                <a:solidFill>
                  <a:srgbClr val="C70F05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 predicate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 (with </a:t>
            </a:r>
            <a:r>
              <a:rPr lang="en-US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message m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 and the local variables);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3. 	</a:t>
            </a:r>
            <a:r>
              <a:rPr lang="en-US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if</a:t>
            </a: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 predicate = true </a:t>
            </a:r>
            <a:r>
              <a:rPr lang="en-US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then</a:t>
            </a:r>
            <a:endParaRPr lang="en-US" altLang="en-US" sz="2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	update zero or more internal variables;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en-US" altLang="en-US" sz="2400">
                <a:latin typeface="Calibri" panose="020F0502020204030204" pitchFamily="34" charset="0"/>
                <a:ea typeface="ＭＳ Ｐゴシック" panose="020B0600070205080204" pitchFamily="34" charset="-128"/>
              </a:rPr>
              <a:t>	send zero or more messages; </a:t>
            </a:r>
          </a:p>
          <a:p>
            <a:pPr marL="457200" indent="-457200" algn="just">
              <a:lnSpc>
                <a:spcPct val="120000"/>
              </a:lnSpc>
              <a:buNone/>
            </a:pPr>
            <a:r>
              <a:rPr lang="en-US" altLang="en-US" sz="2400" b="1">
                <a:latin typeface="Calibri" panose="020F0502020204030204" pitchFamily="34" charset="0"/>
                <a:ea typeface="ＭＳ Ｐゴシック" panose="020B0600070205080204" pitchFamily="34" charset="-128"/>
              </a:rPr>
              <a:t>	end if</a:t>
            </a:r>
          </a:p>
          <a:p>
            <a:pPr marL="457200" indent="-457200"/>
            <a:endParaRPr lang="en-US" altLang="en-US" sz="240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pPr marL="457200" indent="-457200"/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0963" name="Oval 5">
            <a:extLst>
              <a:ext uri="{FF2B5EF4-FFF2-40B4-BE49-F238E27FC236}">
                <a16:creationId xmlns:a16="http://schemas.microsoft.com/office/drawing/2014/main" id="{AB91075D-FDA9-FD45-B4F6-1667A9B9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9812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Oval 6">
            <a:extLst>
              <a:ext uri="{FF2B5EF4-FFF2-40B4-BE49-F238E27FC236}">
                <a16:creationId xmlns:a16="http://schemas.microsoft.com/office/drawing/2014/main" id="{7217A070-A4B6-2741-9E75-8FCFD1822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572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Oval 7">
            <a:extLst>
              <a:ext uri="{FF2B5EF4-FFF2-40B4-BE49-F238E27FC236}">
                <a16:creationId xmlns:a16="http://schemas.microsoft.com/office/drawing/2014/main" id="{58A7283E-9BD1-4944-A2D9-9D4C83C17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3528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Oval 8">
            <a:extLst>
              <a:ext uri="{FF2B5EF4-FFF2-40B4-BE49-F238E27FC236}">
                <a16:creationId xmlns:a16="http://schemas.microsoft.com/office/drawing/2014/main" id="{7EDECBE2-C19A-BF40-9146-0DAEB52C3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32766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Oval 9">
            <a:extLst>
              <a:ext uri="{FF2B5EF4-FFF2-40B4-BE49-F238E27FC236}">
                <a16:creationId xmlns:a16="http://schemas.microsoft.com/office/drawing/2014/main" id="{CA609309-D3FC-4B48-8912-FB401FCC3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9812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8" name="Line 10">
            <a:extLst>
              <a:ext uri="{FF2B5EF4-FFF2-40B4-BE49-F238E27FC236}">
                <a16:creationId xmlns:a16="http://schemas.microsoft.com/office/drawing/2014/main" id="{B0C2C51F-8962-C747-9470-59DEC4755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133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1">
            <a:extLst>
              <a:ext uri="{FF2B5EF4-FFF2-40B4-BE49-F238E27FC236}">
                <a16:creationId xmlns:a16="http://schemas.microsoft.com/office/drawing/2014/main" id="{3F4479D3-EB25-534B-B31B-3F64C3938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94488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2">
            <a:extLst>
              <a:ext uri="{FF2B5EF4-FFF2-40B4-BE49-F238E27FC236}">
                <a16:creationId xmlns:a16="http://schemas.microsoft.com/office/drawing/2014/main" id="{CD0497C0-E5B0-514E-B00A-07E8A6C3B8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35052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3">
            <a:extLst>
              <a:ext uri="{FF2B5EF4-FFF2-40B4-BE49-F238E27FC236}">
                <a16:creationId xmlns:a16="http://schemas.microsoft.com/office/drawing/2014/main" id="{98A82758-1FA4-7741-906F-C788956F0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8200" y="3505200"/>
            <a:ext cx="990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4">
            <a:extLst>
              <a:ext uri="{FF2B5EF4-FFF2-40B4-BE49-F238E27FC236}">
                <a16:creationId xmlns:a16="http://schemas.microsoft.com/office/drawing/2014/main" id="{CA792E23-020F-EA49-AC0F-E94F78BDAD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657600"/>
            <a:ext cx="914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Line 15">
            <a:extLst>
              <a:ext uri="{FF2B5EF4-FFF2-40B4-BE49-F238E27FC236}">
                <a16:creationId xmlns:a16="http://schemas.microsoft.com/office/drawing/2014/main" id="{BE21658A-473A-7740-BE99-1442423C1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209800"/>
            <a:ext cx="1981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6">
            <a:extLst>
              <a:ext uri="{FF2B5EF4-FFF2-40B4-BE49-F238E27FC236}">
                <a16:creationId xmlns:a16="http://schemas.microsoft.com/office/drawing/2014/main" id="{5B901A8A-C709-6946-9717-4BFA84876D5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209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7">
            <a:extLst>
              <a:ext uri="{FF2B5EF4-FFF2-40B4-BE49-F238E27FC236}">
                <a16:creationId xmlns:a16="http://schemas.microsoft.com/office/drawing/2014/main" id="{511F4E9A-9805-3242-8CAC-8442444A80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2209800"/>
            <a:ext cx="1981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TextBox 16">
            <a:extLst>
              <a:ext uri="{FF2B5EF4-FFF2-40B4-BE49-F238E27FC236}">
                <a16:creationId xmlns:a16="http://schemas.microsoft.com/office/drawing/2014/main" id="{8481A95A-4D0C-6B41-974C-6BC894AE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1" y="1600201"/>
            <a:ext cx="415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40977" name="TextBox 17">
            <a:extLst>
              <a:ext uri="{FF2B5EF4-FFF2-40B4-BE49-F238E27FC236}">
                <a16:creationId xmlns:a16="http://schemas.microsoft.com/office/drawing/2014/main" id="{49C509E6-9381-A24D-B1ED-821BD8A10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1" y="1600201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sp>
        <p:nvSpPr>
          <p:cNvPr id="40978" name="TextBox 18">
            <a:extLst>
              <a:ext uri="{FF2B5EF4-FFF2-40B4-BE49-F238E27FC236}">
                <a16:creationId xmlns:a16="http://schemas.microsoft.com/office/drawing/2014/main" id="{7A5B4AD8-47C5-B549-90D4-562D7FB20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1" y="3657601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C</a:t>
            </a:r>
          </a:p>
        </p:txBody>
      </p:sp>
      <p:sp>
        <p:nvSpPr>
          <p:cNvPr id="40979" name="TextBox 19">
            <a:extLst>
              <a:ext uri="{FF2B5EF4-FFF2-40B4-BE49-F238E27FC236}">
                <a16:creationId xmlns:a16="http://schemas.microsoft.com/office/drawing/2014/main" id="{58429928-7470-1D43-A3AF-504741E64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3581401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</a:p>
        </p:txBody>
      </p:sp>
      <p:sp>
        <p:nvSpPr>
          <p:cNvPr id="40980" name="TextBox 20">
            <a:extLst>
              <a:ext uri="{FF2B5EF4-FFF2-40B4-BE49-F238E27FC236}">
                <a16:creationId xmlns:a16="http://schemas.microsoft.com/office/drawing/2014/main" id="{578AA190-B0A7-B24C-815C-C5A6833A4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1" y="4876801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6E651D8-CD5E-4144-BD1D-CFFE4B82AB9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7924800" y="1981200"/>
            <a:ext cx="533400" cy="1588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D52DAB9-0F13-BF4B-AB68-0D343C452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1" y="1524001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A0EBE8-D91E-904C-884B-2B8D7B130D6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96894" y="2704306"/>
            <a:ext cx="533400" cy="158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FC4D497-BA93-574D-B488-95613300FC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620001" y="2514600"/>
            <a:ext cx="303213" cy="2286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9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297B1BE-A98A-1D4E-816D-9A7003767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(Locally) shared memory models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43010" name="Oval 3">
            <a:extLst>
              <a:ext uri="{FF2B5EF4-FFF2-40B4-BE49-F238E27FC236}">
                <a16:creationId xmlns:a16="http://schemas.microsoft.com/office/drawing/2014/main" id="{62E3BF52-9F4D-DD47-A0F6-42C01D25E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155892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43011" name="Oval 4">
            <a:extLst>
              <a:ext uri="{FF2B5EF4-FFF2-40B4-BE49-F238E27FC236}">
                <a16:creationId xmlns:a16="http://schemas.microsoft.com/office/drawing/2014/main" id="{D8E8F926-B58A-9C48-91D9-EA45002DE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62572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43012" name="Oval 5">
            <a:extLst>
              <a:ext uri="{FF2B5EF4-FFF2-40B4-BE49-F238E27FC236}">
                <a16:creationId xmlns:a16="http://schemas.microsoft.com/office/drawing/2014/main" id="{CAD1146F-50A5-A645-85E8-69C7E32A2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475" y="155892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43013" name="Oval 6">
            <a:extLst>
              <a:ext uri="{FF2B5EF4-FFF2-40B4-BE49-F238E27FC236}">
                <a16:creationId xmlns:a16="http://schemas.microsoft.com/office/drawing/2014/main" id="{E51357E9-06F7-224E-9D25-E31D1A4B0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1558925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4" name="Line 7">
            <a:extLst>
              <a:ext uri="{FF2B5EF4-FFF2-40B4-BE49-F238E27FC236}">
                <a16:creationId xmlns:a16="http://schemas.microsoft.com/office/drawing/2014/main" id="{ECA5A80F-A169-494F-AF52-FA123ACD4D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1475" y="178752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8">
            <a:extLst>
              <a:ext uri="{FF2B5EF4-FFF2-40B4-BE49-F238E27FC236}">
                <a16:creationId xmlns:a16="http://schemas.microsoft.com/office/drawing/2014/main" id="{68AA68E7-3508-8840-8DBF-EFAA36F0A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9275" y="17875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9">
            <a:extLst>
              <a:ext uri="{FF2B5EF4-FFF2-40B4-BE49-F238E27FC236}">
                <a16:creationId xmlns:a16="http://schemas.microsoft.com/office/drawing/2014/main" id="{3E01ECB8-4D83-A340-B89C-71DD78C72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0675" y="20161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13">
            <a:extLst>
              <a:ext uri="{FF2B5EF4-FFF2-40B4-BE49-F238E27FC236}">
                <a16:creationId xmlns:a16="http://schemas.microsoft.com/office/drawing/2014/main" id="{D1B187E4-E75A-8B44-85D1-21A71EDE0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15319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8" name="Text Box 12">
            <a:extLst>
              <a:ext uri="{FF2B5EF4-FFF2-40B4-BE49-F238E27FC236}">
                <a16:creationId xmlns:a16="http://schemas.microsoft.com/office/drawing/2014/main" id="{EF9669EE-C56B-A54B-9644-D1899D201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1406525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9" name="Text Box 15">
            <a:extLst>
              <a:ext uri="{FF2B5EF4-FFF2-40B4-BE49-F238E27FC236}">
                <a16:creationId xmlns:a16="http://schemas.microsoft.com/office/drawing/2014/main" id="{361F4D68-DFA7-9C4C-924D-6BCCA570C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524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43020" name="Text Box 19">
            <a:extLst>
              <a:ext uri="{FF2B5EF4-FFF2-40B4-BE49-F238E27FC236}">
                <a16:creationId xmlns:a16="http://schemas.microsoft.com/office/drawing/2014/main" id="{B652A13C-9ACF-0C49-A64B-59A62EADB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232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21" name="Rectangle 21">
            <a:extLst>
              <a:ext uri="{FF2B5EF4-FFF2-40B4-BE49-F238E27FC236}">
                <a16:creationId xmlns:a16="http://schemas.microsoft.com/office/drawing/2014/main" id="{8B2A2807-BC34-9B44-A393-68286F5F1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524001"/>
            <a:ext cx="40386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u="sng">
                <a:latin typeface="Arial" panose="020B0604020202020204" pitchFamily="34" charset="0"/>
              </a:rPr>
              <a:t>State reading model</a:t>
            </a:r>
            <a:r>
              <a:rPr lang="en-US" altLang="en-US" sz="24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Each process can read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the </a:t>
            </a: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</a:rPr>
              <a:t>states of its neighbors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43022" name="Oval 23">
            <a:extLst>
              <a:ext uri="{FF2B5EF4-FFF2-40B4-BE49-F238E27FC236}">
                <a16:creationId xmlns:a16="http://schemas.microsoft.com/office/drawing/2014/main" id="{F30AEF25-C738-DD44-B40C-21A48AAC5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0386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43023" name="Oval 24">
            <a:extLst>
              <a:ext uri="{FF2B5EF4-FFF2-40B4-BE49-F238E27FC236}">
                <a16:creationId xmlns:a16="http://schemas.microsoft.com/office/drawing/2014/main" id="{BA99C1ED-261F-8643-9A31-3C5EBDF1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3340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3</a:t>
            </a:r>
          </a:p>
        </p:txBody>
      </p:sp>
      <p:sp>
        <p:nvSpPr>
          <p:cNvPr id="43024" name="Oval 25">
            <a:extLst>
              <a:ext uri="{FF2B5EF4-FFF2-40B4-BE49-F238E27FC236}">
                <a16:creationId xmlns:a16="http://schemas.microsoft.com/office/drawing/2014/main" id="{476A686A-6AC8-114A-A624-6BFC4EDC0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0386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2</a:t>
            </a:r>
          </a:p>
        </p:txBody>
      </p:sp>
      <p:sp>
        <p:nvSpPr>
          <p:cNvPr id="43025" name="Line 26">
            <a:extLst>
              <a:ext uri="{FF2B5EF4-FFF2-40B4-BE49-F238E27FC236}">
                <a16:creationId xmlns:a16="http://schemas.microsoft.com/office/drawing/2014/main" id="{24FF3C55-AC17-B149-BA25-362E5372E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267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27">
            <a:extLst>
              <a:ext uri="{FF2B5EF4-FFF2-40B4-BE49-F238E27FC236}">
                <a16:creationId xmlns:a16="http://schemas.microsoft.com/office/drawing/2014/main" id="{8D2752E5-46D3-E44C-83B5-DE7D8A3686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267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8">
            <a:extLst>
              <a:ext uri="{FF2B5EF4-FFF2-40B4-BE49-F238E27FC236}">
                <a16:creationId xmlns:a16="http://schemas.microsoft.com/office/drawing/2014/main" id="{14AE6465-B34C-C64B-9E87-8BA6F836C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Text Box 29">
            <a:extLst>
              <a:ext uri="{FF2B5EF4-FFF2-40B4-BE49-F238E27FC236}">
                <a16:creationId xmlns:a16="http://schemas.microsoft.com/office/drawing/2014/main" id="{29F4B16B-BB18-A845-9006-BBE8E088C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886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29" name="Rectangle 30">
            <a:extLst>
              <a:ext uri="{FF2B5EF4-FFF2-40B4-BE49-F238E27FC236}">
                <a16:creationId xmlns:a16="http://schemas.microsoft.com/office/drawing/2014/main" id="{10D775F5-B05B-CA4A-A2FA-EF4CA24F3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1684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30" name="Rectangle 31">
            <a:extLst>
              <a:ext uri="{FF2B5EF4-FFF2-40B4-BE49-F238E27FC236}">
                <a16:creationId xmlns:a16="http://schemas.microsoft.com/office/drawing/2014/main" id="{5690113D-79D9-EB49-839B-4F8B90C02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5600" y="16843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31" name="Oval 32">
            <a:extLst>
              <a:ext uri="{FF2B5EF4-FFF2-40B4-BE49-F238E27FC236}">
                <a16:creationId xmlns:a16="http://schemas.microsoft.com/office/drawing/2014/main" id="{3E12E772-F655-894E-BF67-32604BA77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0386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43032" name="Rectangle 33">
            <a:extLst>
              <a:ext uri="{FF2B5EF4-FFF2-40B4-BE49-F238E27FC236}">
                <a16:creationId xmlns:a16="http://schemas.microsoft.com/office/drawing/2014/main" id="{0FB94F08-880F-764F-9C47-1AAF323C9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733801"/>
            <a:ext cx="4040188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b="1" i="1" u="sng" dirty="0">
                <a:latin typeface="Arial" panose="020B0604020202020204" pitchFamily="34" charset="0"/>
              </a:rPr>
              <a:t>Link register model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Each process can read from </a:t>
            </a:r>
          </a:p>
          <a:p>
            <a:pPr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and </a:t>
            </a:r>
            <a:r>
              <a:rPr lang="en-US" altLang="en-US" sz="2400" dirty="0">
                <a:solidFill>
                  <a:srgbClr val="C70F05"/>
                </a:solidFill>
                <a:latin typeface="Arial" panose="020B0604020202020204" pitchFamily="34" charset="0"/>
              </a:rPr>
              <a:t>write to adjacent registers</a:t>
            </a:r>
            <a:r>
              <a:rPr lang="en-US" altLang="en-US" sz="2400" dirty="0">
                <a:latin typeface="Arial" panose="020B0604020202020204" pitchFamily="34" charset="0"/>
              </a:rPr>
              <a:t>. The entire local state may not be shared.</a:t>
            </a:r>
          </a:p>
        </p:txBody>
      </p:sp>
      <p:sp>
        <p:nvSpPr>
          <p:cNvPr id="43033" name="Rectangle 34">
            <a:extLst>
              <a:ext uri="{FF2B5EF4-FFF2-40B4-BE49-F238E27FC236}">
                <a16:creationId xmlns:a16="http://schemas.microsoft.com/office/drawing/2014/main" id="{175523EC-0E9A-BC4F-99AD-1B77E7AB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038600"/>
            <a:ext cx="381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34" name="Rectangle 35">
            <a:extLst>
              <a:ext uri="{FF2B5EF4-FFF2-40B4-BE49-F238E27FC236}">
                <a16:creationId xmlns:a16="http://schemas.microsoft.com/office/drawing/2014/main" id="{7B715593-2BF0-6141-A72E-508CBC97F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038600"/>
            <a:ext cx="381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35" name="Rectangle 36">
            <a:extLst>
              <a:ext uri="{FF2B5EF4-FFF2-40B4-BE49-F238E27FC236}">
                <a16:creationId xmlns:a16="http://schemas.microsoft.com/office/drawing/2014/main" id="{4F154D94-25FF-7D4D-8B80-EF7B8894CB05}"/>
              </a:ext>
            </a:extLst>
          </p:cNvPr>
          <p:cNvSpPr>
            <a:spLocks noChangeArrowheads="1"/>
          </p:cNvSpPr>
          <p:nvPr/>
        </p:nvSpPr>
        <p:spPr bwMode="auto">
          <a:xfrm rot="5411061">
            <a:off x="4076700" y="4686300"/>
            <a:ext cx="381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403773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DA996230-02DD-974E-8145-35142B025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Central vs. Distributed Schedulers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AD534-0C3E-D44D-BC90-85B3CBEDE6B0}"/>
              </a:ext>
            </a:extLst>
          </p:cNvPr>
          <p:cNvSpPr txBox="1"/>
          <p:nvPr/>
        </p:nvSpPr>
        <p:spPr>
          <a:xfrm>
            <a:off x="2133601" y="2209800"/>
            <a:ext cx="813421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</a:rPr>
              <a:t>Central scheduler </a:t>
            </a:r>
            <a:r>
              <a:rPr lang="en-US" sz="2400" dirty="0">
                <a:latin typeface="Calibri"/>
                <a:cs typeface="Calibri"/>
              </a:rPr>
              <a:t>implies that </a:t>
            </a:r>
            <a:r>
              <a:rPr lang="en-US" sz="2400" i="1" dirty="0">
                <a:solidFill>
                  <a:srgbClr val="0E03AD"/>
                </a:solidFill>
                <a:latin typeface="Calibri"/>
                <a:cs typeface="Calibri"/>
              </a:rPr>
              <a:t>at most one process </a:t>
            </a:r>
            <a:r>
              <a:rPr lang="en-US" sz="2400" dirty="0">
                <a:latin typeface="Calibri"/>
                <a:cs typeface="Calibri"/>
              </a:rPr>
              <a:t>can execute 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its action at a time. A bit </a:t>
            </a:r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</a:rPr>
              <a:t>unrealistic</a:t>
            </a:r>
            <a:r>
              <a:rPr lang="en-US" sz="2400" dirty="0">
                <a:latin typeface="Calibri"/>
                <a:cs typeface="Calibri"/>
              </a:rPr>
              <a:t>, but it simplifies reasoning</a:t>
            </a:r>
          </a:p>
          <a:p>
            <a:pPr>
              <a:defRPr/>
            </a:pPr>
            <a:r>
              <a:rPr lang="en-US" sz="2400" dirty="0">
                <a:latin typeface="Calibri"/>
                <a:cs typeface="Calibri"/>
              </a:rPr>
              <a:t>about program correctness</a:t>
            </a:r>
          </a:p>
        </p:txBody>
      </p:sp>
      <p:sp>
        <p:nvSpPr>
          <p:cNvPr id="22531" name="TextBox 4">
            <a:extLst>
              <a:ext uri="{FF2B5EF4-FFF2-40B4-BE49-F238E27FC236}">
                <a16:creationId xmlns:a16="http://schemas.microsoft.com/office/drawing/2014/main" id="{9E1388CB-EB61-9A4D-B994-C66DD081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3962400"/>
            <a:ext cx="8202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Calibri" panose="020F0502020204030204" pitchFamily="34" charset="0"/>
              </a:rPr>
              <a:t>Distributed scheduler </a:t>
            </a:r>
            <a:r>
              <a:rPr lang="en-US" altLang="en-US" sz="2400">
                <a:latin typeface="Calibri" panose="020F0502020204030204" pitchFamily="34" charset="0"/>
              </a:rPr>
              <a:t>allows </a:t>
            </a:r>
            <a:r>
              <a:rPr lang="en-US" altLang="en-US" sz="2400">
                <a:solidFill>
                  <a:srgbClr val="2D2DB9"/>
                </a:solidFill>
                <a:latin typeface="Calibri" panose="020F0502020204030204" pitchFamily="34" charset="0"/>
              </a:rPr>
              <a:t>any number of eligible processes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>
                <a:solidFill>
                  <a:srgbClr val="2D2DB9"/>
                </a:solidFill>
                <a:latin typeface="Calibri" panose="020F0502020204030204" pitchFamily="34" charset="0"/>
              </a:rPr>
              <a:t>to execute their actions at the same time. </a:t>
            </a:r>
            <a:r>
              <a:rPr lang="en-US" altLang="en-US" sz="2400">
                <a:latin typeface="Calibri" panose="020F0502020204030204" pitchFamily="34" charset="0"/>
              </a:rPr>
              <a:t>It is more realistic, but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reasoning about correctness is more difficult.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131513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32B7B40-9CE0-5A48-A9E4-9056CF399C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An Example Program</a:t>
            </a:r>
            <a:endParaRPr lang="en-US" altLang="en-US" sz="3600">
              <a:ea typeface="ＭＳ Ｐゴシック" panose="020B0600070205080204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6F0DD8A-21E7-5B47-8381-802683EA6369}"/>
              </a:ext>
            </a:extLst>
          </p:cNvPr>
          <p:cNvSpPr/>
          <p:nvPr/>
        </p:nvSpPr>
        <p:spPr bwMode="auto">
          <a:xfrm>
            <a:off x="2971800" y="236220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8" charset="0"/>
              <a:ea typeface="ＭＳ Ｐゴシック" charset="-128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3FB231-1038-8247-B950-670BF49840F5}"/>
              </a:ext>
            </a:extLst>
          </p:cNvPr>
          <p:cNvSpPr/>
          <p:nvPr/>
        </p:nvSpPr>
        <p:spPr bwMode="auto">
          <a:xfrm>
            <a:off x="2349500" y="275907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8" charset="0"/>
              <a:ea typeface="ＭＳ Ｐゴシック" charset="-128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A00BC4-5FE7-E94D-9781-5099E1266676}"/>
              </a:ext>
            </a:extLst>
          </p:cNvPr>
          <p:cNvSpPr/>
          <p:nvPr/>
        </p:nvSpPr>
        <p:spPr bwMode="auto">
          <a:xfrm>
            <a:off x="3409950" y="360045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8" charset="0"/>
              <a:ea typeface="ＭＳ Ｐゴシック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B08375-5E32-3440-8E34-051A65427BE4}"/>
              </a:ext>
            </a:extLst>
          </p:cNvPr>
          <p:cNvSpPr/>
          <p:nvPr/>
        </p:nvSpPr>
        <p:spPr bwMode="auto">
          <a:xfrm>
            <a:off x="2501900" y="3581400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8" charset="0"/>
              <a:ea typeface="ＭＳ Ｐゴシック" charset="-128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A84EEF1-CBC8-D347-9AC6-712289E31D7D}"/>
              </a:ext>
            </a:extLst>
          </p:cNvPr>
          <p:cNvSpPr/>
          <p:nvPr/>
        </p:nvSpPr>
        <p:spPr bwMode="auto">
          <a:xfrm>
            <a:off x="3581400" y="2911475"/>
            <a:ext cx="152400" cy="152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-108" charset="0"/>
              <a:ea typeface="ＭＳ Ｐゴシック" charset="-128"/>
            </a:endParaRPr>
          </a:p>
        </p:txBody>
      </p:sp>
      <p:cxnSp>
        <p:nvCxnSpPr>
          <p:cNvPr id="44039" name="Straight Connector 3">
            <a:extLst>
              <a:ext uri="{FF2B5EF4-FFF2-40B4-BE49-F238E27FC236}">
                <a16:creationId xmlns:a16="http://schemas.microsoft.com/office/drawing/2014/main" id="{083E3FF1-5695-E24C-BD67-D55BED7013B5}"/>
              </a:ext>
            </a:extLst>
          </p:cNvPr>
          <p:cNvCxnSpPr>
            <a:cxnSpLocks noChangeShapeType="1"/>
            <a:stCxn id="6" idx="7"/>
            <a:endCxn id="2" idx="3"/>
          </p:cNvCxnSpPr>
          <p:nvPr/>
        </p:nvCxnSpPr>
        <p:spPr bwMode="auto">
          <a:xfrm flipV="1">
            <a:off x="2479675" y="2492376"/>
            <a:ext cx="51435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0" name="Straight Connector 12">
            <a:extLst>
              <a:ext uri="{FF2B5EF4-FFF2-40B4-BE49-F238E27FC236}">
                <a16:creationId xmlns:a16="http://schemas.microsoft.com/office/drawing/2014/main" id="{AE102592-F3D1-0D43-BFBF-F2E23093609A}"/>
              </a:ext>
            </a:extLst>
          </p:cNvPr>
          <p:cNvCxnSpPr>
            <a:cxnSpLocks noChangeShapeType="1"/>
            <a:endCxn id="7" idx="2"/>
          </p:cNvCxnSpPr>
          <p:nvPr/>
        </p:nvCxnSpPr>
        <p:spPr bwMode="auto">
          <a:xfrm>
            <a:off x="2654300" y="3671888"/>
            <a:ext cx="7556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Straight Connector 13">
            <a:extLst>
              <a:ext uri="{FF2B5EF4-FFF2-40B4-BE49-F238E27FC236}">
                <a16:creationId xmlns:a16="http://schemas.microsoft.com/office/drawing/2014/main" id="{E63D69AD-6146-3947-B7BC-C08915D01063}"/>
              </a:ext>
            </a:extLst>
          </p:cNvPr>
          <p:cNvCxnSpPr>
            <a:cxnSpLocks noChangeShapeType="1"/>
            <a:stCxn id="6" idx="4"/>
            <a:endCxn id="8" idx="0"/>
          </p:cNvCxnSpPr>
          <p:nvPr/>
        </p:nvCxnSpPr>
        <p:spPr bwMode="auto">
          <a:xfrm>
            <a:off x="2425700" y="2911476"/>
            <a:ext cx="152400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Straight Connector 14">
            <a:extLst>
              <a:ext uri="{FF2B5EF4-FFF2-40B4-BE49-F238E27FC236}">
                <a16:creationId xmlns:a16="http://schemas.microsoft.com/office/drawing/2014/main" id="{1D82B852-DEF0-B440-95E0-6343271AAB2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540126" y="3063876"/>
            <a:ext cx="8096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Straight Connector 15">
            <a:extLst>
              <a:ext uri="{FF2B5EF4-FFF2-40B4-BE49-F238E27FC236}">
                <a16:creationId xmlns:a16="http://schemas.microsoft.com/office/drawing/2014/main" id="{C019C14B-5CE2-1341-BC90-BBEED3E187E9}"/>
              </a:ext>
            </a:extLst>
          </p:cNvPr>
          <p:cNvCxnSpPr>
            <a:cxnSpLocks noChangeShapeType="1"/>
            <a:endCxn id="9" idx="1"/>
          </p:cNvCxnSpPr>
          <p:nvPr/>
        </p:nvCxnSpPr>
        <p:spPr bwMode="auto">
          <a:xfrm>
            <a:off x="3124201" y="2462214"/>
            <a:ext cx="479425" cy="471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4" name="TextBox 19">
            <a:extLst>
              <a:ext uri="{FF2B5EF4-FFF2-40B4-BE49-F238E27FC236}">
                <a16:creationId xmlns:a16="http://schemas.microsoft.com/office/drawing/2014/main" id="{CE8CD461-DC98-CC4E-9B59-8B3C0FDDF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7189" y="2065339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44045" name="TextBox 20">
            <a:extLst>
              <a:ext uri="{FF2B5EF4-FFF2-40B4-BE49-F238E27FC236}">
                <a16:creationId xmlns:a16="http://schemas.microsoft.com/office/drawing/2014/main" id="{7409A4EB-9165-1A4F-BE18-AC88CB86F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2452688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44046" name="TextBox 21">
            <a:extLst>
              <a:ext uri="{FF2B5EF4-FFF2-40B4-BE49-F238E27FC236}">
                <a16:creationId xmlns:a16="http://schemas.microsoft.com/office/drawing/2014/main" id="{B9DD35BF-BCB2-3A46-80C9-1CE908160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4" y="352742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44047" name="TextBox 22">
            <a:extLst>
              <a:ext uri="{FF2B5EF4-FFF2-40B4-BE49-F238E27FC236}">
                <a16:creationId xmlns:a16="http://schemas.microsoft.com/office/drawing/2014/main" id="{DE3C1D0E-CD5C-7B4C-AF65-A0CD75D7B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3513139"/>
            <a:ext cx="300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4048" name="TextBox 23">
            <a:extLst>
              <a:ext uri="{FF2B5EF4-FFF2-40B4-BE49-F238E27FC236}">
                <a16:creationId xmlns:a16="http://schemas.microsoft.com/office/drawing/2014/main" id="{B94B4156-3F61-4140-A6FE-BB1FCEF0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9" y="26558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4</a:t>
            </a:r>
          </a:p>
        </p:txBody>
      </p:sp>
      <p:cxnSp>
        <p:nvCxnSpPr>
          <p:cNvPr id="44049" name="Straight Connector 25">
            <a:extLst>
              <a:ext uri="{FF2B5EF4-FFF2-40B4-BE49-F238E27FC236}">
                <a16:creationId xmlns:a16="http://schemas.microsoft.com/office/drawing/2014/main" id="{E998E756-FA14-CA4A-8E36-66940EC9CCBE}"/>
              </a:ext>
            </a:extLst>
          </p:cNvPr>
          <p:cNvCxnSpPr>
            <a:cxnSpLocks noChangeShapeType="1"/>
            <a:stCxn id="6" idx="6"/>
            <a:endCxn id="9" idx="2"/>
          </p:cNvCxnSpPr>
          <p:nvPr/>
        </p:nvCxnSpPr>
        <p:spPr bwMode="auto">
          <a:xfrm>
            <a:off x="2501900" y="2835275"/>
            <a:ext cx="10795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0" name="Straight Connector 29">
            <a:extLst>
              <a:ext uri="{FF2B5EF4-FFF2-40B4-BE49-F238E27FC236}">
                <a16:creationId xmlns:a16="http://schemas.microsoft.com/office/drawing/2014/main" id="{2EF86103-060C-2E43-A2D0-92AFA18A7733}"/>
              </a:ext>
            </a:extLst>
          </p:cNvPr>
          <p:cNvCxnSpPr>
            <a:cxnSpLocks noChangeShapeType="1"/>
            <a:stCxn id="7" idx="1"/>
          </p:cNvCxnSpPr>
          <p:nvPr/>
        </p:nvCxnSpPr>
        <p:spPr bwMode="auto">
          <a:xfrm flipH="1" flipV="1">
            <a:off x="2471739" y="2897189"/>
            <a:ext cx="960437" cy="725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Straight Connector 30">
            <a:extLst>
              <a:ext uri="{FF2B5EF4-FFF2-40B4-BE49-F238E27FC236}">
                <a16:creationId xmlns:a16="http://schemas.microsoft.com/office/drawing/2014/main" id="{28E47075-B645-EA4F-B2A8-3D1B6F8B6602}"/>
              </a:ext>
            </a:extLst>
          </p:cNvPr>
          <p:cNvCxnSpPr>
            <a:cxnSpLocks noChangeShapeType="1"/>
            <a:stCxn id="8" idx="7"/>
          </p:cNvCxnSpPr>
          <p:nvPr/>
        </p:nvCxnSpPr>
        <p:spPr bwMode="auto">
          <a:xfrm flipV="1">
            <a:off x="2632075" y="2511425"/>
            <a:ext cx="376238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2" name="Straight Connector 33">
            <a:extLst>
              <a:ext uri="{FF2B5EF4-FFF2-40B4-BE49-F238E27FC236}">
                <a16:creationId xmlns:a16="http://schemas.microsoft.com/office/drawing/2014/main" id="{90AB8BE5-ACD8-CE43-95DA-0D94A0230BA1}"/>
              </a:ext>
            </a:extLst>
          </p:cNvPr>
          <p:cNvCxnSpPr>
            <a:cxnSpLocks noChangeShapeType="1"/>
            <a:stCxn id="8" idx="7"/>
          </p:cNvCxnSpPr>
          <p:nvPr/>
        </p:nvCxnSpPr>
        <p:spPr bwMode="auto">
          <a:xfrm flipV="1">
            <a:off x="2632076" y="3017839"/>
            <a:ext cx="957263" cy="585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3" name="Straight Connector 34">
            <a:extLst>
              <a:ext uri="{FF2B5EF4-FFF2-40B4-BE49-F238E27FC236}">
                <a16:creationId xmlns:a16="http://schemas.microsoft.com/office/drawing/2014/main" id="{AC9F2CC3-19EF-1A46-A8ED-D2B8555D4560}"/>
              </a:ext>
            </a:extLst>
          </p:cNvPr>
          <p:cNvCxnSpPr>
            <a:cxnSpLocks noChangeShapeType="1"/>
            <a:stCxn id="7" idx="0"/>
          </p:cNvCxnSpPr>
          <p:nvPr/>
        </p:nvCxnSpPr>
        <p:spPr bwMode="auto">
          <a:xfrm flipH="1" flipV="1">
            <a:off x="3068638" y="2505076"/>
            <a:ext cx="417512" cy="1095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54" name="TextBox 38">
            <a:extLst>
              <a:ext uri="{FF2B5EF4-FFF2-40B4-BE49-F238E27FC236}">
                <a16:creationId xmlns:a16="http://schemas.microsoft.com/office/drawing/2014/main" id="{6286BFA0-B33C-764F-9156-612D42907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0" y="1325564"/>
            <a:ext cx="6019800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Here is a completely connected network of n processes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Assume that interprocess communication uses the state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reading model. Each process i has a local variable p.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Calibri" panose="020F0502020204030204" pitchFamily="34" charset="0"/>
              </a:rPr>
              <a:t>{Program for process i. Initially,∀i p(i) = 0}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repeat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if</a:t>
            </a:r>
            <a:r>
              <a:rPr lang="en-US" altLang="en-US" sz="2000">
                <a:latin typeface="Calibri" panose="020F0502020204030204" pitchFamily="34" charset="0"/>
              </a:rPr>
              <a:t> ∀j ≠i  p(i) &lt; 1+p(j) </a:t>
            </a:r>
            <a:r>
              <a:rPr lang="en-US" altLang="en-US" sz="2000" b="1">
                <a:latin typeface="Calibri" panose="020F0502020204030204" pitchFamily="34" charset="0"/>
              </a:rPr>
              <a:t>then</a:t>
            </a:r>
            <a:r>
              <a:rPr lang="en-US" altLang="en-US" sz="2000">
                <a:latin typeface="Calibri" panose="020F0502020204030204" pitchFamily="34" charset="0"/>
              </a:rPr>
              <a:t> p(i) := p(i) + 1 </a:t>
            </a:r>
            <a:r>
              <a:rPr lang="en-US" altLang="en-US" sz="2000" b="1">
                <a:latin typeface="Calibri" panose="020F0502020204030204" pitchFamily="34" charset="0"/>
              </a:rPr>
              <a:t>end if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forever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Q1. 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How will the different p values change</a:t>
            </a:r>
            <a:r>
              <a:rPr lang="en-US" altLang="en-US" sz="2000" b="1">
                <a:latin typeface="Calibri" panose="020F0502020204030204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b="1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Calibri" panose="020F0502020204030204" pitchFamily="34" charset="0"/>
              </a:rPr>
              <a:t>Q2. </a:t>
            </a: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How will the different p values change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Calibri" panose="020F0502020204030204" pitchFamily="34" charset="0"/>
              </a:rPr>
              <a:t>	if their initial values are arbitrary</a:t>
            </a:r>
            <a:r>
              <a:rPr lang="en-US" altLang="en-US" sz="2000" b="1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3603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80B0EA66-C0A6-8C4D-99F8-EE8191769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981200"/>
            <a:ext cx="7772400" cy="2362200"/>
          </a:xfrm>
        </p:spPr>
        <p:txBody>
          <a:bodyPr/>
          <a:lstStyle/>
          <a:p>
            <a:pPr>
              <a:defRPr/>
            </a:pPr>
            <a:r>
              <a:rPr lang="en-US" altLang="en-US" sz="36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Difference between a </a:t>
            </a:r>
            <a:r>
              <a:rPr lang="en-US" altLang="en-US" sz="3600" b="1" i="1" dirty="0">
                <a:solidFill>
                  <a:srgbClr val="C70F05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synchronous </a:t>
            </a:r>
            <a:r>
              <a:rPr lang="en-US" altLang="en-US" sz="3600" b="1" dirty="0">
                <a:solidFill>
                  <a:schemeClr val="accent6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36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3600" b="1" i="1" dirty="0">
                <a:solidFill>
                  <a:srgbClr val="C70F05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asynchronous </a:t>
            </a:r>
            <a:r>
              <a:rPr lang="en-US" altLang="en-US" sz="3600" b="1" dirty="0">
                <a:solidFill>
                  <a:srgbClr val="00009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distributed systems</a:t>
            </a:r>
            <a:endParaRPr lang="en-US" altLang="en-US" sz="3600" dirty="0">
              <a:solidFill>
                <a:srgbClr val="00009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41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1EF35D2-0F53-AF42-9193-D8BEB1FEEA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Facts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5BFE2CC1-53B5-BA4D-8885-D082D3137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057400"/>
            <a:ext cx="79248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>
                <a:latin typeface="Arial" panose="020B0604020202020204" pitchFamily="34" charset="0"/>
              </a:rPr>
              <a:t> It is now hard to find systems that are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altLang="en-US" sz="2400">
                <a:latin typeface="Arial" panose="020B0604020202020204" pitchFamily="34" charset="0"/>
              </a:rPr>
              <a:t> distributed.</a:t>
            </a:r>
          </a:p>
          <a:p>
            <a:pPr>
              <a:spcBef>
                <a:spcPct val="0"/>
              </a:spcBef>
              <a:buFont typeface="Wingdings" pitchFamily="2" charset="2"/>
              <a:buChar char="u"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>
                <a:latin typeface="Arial" panose="020B0604020202020204" pitchFamily="34" charset="0"/>
              </a:rPr>
              <a:t>Technology has dramatically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reduced the cost </a:t>
            </a:r>
            <a:r>
              <a:rPr lang="en-US" altLang="en-US" sz="2400">
                <a:latin typeface="Arial" panose="020B0604020202020204" pitchFamily="34" charset="0"/>
              </a:rPr>
              <a:t>of processors, so their population is exploding. </a:t>
            </a:r>
          </a:p>
          <a:p>
            <a:pPr>
              <a:spcBef>
                <a:spcPct val="0"/>
              </a:spcBef>
              <a:buFont typeface="Wingdings" pitchFamily="2" charset="2"/>
              <a:buChar char="u"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>
                <a:latin typeface="Arial" panose="020B0604020202020204" pitchFamily="34" charset="0"/>
              </a:rPr>
              <a:t> User demands for services have </a:t>
            </a: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increased the scale</a:t>
            </a:r>
            <a:r>
              <a:rPr lang="en-US" altLang="en-US" sz="2400">
                <a:latin typeface="Arial" panose="020B0604020202020204" pitchFamily="34" charset="0"/>
              </a:rPr>
              <a:t> of systems (Facebook has almost two billion users). </a:t>
            </a:r>
            <a:r>
              <a:rPr lang="en-US" altLang="en-US" sz="2400">
                <a:solidFill>
                  <a:srgbClr val="0404D5"/>
                </a:solidFill>
                <a:latin typeface="Arial" panose="020B0604020202020204" pitchFamily="34" charset="0"/>
              </a:rPr>
              <a:t>Big Data </a:t>
            </a:r>
            <a:r>
              <a:rPr lang="en-US" altLang="en-US" sz="2400">
                <a:latin typeface="Arial" panose="020B0604020202020204" pitchFamily="34" charset="0"/>
              </a:rPr>
              <a:t>has added fuel to it</a:t>
            </a:r>
          </a:p>
          <a:p>
            <a:pPr>
              <a:spcBef>
                <a:spcPct val="0"/>
              </a:spcBef>
              <a:buFont typeface="Wingdings" pitchFamily="2" charset="2"/>
              <a:buChar char="u"/>
            </a:pPr>
            <a:endParaRPr lang="en-US" altLang="en-US" sz="24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u"/>
            </a:pPr>
            <a:r>
              <a:rPr lang="en-US" altLang="en-US" sz="2400">
                <a:latin typeface="Arial" panose="020B0604020202020204" pitchFamily="34" charset="0"/>
              </a:rPr>
              <a:t> We live in a networked society. 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40E1C5F4-974D-214B-A57C-0584408D7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12740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96A7D38-69F4-8845-9491-C49A0E3C47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Synchrony vs. Asynchrony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BF5F04B6-A662-CA46-89A9-EB6BB2F37E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677FE184-BD97-F846-BC3C-9D076CA09CD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781800" y="1600200"/>
            <a:ext cx="3124200" cy="41148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Send &amp; receive can be </a:t>
            </a:r>
            <a:r>
              <a:rPr lang="en-US" altLang="en-US" sz="2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blocking</a:t>
            </a:r>
            <a:r>
              <a:rPr lang="en-US" altLang="en-US" sz="2000">
                <a:latin typeface="Arial Narrow" panose="020B0604020202020204" pitchFamily="34" charset="0"/>
                <a:ea typeface="ＭＳ Ｐゴシック" panose="020B0600070205080204" pitchFamily="34" charset="-128"/>
              </a:rPr>
              <a:t> or </a:t>
            </a:r>
            <a:r>
              <a:rPr lang="en-US" altLang="en-US" sz="20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non-blocking</a:t>
            </a:r>
          </a:p>
          <a:p>
            <a:pPr marL="457200" indent="-457200"/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indent="-457200"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Postal communication is asynchronous: </a:t>
            </a:r>
          </a:p>
          <a:p>
            <a:pPr marL="457200" indent="-457200">
              <a:buNone/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indent="-457200"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Telephone communication is synchronous</a:t>
            </a:r>
          </a:p>
          <a:p>
            <a:pPr marL="457200" indent="-457200"/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457200" indent="-457200">
              <a:buNone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Synchronous communication or not?  </a:t>
            </a:r>
          </a:p>
          <a:p>
            <a:pPr marL="457200" indent="-457200">
              <a:buFont typeface="Times" pitchFamily="2" charset="0"/>
              <a:buAutoNum type="arabicParenBoth"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Remote Procedure Call,</a:t>
            </a:r>
          </a:p>
          <a:p>
            <a:pPr marL="457200" indent="-457200">
              <a:buFont typeface="Times" pitchFamily="2" charset="0"/>
              <a:buAutoNum type="arabicParenBoth"/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Email </a:t>
            </a:r>
          </a:p>
          <a:p>
            <a:pPr marL="457200" indent="-457200">
              <a:buFont typeface="Times" pitchFamily="2" charset="0"/>
              <a:buAutoNum type="arabicParenBoth"/>
            </a:pPr>
            <a:endParaRPr lang="en-US" altLang="en-US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19495" name="Group 39">
            <a:extLst>
              <a:ext uri="{FF2B5EF4-FFF2-40B4-BE49-F238E27FC236}">
                <a16:creationId xmlns:a16="http://schemas.microsoft.com/office/drawing/2014/main" id="{941D53D4-0E56-C740-9AB2-CFC4DA1D2C2F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1600201"/>
          <a:ext cx="4495800" cy="3895727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70F05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Synchronous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70F05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clocks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70F05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Physical clocks are synchronized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70F05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Synchronous processes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70F05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Lock-step synchrony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70F05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Synchronous channels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C70F05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Bounded delay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70F05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Synchronous message-order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First-in first-out channels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C70F05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Synchronous communication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Communication via </a:t>
                      </a:r>
                      <a:r>
                        <a:rPr kumimoji="0" lang="en-US" alt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handshaking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6104" name="Rectangle 40">
            <a:extLst>
              <a:ext uri="{FF2B5EF4-FFF2-40B4-BE49-F238E27FC236}">
                <a16:creationId xmlns:a16="http://schemas.microsoft.com/office/drawing/2014/main" id="{2B815645-78D1-4E40-9917-D41E44966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013" y="5799138"/>
            <a:ext cx="7186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</a:rPr>
              <a:t>Any constraint defines some form of synchrony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813743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48C0DC52-C932-0A45-A189-B84A83ADA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Modeling wireless networks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FB6A026B-78A9-2241-931D-F8801265967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371600"/>
            <a:ext cx="4343400" cy="4800600"/>
          </a:xfrm>
        </p:spPr>
        <p:txBody>
          <a:bodyPr/>
          <a:lstStyle/>
          <a:p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Communication via broadcast</a:t>
            </a:r>
          </a:p>
          <a:p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Limited range</a:t>
            </a:r>
          </a:p>
          <a:p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Dynamic topology</a:t>
            </a:r>
          </a:p>
          <a:p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Collision of broadcasts </a:t>
            </a:r>
          </a:p>
          <a:p>
            <a:pPr>
              <a:buFontTx/>
              <a:buNone/>
            </a:pP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	(handled by CSMA/CA)</a:t>
            </a:r>
          </a:p>
          <a:p>
            <a:pPr>
              <a:buFontTx/>
              <a:buNone/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47107" name="Object 2">
            <a:extLst>
              <a:ext uri="{FF2B5EF4-FFF2-40B4-BE49-F238E27FC236}">
                <a16:creationId xmlns:a16="http://schemas.microsoft.com/office/drawing/2014/main" id="{1C54CD8D-398D-5845-B453-7F2347A856F6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6172200" y="1524000"/>
          <a:ext cx="35814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8" name="Document" r:id="rId3" imgW="4000500" imgH="3136900" progId="Word.Document.8">
                  <p:embed/>
                </p:oleObj>
              </mc:Choice>
              <mc:Fallback>
                <p:oleObj name="Document" r:id="rId3" imgW="4000500" imgH="3136900" progId="Word.Document.8">
                  <p:embed/>
                  <p:pic>
                    <p:nvPicPr>
                      <p:cNvPr id="47107" name="Object 2">
                        <a:extLst>
                          <a:ext uri="{FF2B5EF4-FFF2-40B4-BE49-F238E27FC236}">
                            <a16:creationId xmlns:a16="http://schemas.microsoft.com/office/drawing/2014/main" id="{1C54CD8D-398D-5845-B453-7F2347A856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524000"/>
                        <a:ext cx="35814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8" name="Oval 5">
            <a:extLst>
              <a:ext uri="{FF2B5EF4-FFF2-40B4-BE49-F238E27FC236}">
                <a16:creationId xmlns:a16="http://schemas.microsoft.com/office/drawing/2014/main" id="{6B2D0246-1DF5-0D49-AA4E-5B59EC7BD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9" name="Oval 6">
            <a:extLst>
              <a:ext uri="{FF2B5EF4-FFF2-40B4-BE49-F238E27FC236}">
                <a16:creationId xmlns:a16="http://schemas.microsoft.com/office/drawing/2014/main" id="{16FF88DE-C813-134F-9D44-337E29EF1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0" name="Oval 7">
            <a:extLst>
              <a:ext uri="{FF2B5EF4-FFF2-40B4-BE49-F238E27FC236}">
                <a16:creationId xmlns:a16="http://schemas.microsoft.com/office/drawing/2014/main" id="{F943194D-38CE-C04F-BD79-F2AE744A3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Line 8">
            <a:extLst>
              <a:ext uri="{FF2B5EF4-FFF2-40B4-BE49-F238E27FC236}">
                <a16:creationId xmlns:a16="http://schemas.microsoft.com/office/drawing/2014/main" id="{BDAAE365-55EF-4C4B-8D80-EC1CD58D9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876800"/>
            <a:ext cx="762000" cy="0"/>
          </a:xfrm>
          <a:prstGeom prst="line">
            <a:avLst/>
          </a:prstGeom>
          <a:noFill/>
          <a:ln w="38100">
            <a:solidFill>
              <a:srgbClr val="C70F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9">
            <a:extLst>
              <a:ext uri="{FF2B5EF4-FFF2-40B4-BE49-F238E27FC236}">
                <a16:creationId xmlns:a16="http://schemas.microsoft.com/office/drawing/2014/main" id="{62BC8D71-8FB1-BB45-9A21-CCBF01930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8600" y="4876800"/>
            <a:ext cx="762000" cy="0"/>
          </a:xfrm>
          <a:prstGeom prst="line">
            <a:avLst/>
          </a:prstGeom>
          <a:noFill/>
          <a:ln w="38100">
            <a:solidFill>
              <a:srgbClr val="C70F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Text Box 10">
            <a:extLst>
              <a:ext uri="{FF2B5EF4-FFF2-40B4-BE49-F238E27FC236}">
                <a16:creationId xmlns:a16="http://schemas.microsoft.com/office/drawing/2014/main" id="{07A19E40-3B11-AC42-9E91-30C2ED1F2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419601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RTS</a:t>
            </a:r>
          </a:p>
        </p:txBody>
      </p:sp>
      <p:sp>
        <p:nvSpPr>
          <p:cNvPr id="47114" name="Text Box 11">
            <a:extLst>
              <a:ext uri="{FF2B5EF4-FFF2-40B4-BE49-F238E27FC236}">
                <a16:creationId xmlns:a16="http://schemas.microsoft.com/office/drawing/2014/main" id="{B132C27D-D7C8-F14E-A558-1074205E4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419601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RTS</a:t>
            </a:r>
            <a:endParaRPr lang="en-US" altLang="en-US" sz="2400"/>
          </a:p>
        </p:txBody>
      </p:sp>
      <p:sp>
        <p:nvSpPr>
          <p:cNvPr id="47115" name="Oval 12">
            <a:extLst>
              <a:ext uri="{FF2B5EF4-FFF2-40B4-BE49-F238E27FC236}">
                <a16:creationId xmlns:a16="http://schemas.microsoft.com/office/drawing/2014/main" id="{19FBCDDE-0AD3-B543-A7DC-D49F3864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6" name="Oval 13">
            <a:extLst>
              <a:ext uri="{FF2B5EF4-FFF2-40B4-BE49-F238E27FC236}">
                <a16:creationId xmlns:a16="http://schemas.microsoft.com/office/drawing/2014/main" id="{E681916B-7996-0948-B355-AA6A1FBF6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7" name="Oval 14">
            <a:extLst>
              <a:ext uri="{FF2B5EF4-FFF2-40B4-BE49-F238E27FC236}">
                <a16:creationId xmlns:a16="http://schemas.microsoft.com/office/drawing/2014/main" id="{985E9264-3106-7445-8F7B-A1C653E68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4102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8" name="Line 15">
            <a:extLst>
              <a:ext uri="{FF2B5EF4-FFF2-40B4-BE49-F238E27FC236}">
                <a16:creationId xmlns:a16="http://schemas.microsoft.com/office/drawing/2014/main" id="{5DBC926B-702F-AA4E-99ED-66ECB9460F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562600"/>
            <a:ext cx="762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Text Box 16">
            <a:extLst>
              <a:ext uri="{FF2B5EF4-FFF2-40B4-BE49-F238E27FC236}">
                <a16:creationId xmlns:a16="http://schemas.microsoft.com/office/drawing/2014/main" id="{9D43252A-200C-CB48-AADA-1042881DA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5219701"/>
            <a:ext cx="60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CTS</a:t>
            </a:r>
            <a:endParaRPr lang="en-US" altLang="en-US" sz="2400"/>
          </a:p>
        </p:txBody>
      </p:sp>
      <p:sp>
        <p:nvSpPr>
          <p:cNvPr id="47120" name="Rounded Rectangular Callout 16">
            <a:extLst>
              <a:ext uri="{FF2B5EF4-FFF2-40B4-BE49-F238E27FC236}">
                <a16:creationId xmlns:a16="http://schemas.microsoft.com/office/drawing/2014/main" id="{C6CA9036-8C61-0448-ACAB-684BE27EB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886200"/>
            <a:ext cx="1524000" cy="304800"/>
          </a:xfrm>
          <a:prstGeom prst="wedgeRoundRectCallout">
            <a:avLst>
              <a:gd name="adj1" fmla="val 18824"/>
              <a:gd name="adj2" fmla="val 15088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1" name="TextBox 17">
            <a:extLst>
              <a:ext uri="{FF2B5EF4-FFF2-40B4-BE49-F238E27FC236}">
                <a16:creationId xmlns:a16="http://schemas.microsoft.com/office/drawing/2014/main" id="{82420152-54EB-7344-B7D6-9C32DFA65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86200"/>
            <a:ext cx="147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Request To Send</a:t>
            </a:r>
          </a:p>
        </p:txBody>
      </p:sp>
      <p:sp>
        <p:nvSpPr>
          <p:cNvPr id="47122" name="TextBox 18">
            <a:extLst>
              <a:ext uri="{FF2B5EF4-FFF2-40B4-BE49-F238E27FC236}">
                <a16:creationId xmlns:a16="http://schemas.microsoft.com/office/drawing/2014/main" id="{CA826FC2-F766-B349-85CF-F50A95BDB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943600"/>
            <a:ext cx="147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Request To Send</a:t>
            </a:r>
          </a:p>
        </p:txBody>
      </p:sp>
      <p:sp>
        <p:nvSpPr>
          <p:cNvPr id="47123" name="Rounded Rectangular Callout 19">
            <a:extLst>
              <a:ext uri="{FF2B5EF4-FFF2-40B4-BE49-F238E27FC236}">
                <a16:creationId xmlns:a16="http://schemas.microsoft.com/office/drawing/2014/main" id="{C96A4368-FD1D-6A4A-B5D4-D49348B6F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6019800"/>
            <a:ext cx="1524000" cy="304800"/>
          </a:xfrm>
          <a:prstGeom prst="wedgeRoundRectCallout">
            <a:avLst>
              <a:gd name="adj1" fmla="val -9583"/>
              <a:gd name="adj2" fmla="val -18057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4" name="TextBox 20">
            <a:extLst>
              <a:ext uri="{FF2B5EF4-FFF2-40B4-BE49-F238E27FC236}">
                <a16:creationId xmlns:a16="http://schemas.microsoft.com/office/drawing/2014/main" id="{A6FB1024-8152-2545-917D-2DE0E4632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019800"/>
            <a:ext cx="1371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Clear To Send</a:t>
            </a:r>
          </a:p>
        </p:txBody>
      </p:sp>
    </p:spTree>
    <p:extLst>
      <p:ext uri="{BB962C8B-B14F-4D97-AF65-F5344CB8AC3E}">
        <p14:creationId xmlns:p14="http://schemas.microsoft.com/office/powerpoint/2010/main" val="3952543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B330DE49-AFF6-7C43-A2C7-D50D95388C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Weak vs. Strong Models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645581A0-AC8E-DF4C-B8A5-B11C7D988FD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447800"/>
            <a:ext cx="45720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One object (or operation) of a 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strong model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= Multiple simpler objects (or simpler operations) of a 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weaker model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Often, </a:t>
            </a:r>
            <a:r>
              <a:rPr lang="en-US" altLang="en-US" sz="20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weaker models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are synonymous with </a:t>
            </a:r>
            <a:r>
              <a:rPr lang="en-US" altLang="en-US" sz="20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fewer restrictions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One can add layers (</a:t>
            </a:r>
            <a:r>
              <a:rPr lang="en-US" altLang="en-US" sz="20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additional restrictions</a:t>
            </a: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) to create a </a:t>
            </a:r>
            <a:r>
              <a:rPr lang="en-US" altLang="en-US" sz="20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stronger model</a:t>
            </a: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 from weaker one.</a:t>
            </a:r>
          </a:p>
          <a:p>
            <a:pPr>
              <a:lnSpc>
                <a:spcPct val="90000"/>
              </a:lnSpc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73ACC24C-B1B4-8440-B05A-EC9B8FF75EA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295400"/>
            <a:ext cx="381000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  <a:ea typeface="ＭＳ Ｐゴシック" panose="020B0600070205080204" pitchFamily="34" charset="-128"/>
              </a:rPr>
              <a:t>Examples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High level language 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is </a:t>
            </a:r>
            <a:r>
              <a:rPr lang="en-US" altLang="en-US" sz="2000" i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stronger</a:t>
            </a:r>
            <a:r>
              <a:rPr lang="en-US" altLang="en-US" sz="200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than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assembly language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Asynchronous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is </a:t>
            </a:r>
            <a:r>
              <a:rPr lang="en-US" altLang="en-US" sz="2000" i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weaker than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synchronous 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(communication).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Bounded delay channel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is </a:t>
            </a:r>
            <a:r>
              <a:rPr lang="en-US" altLang="en-US" sz="2000" i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stronger</a:t>
            </a:r>
            <a:r>
              <a:rPr lang="en-US" altLang="en-US" sz="200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than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unbounded delay 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channel</a:t>
            </a:r>
          </a:p>
          <a:p>
            <a:pPr>
              <a:lnSpc>
                <a:spcPct val="90000"/>
              </a:lnSpc>
            </a:pPr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8291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BD3ABCED-A78F-EB4E-BEDA-343548E5C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Model transformation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6C096D5A-9836-D642-9555-084C491439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1371600"/>
            <a:ext cx="40386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Stronger models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- simplify reasoning, but </a:t>
            </a:r>
          </a:p>
          <a:p>
            <a:pPr>
              <a:buFontTx/>
              <a:buNone/>
            </a:pP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- needs extra work to implement 	</a:t>
            </a:r>
          </a:p>
          <a:p>
            <a:pPr>
              <a:buFontTx/>
              <a:buNone/>
            </a:pPr>
            <a:endParaRPr lang="en-US" altLang="en-US" sz="240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400" b="1">
                <a:latin typeface="Arial Narrow" panose="020B0604020202020204" pitchFamily="34" charset="0"/>
                <a:ea typeface="ＭＳ Ｐゴシック" panose="020B0600070205080204" pitchFamily="34" charset="-128"/>
              </a:rPr>
              <a:t>Weaker models</a:t>
            </a: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- are easier to implement. </a:t>
            </a:r>
          </a:p>
          <a:p>
            <a:pPr>
              <a:buFontTx/>
              <a:buNone/>
            </a:pP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- Have a closer relationship 	with the real world</a:t>
            </a:r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FF11E797-CBBE-D84C-AE55-18189818DBD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295400"/>
            <a:ext cx="48006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i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  </a:t>
            </a:r>
            <a:r>
              <a:rPr lang="ja-JP" altLang="en-US" sz="2400" i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 i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Can </a:t>
            </a:r>
            <a:r>
              <a:rPr lang="en-US" altLang="ja-JP" sz="2400" b="1" i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model X</a:t>
            </a:r>
            <a:r>
              <a:rPr lang="en-US" altLang="ja-JP" sz="2400" i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be implemented using </a:t>
            </a:r>
            <a:r>
              <a:rPr lang="en-US" altLang="ja-JP" sz="2400" b="1" i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model Y?</a:t>
            </a:r>
            <a:r>
              <a:rPr lang="ja-JP" altLang="en-US" sz="2400" b="1" i="1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 i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is an interesting question in computer science</a:t>
            </a:r>
            <a:r>
              <a:rPr lang="en-US" altLang="ja-JP" sz="2400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  <a:r>
              <a:rPr lang="en-US" altLang="ja-JP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000" b="1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Sample exercises</a:t>
            </a:r>
          </a:p>
          <a:p>
            <a:pPr>
              <a:buFontTx/>
              <a:buNone/>
            </a:pPr>
            <a:r>
              <a:rPr lang="en-US" altLang="en-US" sz="2000" b="1" i="1" dirty="0">
                <a:solidFill>
                  <a:srgbClr val="0E03A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Non-FIFO</a:t>
            </a:r>
            <a:r>
              <a:rPr lang="en-US" altLang="en-US" sz="2000" dirty="0">
                <a:solidFill>
                  <a:srgbClr val="0E03A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to </a:t>
            </a:r>
            <a:r>
              <a:rPr lang="en-US" altLang="en-US" sz="2000" b="1" i="1" dirty="0">
                <a:solidFill>
                  <a:srgbClr val="0E03A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FIFO </a:t>
            </a:r>
            <a:r>
              <a:rPr lang="en-US" altLang="en-US" sz="2000" i="1" dirty="0">
                <a:solidFill>
                  <a:srgbClr val="0E03A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channel</a:t>
            </a:r>
            <a:endParaRPr lang="en-US" altLang="en-US" sz="2000" dirty="0">
              <a:solidFill>
                <a:srgbClr val="0E03A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000" b="1" i="1" dirty="0">
                <a:solidFill>
                  <a:srgbClr val="0E03A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Message passing</a:t>
            </a:r>
            <a:r>
              <a:rPr lang="en-US" altLang="en-US" sz="2000" dirty="0">
                <a:solidFill>
                  <a:srgbClr val="0E03A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to </a:t>
            </a:r>
            <a:r>
              <a:rPr lang="en-US" altLang="en-US" sz="2000" b="1" i="1" dirty="0">
                <a:solidFill>
                  <a:srgbClr val="0E03AD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shared memory</a:t>
            </a:r>
            <a:endParaRPr lang="en-US" altLang="en-US" sz="2000" b="1" dirty="0">
              <a:solidFill>
                <a:srgbClr val="0E03AD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sz="2000" b="1" i="1" dirty="0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Non-atomic broadcast</a:t>
            </a:r>
            <a:r>
              <a:rPr lang="en-US" altLang="en-US" sz="2000" i="1" dirty="0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to  </a:t>
            </a:r>
            <a:r>
              <a:rPr lang="en-US" altLang="en-US" sz="2000" b="1" i="1" dirty="0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atomic broadcast</a:t>
            </a:r>
            <a:endParaRPr lang="en-US" altLang="en-US" sz="2000" i="1" dirty="0">
              <a:solidFill>
                <a:srgbClr val="0E03AD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5458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AE6E9D2-D32C-4049-A32D-2E04355B57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Non-FIFO to FIFO channel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0178" name="Oval 4">
            <a:extLst>
              <a:ext uri="{FF2B5EF4-FFF2-40B4-BE49-F238E27FC236}">
                <a16:creationId xmlns:a16="http://schemas.microsoft.com/office/drawing/2014/main" id="{2D3BA9C8-3F56-D74E-AC87-F6278EDC0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667000"/>
            <a:ext cx="1066800" cy="990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sp>
        <p:nvSpPr>
          <p:cNvPr id="50179" name="Oval 10">
            <a:extLst>
              <a:ext uri="{FF2B5EF4-FFF2-40B4-BE49-F238E27FC236}">
                <a16:creationId xmlns:a16="http://schemas.microsoft.com/office/drawing/2014/main" id="{9A994A29-DEB3-9344-B7DA-F3AB60799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590800"/>
            <a:ext cx="914400" cy="990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Text Box 11">
            <a:extLst>
              <a:ext uri="{FF2B5EF4-FFF2-40B4-BE49-F238E27FC236}">
                <a16:creationId xmlns:a16="http://schemas.microsoft.com/office/drawing/2014/main" id="{8EA7A323-1549-4E4C-9B1B-C2698BFFF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6025" y="3268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1" name="Text Box 12">
            <a:extLst>
              <a:ext uri="{FF2B5EF4-FFF2-40B4-BE49-F238E27FC236}">
                <a16:creationId xmlns:a16="http://schemas.microsoft.com/office/drawing/2014/main" id="{8629C11D-E7DB-9742-9A2D-940BCC15E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4232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2" name="Text Box 16">
            <a:extLst>
              <a:ext uri="{FF2B5EF4-FFF2-40B4-BE49-F238E27FC236}">
                <a16:creationId xmlns:a16="http://schemas.microsoft.com/office/drawing/2014/main" id="{45DA8D44-3F88-AF49-AA0E-96A444D54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1" y="2895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Q</a:t>
            </a:r>
          </a:p>
        </p:txBody>
      </p:sp>
      <p:sp>
        <p:nvSpPr>
          <p:cNvPr id="50183" name="Rectangle 17">
            <a:extLst>
              <a:ext uri="{FF2B5EF4-FFF2-40B4-BE49-F238E27FC236}">
                <a16:creationId xmlns:a16="http://schemas.microsoft.com/office/drawing/2014/main" id="{4EDCC69B-5AB5-3749-9352-EBBD4726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3657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4" name="Rectangle 18">
            <a:extLst>
              <a:ext uri="{FF2B5EF4-FFF2-40B4-BE49-F238E27FC236}">
                <a16:creationId xmlns:a16="http://schemas.microsoft.com/office/drawing/2014/main" id="{42C4C3C6-9B45-2C42-9BDB-7BEB8BD4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657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5" name="Rectangle 19">
            <a:extLst>
              <a:ext uri="{FF2B5EF4-FFF2-40B4-BE49-F238E27FC236}">
                <a16:creationId xmlns:a16="http://schemas.microsoft.com/office/drawing/2014/main" id="{F87040BB-C111-0746-9480-6AD966A8D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657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6" name="Rectangle 20">
            <a:extLst>
              <a:ext uri="{FF2B5EF4-FFF2-40B4-BE49-F238E27FC236}">
                <a16:creationId xmlns:a16="http://schemas.microsoft.com/office/drawing/2014/main" id="{C394E7F8-0A09-C44E-90F8-4AB03E8BD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657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7" name="Rectangle 21">
            <a:extLst>
              <a:ext uri="{FF2B5EF4-FFF2-40B4-BE49-F238E27FC236}">
                <a16:creationId xmlns:a16="http://schemas.microsoft.com/office/drawing/2014/main" id="{1AE337D0-1840-E64F-9E31-EE66D2D5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9200" y="3657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8" name="Rectangle 22">
            <a:extLst>
              <a:ext uri="{FF2B5EF4-FFF2-40B4-BE49-F238E27FC236}">
                <a16:creationId xmlns:a16="http://schemas.microsoft.com/office/drawing/2014/main" id="{13628F18-EB27-A448-ACBE-6FD264D2DA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657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9" name="Rectangle 23">
            <a:extLst>
              <a:ext uri="{FF2B5EF4-FFF2-40B4-BE49-F238E27FC236}">
                <a16:creationId xmlns:a16="http://schemas.microsoft.com/office/drawing/2014/main" id="{825BD584-3C71-B847-8E7C-97192D235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657600"/>
            <a:ext cx="304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90" name="Line 24">
            <a:extLst>
              <a:ext uri="{FF2B5EF4-FFF2-40B4-BE49-F238E27FC236}">
                <a16:creationId xmlns:a16="http://schemas.microsoft.com/office/drawing/2014/main" id="{67ADF2B3-F43F-F448-81CB-3DDEAB806D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124200"/>
            <a:ext cx="3962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25">
            <a:extLst>
              <a:ext uri="{FF2B5EF4-FFF2-40B4-BE49-F238E27FC236}">
                <a16:creationId xmlns:a16="http://schemas.microsoft.com/office/drawing/2014/main" id="{AD1C4A84-8219-C24D-939B-ABC91CA7D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419600"/>
            <a:ext cx="928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buffer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93" name="Text Box 26">
                <a:extLst>
                  <a:ext uri="{FF2B5EF4-FFF2-40B4-BE49-F238E27FC236}">
                    <a16:creationId xmlns:a16="http://schemas.microsoft.com/office/drawing/2014/main" id="{F8CFB2CF-B18D-D145-89AD-4A83C9D890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81801" y="2590800"/>
                <a:ext cx="5645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>
          <p:sp>
            <p:nvSpPr>
              <p:cNvPr id="24593" name="Text Box 26">
                <a:extLst>
                  <a:ext uri="{FF2B5EF4-FFF2-40B4-BE49-F238E27FC236}">
                    <a16:creationId xmlns:a16="http://schemas.microsoft.com/office/drawing/2014/main" id="{F8CFB2CF-B18D-D145-89AD-4A83C9D89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1801" y="2590800"/>
                <a:ext cx="56457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594" name="Rectangle 27">
                <a:extLst>
                  <a:ext uri="{FF2B5EF4-FFF2-40B4-BE49-F238E27FC236}">
                    <a16:creationId xmlns:a16="http://schemas.microsoft.com/office/drawing/2014/main" id="{BFFE6A57-3C2C-D748-B2EA-AA84C2693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7401" y="2590800"/>
                <a:ext cx="5645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>
          <p:sp>
            <p:nvSpPr>
              <p:cNvPr id="24594" name="Rectangle 27">
                <a:extLst>
                  <a:ext uri="{FF2B5EF4-FFF2-40B4-BE49-F238E27FC236}">
                    <a16:creationId xmlns:a16="http://schemas.microsoft.com/office/drawing/2014/main" id="{BFFE6A57-3C2C-D748-B2EA-AA84C269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7401" y="2590800"/>
                <a:ext cx="5645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194" name="Rectangle 28">
                <a:extLst>
                  <a:ext uri="{FF2B5EF4-FFF2-40B4-BE49-F238E27FC236}">
                    <a16:creationId xmlns:a16="http://schemas.microsoft.com/office/drawing/2014/main" id="{C7399A14-64C8-3B49-AC71-EB0F08EFD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1" y="2590800"/>
                <a:ext cx="56457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8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en-US" sz="1800" dirty="0"/>
              </a:p>
            </p:txBody>
          </p:sp>
        </mc:Choice>
        <mc:Fallback>
          <p:sp>
            <p:nvSpPr>
              <p:cNvPr id="50194" name="Rectangle 28">
                <a:extLst>
                  <a:ext uri="{FF2B5EF4-FFF2-40B4-BE49-F238E27FC236}">
                    <a16:creationId xmlns:a16="http://schemas.microsoft.com/office/drawing/2014/main" id="{C7399A14-64C8-3B49-AC71-EB0F08EFD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9201" y="2590800"/>
                <a:ext cx="56457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596" name="Rectangle 29">
                <a:extLst>
                  <a:ext uri="{FF2B5EF4-FFF2-40B4-BE49-F238E27FC236}">
                    <a16:creationId xmlns:a16="http://schemas.microsoft.com/office/drawing/2014/main" id="{B01DC5D6-8D86-4A47-AC85-89C61D803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000" y="2590800"/>
                <a:ext cx="5212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16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altLang="en-US" sz="1600" dirty="0"/>
              </a:p>
            </p:txBody>
          </p:sp>
        </mc:Choice>
        <mc:Fallback>
          <p:sp>
            <p:nvSpPr>
              <p:cNvPr id="24596" name="Rectangle 29">
                <a:extLst>
                  <a:ext uri="{FF2B5EF4-FFF2-40B4-BE49-F238E27FC236}">
                    <a16:creationId xmlns:a16="http://schemas.microsoft.com/office/drawing/2014/main" id="{B01DC5D6-8D86-4A47-AC85-89C61D8031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2590800"/>
                <a:ext cx="52129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196" name="TextBox 20">
            <a:extLst>
              <a:ext uri="{FF2B5EF4-FFF2-40B4-BE49-F238E27FC236}">
                <a16:creationId xmlns:a16="http://schemas.microsoft.com/office/drawing/2014/main" id="{107C713C-84F6-8D46-955F-6D47B5669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962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0197" name="TextBox 21">
            <a:extLst>
              <a:ext uri="{FF2B5EF4-FFF2-40B4-BE49-F238E27FC236}">
                <a16:creationId xmlns:a16="http://schemas.microsoft.com/office/drawing/2014/main" id="{BC6CC543-69F0-6D4E-864A-22F3A6CD0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962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</a:t>
            </a:r>
          </a:p>
        </p:txBody>
      </p:sp>
      <p:sp>
        <p:nvSpPr>
          <p:cNvPr id="50198" name="TextBox 22">
            <a:extLst>
              <a:ext uri="{FF2B5EF4-FFF2-40B4-BE49-F238E27FC236}">
                <a16:creationId xmlns:a16="http://schemas.microsoft.com/office/drawing/2014/main" id="{674B984B-E622-9C41-8687-77B0B16E0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3962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3</a:t>
            </a:r>
          </a:p>
        </p:txBody>
      </p:sp>
      <p:sp>
        <p:nvSpPr>
          <p:cNvPr id="50199" name="TextBox 23">
            <a:extLst>
              <a:ext uri="{FF2B5EF4-FFF2-40B4-BE49-F238E27FC236}">
                <a16:creationId xmlns:a16="http://schemas.microsoft.com/office/drawing/2014/main" id="{95F6BDE2-4075-4D47-8417-8C1B48209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3962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4</a:t>
            </a:r>
          </a:p>
        </p:txBody>
      </p:sp>
      <p:sp>
        <p:nvSpPr>
          <p:cNvPr id="50200" name="TextBox 24">
            <a:extLst>
              <a:ext uri="{FF2B5EF4-FFF2-40B4-BE49-F238E27FC236}">
                <a16:creationId xmlns:a16="http://schemas.microsoft.com/office/drawing/2014/main" id="{7665DF74-A6DC-304F-BA75-DE8FA63F9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5</a:t>
            </a:r>
          </a:p>
        </p:txBody>
      </p:sp>
      <p:sp>
        <p:nvSpPr>
          <p:cNvPr id="50201" name="TextBox 25">
            <a:extLst>
              <a:ext uri="{FF2B5EF4-FFF2-40B4-BE49-F238E27FC236}">
                <a16:creationId xmlns:a16="http://schemas.microsoft.com/office/drawing/2014/main" id="{9ED35E68-0025-D641-89BA-EC32411A1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62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6</a:t>
            </a:r>
          </a:p>
        </p:txBody>
      </p:sp>
      <p:sp>
        <p:nvSpPr>
          <p:cNvPr id="50202" name="TextBox 26">
            <a:extLst>
              <a:ext uri="{FF2B5EF4-FFF2-40B4-BE49-F238E27FC236}">
                <a16:creationId xmlns:a16="http://schemas.microsoft.com/office/drawing/2014/main" id="{9CF7F74B-47E7-F141-993B-00923EE5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9624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7</a:t>
            </a:r>
          </a:p>
        </p:txBody>
      </p:sp>
      <p:sp>
        <p:nvSpPr>
          <p:cNvPr id="50203" name="TextBox 27">
            <a:extLst>
              <a:ext uri="{FF2B5EF4-FFF2-40B4-BE49-F238E27FC236}">
                <a16:creationId xmlns:a16="http://schemas.microsoft.com/office/drawing/2014/main" id="{E10277F6-9670-6D4C-810E-B2832E39A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76" y="1390651"/>
            <a:ext cx="5802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FIFO = First-In-First-Out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Non-FIFO = messages can reach out-of-order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204" name="TextBox 28">
                <a:extLst>
                  <a:ext uri="{FF2B5EF4-FFF2-40B4-BE49-F238E27FC236}">
                    <a16:creationId xmlns:a16="http://schemas.microsoft.com/office/drawing/2014/main" id="{0699275C-9DBC-414B-97D7-DE34BC651E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4950" y="3876676"/>
                <a:ext cx="2681288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Sends out 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2, 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3, 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4, </m:t>
                    </m:r>
                  </m:oMath>
                </a14:m>
                <a:r>
                  <a:rPr lang="en-US" altLang="en-US" sz="2400" dirty="0"/>
                  <a:t>…</a:t>
                </a:r>
              </a:p>
            </p:txBody>
          </p:sp>
        </mc:Choice>
        <mc:Fallback>
          <p:sp>
            <p:nvSpPr>
              <p:cNvPr id="50204" name="TextBox 28">
                <a:extLst>
                  <a:ext uri="{FF2B5EF4-FFF2-40B4-BE49-F238E27FC236}">
                    <a16:creationId xmlns:a16="http://schemas.microsoft.com/office/drawing/2014/main" id="{0699275C-9DBC-414B-97D7-DE34BC651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4950" y="3876676"/>
                <a:ext cx="2681288" cy="830263"/>
              </a:xfrm>
              <a:prstGeom prst="rect">
                <a:avLst/>
              </a:prstGeom>
              <a:blipFill>
                <a:blip r:embed="rId6"/>
                <a:stretch>
                  <a:fillRect l="-3302" t="-4478" r="-1887" b="-149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1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0729E-7 -4.75706E-6 C 0.12956 -0.059 0.25929 -0.11776 0.30045 -0.09671 C 0.34161 -0.07565 0.29403 0.02522 0.24679 0.1263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72" y="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7055E-6 7.40398E-8 C 0.04064 -0.04975 0.08128 -0.09926 0.16342 -0.07774 C 0.24557 -0.05599 0.36957 0.03725 0.49375 0.13119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9" y="159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-0.03656 C 0.05471 -0.11175 0.095 -0.18695 0.13355 -0.15988 C 0.17211 -0.13281 0.2091 -0.00347 0.24609 0.1261 " pathEditMode="relative" ptsTypes="aaA">
                                      <p:cBhvr>
                                        <p:cTn id="12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24594" grpId="0"/>
      <p:bldP spid="2459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C683535F-DD48-8147-9E69-7DFA19944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Non-FIFO to FIFO channel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2" name="Rectangle 3">
                <a:extLst>
                  <a:ext uri="{FF2B5EF4-FFF2-40B4-BE49-F238E27FC236}">
                    <a16:creationId xmlns:a16="http://schemas.microsoft.com/office/drawing/2014/main" id="{3CD4F0D3-CF1C-974C-A4A0-B6E7A9A1A51A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057400" y="1219200"/>
                <a:ext cx="9041860" cy="5181600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{Sender process P}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	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{Receiver process Q}</a:t>
                </a: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b="1" dirty="0" err="1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var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: 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integer 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{initially 0}		</a:t>
                </a:r>
                <a:r>
                  <a:rPr lang="en-US" altLang="en-US" sz="2000" b="1" dirty="0" err="1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var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 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k : 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integer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{initially 0}</a:t>
                </a: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			       buffer: 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buffer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[0..∞] 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of </a:t>
                </a:r>
                <a:r>
                  <a:rPr lang="en-US" altLang="en-US" sz="2000" dirty="0" err="1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msg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			{initially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∀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: buffer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= empty</a:t>
                </a:r>
              </a:p>
              <a:p>
                <a:pPr algn="just">
                  <a:lnSpc>
                    <a:spcPct val="80000"/>
                  </a:lnSpc>
                </a:pPr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repeat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		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repeat</a:t>
                </a:r>
                <a:endParaRPr lang="en-US" altLang="en-US" sz="2000" dirty="0">
                  <a:solidFill>
                    <a:srgbClr val="C70F05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   send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],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to Q;		 </a:t>
                </a:r>
                <a:r>
                  <a:rPr lang="en-US" altLang="en-US" sz="2000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{STORE} 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receive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],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from P;</a:t>
                </a: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  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:= 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+1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	      	store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𝑚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into buffer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err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;</a:t>
                </a: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forever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	       	</a:t>
                </a:r>
                <a:r>
                  <a:rPr lang="en-US" altLang="en-US" sz="2000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{DELIVER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}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while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buffer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] is not empty 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do</a:t>
                </a: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					    	  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begin</a:t>
                </a:r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			       		deliver content of buffer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;</a:t>
                </a: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Needs </a:t>
                </a:r>
                <a:r>
                  <a:rPr lang="en-US" altLang="en-US" sz="20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unbounded buffer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		buffer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:= empty; 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:= 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+1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;</a:t>
                </a: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&amp;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 </a:t>
                </a:r>
                <a:r>
                  <a:rPr lang="en-US" altLang="en-US" sz="2000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unbounded sequence no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     	   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end</a:t>
                </a:r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80000"/>
                  </a:lnSpc>
                  <a:buFontTx/>
                  <a:buNone/>
                </a:pPr>
                <a:r>
                  <a:rPr lang="en-US" altLang="en-US" sz="2000" b="1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THIS IS BAD	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  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forever</a:t>
                </a:r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80000"/>
                  </a:lnSpc>
                </a:pPr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51202" name="Rectangle 3">
                <a:extLst>
                  <a:ext uri="{FF2B5EF4-FFF2-40B4-BE49-F238E27FC236}">
                    <a16:creationId xmlns:a16="http://schemas.microsoft.com/office/drawing/2014/main" id="{3CD4F0D3-CF1C-974C-A4A0-B6E7A9A1A5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57400" y="1219200"/>
                <a:ext cx="9041860" cy="5181600"/>
              </a:xfrm>
              <a:blipFill>
                <a:blip r:embed="rId2"/>
                <a:stretch>
                  <a:fillRect l="-561" t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03" name="Rectangle 3">
            <a:extLst>
              <a:ext uri="{FF2B5EF4-FFF2-40B4-BE49-F238E27FC236}">
                <a16:creationId xmlns:a16="http://schemas.microsoft.com/office/drawing/2014/main" id="{F00D74DC-0235-0B44-B64B-3D00EAA33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0"/>
            <a:ext cx="3085289" cy="1940668"/>
          </a:xfrm>
          <a:prstGeom prst="rect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3681122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D02D3678-2C22-0D47-971B-6A617D598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Observations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8A93F57B-8EC1-DF4B-A406-8A9D2AD10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8610600" cy="4724400"/>
          </a:xfrm>
        </p:spPr>
        <p:txBody>
          <a:bodyPr/>
          <a:lstStyle/>
          <a:p>
            <a:pPr lvl="1"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Now, solve the same problem on a model where 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(a) The propagation delay has a </a:t>
            </a:r>
            <a:r>
              <a:rPr lang="en-US" altLang="en-US" dirty="0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known upper bound 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of </a:t>
            </a:r>
            <a:r>
              <a:rPr lang="en-US" altLang="en-US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(b) The messages are sent out </a:t>
            </a:r>
            <a:r>
              <a:rPr lang="en-US" altLang="en-US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@ </a:t>
            </a:r>
            <a:r>
              <a:rPr lang="en-US" altLang="en-US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per unit time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(c) The messages are received at a rate </a:t>
            </a:r>
            <a:r>
              <a:rPr lang="en-US" altLang="en-US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faster than </a:t>
            </a:r>
            <a:r>
              <a:rPr lang="en-US" altLang="en-US" b="1" i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1" i="1" dirty="0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The buffer requirement drops to </a:t>
            </a:r>
            <a:r>
              <a:rPr lang="en-US" altLang="en-US" b="1" i="1" dirty="0" err="1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r.T</a:t>
            </a:r>
            <a:r>
              <a:rPr lang="en-US" altLang="en-US" b="1" i="1" dirty="0">
                <a:solidFill>
                  <a:srgbClr val="0E03AD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b="1" i="1" dirty="0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b="1" i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(Lesson) Stronger model helps.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9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00D85D48-E5AF-F84C-BC36-85D163E15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Example</a:t>
            </a:r>
          </a:p>
        </p:txBody>
      </p:sp>
      <p:cxnSp>
        <p:nvCxnSpPr>
          <p:cNvPr id="53250" name="Straight Connector 4">
            <a:extLst>
              <a:ext uri="{FF2B5EF4-FFF2-40B4-BE49-F238E27FC236}">
                <a16:creationId xmlns:a16="http://schemas.microsoft.com/office/drawing/2014/main" id="{7C8ACC7B-E577-C143-8108-C88749D237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2667000"/>
            <a:ext cx="6096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1" name="Left Brace 5">
            <a:extLst>
              <a:ext uri="{FF2B5EF4-FFF2-40B4-BE49-F238E27FC236}">
                <a16:creationId xmlns:a16="http://schemas.microsoft.com/office/drawing/2014/main" id="{30E49959-E058-9F4B-B62D-2A3AF2286476}"/>
              </a:ext>
            </a:extLst>
          </p:cNvPr>
          <p:cNvSpPr>
            <a:spLocks/>
          </p:cNvSpPr>
          <p:nvPr/>
        </p:nvSpPr>
        <p:spPr bwMode="auto">
          <a:xfrm rot="5400000">
            <a:off x="3695700" y="1714500"/>
            <a:ext cx="381000" cy="15240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cxnSp>
        <p:nvCxnSpPr>
          <p:cNvPr id="53252" name="Straight Connector 6">
            <a:extLst>
              <a:ext uri="{FF2B5EF4-FFF2-40B4-BE49-F238E27FC236}">
                <a16:creationId xmlns:a16="http://schemas.microsoft.com/office/drawing/2014/main" id="{823E5A95-887D-5D43-AC00-5F9EE6EDDB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0800" y="5105400"/>
            <a:ext cx="60960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3" name="Straight Arrow Connector 8">
            <a:extLst>
              <a:ext uri="{FF2B5EF4-FFF2-40B4-BE49-F238E27FC236}">
                <a16:creationId xmlns:a16="http://schemas.microsoft.com/office/drawing/2014/main" id="{F2023BB3-3DCA-4F4D-A48D-DCD259E82A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24200" y="2667000"/>
            <a:ext cx="3505200" cy="2438400"/>
          </a:xfrm>
          <a:prstGeom prst="straightConnector1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9EBF1D0-9C08-E74B-A495-225F971A71F9}"/>
              </a:ext>
            </a:extLst>
          </p:cNvPr>
          <p:cNvCxnSpPr>
            <a:cxnSpLocks noChangeShapeType="1"/>
            <a:stCxn id="53251" idx="0"/>
          </p:cNvCxnSpPr>
          <p:nvPr/>
        </p:nvCxnSpPr>
        <p:spPr bwMode="auto">
          <a:xfrm rot="10800000" flipH="1" flipV="1">
            <a:off x="4648200" y="2667000"/>
            <a:ext cx="228600" cy="2438400"/>
          </a:xfrm>
          <a:prstGeom prst="straightConnector1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92F6B6-5D80-3547-9EEE-2A08FD864145}"/>
              </a:ext>
            </a:extLst>
          </p:cNvPr>
          <p:cNvCxnSpPr>
            <a:cxnSpLocks noChangeShapeType="1"/>
            <a:stCxn id="53251" idx="0"/>
          </p:cNvCxnSpPr>
          <p:nvPr/>
        </p:nvCxnSpPr>
        <p:spPr bwMode="auto">
          <a:xfrm rot="10800000" flipH="1" flipV="1">
            <a:off x="4648200" y="2667000"/>
            <a:ext cx="3962400" cy="2438400"/>
          </a:xfrm>
          <a:prstGeom prst="straightConnector1">
            <a:avLst/>
          </a:prstGeom>
          <a:noFill/>
          <a:ln w="38100">
            <a:solidFill>
              <a:srgbClr val="6600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56" name="TextBox 18">
            <a:extLst>
              <a:ext uri="{FF2B5EF4-FFF2-40B4-BE49-F238E27FC236}">
                <a16:creationId xmlns:a16="http://schemas.microsoft.com/office/drawing/2014/main" id="{493769F1-44AB-B040-B6B4-3EC53A96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1"/>
            <a:ext cx="213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 Narrow" panose="020B0604020202020204" pitchFamily="34" charset="0"/>
              </a:rPr>
              <a:t>1 second window</a:t>
            </a:r>
          </a:p>
        </p:txBody>
      </p:sp>
      <p:sp>
        <p:nvSpPr>
          <p:cNvPr id="53257" name="TextBox 21">
            <a:extLst>
              <a:ext uri="{FF2B5EF4-FFF2-40B4-BE49-F238E27FC236}">
                <a16:creationId xmlns:a16="http://schemas.microsoft.com/office/drawing/2014/main" id="{99EFEA89-A393-C041-B7D4-A789DD3BD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4495800"/>
            <a:ext cx="1363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Last message</a:t>
            </a:r>
          </a:p>
        </p:txBody>
      </p:sp>
      <p:sp>
        <p:nvSpPr>
          <p:cNvPr id="53258" name="TextBox 22">
            <a:extLst>
              <a:ext uri="{FF2B5EF4-FFF2-40B4-BE49-F238E27FC236}">
                <a16:creationId xmlns:a16="http://schemas.microsoft.com/office/drawing/2014/main" id="{D0A4B40B-160E-344F-8764-EBF88693D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895600"/>
            <a:ext cx="137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4020202020204" pitchFamily="34" charset="0"/>
              </a:rPr>
              <a:t>First message</a:t>
            </a:r>
          </a:p>
        </p:txBody>
      </p:sp>
      <p:sp>
        <p:nvSpPr>
          <p:cNvPr id="53259" name="TextBox 23">
            <a:extLst>
              <a:ext uri="{FF2B5EF4-FFF2-40B4-BE49-F238E27FC236}">
                <a16:creationId xmlns:a16="http://schemas.microsoft.com/office/drawing/2014/main" id="{734FD525-526E-7940-8169-8401A8A2B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2203451"/>
            <a:ext cx="992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sender</a:t>
            </a:r>
          </a:p>
        </p:txBody>
      </p:sp>
      <p:sp>
        <p:nvSpPr>
          <p:cNvPr id="53260" name="TextBox 24">
            <a:extLst>
              <a:ext uri="{FF2B5EF4-FFF2-40B4-BE49-F238E27FC236}">
                <a16:creationId xmlns:a16="http://schemas.microsoft.com/office/drawing/2014/main" id="{5A4FD9EE-80DA-D342-996E-2E590677F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105401"/>
            <a:ext cx="1174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receiver</a:t>
            </a:r>
          </a:p>
        </p:txBody>
      </p:sp>
    </p:spTree>
    <p:extLst>
      <p:ext uri="{BB962C8B-B14F-4D97-AF65-F5344CB8AC3E}">
        <p14:creationId xmlns:p14="http://schemas.microsoft.com/office/powerpoint/2010/main" val="29706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C8D4F79B-CA74-054E-99AD-4CBAC530E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Message-passing to Shared memory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274" name="Rectangle 3">
                <a:extLst>
                  <a:ext uri="{FF2B5EF4-FFF2-40B4-BE49-F238E27FC236}">
                    <a16:creationId xmlns:a16="http://schemas.microsoft.com/office/drawing/2014/main" id="{04AF5626-A504-834C-B0C7-3980BF6E4EF4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547990" y="1384300"/>
                <a:ext cx="5629074" cy="4876800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{Read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𝑿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by process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}</a:t>
                </a: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: 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read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{Write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𝑿</m:t>
                    </m:r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:= </m:t>
                    </m:r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𝒗</m:t>
                    </m:r>
                    <m:r>
                      <a:rPr lang="en-US" alt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by process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}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-  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 := 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𝒗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; {local update}</a:t>
                </a:r>
              </a:p>
              <a:p>
                <a:pPr algn="just">
                  <a:lnSpc>
                    <a:spcPct val="90000"/>
                  </a:lnSpc>
                  <a:buFontTx/>
                  <a:buChar char="-"/>
                </a:pP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(Atomic) multicast</a:t>
                </a: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𝒗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to  all process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𝒋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≠ </m:t>
                    </m:r>
                    <m:r>
                      <a:rPr lang="en-US" altLang="en-US" sz="2000" b="1" i="1" dirty="0" err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</m:oMath>
                </a14:m>
                <a:r>
                  <a:rPr lang="en-US" altLang="en-US" sz="20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;</a:t>
                </a:r>
              </a:p>
              <a:p>
                <a:pPr algn="just">
                  <a:lnSpc>
                    <a:spcPct val="90000"/>
                  </a:lnSpc>
                  <a:buFontTx/>
                  <a:buChar char="-"/>
                </a:pP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After receiving broadcast,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process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𝒋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(≠ </m:t>
                    </m:r>
                    <m:r>
                      <a:rPr lang="en-US" altLang="en-US" sz="20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20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sets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𝒋</m:t>
                    </m:r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𝒗</m:t>
                    </m:r>
                  </m:oMath>
                </a14:m>
                <a:r>
                  <a:rPr lang="en-US" altLang="en-US" sz="2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.</a:t>
                </a:r>
              </a:p>
              <a:p>
                <a:pPr algn="just">
                  <a:lnSpc>
                    <a:spcPct val="90000"/>
                  </a:lnSpc>
                </a:pPr>
                <a:endParaRPr lang="en-US" altLang="en-US" sz="20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000" i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Understand the significance of </a:t>
                </a:r>
                <a:r>
                  <a:rPr lang="en-US" altLang="en-US" sz="2000" b="1" i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atomic operations</a:t>
                </a:r>
                <a:r>
                  <a:rPr lang="en-US" altLang="en-US" sz="2000" i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. It is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000" i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not trivial, but is very important in distributed systems.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000" b="1" dirty="0">
                    <a:solidFill>
                      <a:srgbClr val="660066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Atomic = all or nothing (even if processes crash)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000" b="1" dirty="0">
                    <a:solidFill>
                      <a:srgbClr val="660066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We are not considering crash failure here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sz="16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4274" name="Rectangle 3">
                <a:extLst>
                  <a:ext uri="{FF2B5EF4-FFF2-40B4-BE49-F238E27FC236}">
                    <a16:creationId xmlns:a16="http://schemas.microsoft.com/office/drawing/2014/main" id="{04AF5626-A504-834C-B0C7-3980BF6E4E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547990" y="1384300"/>
                <a:ext cx="5629074" cy="4876800"/>
              </a:xfrm>
              <a:blipFill>
                <a:blip r:embed="rId2"/>
                <a:stretch>
                  <a:fillRect l="-1351" t="-1299" b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275" name="Rectangle 5">
            <a:extLst>
              <a:ext uri="{FF2B5EF4-FFF2-40B4-BE49-F238E27FC236}">
                <a16:creationId xmlns:a16="http://schemas.microsoft.com/office/drawing/2014/main" id="{F9226436-2451-BB41-A3DD-A0F6B7EC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504" y="4876800"/>
            <a:ext cx="50721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E03AD"/>
                </a:solidFill>
                <a:latin typeface="+mn-lt"/>
              </a:rPr>
              <a:t>Still not correct. How will you regulate the order of arrival of the messages to the recipient nodes? </a:t>
            </a:r>
          </a:p>
        </p:txBody>
      </p:sp>
      <p:pic>
        <p:nvPicPr>
          <p:cNvPr id="54276" name="Picture 5">
            <a:extLst>
              <a:ext uri="{FF2B5EF4-FFF2-40B4-BE49-F238E27FC236}">
                <a16:creationId xmlns:a16="http://schemas.microsoft.com/office/drawing/2014/main" id="{A86DA2B0-433D-D946-BA36-F4B7FB87B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38" y="1705583"/>
            <a:ext cx="4724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062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931A1731-A3FF-F84F-813B-0D46DF389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Non-atomic to atomic broadcast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298" name="Rectangle 3">
                <a:extLst>
                  <a:ext uri="{FF2B5EF4-FFF2-40B4-BE49-F238E27FC236}">
                    <a16:creationId xmlns:a16="http://schemas.microsoft.com/office/drawing/2014/main" id="{5ACADABA-7EB9-6F42-84A8-DD469F32072D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0" y="1676400"/>
                <a:ext cx="9144000" cy="41148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</a:t>
                </a: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Atomic broadcast = either </a:t>
                </a:r>
                <a:r>
                  <a:rPr lang="en-US" altLang="en-US" sz="2400" b="1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everybody</a:t>
                </a: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or </a:t>
                </a:r>
                <a:r>
                  <a:rPr lang="en-US" altLang="en-US" sz="2400" b="1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nobody</a:t>
                </a: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receives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{process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</m:oMath>
                </a14:m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is the sender}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for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= 1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𝑡𝑜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𝑁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−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1 (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≠</m:t>
                    </m:r>
                    <m:r>
                      <a:rPr lang="en-US" altLang="en-US" sz="24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) </m:t>
                    </m:r>
                  </m:oMath>
                </a14:m>
                <a:r>
                  <a:rPr lang="en-US" altLang="en-US" sz="24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send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message </a:t>
                </a:r>
                <a:r>
                  <a:rPr lang="en-US" altLang="en-US" sz="24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m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to neighbor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(Easy if there are no crash failures!)</a:t>
                </a:r>
                <a:endParaRPr lang="en-US" altLang="en-US" sz="24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Now include </a:t>
                </a:r>
                <a:r>
                  <a:rPr lang="en-US" altLang="en-US" sz="24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crash failure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as a part of our model.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i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What if the sender crashes at the middle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? 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i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i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How to implement atomic broadcast in presence of crash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?</a:t>
                </a:r>
              </a:p>
              <a:p>
                <a:pPr>
                  <a:lnSpc>
                    <a:spcPct val="90000"/>
                  </a:lnSpc>
                </a:pPr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5298" name="Rectangle 3">
                <a:extLst>
                  <a:ext uri="{FF2B5EF4-FFF2-40B4-BE49-F238E27FC236}">
                    <a16:creationId xmlns:a16="http://schemas.microsoft.com/office/drawing/2014/main" id="{5ACADABA-7EB9-6F42-84A8-DD469F3207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0" y="1676400"/>
                <a:ext cx="9144000" cy="4114800"/>
              </a:xfrm>
              <a:blipFill>
                <a:blip r:embed="rId2"/>
                <a:stretch>
                  <a:fillRect t="-2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97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FC2D4BF1-9BC6-864C-833B-C8E7F4572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Examples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90AB0EB8-DEA5-B644-B48C-16AE5CB8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1066801"/>
            <a:ext cx="88392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- </a:t>
            </a:r>
            <a:r>
              <a:rPr lang="en-US" altLang="en-US" sz="2000">
                <a:solidFill>
                  <a:srgbClr val="0404D5"/>
                </a:solidFill>
                <a:latin typeface="Calibri" panose="020F0502020204030204" pitchFamily="34" charset="0"/>
              </a:rPr>
              <a:t>The World Wide Web </a:t>
            </a:r>
            <a:r>
              <a:rPr lang="en-US" altLang="en-US" sz="2000">
                <a:latin typeface="Calibri" panose="020F0502020204030204" pitchFamily="34" charset="0"/>
              </a:rPr>
              <a:t>runs on the Internet and provides service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eBay</a:t>
            </a:r>
            <a:r>
              <a:rPr lang="en-US" altLang="en-US" sz="2000">
                <a:latin typeface="Calibri" panose="020F0502020204030204" pitchFamily="34" charset="0"/>
              </a:rPr>
              <a:t> for internet-based auction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Sensor networks </a:t>
            </a:r>
            <a:r>
              <a:rPr lang="en-US" altLang="en-US" sz="2000">
                <a:latin typeface="Calibri" panose="020F0502020204030204" pitchFamily="34" charset="0"/>
              </a:rPr>
              <a:t>for monitoring environmental data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 Skype, FaceTime</a:t>
            </a:r>
            <a:r>
              <a:rPr lang="en-US" altLang="en-US" sz="2000">
                <a:latin typeface="Calibri" panose="020F0502020204030204" pitchFamily="34" charset="0"/>
              </a:rPr>
              <a:t> for making audio and video communication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 Facebook, Twitter</a:t>
            </a:r>
            <a:r>
              <a:rPr lang="en-US" altLang="en-US" sz="2000">
                <a:latin typeface="Calibri" panose="020F0502020204030204" pitchFamily="34" charset="0"/>
              </a:rPr>
              <a:t> (the </a:t>
            </a:r>
            <a:r>
              <a:rPr lang="en-US" altLang="en-US" sz="2000">
                <a:solidFill>
                  <a:srgbClr val="660066"/>
                </a:solidFill>
                <a:latin typeface="Calibri" panose="020F0502020204030204" pitchFamily="34" charset="0"/>
              </a:rPr>
              <a:t>oxygen</a:t>
            </a:r>
            <a:r>
              <a:rPr lang="en-US" altLang="en-US" sz="2000">
                <a:latin typeface="Calibri" panose="020F0502020204030204" pitchFamily="34" charset="0"/>
              </a:rPr>
              <a:t> of modern society)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Internet of Things (IoT) </a:t>
            </a:r>
            <a:r>
              <a:rPr lang="en-US" altLang="en-US" sz="2000">
                <a:latin typeface="Calibri" panose="020F0502020204030204" pitchFamily="34" charset="0"/>
              </a:rPr>
              <a:t>enables everyday object to communicate with one another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Computational grids </a:t>
            </a:r>
            <a:r>
              <a:rPr lang="en-US" altLang="en-US" sz="2000">
                <a:latin typeface="Calibri" panose="020F0502020204030204" pitchFamily="34" charset="0"/>
              </a:rPr>
              <a:t>(</a:t>
            </a:r>
            <a:r>
              <a:rPr lang="en-US" altLang="en-US" sz="2000" b="1">
                <a:solidFill>
                  <a:schemeClr val="accent2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</a:rPr>
              <a:t>pen</a:t>
            </a:r>
            <a:r>
              <a:rPr lang="en-US" altLang="en-US" sz="2000" b="1">
                <a:solidFill>
                  <a:schemeClr val="accent2"/>
                </a:solidFill>
                <a:latin typeface="Calibri" panose="020F0502020204030204" pitchFamily="34" charset="0"/>
              </a:rPr>
              <a:t> S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</a:rPr>
              <a:t>cience</a:t>
            </a:r>
            <a:r>
              <a:rPr lang="en-US" altLang="en-US" sz="2000" b="1">
                <a:solidFill>
                  <a:schemeClr val="accent2"/>
                </a:solidFill>
                <a:latin typeface="Calibri" panose="020F0502020204030204" pitchFamily="34" charset="0"/>
              </a:rPr>
              <a:t> G</a:t>
            </a:r>
            <a:r>
              <a:rPr lang="en-US" altLang="en-US" sz="2000">
                <a:solidFill>
                  <a:schemeClr val="accent2"/>
                </a:solidFill>
                <a:latin typeface="Calibri" panose="020F0502020204030204" pitchFamily="34" charset="0"/>
              </a:rPr>
              <a:t>rid</a:t>
            </a:r>
            <a:r>
              <a:rPr lang="en-US" altLang="en-US" sz="2000">
                <a:latin typeface="Calibri" panose="020F0502020204030204" pitchFamily="34" charset="0"/>
              </a:rPr>
              <a:t>, </a:t>
            </a:r>
            <a:r>
              <a:rPr lang="en-US" altLang="en-US" sz="2000" b="1">
                <a:solidFill>
                  <a:schemeClr val="accent2"/>
                </a:solidFill>
                <a:latin typeface="Calibri" panose="020F0502020204030204" pitchFamily="34" charset="0"/>
              </a:rPr>
              <a:t>SETI@home</a:t>
            </a:r>
            <a:r>
              <a:rPr lang="en-US" altLang="en-US" sz="200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Network of mobile robots </a:t>
            </a:r>
            <a:r>
              <a:rPr lang="en-US" altLang="en-US" sz="2000">
                <a:latin typeface="Calibri" panose="020F0502020204030204" pitchFamily="34" charset="0"/>
              </a:rPr>
              <a:t>collectively doing a job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Distance education</a:t>
            </a:r>
            <a:r>
              <a:rPr lang="en-US" altLang="en-US" sz="2000">
                <a:latin typeface="Calibri" panose="020F0502020204030204" pitchFamily="34" charset="0"/>
              </a:rPr>
              <a:t>,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net-meeting </a:t>
            </a:r>
            <a:r>
              <a:rPr lang="en-US" altLang="en-US" sz="2000">
                <a:latin typeface="Calibri" panose="020F0502020204030204" pitchFamily="34" charset="0"/>
              </a:rPr>
              <a:t>etc.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latin typeface="Calibri" panose="020F0502020204030204" pitchFamily="34" charset="0"/>
              </a:rPr>
              <a:t> 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Networked services </a:t>
            </a:r>
            <a:r>
              <a:rPr lang="en-US" altLang="en-US" sz="2000">
                <a:latin typeface="Calibri" panose="020F0502020204030204" pitchFamily="34" charset="0"/>
              </a:rPr>
              <a:t>in everyday life (bank, travel etc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 Vehicular networks (VANET)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 Blockchain (</a:t>
            </a:r>
            <a:r>
              <a:rPr lang="en-US" altLang="en-US" sz="2000">
                <a:latin typeface="Calibri" panose="020F0502020204030204" pitchFamily="34" charset="0"/>
              </a:rPr>
              <a:t>Bitcoin, Etherium, Libra</a:t>
            </a:r>
            <a:r>
              <a:rPr lang="en-US" altLang="en-US" sz="200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14CE75C5-5966-B04B-A179-C0C2C693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67245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18C9DF1D-1FDB-6B4A-8BEF-89850A60FB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Other classifications of models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6" name="Rectangle 3">
                <a:extLst>
                  <a:ext uri="{FF2B5EF4-FFF2-40B4-BE49-F238E27FC236}">
                    <a16:creationId xmlns:a16="http://schemas.microsoft.com/office/drawing/2014/main" id="{34C59AD8-CAAB-834D-BE0A-BEA64A6E3906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6565" y="1275944"/>
                <a:ext cx="9998413" cy="48006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i="1" u="sng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Reactive vs Transformational systems</a:t>
                </a:r>
                <a:endParaRPr lang="en-US" altLang="en-US" sz="2400" b="1" i="1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16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A </a:t>
                </a: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reactive system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never sleeps (like: a server)</a:t>
                </a:r>
              </a:p>
              <a:p>
                <a:pPr>
                  <a:lnSpc>
                    <a:spcPct val="16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A </a:t>
                </a: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transformational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(or non-reactive systems) reaches a fixed point after which no further change occurs in the system (Examples: compute a route from A to B)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i="1" u="sng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Named vs Anonymous systems</a:t>
                </a:r>
              </a:p>
              <a:p>
                <a:pPr>
                  <a:lnSpc>
                    <a:spcPct val="17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In </a:t>
                </a: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named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systems, </a:t>
                </a:r>
                <a:r>
                  <a:rPr lang="en-US" altLang="en-US" sz="2400" b="1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process id</a:t>
                </a:r>
                <a:r>
                  <a:rPr lang="en-US" altLang="en-US" sz="2400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is a part of the algorithm. </a:t>
                </a:r>
              </a:p>
              <a:p>
                <a:pPr>
                  <a:lnSpc>
                    <a:spcPct val="17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In </a:t>
                </a:r>
                <a:r>
                  <a:rPr lang="en-US" altLang="en-US" sz="2400" b="1" dirty="0">
                    <a:solidFill>
                      <a:srgbClr val="C00000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anonymous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systems, it is not so. All are equal. In such systems</a:t>
                </a:r>
              </a:p>
              <a:p>
                <a:pPr>
                  <a:lnSpc>
                    <a:spcPct val="17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(−)</m:t>
                    </m:r>
                  </m:oMath>
                </a14:m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Symmetry breaking is often a challenge (Consider </a:t>
                </a:r>
                <a:r>
                  <a:rPr lang="en-US" altLang="en-US" sz="2400" i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leader election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)</a:t>
                </a:r>
              </a:p>
              <a:p>
                <a:pPr>
                  <a:lnSpc>
                    <a:spcPct val="17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(+)</m:t>
                    </m:r>
                  </m:oMath>
                </a14:m>
                <a:r>
                  <a:rPr lang="en-US" altLang="en-US" sz="24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Easy to switch one process by another with no side effect. Saves O(</a:t>
                </a:r>
                <a:r>
                  <a:rPr lang="en-US" altLang="en-US" sz="24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log</a:t>
                </a:r>
                <a:r>
                  <a:rPr lang="en-US" altLang="en-US" sz="2400" b="1" baseline="-250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4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N)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bits. </a:t>
                </a:r>
              </a:p>
              <a:p>
                <a:pPr>
                  <a:lnSpc>
                    <a:spcPct val="170000"/>
                  </a:lnSpc>
                </a:pPr>
                <a:endParaRPr lang="en-US" altLang="en-US" sz="24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0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7346" name="Rectangle 3">
                <a:extLst>
                  <a:ext uri="{FF2B5EF4-FFF2-40B4-BE49-F238E27FC236}">
                    <a16:creationId xmlns:a16="http://schemas.microsoft.com/office/drawing/2014/main" id="{34C59AD8-CAAB-834D-BE0A-BEA64A6E39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6565" y="1275944"/>
                <a:ext cx="9998413" cy="4800600"/>
              </a:xfrm>
              <a:blipFill>
                <a:blip r:embed="rId2"/>
                <a:stretch>
                  <a:fillRect l="-508" t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5004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69F6F02C-40FD-B143-9135-68674F23B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7772400" cy="1143000"/>
          </a:xfrm>
        </p:spPr>
        <p:txBody>
          <a:bodyPr/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Knowledge based communication</a:t>
            </a:r>
            <a:endParaRPr lang="en-US" altLang="en-US" sz="4000">
              <a:ea typeface="ＭＳ Ｐゴシック" panose="020B0600070205080204" pitchFamily="34" charset="-128"/>
            </a:endParaRP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DD047E62-516E-9944-92A0-F79D75555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828800"/>
            <a:ext cx="8458200" cy="41148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30000"/>
              </a:lnSpc>
              <a:buFontTx/>
              <a:buNone/>
            </a:pPr>
            <a:r>
              <a:rPr lang="en-US" altLang="en-US" sz="2000">
                <a:latin typeface="Times" pitchFamily="2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Alice and Bob enter into an agreement: whenever one falls sick, (s)he will call the other person. </a:t>
            </a:r>
            <a:r>
              <a:rPr lang="en-US" altLang="en-US" sz="2400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Since making the agreement, no one called the other person, so both concluded that they are in good health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. Assume that the clocks are synchronized, communication links are perfect, and a telephone call requires zero time to reach. </a:t>
            </a:r>
          </a:p>
          <a:p>
            <a:pPr algn="just">
              <a:lnSpc>
                <a:spcPct val="130000"/>
              </a:lnSpc>
              <a:buFontTx/>
              <a:buNone/>
            </a:pPr>
            <a:endParaRPr lang="en-US" altLang="en-US" sz="2400">
              <a:solidFill>
                <a:schemeClr val="accent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130000"/>
              </a:lnSpc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	What kind of interprocess communication model is this</a:t>
            </a: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</a:p>
          <a:p>
            <a:pPr algn="just">
              <a:lnSpc>
                <a:spcPct val="13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0891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75D9CD60-D8C8-E14C-8655-3519C87B8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History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4" name="Rectangle 3">
            <a:extLst>
              <a:ext uri="{FF2B5EF4-FFF2-40B4-BE49-F238E27FC236}">
                <a16:creationId xmlns:a16="http://schemas.microsoft.com/office/drawing/2014/main" id="{F782D7AD-0EDE-3F4B-B059-5E3EB6809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00200"/>
            <a:ext cx="8686800" cy="4114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	The paper </a:t>
            </a:r>
            <a:r>
              <a:rPr lang="ja-JP" altLang="en-US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Cheating Husbands and Other Stories: A Case Study of Knowledge, Action, and Communication</a:t>
            </a:r>
            <a:r>
              <a:rPr lang="ja-JP" altLang="en-US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 by Yoram Moses, Danny Dolev, Joseph Halpern (PODC 1985) </a:t>
            </a:r>
            <a:r>
              <a:rPr lang="en-US" altLang="ja-JP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illustrates how actions are taken and decisions are made without explicit communication </a:t>
            </a:r>
            <a:r>
              <a:rPr lang="en-US" altLang="ja-JP" sz="240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using common knowledge</a:t>
            </a:r>
            <a:r>
              <a:rPr lang="en-US" altLang="ja-JP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. </a:t>
            </a:r>
            <a:r>
              <a:rPr lang="en-US" altLang="ja-JP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(Adaptation of  Gamow and Stern, </a:t>
            </a:r>
            <a:r>
              <a:rPr lang="ja-JP" altLang="en-US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Forty unfaithful wives,</a:t>
            </a:r>
            <a:r>
              <a:rPr lang="ja-JP" altLang="en-US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”</a:t>
            </a:r>
            <a:r>
              <a:rPr lang="en-US" altLang="ja-JP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ja-JP" sz="2400" b="1" i="1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Puzzle Math</a:t>
            </a:r>
            <a:r>
              <a:rPr lang="en-US" altLang="ja-JP" sz="240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, 1958)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endParaRPr lang="en-US" altLang="en-US" sz="2400">
              <a:solidFill>
                <a:srgbClr val="0000FF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2802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16BD5A6E-0B8C-9B48-B16A-BB23D6191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latin typeface="Arial" panose="020B0604020202020204" pitchFamily="34" charset="0"/>
                <a:ea typeface="ＭＳ Ｐゴシック" panose="020B0600070205080204" pitchFamily="34" charset="-128"/>
              </a:rPr>
              <a:t>Observations</a:t>
            </a: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825C2554-929C-A946-94FE-52EB894074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382000" cy="4114800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Knowledge-based communication often relies on making deductions from the absence of a signal or actions. (or from subtle hints).</a:t>
            </a: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  <a:defRPr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b="1" dirty="0">
                <a:solidFill>
                  <a:schemeClr val="accent6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Bidding in the card game </a:t>
            </a:r>
            <a:r>
              <a:rPr lang="en-US" altLang="en-US" sz="24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Bridge</a:t>
            </a:r>
            <a:r>
              <a:rPr lang="en-US" altLang="en-US" sz="2400" b="1" dirty="0">
                <a:solidFill>
                  <a:schemeClr val="accent6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 is a good example </a:t>
            </a:r>
            <a:r>
              <a:rPr lang="en-US" altLang="en-US" sz="2000" b="1" dirty="0">
                <a:solidFill>
                  <a:schemeClr val="accent6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…</a:t>
            </a: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50000"/>
              </a:lnSpc>
              <a:buFontTx/>
              <a:buNone/>
              <a:defRPr/>
            </a:pPr>
            <a:endParaRPr lang="en-US" altLang="en-US" sz="2400" i="1" dirty="0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3099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B0776844-3BC9-044C-B41F-F5056489C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Cheating Husband</a:t>
            </a:r>
            <a:r>
              <a:rPr lang="ja-JP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b="1">
                <a:latin typeface="Arial" panose="020B0604020202020204" pitchFamily="34" charset="0"/>
                <a:ea typeface="ＭＳ Ｐゴシック" panose="020B0600070205080204" pitchFamily="34" charset="-128"/>
              </a:rPr>
              <a:t>s puzzle:</a:t>
            </a:r>
            <a:br>
              <a:rPr lang="en-US" altLang="ja-JP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1442" name="Rectangle 3">
            <a:extLst>
              <a:ext uri="{FF2B5EF4-FFF2-40B4-BE49-F238E27FC236}">
                <a16:creationId xmlns:a16="http://schemas.microsoft.com/office/drawing/2014/main" id="{5D15A4B4-F2A8-AD4E-BE1E-AFBC2395B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1676400"/>
            <a:ext cx="8763000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In a matriarchal town, the Queen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read out the following in a meeting at the town square.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There are </a:t>
            </a: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one or more unfaithful husbands </a:t>
            </a: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in our community.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None of you know whether your husband is faithful. </a:t>
            </a: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But each of you know which of the other husbands are unfaithful.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Do not discuss this with anyone, but should you discover that your own husband is unfaithful, </a:t>
            </a:r>
            <a:r>
              <a:rPr lang="en-US" altLang="en-US" sz="2400" i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should shoot him on the midnight of the day you find out about it.</a:t>
            </a:r>
          </a:p>
        </p:txBody>
      </p:sp>
    </p:spTree>
    <p:extLst>
      <p:ext uri="{BB962C8B-B14F-4D97-AF65-F5344CB8AC3E}">
        <p14:creationId xmlns:p14="http://schemas.microsoft.com/office/powerpoint/2010/main" val="2691529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CD1737E1-8824-B740-B93D-F9316FDAB1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The story continues …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6C335BDD-2BD1-B846-9857-83F7BFB00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>
                <a:latin typeface="American Typewriter" panose="02090604020004020304" pitchFamily="18" charset="77"/>
                <a:ea typeface="ＭＳ Ｐゴシック" panose="020B0600070205080204" pitchFamily="34" charset="-128"/>
              </a:rPr>
              <a:t>	</a:t>
            </a: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Thirty nine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silent nights went by, and on </a:t>
            </a:r>
            <a:r>
              <a:rPr lang="en-US" altLang="en-US" b="1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fortieth night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, gunshots were heard.</a:t>
            </a:r>
          </a:p>
          <a:p>
            <a:pPr>
              <a:lnSpc>
                <a:spcPct val="15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What was going on for 39 nights? </a:t>
            </a:r>
          </a:p>
          <a:p>
            <a:pPr>
              <a:lnSpc>
                <a:spcPct val="150000"/>
              </a:lnSpc>
            </a:pPr>
            <a:r>
              <a:rPr lang="en-US" altLang="en-US">
                <a:solidFill>
                  <a:srgbClr val="C70F05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How many unfaithful husbands were there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Why did it take so long?</a:t>
            </a:r>
          </a:p>
        </p:txBody>
      </p:sp>
    </p:spTree>
    <p:extLst>
      <p:ext uri="{BB962C8B-B14F-4D97-AF65-F5344CB8AC3E}">
        <p14:creationId xmlns:p14="http://schemas.microsoft.com/office/powerpoint/2010/main" val="288781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291622A5-C735-9B41-9D51-99BF3350C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A simple case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82FD14DA-9F34-5C48-A057-CFEF568079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1981200"/>
            <a:ext cx="4648200" cy="4114800"/>
          </a:xfrm>
        </p:spPr>
        <p:txBody>
          <a:bodyPr/>
          <a:lstStyle/>
          <a:p>
            <a:endParaRPr lang="en-US" altLang="en-US" sz="1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W2 does not know of any other unfaithful husband.</a:t>
            </a:r>
          </a:p>
          <a:p>
            <a:endParaRPr lang="en-US" altLang="en-US" sz="240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W2 knows that there is at least one (common knowledge)</a:t>
            </a:r>
          </a:p>
          <a:p>
            <a:endParaRPr lang="en-US" altLang="en-US" sz="240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2400">
                <a:latin typeface="Arial Narrow" panose="020B0604020202020204" pitchFamily="34" charset="0"/>
                <a:ea typeface="ＭＳ Ｐゴシック" panose="020B0600070205080204" pitchFamily="34" charset="-128"/>
              </a:rPr>
              <a:t>W2 concludes that it must be H2, and kills him on the first night.</a:t>
            </a:r>
            <a:endParaRPr lang="en-US" altLang="en-US" sz="200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9413" name="Group 21">
            <a:extLst>
              <a:ext uri="{FF2B5EF4-FFF2-40B4-BE49-F238E27FC236}">
                <a16:creationId xmlns:a16="http://schemas.microsoft.com/office/drawing/2014/main" id="{4F406284-790D-4146-810D-E44FA27615B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91400" y="2590801"/>
          <a:ext cx="1981200" cy="2212974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4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W1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H1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W2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D14545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H2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H3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W4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H4</a:t>
                      </a:r>
                    </a:p>
                  </a:txBody>
                  <a:tcPr marT="45690" marB="456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20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E02505D9-498C-394B-8B3F-BBCA28891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Theorem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3AE0D85B-0219-2C48-B289-A86E5002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4191" y="1796442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</a:p>
          <a:p>
            <a:pPr>
              <a:buFontTx/>
              <a:buNone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If there are </a:t>
            </a:r>
            <a:r>
              <a:rPr lang="en-US" altLang="en-US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N</a:t>
            </a: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unfaithful H</a:t>
            </a:r>
            <a:r>
              <a:rPr lang="ja-JP" altLang="en-US">
                <a:latin typeface="Arial Narrow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s, then they will all be killed </a:t>
            </a:r>
          </a:p>
          <a:p>
            <a:pPr>
              <a:buFontTx/>
              <a:buNone/>
            </a:pPr>
            <a:r>
              <a:rPr lang="en-US" altLang="ja-JP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on the midnight of the </a:t>
            </a:r>
            <a:r>
              <a:rPr lang="en-US" altLang="ja-JP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N</a:t>
            </a:r>
            <a:r>
              <a:rPr lang="en-US" altLang="ja-JP" b="1" baseline="30000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th</a:t>
            </a:r>
            <a:r>
              <a:rPr lang="en-US" altLang="ja-JP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day.</a:t>
            </a:r>
          </a:p>
          <a:p>
            <a:pPr>
              <a:buFontTx/>
              <a:buNone/>
            </a:pPr>
            <a:endParaRPr lang="en-US" altLang="en-US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en-US" altLang="en-US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Interested in learning more? Then read the original paper</a:t>
            </a:r>
            <a:r>
              <a:rPr lang="en-US" altLang="en-US" sz="2400" i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. </a:t>
            </a:r>
            <a:endParaRPr lang="en-US" altLang="en-US" i="1" dirty="0">
              <a:solidFill>
                <a:srgbClr val="0000FF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835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>
            <a:extLst>
              <a:ext uri="{FF2B5EF4-FFF2-40B4-BE49-F238E27FC236}">
                <a16:creationId xmlns:a16="http://schemas.microsoft.com/office/drawing/2014/main" id="{8404AD6B-9CC0-4641-A485-B0214C3DD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09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Complexity Measures of Distributed Algorithms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726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FA5FF633-024C-C54F-B23B-6D1171386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Common measures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46C53AED-C491-9040-9C40-9EDD928BDF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2954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Space complexity</a:t>
            </a:r>
            <a:r>
              <a:rPr lang="en-US" altLang="en-US" sz="2000" b="1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.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Max space (bytes/bits) is needed per process to run an algorithm? (measured in terms of 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, the size of the network)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Symbol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Time complexity</a:t>
            </a: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.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Max time (number of steps) needed to complete the execution of the algorithm.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Symbol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Message complexity.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Max number of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itchFamily="2" charset="2"/>
              </a:rPr>
              <a:t> messages exchanged to complete the execution of the algorithm.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Symbol" pitchFamily="2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Bit complexity.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Max # of </a:t>
            </a:r>
            <a:r>
              <a:rPr lang="en-US" altLang="en-US" sz="20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bits 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are transmitted when the algorithm runs. </a:t>
            </a:r>
            <a:endParaRPr lang="en-US" altLang="en-US" sz="20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Char char="o"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0B1DCE-267F-E444-A768-04F55EB9DBFB}"/>
              </a:ext>
            </a:extLst>
          </p:cNvPr>
          <p:cNvSpPr txBox="1"/>
          <p:nvPr/>
        </p:nvSpPr>
        <p:spPr>
          <a:xfrm>
            <a:off x="2209800" y="5353851"/>
            <a:ext cx="6979988" cy="98488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0E0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 complexity may be a more precise measure than </a:t>
            </a:r>
          </a:p>
          <a:p>
            <a:pPr>
              <a:defRPr/>
            </a:pPr>
            <a:r>
              <a:rPr lang="en-US" altLang="en-US" sz="2000" dirty="0">
                <a:solidFill>
                  <a:srgbClr val="0E03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complexity, since message sizes may be arbitrary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6564" name="TextBox 3">
            <a:extLst>
              <a:ext uri="{FF2B5EF4-FFF2-40B4-BE49-F238E27FC236}">
                <a16:creationId xmlns:a16="http://schemas.microsoft.com/office/drawing/2014/main" id="{C5BE14B5-BE4C-AA43-9FF7-486696D20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12016"/>
            <a:ext cx="7362385" cy="131076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754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9238A4B-3E37-EF49-8FE3-C7AAC5448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Sensor Network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7FD2DB7-6737-464D-ABD5-BB2059334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050" y="19891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C7189319-0184-DF4B-9B3A-F8AAB5D1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70437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5">
            <a:extLst>
              <a:ext uri="{FF2B5EF4-FFF2-40B4-BE49-F238E27FC236}">
                <a16:creationId xmlns:a16="http://schemas.microsoft.com/office/drawing/2014/main" id="{02FA1ED1-F6CC-A541-9F83-E5037813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105401"/>
            <a:ext cx="46089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sensor network is checking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structural integrity of the bridge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DBF695BF-AF3D-784E-A44C-023A9A13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104868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1ADCCDA3-1E2E-D44D-877D-A4061B96C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LOCAL vs CONGEST models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86" name="Rectangle 3">
                <a:extLst>
                  <a:ext uri="{FF2B5EF4-FFF2-40B4-BE49-F238E27FC236}">
                    <a16:creationId xmlns:a16="http://schemas.microsoft.com/office/drawing/2014/main" id="{D87C6A92-935D-4F4B-B8AF-DEC4EB25780A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739301" y="1600200"/>
                <a:ext cx="10710153" cy="45720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Limits how much information can a process sends in one step.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latin typeface="Arial Narrow" panose="020B0604020202020204" pitchFamily="34" charset="0"/>
                  <a:ea typeface="ＭＳ Ｐゴシック" panose="020B0600070205080204" pitchFamily="34" charset="-128"/>
                  <a:sym typeface="Symbol" pitchFamily="2" charset="2"/>
                </a:endParaRP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(</a:t>
                </a: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LOCAL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) In a single step, each process can send a </a:t>
                </a:r>
                <a:r>
                  <a:rPr lang="en-US" altLang="en-US" sz="2400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message of arbitrarily size 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to its neighbors. It assumes that processes operate in lock step synchrony. Ignores congestion.</a:t>
                </a:r>
              </a:p>
              <a:p>
                <a:pPr>
                  <a:lnSpc>
                    <a:spcPct val="150000"/>
                  </a:lnSpc>
                  <a:buFontTx/>
                  <a:buNone/>
                </a:pP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(</a:t>
                </a:r>
                <a:r>
                  <a:rPr lang="en-US" altLang="en-US" sz="2400" b="1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CONGEST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) In a single step, a process can send a </a:t>
                </a:r>
                <a:r>
                  <a:rPr lang="en-US" altLang="en-US" sz="2400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message of size </a:t>
                </a:r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up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Θ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(</m:t>
                    </m:r>
                    <m:r>
                      <m:rPr>
                        <m:sty m:val="p"/>
                      </m:rP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log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⁡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𝑛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  <a:sym typeface="Symbol" pitchFamily="2" charset="2"/>
                      </a:rPr>
                      <m:t>) </m:t>
                    </m:r>
                  </m:oMath>
                </a14:m>
                <a:r>
                  <a:rPr lang="en-US" altLang="en-US" sz="24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bits to its neighbors. It has both synchronous and asynchronous versions.</a:t>
                </a: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US" altLang="en-US" sz="2400" dirty="0">
                  <a:latin typeface="Arial Narrow" panose="020B0604020202020204" pitchFamily="34" charset="0"/>
                  <a:ea typeface="ＭＳ Ｐゴシック" panose="020B0600070205080204" pitchFamily="34" charset="-128"/>
                  <a:sym typeface="Symbol" pitchFamily="2" charset="2"/>
                </a:endParaRPr>
              </a:p>
            </p:txBody>
          </p:sp>
        </mc:Choice>
        <mc:Fallback xmlns="">
          <p:sp>
            <p:nvSpPr>
              <p:cNvPr id="67586" name="Rectangle 3">
                <a:extLst>
                  <a:ext uri="{FF2B5EF4-FFF2-40B4-BE49-F238E27FC236}">
                    <a16:creationId xmlns:a16="http://schemas.microsoft.com/office/drawing/2014/main" id="{D87C6A92-935D-4F4B-B8AF-DEC4EB2578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39301" y="1600200"/>
                <a:ext cx="10710153" cy="4572000"/>
              </a:xfrm>
              <a:blipFill>
                <a:blip r:embed="rId3"/>
                <a:stretch>
                  <a:fillRect l="-828" t="-1385" r="-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206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348841CC-8567-6C42-B6CC-32F5F852EB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An example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4" name="Rectangle 5">
                <a:extLst>
                  <a:ext uri="{FF2B5EF4-FFF2-40B4-BE49-F238E27FC236}">
                    <a16:creationId xmlns:a16="http://schemas.microsoft.com/office/drawing/2014/main" id="{60C05D16-9C03-084B-B5D1-39FC7F50F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450" y="1219201"/>
                <a:ext cx="9653081" cy="10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Consider initializing the values of some local variable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at the nodes of 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an n-cube. 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Process 0 is the leader, </a:t>
                </a:r>
                <a:r>
                  <a:rPr lang="en-US" altLang="en-US" sz="2000" dirty="0">
                    <a:solidFill>
                      <a:srgbClr val="C70F05"/>
                    </a:solidFill>
                    <a:latin typeface="Calibri" panose="020F0502020204030204" pitchFamily="34" charset="0"/>
                  </a:rPr>
                  <a:t>broadcasting a value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C70F05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2000" dirty="0">
                    <a:solidFill>
                      <a:srgbClr val="C70F05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altLang="en-US" sz="20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to initialize the cube. Here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en-US" sz="20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= total number of processes =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en-US" sz="2000" i="1" baseline="30000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endParaRPr lang="en-US" altLang="en-US" sz="2000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634" name="Rectangle 5">
                <a:extLst>
                  <a:ext uri="{FF2B5EF4-FFF2-40B4-BE49-F238E27FC236}">
                    <a16:creationId xmlns:a16="http://schemas.microsoft.com/office/drawing/2014/main" id="{60C05D16-9C03-084B-B5D1-39FC7F50F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450" y="1219201"/>
                <a:ext cx="9653081" cy="1016000"/>
              </a:xfrm>
              <a:prstGeom prst="rect">
                <a:avLst/>
              </a:prstGeom>
              <a:blipFill>
                <a:blip r:embed="rId2"/>
                <a:stretch>
                  <a:fillRect l="-526" t="-3750" r="-920" b="-8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635" name="Oval 6">
            <a:extLst>
              <a:ext uri="{FF2B5EF4-FFF2-40B4-BE49-F238E27FC236}">
                <a16:creationId xmlns:a16="http://schemas.microsoft.com/office/drawing/2014/main" id="{94AF0E49-2185-9946-B637-595EBAE4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953000"/>
            <a:ext cx="304800" cy="3048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6" name="Rectangle 8">
            <a:extLst>
              <a:ext uri="{FF2B5EF4-FFF2-40B4-BE49-F238E27FC236}">
                <a16:creationId xmlns:a16="http://schemas.microsoft.com/office/drawing/2014/main" id="{839E7998-EEF5-414F-A228-558EF0C46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8188" y="4318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9637" name="Rectangle 10">
            <a:extLst>
              <a:ext uri="{FF2B5EF4-FFF2-40B4-BE49-F238E27FC236}">
                <a16:creationId xmlns:a16="http://schemas.microsoft.com/office/drawing/2014/main" id="{20FB8FD1-6E09-C847-B3A8-27CB543DA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5334001"/>
            <a:ext cx="103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8" name="TextBox 9">
                <a:extLst>
                  <a:ext uri="{FF2B5EF4-FFF2-40B4-BE49-F238E27FC236}">
                    <a16:creationId xmlns:a16="http://schemas.microsoft.com/office/drawing/2014/main" id="{3DF354E5-AE9B-FF41-900D-81AC836318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8799" y="3124201"/>
                <a:ext cx="5937116" cy="1431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spcAft>
                    <a:spcPts val="1800"/>
                  </a:spcAft>
                  <a:buNone/>
                </a:pPr>
                <a:r>
                  <a:rPr lang="en-US" altLang="en-US" sz="2400" dirty="0">
                    <a:latin typeface="Calibri" panose="020F0502020204030204" pitchFamily="34" charset="0"/>
                  </a:rPr>
                  <a:t>Each process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&gt; 0 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has a variable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</a:rPr>
                  <a:t>, whose </a:t>
                </a:r>
                <a:r>
                  <a:rPr lang="en-US" altLang="en-US" sz="2400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initial value 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is </a:t>
                </a:r>
                <a:r>
                  <a:rPr lang="en-US" altLang="en-US" sz="2400" b="1" dirty="0">
                    <a:solidFill>
                      <a:srgbClr val="660066"/>
                    </a:solidFill>
                    <a:latin typeface="Calibri" panose="020F0502020204030204" pitchFamily="34" charset="0"/>
                  </a:rPr>
                  <a:t>arbitrary.</a:t>
                </a:r>
                <a:r>
                  <a:rPr lang="en-US" altLang="en-US" sz="2400" dirty="0">
                    <a:latin typeface="Calibri" panose="020F0502020204030204" pitchFamily="34" charset="0"/>
                  </a:rPr>
                  <a:t> </a:t>
                </a:r>
              </a:p>
              <a:p>
                <a:pPr>
                  <a:spcBef>
                    <a:spcPct val="0"/>
                  </a:spcBef>
                  <a:spcAft>
                    <a:spcPts val="1800"/>
                  </a:spcAft>
                  <a:buNone/>
                </a:pPr>
                <a:r>
                  <a:rPr lang="en-US" altLang="en-US" sz="2400" dirty="0">
                    <a:latin typeface="Calibri" panose="020F0502020204030204" pitchFamily="34" charset="0"/>
                  </a:rPr>
                  <a:t>Finally,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[0]=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[1]=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[2]=…=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[7]= 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9638" name="TextBox 9">
                <a:extLst>
                  <a:ext uri="{FF2B5EF4-FFF2-40B4-BE49-F238E27FC236}">
                    <a16:creationId xmlns:a16="http://schemas.microsoft.com/office/drawing/2014/main" id="{3DF354E5-AE9B-FF41-900D-81AC83631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799" y="3124201"/>
                <a:ext cx="5937116" cy="1431161"/>
              </a:xfrm>
              <a:prstGeom prst="rect">
                <a:avLst/>
              </a:prstGeom>
              <a:blipFill>
                <a:blip r:embed="rId3"/>
                <a:stretch>
                  <a:fillRect l="-1713" t="-2632" r="-2784" b="-7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639" name="Picture 8">
            <a:extLst>
              <a:ext uri="{FF2B5EF4-FFF2-40B4-BE49-F238E27FC236}">
                <a16:creationId xmlns:a16="http://schemas.microsoft.com/office/drawing/2014/main" id="{7750AA2D-185D-0848-AAE2-D90CD2F4A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67000"/>
            <a:ext cx="2667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3799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2C4B090C-D045-9C4C-BBB6-61845A671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z="3600" b="1">
                <a:ea typeface="ＭＳ Ｐゴシック" panose="020B0600070205080204" pitchFamily="34" charset="-128"/>
              </a:rPr>
              <a:t>Broadcasting using </a:t>
            </a:r>
            <a:r>
              <a:rPr lang="en-US" altLang="en-US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message passing</a:t>
            </a:r>
            <a:endParaRPr lang="en-US" altLang="en-US" sz="36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8" name="Rectangle 3">
                <a:extLst>
                  <a:ext uri="{FF2B5EF4-FFF2-40B4-BE49-F238E27FC236}">
                    <a16:creationId xmlns:a16="http://schemas.microsoft.com/office/drawing/2014/main" id="{2B3C726C-BA5F-7643-B808-445D7D4ABFA7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976437" y="1361871"/>
                <a:ext cx="4233865" cy="4872039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buNone/>
                </a:pP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{Process 0} </a:t>
                </a:r>
                <a14:m>
                  <m:oMath xmlns:m="http://schemas.openxmlformats.org/officeDocument/2006/math">
                    <m:r>
                      <a:rPr lang="en-US" altLang="en-US" sz="72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𝒎</m:t>
                    </m:r>
                  </m:oMath>
                </a14:m>
                <a:r>
                  <a:rPr lang="en-US" altLang="en-US" sz="7200" dirty="0" err="1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.value</a:t>
                </a: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72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:= </m:t>
                    </m:r>
                    <m:r>
                      <a:rPr lang="en-US" altLang="en-US" sz="72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72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[0</m:t>
                    </m:r>
                  </m:oMath>
                </a14:m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]; </a:t>
                </a:r>
              </a:p>
              <a:p>
                <a:pPr algn="just">
                  <a:buNone/>
                </a:pP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send </a:t>
                </a:r>
                <a14:m>
                  <m:oMath xmlns:m="http://schemas.openxmlformats.org/officeDocument/2006/math">
                    <m:r>
                      <a:rPr lang="en-US" altLang="en-US" sz="72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𝒎</m:t>
                    </m:r>
                  </m:oMath>
                </a14:m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to all neighbors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endParaRPr lang="en-US" altLang="en-US" sz="72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{Process </a:t>
                </a:r>
                <a:r>
                  <a:rPr lang="en-US" altLang="en-US" sz="7200" dirty="0" err="1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&gt; 0}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repeat</a:t>
                </a:r>
              </a:p>
              <a:p>
                <a:pPr algn="just">
                  <a:buNone/>
                </a:pPr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   receive </a:t>
                </a:r>
                <a14:m>
                  <m:oMath xmlns:m="http://schemas.openxmlformats.org/officeDocument/2006/math">
                    <m:r>
                      <a:rPr lang="en-US" altLang="en-US" sz="72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𝒎</m:t>
                    </m:r>
                  </m:oMath>
                </a14:m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{</a:t>
                </a:r>
                <a14:m>
                  <m:oMath xmlns:m="http://schemas.openxmlformats.org/officeDocument/2006/math">
                    <m:r>
                      <a:rPr lang="en-US" altLang="en-US" sz="72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𝒎</m:t>
                    </m:r>
                  </m:oMath>
                </a14:m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contains the value</a:t>
                </a:r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}</a:t>
                </a: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;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   if m</a:t>
                </a: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is received for the </a:t>
                </a:r>
                <a:r>
                  <a:rPr lang="en-US" altLang="en-US" sz="7200" i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first time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         </a:t>
                </a:r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then</a:t>
                </a: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72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en-US" altLang="en-US" sz="72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72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 := </m:t>
                    </m:r>
                    <m:r>
                      <a:rPr lang="en-US" altLang="en-US" sz="72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𝒎</m:t>
                    </m:r>
                  </m:oMath>
                </a14:m>
                <a:r>
                  <a:rPr lang="en-US" altLang="en-US" sz="7200" b="1" dirty="0" err="1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.value</a:t>
                </a: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; 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                  send </a:t>
                </a:r>
                <a14:m>
                  <m:oMath xmlns:m="http://schemas.openxmlformats.org/officeDocument/2006/math">
                    <m:r>
                      <a:rPr lang="en-US" altLang="en-US" sz="72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en-US" altLang="en-US" sz="72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72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72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to each neighbor </a:t>
                </a:r>
                <a14:m>
                  <m:oMath xmlns:m="http://schemas.openxmlformats.org/officeDocument/2006/math">
                    <m:r>
                      <a:rPr lang="en-US" altLang="en-US" sz="72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𝒋</m:t>
                    </m:r>
                    <m:r>
                      <a:rPr lang="en-US" altLang="en-US" sz="72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&gt;</m:t>
                    </m:r>
                    <m:r>
                      <a:rPr lang="en-US" altLang="en-US" sz="7200" b="1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</m:oMath>
                </a14:m>
                <a:endParaRPr lang="en-US" altLang="en-US" sz="7200" b="1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buNone/>
                </a:pPr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         else</a:t>
                </a:r>
                <a:r>
                  <a:rPr lang="en-US" altLang="en-US" sz="72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discard </a:t>
                </a:r>
                <a14:m>
                  <m:oMath xmlns:m="http://schemas.openxmlformats.org/officeDocument/2006/math">
                    <m:r>
                      <a:rPr lang="en-US" altLang="en-US" sz="7200" b="1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𝒎</m:t>
                    </m:r>
                  </m:oMath>
                </a14:m>
                <a:endParaRPr lang="en-US" altLang="en-US" sz="72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   end if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72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forever</a:t>
                </a:r>
                <a:endParaRPr lang="en-US" altLang="en-US" sz="72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buNone/>
                </a:pPr>
                <a:endParaRPr lang="en-US" altLang="en-US" sz="2400" b="1" i="1" dirty="0">
                  <a:solidFill>
                    <a:schemeClr val="accent2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buNone/>
                </a:pPr>
                <a:r>
                  <a:rPr lang="en-US" altLang="en-US" sz="8000" b="1" i="1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What is the (1) message complexity</a:t>
                </a:r>
              </a:p>
              <a:p>
                <a:pPr algn="just">
                  <a:buNone/>
                </a:pPr>
                <a:r>
                  <a:rPr lang="en-US" altLang="en-US" sz="8000" b="1" i="1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(2) space complexity per process?</a:t>
                </a:r>
                <a:endParaRPr lang="en-US" altLang="en-US" sz="8000" b="1" dirty="0">
                  <a:solidFill>
                    <a:srgbClr val="0E03AD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endParaRPr lang="en-US" altLang="en-US" sz="2400" b="1" i="1" dirty="0">
                  <a:solidFill>
                    <a:schemeClr val="accent2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0658" name="Rectangle 3">
                <a:extLst>
                  <a:ext uri="{FF2B5EF4-FFF2-40B4-BE49-F238E27FC236}">
                    <a16:creationId xmlns:a16="http://schemas.microsoft.com/office/drawing/2014/main" id="{2B3C726C-BA5F-7643-B808-445D7D4ABF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976437" y="1361871"/>
                <a:ext cx="4233865" cy="4872039"/>
              </a:xfrm>
              <a:blipFill>
                <a:blip r:embed="rId4"/>
                <a:stretch>
                  <a:fillRect l="-1802" t="-2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659" name="Object 2">
            <a:extLst>
              <a:ext uri="{FF2B5EF4-FFF2-40B4-BE49-F238E27FC236}">
                <a16:creationId xmlns:a16="http://schemas.microsoft.com/office/drawing/2014/main" id="{FB489E40-9A08-674F-BD77-7FD695557A8C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  <p:extLst>
              <p:ext uri="{D42A27DB-BD31-4B8C-83A1-F6EECF244321}">
                <p14:modId xmlns:p14="http://schemas.microsoft.com/office/powerpoint/2010/main" val="2275032574"/>
              </p:ext>
            </p:extLst>
          </p:nvPr>
        </p:nvGraphicFramePr>
        <p:xfrm>
          <a:off x="6400800" y="1082675"/>
          <a:ext cx="375126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8" name="Document" r:id="rId5" imgW="2082800" imgH="1803400" progId="Word.Document.8">
                  <p:embed/>
                </p:oleObj>
              </mc:Choice>
              <mc:Fallback>
                <p:oleObj name="Document" r:id="rId5" imgW="2082800" imgH="1803400" progId="Word.Document.8">
                  <p:embed/>
                  <p:pic>
                    <p:nvPicPr>
                      <p:cNvPr id="70659" name="Object 2">
                        <a:extLst>
                          <a:ext uri="{FF2B5EF4-FFF2-40B4-BE49-F238E27FC236}">
                            <a16:creationId xmlns:a16="http://schemas.microsoft.com/office/drawing/2014/main" id="{FB489E40-9A08-674F-BD77-7FD695557A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082675"/>
                        <a:ext cx="3751263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Oval 6">
            <a:extLst>
              <a:ext uri="{FF2B5EF4-FFF2-40B4-BE49-F238E27FC236}">
                <a16:creationId xmlns:a16="http://schemas.microsoft.com/office/drawing/2014/main" id="{7F067A53-1F7D-F54F-9C53-F7EF1A1D0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799" y="3978275"/>
            <a:ext cx="304800" cy="3048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0661" name="Line 7">
            <a:extLst>
              <a:ext uri="{FF2B5EF4-FFF2-40B4-BE49-F238E27FC236}">
                <a16:creationId xmlns:a16="http://schemas.microsoft.com/office/drawing/2014/main" id="{5FC84F62-9B6A-424A-869B-B9C953BF65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9999" y="4359275"/>
            <a:ext cx="609600" cy="0"/>
          </a:xfrm>
          <a:prstGeom prst="line">
            <a:avLst/>
          </a:prstGeom>
          <a:noFill/>
          <a:ln w="38100">
            <a:solidFill>
              <a:srgbClr val="C70F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8">
            <a:extLst>
              <a:ext uri="{FF2B5EF4-FFF2-40B4-BE49-F238E27FC236}">
                <a16:creationId xmlns:a16="http://schemas.microsoft.com/office/drawing/2014/main" id="{505A645D-DAFE-2245-847E-6BB68B531F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799" y="3368675"/>
            <a:ext cx="0" cy="533400"/>
          </a:xfrm>
          <a:prstGeom prst="line">
            <a:avLst/>
          </a:prstGeom>
          <a:noFill/>
          <a:ln w="38100">
            <a:solidFill>
              <a:srgbClr val="C70F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3" name="Line 9">
            <a:extLst>
              <a:ext uri="{FF2B5EF4-FFF2-40B4-BE49-F238E27FC236}">
                <a16:creationId xmlns:a16="http://schemas.microsoft.com/office/drawing/2014/main" id="{C3BF8D95-3683-7F49-B6A4-17CA0568B5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6599" y="3368675"/>
            <a:ext cx="609600" cy="457200"/>
          </a:xfrm>
          <a:prstGeom prst="line">
            <a:avLst/>
          </a:prstGeom>
          <a:noFill/>
          <a:ln w="38100">
            <a:solidFill>
              <a:srgbClr val="C70F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4" name="TextBox 9">
            <a:extLst>
              <a:ext uri="{FF2B5EF4-FFF2-40B4-BE49-F238E27FC236}">
                <a16:creationId xmlns:a16="http://schemas.microsoft.com/office/drawing/2014/main" id="{91320012-F58D-534E-AEA3-F9AD3AF36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140076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</a:t>
            </a:r>
          </a:p>
        </p:txBody>
      </p:sp>
      <p:sp>
        <p:nvSpPr>
          <p:cNvPr id="70665" name="TextBox 10">
            <a:extLst>
              <a:ext uri="{FF2B5EF4-FFF2-40B4-BE49-F238E27FC236}">
                <a16:creationId xmlns:a16="http://schemas.microsoft.com/office/drawing/2014/main" id="{BB0CC4C5-D25D-4F48-A129-EA75B5C1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206876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</a:t>
            </a:r>
          </a:p>
        </p:txBody>
      </p:sp>
      <p:sp>
        <p:nvSpPr>
          <p:cNvPr id="70666" name="TextBox 11">
            <a:extLst>
              <a:ext uri="{FF2B5EF4-FFF2-40B4-BE49-F238E27FC236}">
                <a16:creationId xmlns:a16="http://schemas.microsoft.com/office/drawing/2014/main" id="{8354850B-17C5-5A46-B45C-0577B2D0F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3962401"/>
            <a:ext cx="42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64A4C7-DD74-D04C-A049-9384DDD00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599" y="5411789"/>
            <a:ext cx="23161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E03AD"/>
                </a:solidFill>
              </a:rPr>
              <a:t>Number of edges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E03AD"/>
                </a:solidFill>
              </a:rPr>
              <a:t>log</a:t>
            </a:r>
            <a:r>
              <a:rPr lang="en-US" altLang="en-US" sz="2400" baseline="-25000" dirty="0">
                <a:solidFill>
                  <a:srgbClr val="0E03AD"/>
                </a:solidFill>
              </a:rPr>
              <a:t>2</a:t>
            </a:r>
            <a:r>
              <a:rPr lang="en-US" altLang="en-US" sz="2400" dirty="0">
                <a:solidFill>
                  <a:srgbClr val="0E03AD"/>
                </a:solidFill>
              </a:rPr>
              <a:t>N </a:t>
            </a:r>
          </a:p>
        </p:txBody>
      </p:sp>
      <p:cxnSp>
        <p:nvCxnSpPr>
          <p:cNvPr id="70668" name="Straight Arrow Connector 15">
            <a:extLst>
              <a:ext uri="{FF2B5EF4-FFF2-40B4-BE49-F238E27FC236}">
                <a16:creationId xmlns:a16="http://schemas.microsoft.com/office/drawing/2014/main" id="{B40FD564-EFD4-5045-9FCA-8995B7BC3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829300" y="5669638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669" name="Straight Arrow Connector 16">
            <a:extLst>
              <a:ext uri="{FF2B5EF4-FFF2-40B4-BE49-F238E27FC236}">
                <a16:creationId xmlns:a16="http://schemas.microsoft.com/office/drawing/2014/main" id="{3A648FE5-2535-EF49-A7B1-277CEA43C6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91199" y="6052226"/>
            <a:ext cx="11430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25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8ABA457E-655C-694F-9A66-F7FC4D01F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7772400" cy="1143000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Broadcasting using </a:t>
            </a:r>
            <a:r>
              <a:rPr lang="en-US" altLang="en-US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shared memory</a:t>
            </a:r>
            <a:endParaRPr lang="en-US" altLang="en-US" sz="36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706" name="Rectangle 3">
                <a:extLst>
                  <a:ext uri="{FF2B5EF4-FFF2-40B4-BE49-F238E27FC236}">
                    <a16:creationId xmlns:a16="http://schemas.microsoft.com/office/drawing/2014/main" id="{AABCD3DA-CB19-7D44-B527-A979B9B3B890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068387" y="1616312"/>
                <a:ext cx="5546421" cy="4495800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{Process 0}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[0] := 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𝑣</m:t>
                    </m:r>
                  </m:oMath>
                </a14:m>
                <a:endParaRPr lang="en-US" altLang="en-US" sz="26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{Program of process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&gt; 0</m:t>
                    </m:r>
                  </m:oMath>
                </a14:m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}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repeat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if  </a:t>
                </a:r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  <a:sym typeface="Symbol" pitchFamily="2" charset="2"/>
                  </a:rPr>
                  <a:t>there exists</a:t>
                </a:r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a neighbor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&lt; </m:t>
                    </m:r>
                    <m:r>
                      <a:rPr lang="en-US" altLang="en-US" sz="26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: 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6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 ≠ 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 </m:t>
                    </m:r>
                  </m:oMath>
                </a14:m>
                <a:endParaRPr lang="en-US" altLang="en-US" sz="26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then</a:t>
                </a:r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6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600" i="1" dirty="0" err="1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𝑖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 := 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600" i="1" dirty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  </m:t>
                    </m:r>
                  </m:oMath>
                </a14:m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(PULL  DATA)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</a:t>
                </a:r>
                <a:r>
                  <a:rPr lang="en-US" altLang="en-US" sz="2600" dirty="0">
                    <a:solidFill>
                      <a:srgbClr val="C70F05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{this is a step}</a:t>
                </a:r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	else </a:t>
                </a:r>
                <a:r>
                  <a:rPr lang="en-US" altLang="en-US" sz="2600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skip</a:t>
                </a:r>
                <a:r>
                  <a:rPr lang="en-US" altLang="en-US" sz="26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	end if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600" b="1" dirty="0"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forever</a:t>
                </a:r>
                <a:endParaRPr lang="en-US" altLang="en-US" sz="2600" dirty="0"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endParaRPr lang="en-US" altLang="en-US" sz="2400" b="1" i="1" dirty="0">
                  <a:solidFill>
                    <a:schemeClr val="accent2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i="1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What is the time complexity?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r>
                  <a:rPr lang="en-US" altLang="en-US" sz="2400" b="1" i="1" dirty="0">
                    <a:solidFill>
                      <a:srgbClr val="0E03AD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rPr>
                  <a:t>(i.e. how many steps are needed?)</a:t>
                </a:r>
              </a:p>
              <a:p>
                <a:pPr algn="just">
                  <a:lnSpc>
                    <a:spcPct val="90000"/>
                  </a:lnSpc>
                  <a:buFontTx/>
                  <a:buNone/>
                </a:pPr>
                <a:endParaRPr lang="en-US" altLang="en-US" sz="2400" b="1" i="1" dirty="0">
                  <a:solidFill>
                    <a:schemeClr val="accent2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72706" name="Rectangle 3">
                <a:extLst>
                  <a:ext uri="{FF2B5EF4-FFF2-40B4-BE49-F238E27FC236}">
                    <a16:creationId xmlns:a16="http://schemas.microsoft.com/office/drawing/2014/main" id="{AABCD3DA-CB19-7D44-B527-A979B9B3B8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068387" y="1616312"/>
                <a:ext cx="5546421" cy="4495800"/>
              </a:xfrm>
              <a:blipFill>
                <a:blip r:embed="rId3"/>
                <a:stretch>
                  <a:fillRect l="-1373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708" name="Oval 5">
            <a:extLst>
              <a:ext uri="{FF2B5EF4-FFF2-40B4-BE49-F238E27FC236}">
                <a16:creationId xmlns:a16="http://schemas.microsoft.com/office/drawing/2014/main" id="{CAA2FC4F-C622-504E-A09A-73D8FE0D2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24400"/>
            <a:ext cx="268288" cy="3048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047A55-C323-274C-9073-FB5683D36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0703" y="5373224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E03AD"/>
                </a:solidFill>
              </a:rPr>
              <a:t>Arbitrarily large. Why?</a:t>
            </a:r>
          </a:p>
        </p:txBody>
      </p:sp>
      <p:cxnSp>
        <p:nvCxnSpPr>
          <p:cNvPr id="72713" name="Straight Arrow Connector 11">
            <a:extLst>
              <a:ext uri="{FF2B5EF4-FFF2-40B4-BE49-F238E27FC236}">
                <a16:creationId xmlns:a16="http://schemas.microsoft.com/office/drawing/2014/main" id="{7D32D994-6DFC-D249-AF3B-AAF1255EBD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10911" y="5714551"/>
            <a:ext cx="2399489" cy="96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BC19F19-DE99-B343-9D75-E6D9B08BAA63}"/>
              </a:ext>
            </a:extLst>
          </p:cNvPr>
          <p:cNvSpPr txBox="1"/>
          <p:nvPr/>
        </p:nvSpPr>
        <p:spPr>
          <a:xfrm>
            <a:off x="1447800" y="1040782"/>
            <a:ext cx="757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Now solve the same problem in the shared memory model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31E1D-2280-4243-98E7-70448B165CB7}"/>
              </a:ext>
            </a:extLst>
          </p:cNvPr>
          <p:cNvSpPr txBox="1"/>
          <p:nvPr/>
        </p:nvSpPr>
        <p:spPr>
          <a:xfrm>
            <a:off x="921695" y="5934670"/>
            <a:ext cx="10323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Node 7 can keep copying from 5, 6, 3 indefinitely long, before the value in node 0 is eventually copied into it.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3ED781-1AB8-5243-A39A-E889F7384DD9}"/>
              </a:ext>
            </a:extLst>
          </p:cNvPr>
          <p:cNvSpPr txBox="1"/>
          <p:nvPr/>
        </p:nvSpPr>
        <p:spPr>
          <a:xfrm>
            <a:off x="7956000" y="190114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5AAD17-5D21-7943-ABD2-15B528B1511D}"/>
              </a:ext>
            </a:extLst>
          </p:cNvPr>
          <p:cNvSpPr txBox="1"/>
          <p:nvPr/>
        </p:nvSpPr>
        <p:spPr>
          <a:xfrm>
            <a:off x="9367736" y="197471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8BCD88-5316-A344-B70E-8E4708DEACDC}"/>
              </a:ext>
            </a:extLst>
          </p:cNvPr>
          <p:cNvSpPr txBox="1"/>
          <p:nvPr/>
        </p:nvSpPr>
        <p:spPr>
          <a:xfrm>
            <a:off x="6342795" y="4659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D2D810-13E7-7B4D-AD60-F8EB6EFF9877}"/>
              </a:ext>
            </a:extLst>
          </p:cNvPr>
          <p:cNvSpPr txBox="1"/>
          <p:nvPr/>
        </p:nvSpPr>
        <p:spPr>
          <a:xfrm>
            <a:off x="8814048" y="465986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BF81F81-6FB2-3C4C-9AC5-090D437A0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971" y="2543229"/>
            <a:ext cx="813070" cy="637271"/>
          </a:xfrm>
          <a:prstGeom prst="rect">
            <a:avLst/>
          </a:prstGeom>
        </p:spPr>
      </p:pic>
      <p:graphicFrame>
        <p:nvGraphicFramePr>
          <p:cNvPr id="38" name="Object 2">
            <a:extLst>
              <a:ext uri="{FF2B5EF4-FFF2-40B4-BE49-F238E27FC236}">
                <a16:creationId xmlns:a16="http://schemas.microsoft.com/office/drawing/2014/main" id="{32024B88-4D08-694E-A90A-E39FCDBD00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550691"/>
              </p:ext>
            </p:extLst>
          </p:nvPr>
        </p:nvGraphicFramePr>
        <p:xfrm>
          <a:off x="6400800" y="1891373"/>
          <a:ext cx="3733800" cy="341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3" name="Document" r:id="rId5" imgW="2082800" imgH="1803400" progId="Word.Document.8">
                  <p:embed/>
                </p:oleObj>
              </mc:Choice>
              <mc:Fallback>
                <p:oleObj name="Document" r:id="rId5" imgW="2082800" imgH="1803400" progId="Word.Document.8">
                  <p:embed/>
                  <p:pic>
                    <p:nvPicPr>
                      <p:cNvPr id="73731" name="Object 2">
                        <a:extLst>
                          <a:ext uri="{FF2B5EF4-FFF2-40B4-BE49-F238E27FC236}">
                            <a16:creationId xmlns:a16="http://schemas.microsoft.com/office/drawing/2014/main" id="{8F5410FC-F840-6347-9011-E7B3D6FD2D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91373"/>
                        <a:ext cx="3733800" cy="341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5">
            <a:extLst>
              <a:ext uri="{FF2B5EF4-FFF2-40B4-BE49-F238E27FC236}">
                <a16:creationId xmlns:a16="http://schemas.microsoft.com/office/drawing/2014/main" id="{F4FA3A7A-6CDD-F545-8499-0A0E47F0A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724400"/>
            <a:ext cx="268288" cy="3048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D0425B24-D523-394A-98DF-0E5BFFE7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1" y="1981200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B855A6A6-C4A1-CA48-823B-466302407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1" y="2667000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TextBox 12">
            <a:extLst>
              <a:ext uri="{FF2B5EF4-FFF2-40B4-BE49-F238E27FC236}">
                <a16:creationId xmlns:a16="http://schemas.microsoft.com/office/drawing/2014/main" id="{D5E6363C-9BB5-994F-90CC-B16047D6E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2057400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3" name="TextBox 13">
            <a:extLst>
              <a:ext uri="{FF2B5EF4-FFF2-40B4-BE49-F238E27FC236}">
                <a16:creationId xmlns:a16="http://schemas.microsoft.com/office/drawing/2014/main" id="{B005D031-5D7F-9D40-BEF4-451B712E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1" y="2667000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07F057AC-302A-4745-B8A4-4FAD064B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0036" y="3864212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47" name="TextBox 18">
            <a:extLst>
              <a:ext uri="{FF2B5EF4-FFF2-40B4-BE49-F238E27FC236}">
                <a16:creationId xmlns:a16="http://schemas.microsoft.com/office/drawing/2014/main" id="{F11DDB4A-8C7F-AA4C-BC67-A1CB32E1D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1" y="3733800"/>
            <a:ext cx="390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FB0C0A-F847-7B40-AE20-7427451E4A3A}"/>
              </a:ext>
            </a:extLst>
          </p:cNvPr>
          <p:cNvSpPr txBox="1"/>
          <p:nvPr/>
        </p:nvSpPr>
        <p:spPr>
          <a:xfrm>
            <a:off x="9023400" y="2698037"/>
            <a:ext cx="65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20556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6E99AAFC-84CB-A544-BEE6-1BEBBCDCC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sz="3600" b="1" dirty="0">
                <a:ea typeface="ＭＳ Ｐゴシック" panose="020B0600070205080204" pitchFamily="34" charset="-128"/>
              </a:rPr>
              <a:t>Broadcasting using shared memory (2)</a:t>
            </a:r>
            <a:endParaRPr lang="en-US" altLang="en-US" sz="3600" dirty="0">
              <a:ea typeface="ＭＳ Ｐゴシック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754" name="Rectangle 3">
                <a:extLst>
                  <a:ext uri="{FF2B5EF4-FFF2-40B4-BE49-F238E27FC236}">
                    <a16:creationId xmlns:a16="http://schemas.microsoft.com/office/drawing/2014/main" id="{1327A9CE-A3EB-F048-9457-13BB4C8746AA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828800" y="1447800"/>
                <a:ext cx="5181600" cy="4114800"/>
              </a:xfrm>
            </p:spPr>
            <p:txBody>
              <a:bodyPr/>
              <a:lstStyle/>
              <a:p>
                <a:pPr algn="just">
                  <a:lnSpc>
                    <a:spcPct val="125000"/>
                  </a:lnSpc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Now, use </a:t>
                </a:r>
                <a:r>
                  <a:rPr lang="ja-JP" altLang="en-US" sz="200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“</a:t>
                </a:r>
                <a:r>
                  <a:rPr lang="en-US" altLang="ja-JP" sz="2000" b="1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large atomicity</a:t>
                </a:r>
                <a:r>
                  <a:rPr lang="ja-JP" altLang="en-US" sz="200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”</a:t>
                </a:r>
                <a:r>
                  <a:rPr lang="en-US" altLang="ja-JP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:</a:t>
                </a: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In </a:t>
                </a:r>
                <a:r>
                  <a:rPr lang="en-US" alt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one step</a:t>
                </a: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, a process j reads the state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of each</a:t>
                </a:r>
                <a:r>
                  <a:rPr lang="en-US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neighbor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&lt; 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, and updates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r>
                  <a:rPr lang="en-US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only when all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𝑘</m:t>
                    </m:r>
                    <m:r>
                      <a:rPr lang="en-US" altLang="en-US" sz="20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’s are equal</a:t>
                </a: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, but different</a:t>
                </a: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[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𝑗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]</m:t>
                    </m:r>
                  </m:oMath>
                </a14:m>
                <a:r>
                  <a:rPr lang="en-US" altLang="en-US" sz="2000" dirty="0"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. </a:t>
                </a: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endParaRPr lang="en-US" altLang="en-US" sz="2000" dirty="0"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r>
                  <a:rPr lang="en-US" altLang="en-US" sz="2000" b="1" i="1" dirty="0">
                    <a:solidFill>
                      <a:srgbClr val="0E03AD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What is the time complexity?</a:t>
                </a: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r>
                  <a:rPr lang="en-US" altLang="en-US" sz="2000" b="1" i="1" dirty="0">
                    <a:solidFill>
                      <a:srgbClr val="0E03AD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rPr>
                  <a:t> How many steps are needed?</a:t>
                </a:r>
                <a:endParaRPr lang="en-US" altLang="en-US" sz="2000" i="1" dirty="0">
                  <a:solidFill>
                    <a:srgbClr val="0E03AD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endParaRPr lang="en-US" altLang="en-US" sz="2000" i="1" dirty="0">
                  <a:solidFill>
                    <a:srgbClr val="C70F05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  <a:p>
                <a:pPr algn="just">
                  <a:lnSpc>
                    <a:spcPct val="125000"/>
                  </a:lnSpc>
                  <a:buFontTx/>
                  <a:buNone/>
                </a:pPr>
                <a:endParaRPr lang="en-US" altLang="en-US" sz="2000" i="1" dirty="0">
                  <a:solidFill>
                    <a:srgbClr val="C70F05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74754" name="Rectangle 3">
                <a:extLst>
                  <a:ext uri="{FF2B5EF4-FFF2-40B4-BE49-F238E27FC236}">
                    <a16:creationId xmlns:a16="http://schemas.microsoft.com/office/drawing/2014/main" id="{1327A9CE-A3EB-F048-9457-13BB4C8746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828800" y="1447800"/>
                <a:ext cx="5181600" cy="4114800"/>
              </a:xfrm>
              <a:blipFill>
                <a:blip r:embed="rId3"/>
                <a:stretch>
                  <a:fillRect l="-1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4755" name="Object 2">
            <a:extLst>
              <a:ext uri="{FF2B5EF4-FFF2-40B4-BE49-F238E27FC236}">
                <a16:creationId xmlns:a16="http://schemas.microsoft.com/office/drawing/2014/main" id="{FFDAB3DA-F654-0D4B-925A-25024AAF7DCE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  <p:extLst>
              <p:ext uri="{D42A27DB-BD31-4B8C-83A1-F6EECF244321}">
                <p14:modId xmlns:p14="http://schemas.microsoft.com/office/powerpoint/2010/main" val="4133340136"/>
              </p:ext>
            </p:extLst>
          </p:nvPr>
        </p:nvGraphicFramePr>
        <p:xfrm>
          <a:off x="7566498" y="2104417"/>
          <a:ext cx="3276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0" name="Document" r:id="rId4" imgW="2082800" imgH="1803400" progId="Word.Document.8">
                  <p:embed/>
                </p:oleObj>
              </mc:Choice>
              <mc:Fallback>
                <p:oleObj name="Document" r:id="rId4" imgW="2082800" imgH="1803400" progId="Word.Document.8">
                  <p:embed/>
                  <p:pic>
                    <p:nvPicPr>
                      <p:cNvPr id="74755" name="Object 2">
                        <a:extLst>
                          <a:ext uri="{FF2B5EF4-FFF2-40B4-BE49-F238E27FC236}">
                            <a16:creationId xmlns:a16="http://schemas.microsoft.com/office/drawing/2014/main" id="{FFDAB3DA-F654-0D4B-925A-25024AAF7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6498" y="2104417"/>
                        <a:ext cx="3276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6" name="Oval 5">
            <a:extLst>
              <a:ext uri="{FF2B5EF4-FFF2-40B4-BE49-F238E27FC236}">
                <a16:creationId xmlns:a16="http://schemas.microsoft.com/office/drawing/2014/main" id="{07F85E43-8EBF-7B4B-B82F-6908655AB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3749" y="4620638"/>
            <a:ext cx="228600" cy="2286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526433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6D6B5E3A-71DC-9044-A2C6-682B98231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Time complexity in rounds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A2C78E08-13B9-3747-B14C-AABE15000F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0379" y="1303337"/>
            <a:ext cx="6402422" cy="4419600"/>
          </a:xfrm>
        </p:spPr>
        <p:txBody>
          <a:bodyPr/>
          <a:lstStyle/>
          <a:p>
            <a:pPr algn="just">
              <a:lnSpc>
                <a:spcPct val="12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Rounds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have a natural definition for synchronous systems. An </a:t>
            </a:r>
            <a:r>
              <a:rPr lang="en-US" altLang="en-US" sz="24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asynchronous round</a:t>
            </a: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 consists of a number of steps </a:t>
            </a:r>
            <a:r>
              <a:rPr lang="en-US" altLang="en-US" sz="24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where every </a:t>
            </a:r>
            <a:r>
              <a:rPr lang="en-US" altLang="en-US" sz="2400" b="1" i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eligible </a:t>
            </a:r>
            <a:r>
              <a:rPr lang="en-US" altLang="en-US" sz="2400" b="1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process takes </a:t>
            </a:r>
            <a:r>
              <a:rPr lang="en-US" altLang="en-US" sz="2400" b="1" i="1" dirty="0">
                <a:solidFill>
                  <a:srgbClr val="0000FF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at least one step </a:t>
            </a:r>
            <a:r>
              <a:rPr lang="en-US" altLang="en-US" sz="2400" b="1" dirty="0">
                <a:solidFill>
                  <a:srgbClr val="C70F05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rPr>
              <a:t>(including the slowest active process)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altLang="en-US" sz="2400" dirty="0">
                <a:latin typeface="Arial Narrow" panose="020B0604020202020204" pitchFamily="34" charset="0"/>
                <a:ea typeface="ＭＳ Ｐゴシック" panose="020B0600070205080204" pitchFamily="34" charset="-128"/>
              </a:rPr>
              <a:t>How many rounds will it take to complete the broadcast using the “large atomicity” model ?</a:t>
            </a:r>
            <a:endParaRPr lang="en-US" altLang="en-US" sz="2400" i="1" dirty="0">
              <a:solidFill>
                <a:srgbClr val="C70F05"/>
              </a:solidFill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75779" name="Object 2">
            <a:extLst>
              <a:ext uri="{FF2B5EF4-FFF2-40B4-BE49-F238E27FC236}">
                <a16:creationId xmlns:a16="http://schemas.microsoft.com/office/drawing/2014/main" id="{7E461718-6BA7-D145-9DED-979800D910FE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7315200" y="1981200"/>
          <a:ext cx="2971800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4" name="Document" r:id="rId3" imgW="2082800" imgH="1803400" progId="Word.Document.8">
                  <p:embed/>
                </p:oleObj>
              </mc:Choice>
              <mc:Fallback>
                <p:oleObj name="Document" r:id="rId3" imgW="2082800" imgH="1803400" progId="Word.Document.8">
                  <p:embed/>
                  <p:pic>
                    <p:nvPicPr>
                      <p:cNvPr id="75779" name="Object 2">
                        <a:extLst>
                          <a:ext uri="{FF2B5EF4-FFF2-40B4-BE49-F238E27FC236}">
                            <a16:creationId xmlns:a16="http://schemas.microsoft.com/office/drawing/2014/main" id="{7E461718-6BA7-D145-9DED-979800D910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981200"/>
                        <a:ext cx="2971800" cy="271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Oval 5">
            <a:extLst>
              <a:ext uri="{FF2B5EF4-FFF2-40B4-BE49-F238E27FC236}">
                <a16:creationId xmlns:a16="http://schemas.microsoft.com/office/drawing/2014/main" id="{DD42F328-FFCB-8C4F-9B63-CD9D52520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267200"/>
            <a:ext cx="152400" cy="152400"/>
          </a:xfrm>
          <a:prstGeom prst="ellipse">
            <a:avLst/>
          </a:prstGeom>
          <a:solidFill>
            <a:srgbClr val="C70F0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5781" name="Line 6">
            <a:extLst>
              <a:ext uri="{FF2B5EF4-FFF2-40B4-BE49-F238E27FC236}">
                <a16:creationId xmlns:a16="http://schemas.microsoft.com/office/drawing/2014/main" id="{B8651F1F-CD7B-794C-9DC4-B059722A7E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4495800"/>
            <a:ext cx="609600" cy="0"/>
          </a:xfrm>
          <a:prstGeom prst="line">
            <a:avLst/>
          </a:prstGeom>
          <a:noFill/>
          <a:ln w="9525">
            <a:solidFill>
              <a:srgbClr val="C70F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Line 7">
            <a:extLst>
              <a:ext uri="{FF2B5EF4-FFF2-40B4-BE49-F238E27FC236}">
                <a16:creationId xmlns:a16="http://schemas.microsoft.com/office/drawing/2014/main" id="{0836A67E-941F-3C47-B67B-2D8AE3409F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3657600"/>
            <a:ext cx="0" cy="381000"/>
          </a:xfrm>
          <a:prstGeom prst="line">
            <a:avLst/>
          </a:prstGeom>
          <a:noFill/>
          <a:ln w="9525">
            <a:solidFill>
              <a:srgbClr val="C70F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Line 8">
            <a:extLst>
              <a:ext uri="{FF2B5EF4-FFF2-40B4-BE49-F238E27FC236}">
                <a16:creationId xmlns:a16="http://schemas.microsoft.com/office/drawing/2014/main" id="{B956CB39-42A0-AE46-9A3F-CDEE81FF1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810000"/>
            <a:ext cx="304800" cy="228600"/>
          </a:xfrm>
          <a:prstGeom prst="line">
            <a:avLst/>
          </a:prstGeom>
          <a:noFill/>
          <a:ln w="9525">
            <a:solidFill>
              <a:srgbClr val="C70F05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4" name="TextBox 8">
            <a:extLst>
              <a:ext uri="{FF2B5EF4-FFF2-40B4-BE49-F238E27FC236}">
                <a16:creationId xmlns:a16="http://schemas.microsoft.com/office/drawing/2014/main" id="{D0624554-C7FD-CC4A-836F-19D0B6096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37" y="5053011"/>
            <a:ext cx="7383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An easier way to interpret round complexity is to assume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</a:rPr>
              <a:t>that processes executing their steps in lock-step synchrony</a:t>
            </a:r>
          </a:p>
        </p:txBody>
      </p:sp>
    </p:spTree>
    <p:extLst>
      <p:ext uri="{BB962C8B-B14F-4D97-AF65-F5344CB8AC3E}">
        <p14:creationId xmlns:p14="http://schemas.microsoft.com/office/powerpoint/2010/main" val="387196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3B0D2532-2CD1-B940-8CB6-368803452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Mobile robots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EDA84E7-6F2B-BE4E-A171-9EEEC00F5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4138" y="256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1507" name="Picture 7">
            <a:extLst>
              <a:ext uri="{FF2B5EF4-FFF2-40B4-BE49-F238E27FC236}">
                <a16:creationId xmlns:a16="http://schemas.microsoft.com/office/drawing/2014/main" id="{0B5FF556-A69B-794A-90F3-9A35344A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1981200"/>
            <a:ext cx="27717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8">
            <a:extLst>
              <a:ext uri="{FF2B5EF4-FFF2-40B4-BE49-F238E27FC236}">
                <a16:creationId xmlns:a16="http://schemas.microsoft.com/office/drawing/2014/main" id="{DB86CE26-9D36-9340-81E2-0D4B43FEF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1" y="4462464"/>
            <a:ext cx="2839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I-Swarm Robot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(See a video of the I-Swarm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Robots on YouTube)</a:t>
            </a:r>
          </a:p>
        </p:txBody>
      </p:sp>
      <p:sp>
        <p:nvSpPr>
          <p:cNvPr id="21509" name="Slide Number Placeholder 6">
            <a:extLst>
              <a:ext uri="{FF2B5EF4-FFF2-40B4-BE49-F238E27FC236}">
                <a16:creationId xmlns:a16="http://schemas.microsoft.com/office/drawing/2014/main" id="{9A4D5002-6E8D-3547-A63C-D3727839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6</a:t>
            </a:r>
          </a:p>
        </p:txBody>
      </p:sp>
      <p:pic>
        <p:nvPicPr>
          <p:cNvPr id="21510" name="Picture 7">
            <a:extLst>
              <a:ext uri="{FF2B5EF4-FFF2-40B4-BE49-F238E27FC236}">
                <a16:creationId xmlns:a16="http://schemas.microsoft.com/office/drawing/2014/main" id="{C6F208FC-FDC4-6044-B639-FCBD33129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31194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8">
            <a:extLst>
              <a:ext uri="{FF2B5EF4-FFF2-40B4-BE49-F238E27FC236}">
                <a16:creationId xmlns:a16="http://schemas.microsoft.com/office/drawing/2014/main" id="{AC688566-EDD2-2A4B-BF87-561EF44CD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513715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  </a:t>
            </a:r>
          </a:p>
        </p:txBody>
      </p:sp>
      <p:sp>
        <p:nvSpPr>
          <p:cNvPr id="21512" name="TextBox 10">
            <a:extLst>
              <a:ext uri="{FF2B5EF4-FFF2-40B4-BE49-F238E27FC236}">
                <a16:creationId xmlns:a16="http://schemas.microsoft.com/office/drawing/2014/main" id="{8CDC72C7-F893-BD4B-AC55-9ED30765D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313" y="4460875"/>
            <a:ext cx="4914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The I-Swarm project (2008), consisting of 10 research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institutes, was coordinated by Professor Heinz Wörn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Jörg Seyfried of the University of Karlsruhe in Germany.</a:t>
            </a:r>
          </a:p>
        </p:txBody>
      </p:sp>
      <p:sp>
        <p:nvSpPr>
          <p:cNvPr id="21513" name="TextBox 1">
            <a:extLst>
              <a:ext uri="{FF2B5EF4-FFF2-40B4-BE49-F238E27FC236}">
                <a16:creationId xmlns:a16="http://schemas.microsoft.com/office/drawing/2014/main" id="{9EDA65D9-277B-DC4D-8010-97173E8C6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1" y="5562600"/>
            <a:ext cx="732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0404D5"/>
                </a:solidFill>
                <a:latin typeface="Calibri" panose="020F0502020204030204" pitchFamily="34" charset="0"/>
              </a:rPr>
              <a:t>Check out more info on recent microbots and nanobots from the web</a:t>
            </a:r>
          </a:p>
        </p:txBody>
      </p:sp>
    </p:spTree>
    <p:extLst>
      <p:ext uri="{BB962C8B-B14F-4D97-AF65-F5344CB8AC3E}">
        <p14:creationId xmlns:p14="http://schemas.microsoft.com/office/powerpoint/2010/main" val="242480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13A5318F-1B12-E949-A4E1-30FFB1F6D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7772400" cy="1143000"/>
          </a:xfrm>
        </p:spPr>
        <p:txBody>
          <a:bodyPr/>
          <a:lstStyle/>
          <a:p>
            <a:r>
              <a:rPr lang="en-US" altLang="en-US" sz="4000" b="1">
                <a:ea typeface="ＭＳ Ｐゴシック" panose="020B0600070205080204" pitchFamily="34" charset="-128"/>
              </a:rPr>
              <a:t>Goal of a distributed system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EACA7B3A-F437-2E41-9FE5-8AAEA8C97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00200"/>
            <a:ext cx="43434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</a:rPr>
              <a:t>Processes coordinate their activities to share hardware and software and data, so that users perceive it as a 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single, integrated computing service with a well-defined goal.   </a:t>
            </a:r>
            <a:r>
              <a:rPr lang="en-US" altLang="en-US" sz="2400">
                <a:latin typeface="Calibri" panose="020F0502020204030204" pitchFamily="34" charset="0"/>
              </a:rPr>
              <a:t>Think of 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transferring money </a:t>
            </a:r>
            <a:r>
              <a:rPr lang="en-US" altLang="en-US" sz="2400">
                <a:latin typeface="Calibri" panose="020F0502020204030204" pitchFamily="34" charset="0"/>
              </a:rPr>
              <a:t>from one account to another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, or </a:t>
            </a:r>
            <a:r>
              <a:rPr lang="en-US" altLang="en-US" sz="2400">
                <a:latin typeface="Calibri" panose="020F0502020204030204" pitchFamily="34" charset="0"/>
              </a:rPr>
              <a:t>making a 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flight reservation</a:t>
            </a:r>
          </a:p>
          <a:p>
            <a:pPr>
              <a:lnSpc>
                <a:spcPct val="130000"/>
              </a:lnSpc>
              <a:spcBef>
                <a:spcPct val="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2531" name="Slide Number Placeholder 11">
            <a:extLst>
              <a:ext uri="{FF2B5EF4-FFF2-40B4-BE49-F238E27FC236}">
                <a16:creationId xmlns:a16="http://schemas.microsoft.com/office/drawing/2014/main" id="{FA868F71-619A-F646-A36C-050C2B3CF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7</a:t>
            </a:r>
          </a:p>
        </p:txBody>
      </p:sp>
      <p:pic>
        <p:nvPicPr>
          <p:cNvPr id="22532" name="Picture 12">
            <a:extLst>
              <a:ext uri="{FF2B5EF4-FFF2-40B4-BE49-F238E27FC236}">
                <a16:creationId xmlns:a16="http://schemas.microsoft.com/office/drawing/2014/main" id="{604E19BA-3C37-AC4F-9EEC-59ABE2644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371600"/>
            <a:ext cx="36036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3">
            <a:extLst>
              <a:ext uri="{FF2B5EF4-FFF2-40B4-BE49-F238E27FC236}">
                <a16:creationId xmlns:a16="http://schemas.microsoft.com/office/drawing/2014/main" id="{29A2315D-6D93-5749-9977-58BEE0D11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5257801"/>
            <a:ext cx="3300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</a:t>
            </a:r>
            <a:r>
              <a:rPr lang="en-US" altLang="en-US" sz="1800"/>
              <a:t>ownloading music in Bittorrent</a:t>
            </a:r>
          </a:p>
        </p:txBody>
      </p:sp>
    </p:spTree>
    <p:extLst>
      <p:ext uri="{BB962C8B-B14F-4D97-AF65-F5344CB8AC3E}">
        <p14:creationId xmlns:p14="http://schemas.microsoft.com/office/powerpoint/2010/main" val="249823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32C6A052-E97F-FC46-9712-84DE50FC6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Helps create abstractions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6508C49-118F-0D4D-A3B7-6210B5B10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1600"/>
            <a:ext cx="68580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Distributed computing helps create 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simple abstractions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to facilitate inter-process communication. Examples:</a:t>
            </a: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n-US" sz="2000" b="1" dirty="0">
                <a:solidFill>
                  <a:srgbClr val="C70F05"/>
                </a:solidFill>
                <a:latin typeface="Arial" charset="0"/>
                <a:ea typeface="ＭＳ Ｐゴシック" charset="0"/>
                <a:cs typeface="ＭＳ Ｐゴシック" charset="0"/>
              </a:rPr>
              <a:t>TCP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C70F05"/>
                </a:solidFill>
                <a:latin typeface="Arial" charset="0"/>
                <a:ea typeface="ＭＳ Ｐゴシック" charset="0"/>
                <a:cs typeface="ＭＳ Ｐゴシック" charset="0"/>
              </a:rPr>
              <a:t>implements a </a:t>
            </a:r>
            <a:r>
              <a:rPr lang="en-US" sz="2000" b="1" i="1" dirty="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rPr>
              <a:t>reliable end-to-end communication channel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even if messages may be lost or reordered at the lower layers of the network stack.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n-US" sz="2000" b="1" dirty="0">
                <a:solidFill>
                  <a:srgbClr val="C70F05"/>
                </a:solidFill>
                <a:latin typeface="Arial" charset="0"/>
                <a:ea typeface="ＭＳ Ｐゴシック" charset="0"/>
                <a:cs typeface="ＭＳ Ｐゴシック" charset="0"/>
              </a:rPr>
              <a:t>Media Access protocol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used in </a:t>
            </a:r>
            <a:r>
              <a:rPr lang="en-US" sz="2000" b="1" dirty="0">
                <a:solidFill>
                  <a:srgbClr val="C70F05"/>
                </a:solidFill>
                <a:latin typeface="Arial" charset="0"/>
                <a:ea typeface="ＭＳ Ｐゴシック" charset="0"/>
                <a:cs typeface="ＭＳ Ｐゴシック" charset="0"/>
              </a:rPr>
              <a:t>Ethernet LAN or Wireless networks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helps resolve network access conflict.</a:t>
            </a:r>
          </a:p>
          <a:p>
            <a:pPr>
              <a:lnSpc>
                <a:spcPct val="130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91FD0652-78EF-A14E-A9E1-992CE092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1371600"/>
            <a:ext cx="762000" cy="762000"/>
          </a:xfrm>
          <a:prstGeom prst="ellipse">
            <a:avLst/>
          </a:prstGeom>
          <a:solidFill>
            <a:srgbClr val="FFD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sp>
        <p:nvSpPr>
          <p:cNvPr id="23556" name="Oval 5">
            <a:extLst>
              <a:ext uri="{FF2B5EF4-FFF2-40B4-BE49-F238E27FC236}">
                <a16:creationId xmlns:a16="http://schemas.microsoft.com/office/drawing/2014/main" id="{D6764552-98C1-3E46-8AE9-B3E4011AC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733800"/>
            <a:ext cx="762000" cy="762000"/>
          </a:xfrm>
          <a:prstGeom prst="ellipse">
            <a:avLst/>
          </a:prstGeom>
          <a:solidFill>
            <a:srgbClr val="FFD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Q</a:t>
            </a:r>
          </a:p>
        </p:txBody>
      </p:sp>
      <p:sp>
        <p:nvSpPr>
          <p:cNvPr id="23557" name="Rectangle 9">
            <a:extLst>
              <a:ext uri="{FF2B5EF4-FFF2-40B4-BE49-F238E27FC236}">
                <a16:creationId xmlns:a16="http://schemas.microsoft.com/office/drawing/2014/main" id="{0B0EEE1E-9416-0C47-AC34-29E6F41F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724401"/>
            <a:ext cx="236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 Narrow" panose="020B0604020202020204" pitchFamily="34" charset="0"/>
              </a:rPr>
              <a:t>Create a reliable channel between P and Q that are 10,000 miles away</a:t>
            </a:r>
          </a:p>
        </p:txBody>
      </p:sp>
      <p:sp>
        <p:nvSpPr>
          <p:cNvPr id="23558" name="Slide Number Placeholder 7">
            <a:extLst>
              <a:ext uri="{FF2B5EF4-FFF2-40B4-BE49-F238E27FC236}">
                <a16:creationId xmlns:a16="http://schemas.microsoft.com/office/drawing/2014/main" id="{C0ACF364-E62E-FD4A-86E2-95565A17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8</a:t>
            </a:r>
          </a:p>
        </p:txBody>
      </p:sp>
      <p:sp>
        <p:nvSpPr>
          <p:cNvPr id="23559" name="Freeform 17">
            <a:extLst>
              <a:ext uri="{FF2B5EF4-FFF2-40B4-BE49-F238E27FC236}">
                <a16:creationId xmlns:a16="http://schemas.microsoft.com/office/drawing/2014/main" id="{8236CCD1-0CCD-E242-ACCB-9C4DDD74E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2133600"/>
            <a:ext cx="1066800" cy="1676400"/>
          </a:xfrm>
          <a:custGeom>
            <a:avLst/>
            <a:gdLst>
              <a:gd name="T0" fmla="*/ 0 w 2535393"/>
              <a:gd name="T1" fmla="*/ 0 h 2302980"/>
              <a:gd name="T2" fmla="*/ 0 w 2535393"/>
              <a:gd name="T3" fmla="*/ 190 h 2302980"/>
              <a:gd name="T4" fmla="*/ 0 w 2535393"/>
              <a:gd name="T5" fmla="*/ 400 h 2302980"/>
              <a:gd name="T6" fmla="*/ 0 w 2535393"/>
              <a:gd name="T7" fmla="*/ 521 h 2302980"/>
              <a:gd name="T8" fmla="*/ 0 w 2535393"/>
              <a:gd name="T9" fmla="*/ 710 h 23029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35393"/>
              <a:gd name="T16" fmla="*/ 0 h 2302980"/>
              <a:gd name="T17" fmla="*/ 2535393 w 2535393"/>
              <a:gd name="T18" fmla="*/ 2302980 h 23029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35393" h="2302980">
                <a:moveTo>
                  <a:pt x="1211618" y="0"/>
                </a:moveTo>
                <a:cubicBezTo>
                  <a:pt x="869616" y="199813"/>
                  <a:pt x="527615" y="399626"/>
                  <a:pt x="377545" y="616024"/>
                </a:cubicBezTo>
                <a:cubicBezTo>
                  <a:pt x="227475" y="832422"/>
                  <a:pt x="0" y="1119899"/>
                  <a:pt x="311198" y="1298388"/>
                </a:cubicBezTo>
                <a:cubicBezTo>
                  <a:pt x="622396" y="1476877"/>
                  <a:pt x="1954069" y="1519525"/>
                  <a:pt x="2244731" y="1686957"/>
                </a:cubicBezTo>
                <a:cubicBezTo>
                  <a:pt x="2535393" y="1854389"/>
                  <a:pt x="2055169" y="2302980"/>
                  <a:pt x="2055169" y="230298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3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4AA93D5-6855-BD4D-B663-A8FF535C4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7772400" cy="1143000"/>
          </a:xfrm>
        </p:spPr>
        <p:txBody>
          <a:bodyPr/>
          <a:lstStyle/>
          <a:p>
            <a:r>
              <a:rPr lang="en-US" altLang="en-US" b="1">
                <a:ea typeface="ＭＳ Ｐゴシック" panose="020B0600070205080204" pitchFamily="34" charset="-128"/>
              </a:rPr>
              <a:t>Why distributed systems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C2E0485-261B-EC4A-A834-3C0744C78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564" y="1600201"/>
            <a:ext cx="8961437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400"/>
              <a:t> </a:t>
            </a:r>
            <a:r>
              <a:rPr lang="en-US" altLang="en-US" sz="2800">
                <a:latin typeface="Arial" panose="020B0604020202020204" pitchFamily="34" charset="0"/>
              </a:rPr>
              <a:t>Geographic distribution of processes is often natural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Resource sharing</a:t>
            </a:r>
            <a:r>
              <a:rPr lang="en-US" altLang="en-US" sz="28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altLang="en-US" sz="2400">
                <a:latin typeface="Arial Narrow" panose="020B0604020202020204" pitchFamily="34" charset="0"/>
              </a:rPr>
              <a:t>example: video distribution via Facebook/Twitter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800">
                <a:latin typeface="Arial" panose="020B0604020202020204" pitchFamily="34" charset="0"/>
              </a:rPr>
              <a:t> Computation speed up via parallelism (</a:t>
            </a:r>
            <a:r>
              <a:rPr lang="en-US" altLang="en-US" sz="2400">
                <a:latin typeface="Arial Narrow" panose="020B0604020202020204" pitchFamily="34" charset="0"/>
              </a:rPr>
              <a:t>as in a grid or cloud</a:t>
            </a:r>
            <a:r>
              <a:rPr lang="en-US" altLang="en-US" sz="280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en-US" sz="2800"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C70F05"/>
                </a:solidFill>
                <a:latin typeface="Arial" panose="020B0604020202020204" pitchFamily="34" charset="0"/>
              </a:rPr>
              <a:t>Fault tolerance and uncertainty management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27DCFC9C-7757-8245-B969-0A7FD80D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9</a:t>
            </a:r>
          </a:p>
        </p:txBody>
      </p:sp>
      <p:sp>
        <p:nvSpPr>
          <p:cNvPr id="24580" name="TextBox 1">
            <a:extLst>
              <a:ext uri="{FF2B5EF4-FFF2-40B4-BE49-F238E27FC236}">
                <a16:creationId xmlns:a16="http://schemas.microsoft.com/office/drawing/2014/main" id="{BFC17AAD-DF5C-904B-8998-0B8F9901E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4829176"/>
            <a:ext cx="83804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Worldwide LHC Computing Grid</a:t>
            </a: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 consists of a grid-based infrastructure with 170+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170 computing centers in 42 countries. As of 2017, it processed 25 petabytes of data/year.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- Source Wikipedia</a:t>
            </a:r>
          </a:p>
        </p:txBody>
      </p:sp>
      <p:sp>
        <p:nvSpPr>
          <p:cNvPr id="24581" name="TextBox 2">
            <a:extLst>
              <a:ext uri="{FF2B5EF4-FFF2-40B4-BE49-F238E27FC236}">
                <a16:creationId xmlns:a16="http://schemas.microsoft.com/office/drawing/2014/main" id="{312E1640-BB9C-3D47-B900-D96EBA367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796" y="4723371"/>
            <a:ext cx="8756007" cy="12895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24714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2482</Words>
  <Application>Microsoft Macintosh PowerPoint</Application>
  <PresentationFormat>Widescreen</PresentationFormat>
  <Paragraphs>518</Paragraphs>
  <Slides>55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ＭＳ Ｐゴシック</vt:lpstr>
      <vt:lpstr>American Typewriter</vt:lpstr>
      <vt:lpstr>Arial</vt:lpstr>
      <vt:lpstr>Arial Narrow</vt:lpstr>
      <vt:lpstr>Calibri</vt:lpstr>
      <vt:lpstr>Calibri Light</vt:lpstr>
      <vt:lpstr>Cambria Math</vt:lpstr>
      <vt:lpstr>Comic Sans MS</vt:lpstr>
      <vt:lpstr>Symbol</vt:lpstr>
      <vt:lpstr>Times</vt:lpstr>
      <vt:lpstr>Times New Roman</vt:lpstr>
      <vt:lpstr>Wingdings</vt:lpstr>
      <vt:lpstr>Office Theme</vt:lpstr>
      <vt:lpstr>Document</vt:lpstr>
      <vt:lpstr>CS 5620 Distributed Systems and Algorithms </vt:lpstr>
      <vt:lpstr>What is a distributed system?</vt:lpstr>
      <vt:lpstr>Facts</vt:lpstr>
      <vt:lpstr>Examples</vt:lpstr>
      <vt:lpstr>Sensor Network</vt:lpstr>
      <vt:lpstr>Mobile robots</vt:lpstr>
      <vt:lpstr>Goal of a distributed system</vt:lpstr>
      <vt:lpstr>Helps create abstractions</vt:lpstr>
      <vt:lpstr>Why distributed systems</vt:lpstr>
      <vt:lpstr>Distributed computation</vt:lpstr>
      <vt:lpstr>Important challenges</vt:lpstr>
      <vt:lpstr>Some common subproblems</vt:lpstr>
      <vt:lpstr>Implementation</vt:lpstr>
      <vt:lpstr>Implementation</vt:lpstr>
      <vt:lpstr>Abstraction</vt:lpstr>
      <vt:lpstr>Models</vt:lpstr>
      <vt:lpstr>A classification</vt:lpstr>
      <vt:lpstr>Parallel vs Distributed</vt:lpstr>
      <vt:lpstr>Example from Facebook</vt:lpstr>
      <vt:lpstr>Objective of the course</vt:lpstr>
      <vt:lpstr>Understanding models and abstractions </vt:lpstr>
      <vt:lpstr>Message passing vs. shared memory   Difference between two inter-process communication models  </vt:lpstr>
      <vt:lpstr>Modeling Communication </vt:lpstr>
      <vt:lpstr>A Message Passing Model</vt:lpstr>
      <vt:lpstr>Life of a process</vt:lpstr>
      <vt:lpstr>(Locally) shared memory models</vt:lpstr>
      <vt:lpstr>Central vs. Distributed Schedulers</vt:lpstr>
      <vt:lpstr>An Example Program</vt:lpstr>
      <vt:lpstr>Difference between a synchronous and asynchronous distributed systems</vt:lpstr>
      <vt:lpstr>Synchrony vs. Asynchrony</vt:lpstr>
      <vt:lpstr>Modeling wireless networks</vt:lpstr>
      <vt:lpstr>Weak vs. Strong Models</vt:lpstr>
      <vt:lpstr>Model transformation</vt:lpstr>
      <vt:lpstr>Non-FIFO to FIFO channel</vt:lpstr>
      <vt:lpstr>Non-FIFO to FIFO channel</vt:lpstr>
      <vt:lpstr>Observations</vt:lpstr>
      <vt:lpstr>Example</vt:lpstr>
      <vt:lpstr>Message-passing to Shared memory</vt:lpstr>
      <vt:lpstr>Non-atomic to atomic broadcast</vt:lpstr>
      <vt:lpstr>Other classifications of models</vt:lpstr>
      <vt:lpstr>Knowledge based communication</vt:lpstr>
      <vt:lpstr>History</vt:lpstr>
      <vt:lpstr>Observations</vt:lpstr>
      <vt:lpstr>Cheating Husband’s puzzle: </vt:lpstr>
      <vt:lpstr>The story continues …</vt:lpstr>
      <vt:lpstr>A simple case</vt:lpstr>
      <vt:lpstr>Theorem</vt:lpstr>
      <vt:lpstr>Complexity Measures of Distributed Algorithms</vt:lpstr>
      <vt:lpstr>Common measures</vt:lpstr>
      <vt:lpstr>LOCAL vs CONGEST models</vt:lpstr>
      <vt:lpstr>An example</vt:lpstr>
      <vt:lpstr>Broadcasting using message passing</vt:lpstr>
      <vt:lpstr>Broadcasting using shared memory</vt:lpstr>
      <vt:lpstr>Broadcasting using shared memory (2)</vt:lpstr>
      <vt:lpstr>Time complexity in rounds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5620 Distributed Systems and Algorithms </dc:title>
  <dc:creator>Ghosh, Sukumar</dc:creator>
  <cp:lastModifiedBy>Ghosh, Sukumar</cp:lastModifiedBy>
  <cp:revision>22</cp:revision>
  <dcterms:created xsi:type="dcterms:W3CDTF">2019-08-26T20:15:46Z</dcterms:created>
  <dcterms:modified xsi:type="dcterms:W3CDTF">2019-08-29T19:28:15Z</dcterms:modified>
</cp:coreProperties>
</file>