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314" r:id="rId3"/>
    <p:sldId id="332" r:id="rId4"/>
    <p:sldId id="329" r:id="rId5"/>
    <p:sldId id="257" r:id="rId6"/>
    <p:sldId id="330" r:id="rId7"/>
    <p:sldId id="331" r:id="rId8"/>
    <p:sldId id="333" r:id="rId9"/>
    <p:sldId id="334" r:id="rId10"/>
    <p:sldId id="263" r:id="rId11"/>
    <p:sldId id="337" r:id="rId12"/>
    <p:sldId id="335" r:id="rId13"/>
    <p:sldId id="338" r:id="rId14"/>
    <p:sldId id="33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0" d="100"/>
          <a:sy n="130" d="100"/>
        </p:scale>
        <p:origin x="-968"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DC179D-1DE8-D848-A8B8-E8DED681CFD7}" type="datetimeFigureOut">
              <a:rPr lang="en-US" smtClean="0"/>
              <a:pPr/>
              <a:t>11/5/15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97D7F3-71BE-CC47-B512-EC0FF4E4B68F}" type="slidenum">
              <a:rPr lang="en-US" smtClean="0"/>
              <a:pPr/>
              <a:t>‹#›</a:t>
            </a:fld>
            <a:endParaRPr lang="en-US"/>
          </a:p>
        </p:txBody>
      </p:sp>
    </p:spTree>
    <p:extLst>
      <p:ext uri="{BB962C8B-B14F-4D97-AF65-F5344CB8AC3E}">
        <p14:creationId xmlns:p14="http://schemas.microsoft.com/office/powerpoint/2010/main" val="3976266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0263F-B71E-3A49-A2B0-FFF4D9C143C3}" type="slidenum">
              <a:rPr lang="en-US"/>
              <a:pPr/>
              <a:t>5</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1DE53-8C64-9242-9238-E557E5E86247}" type="slidenum">
              <a:rPr lang="en-US"/>
              <a:pPr/>
              <a:t>14</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dirty="0" smtClean="0"/>
          </a:p>
          <a:p>
            <a:endParaRPr lang="en-US" sz="18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0263F-B71E-3A49-A2B0-FFF4D9C143C3}" type="slidenum">
              <a:rPr lang="en-US"/>
              <a:pPr/>
              <a:t>6</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0263F-B71E-3A49-A2B0-FFF4D9C143C3}" type="slidenum">
              <a:rPr lang="en-US"/>
              <a:pPr/>
              <a:t>7</a:t>
            </a:fld>
            <a:endParaRPr lang="en-US" dirty="0"/>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0263F-B71E-3A49-A2B0-FFF4D9C143C3}" type="slidenum">
              <a:rPr lang="en-US"/>
              <a:pPr/>
              <a:t>8</a:t>
            </a:fld>
            <a:endParaRPr lang="en-US" dirty="0"/>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0263F-B71E-3A49-A2B0-FFF4D9C143C3}" type="slidenum">
              <a:rPr lang="en-US"/>
              <a:pPr/>
              <a:t>9</a:t>
            </a:fld>
            <a:endParaRPr lang="en-US" dirty="0"/>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1DE53-8C64-9242-9238-E557E5E86247}" type="slidenum">
              <a:rPr lang="en-US"/>
              <a:pPr/>
              <a:t>10</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dirty="0" smtClean="0"/>
          </a:p>
          <a:p>
            <a:endParaRPr lang="en-US" sz="18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1DE53-8C64-9242-9238-E557E5E86247}" type="slidenum">
              <a:rPr lang="en-US"/>
              <a:pPr/>
              <a:t>11</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dirty="0" smtClean="0"/>
          </a:p>
          <a:p>
            <a:endParaRPr lang="en-US" sz="18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1DE53-8C64-9242-9238-E557E5E86247}" type="slidenum">
              <a:rPr lang="en-US"/>
              <a:pPr/>
              <a:t>12</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dirty="0" smtClean="0"/>
          </a:p>
          <a:p>
            <a:endParaRPr lang="en-US" sz="18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1DE53-8C64-9242-9238-E557E5E86247}" type="slidenum">
              <a:rPr lang="en-US"/>
              <a:pPr/>
              <a:t>13</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dirty="0" smtClean="0"/>
          </a:p>
          <a:p>
            <a:endParaRPr lang="en-US" sz="18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D85DFA-3F0A-8F46-8800-13C8DF6BDC14}" type="datetimeFigureOut">
              <a:rPr lang="en-US" smtClean="0"/>
              <a:pPr/>
              <a:t>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85DFA-3F0A-8F46-8800-13C8DF6BDC14}" type="datetimeFigureOut">
              <a:rPr lang="en-US" smtClean="0"/>
              <a:pPr/>
              <a:t>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85DFA-3F0A-8F46-8800-13C8DF6BDC14}" type="datetimeFigureOut">
              <a:rPr lang="en-US" smtClean="0"/>
              <a:pPr/>
              <a:t>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smtClean="0"/>
            </a:lvl1pPr>
          </a:lstStyle>
          <a:p>
            <a:fld id="{AB4567EF-9557-4440-AE19-243C514C3C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85DFA-3F0A-8F46-8800-13C8DF6BDC14}" type="datetimeFigureOut">
              <a:rPr lang="en-US" smtClean="0"/>
              <a:pPr/>
              <a:t>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85DFA-3F0A-8F46-8800-13C8DF6BDC14}" type="datetimeFigureOut">
              <a:rPr lang="en-US" smtClean="0"/>
              <a:pPr/>
              <a:t>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D85DFA-3F0A-8F46-8800-13C8DF6BDC14}" type="datetimeFigureOut">
              <a:rPr lang="en-US" smtClean="0"/>
              <a:pPr/>
              <a:t>11/5/15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D85DFA-3F0A-8F46-8800-13C8DF6BDC14}" type="datetimeFigureOut">
              <a:rPr lang="en-US" smtClean="0"/>
              <a:pPr/>
              <a:t>11/5/15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D85DFA-3F0A-8F46-8800-13C8DF6BDC14}" type="datetimeFigureOut">
              <a:rPr lang="en-US" smtClean="0"/>
              <a:pPr/>
              <a:t>11/5/15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D85DFA-3F0A-8F46-8800-13C8DF6BDC14}" type="datetimeFigureOut">
              <a:rPr lang="en-US" smtClean="0"/>
              <a:pPr/>
              <a:t>11/5/15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85DFA-3F0A-8F46-8800-13C8DF6BDC14}" type="datetimeFigureOut">
              <a:rPr lang="en-US" smtClean="0"/>
              <a:pPr/>
              <a:t>11/5/15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85DFA-3F0A-8F46-8800-13C8DF6BDC14}" type="datetimeFigureOut">
              <a:rPr lang="en-US" smtClean="0"/>
              <a:pPr/>
              <a:t>11/5/15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A2707-83AC-8540-9C90-53062358BD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D85DFA-3F0A-8F46-8800-13C8DF6BDC14}" type="datetimeFigureOut">
              <a:rPr lang="en-US" smtClean="0"/>
              <a:pPr/>
              <a:t>11/5/15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FA2707-83AC-8540-9C90-53062358BD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normAutofit/>
          </a:bodyPr>
          <a:lstStyle/>
          <a:p>
            <a:r>
              <a:rPr lang="en-US" b="1" dirty="0" smtClean="0"/>
              <a:t>Overlay Networks : </a:t>
            </a:r>
            <a:br>
              <a:rPr lang="en-US" b="1" dirty="0" smtClean="0"/>
            </a:br>
            <a:r>
              <a:rPr lang="en-US" b="1" dirty="0" smtClean="0"/>
              <a:t>An </a:t>
            </a:r>
            <a:r>
              <a:rPr lang="en-US" b="1" dirty="0" err="1" smtClean="0"/>
              <a:t>Akamai</a:t>
            </a:r>
            <a:r>
              <a:rPr lang="en-US" b="1" dirty="0" smtClean="0"/>
              <a:t> Perspective</a:t>
            </a:r>
            <a:endParaRPr lang="en-US" b="1" dirty="0"/>
          </a:p>
        </p:txBody>
      </p:sp>
      <p:sp>
        <p:nvSpPr>
          <p:cNvPr id="5" name="Subtitle 4"/>
          <p:cNvSpPr>
            <a:spLocks noGrp="1"/>
          </p:cNvSpPr>
          <p:nvPr>
            <p:ph type="subTitle" idx="1"/>
          </p:nvPr>
        </p:nvSpPr>
        <p:spPr>
          <a:xfrm>
            <a:off x="914039" y="3492745"/>
            <a:ext cx="6858361" cy="1752600"/>
          </a:xfrm>
        </p:spPr>
        <p:txBody>
          <a:bodyPr>
            <a:normAutofit/>
          </a:bodyPr>
          <a:lstStyle/>
          <a:p>
            <a:r>
              <a:rPr lang="en-US" sz="2000" dirty="0" err="1" smtClean="0">
                <a:solidFill>
                  <a:schemeClr val="tx1"/>
                </a:solidFill>
              </a:rPr>
              <a:t>Ramesh</a:t>
            </a:r>
            <a:r>
              <a:rPr lang="en-US" sz="2000" dirty="0" smtClean="0">
                <a:solidFill>
                  <a:schemeClr val="tx1"/>
                </a:solidFill>
              </a:rPr>
              <a:t> K. </a:t>
            </a:r>
            <a:r>
              <a:rPr lang="en-US" sz="2000" dirty="0" err="1" smtClean="0">
                <a:solidFill>
                  <a:schemeClr val="tx1"/>
                </a:solidFill>
              </a:rPr>
              <a:t>Sitaraman</a:t>
            </a:r>
            <a:r>
              <a:rPr lang="en-US" sz="2000" dirty="0" smtClean="0">
                <a:solidFill>
                  <a:schemeClr val="tx1"/>
                </a:solidFill>
              </a:rPr>
              <a:t>, </a:t>
            </a:r>
            <a:r>
              <a:rPr lang="en-US" sz="2000" dirty="0" err="1" smtClean="0">
                <a:solidFill>
                  <a:schemeClr val="tx1"/>
                </a:solidFill>
              </a:rPr>
              <a:t>Mangesh</a:t>
            </a:r>
            <a:r>
              <a:rPr lang="en-US" sz="2000" dirty="0" smtClean="0">
                <a:solidFill>
                  <a:schemeClr val="tx1"/>
                </a:solidFill>
              </a:rPr>
              <a:t> </a:t>
            </a:r>
            <a:r>
              <a:rPr lang="en-US" sz="2000" dirty="0" err="1" smtClean="0">
                <a:solidFill>
                  <a:schemeClr val="tx1"/>
                </a:solidFill>
              </a:rPr>
              <a:t>Kasbekar</a:t>
            </a:r>
            <a:r>
              <a:rPr lang="en-US" sz="2000" dirty="0" smtClean="0">
                <a:solidFill>
                  <a:schemeClr val="tx1"/>
                </a:solidFill>
              </a:rPr>
              <a:t>, Woody Lichtenstein, Manish Jain</a:t>
            </a:r>
          </a:p>
          <a:p>
            <a:r>
              <a:rPr lang="en-US" sz="2000" dirty="0" err="1" smtClean="0">
                <a:solidFill>
                  <a:schemeClr val="tx1"/>
                </a:solidFill>
              </a:rPr>
              <a:t>Akamai</a:t>
            </a:r>
            <a:r>
              <a:rPr lang="en-US" sz="2000" dirty="0" smtClean="0">
                <a:solidFill>
                  <a:schemeClr val="tx1"/>
                </a:solidFill>
              </a:rPr>
              <a:t> Technologies Inc</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GB" b="1" dirty="0" smtClean="0"/>
              <a:t>Routing Overlays</a:t>
            </a:r>
            <a:endParaRPr lang="en-GB" b="1" dirty="0"/>
          </a:p>
        </p:txBody>
      </p:sp>
      <p:sp>
        <p:nvSpPr>
          <p:cNvPr id="48" name="TextBox 47"/>
          <p:cNvSpPr txBox="1"/>
          <p:nvPr/>
        </p:nvSpPr>
        <p:spPr>
          <a:xfrm>
            <a:off x="865932" y="1752600"/>
            <a:ext cx="7200258" cy="830997"/>
          </a:xfrm>
          <a:prstGeom prst="rect">
            <a:avLst/>
          </a:prstGeom>
          <a:noFill/>
        </p:spPr>
        <p:txBody>
          <a:bodyPr wrap="none" rtlCol="0">
            <a:spAutoFit/>
          </a:bodyPr>
          <a:lstStyle/>
          <a:p>
            <a:r>
              <a:rPr lang="en-US" sz="2400" dirty="0" smtClean="0"/>
              <a:t>Required for scaling up the delivery of dynamic contents </a:t>
            </a:r>
          </a:p>
          <a:p>
            <a:r>
              <a:rPr lang="en-US" sz="2400" dirty="0" smtClean="0"/>
              <a:t>and live streams. These are not cacheable.</a:t>
            </a:r>
            <a:endParaRPr lang="en-US" sz="2400" dirty="0"/>
          </a:p>
        </p:txBody>
      </p:sp>
      <p:pic>
        <p:nvPicPr>
          <p:cNvPr id="49" name="Picture 48"/>
          <p:cNvPicPr>
            <a:picLocks noChangeAspect="1"/>
          </p:cNvPicPr>
          <p:nvPr/>
        </p:nvPicPr>
        <p:blipFill>
          <a:blip r:embed="rId3"/>
          <a:stretch>
            <a:fillRect/>
          </a:stretch>
        </p:blipFill>
        <p:spPr>
          <a:xfrm>
            <a:off x="1885807" y="2472825"/>
            <a:ext cx="5205213" cy="3175223"/>
          </a:xfrm>
          <a:prstGeom prst="rect">
            <a:avLst/>
          </a:prstGeom>
        </p:spPr>
      </p:pic>
      <p:sp>
        <p:nvSpPr>
          <p:cNvPr id="50" name="TextBox 49"/>
          <p:cNvSpPr txBox="1"/>
          <p:nvPr/>
        </p:nvSpPr>
        <p:spPr>
          <a:xfrm>
            <a:off x="432730" y="5703838"/>
            <a:ext cx="8430513" cy="1477328"/>
          </a:xfrm>
          <a:prstGeom prst="rect">
            <a:avLst/>
          </a:prstGeom>
          <a:noFill/>
        </p:spPr>
        <p:txBody>
          <a:bodyPr wrap="none" rtlCol="0">
            <a:spAutoFit/>
          </a:bodyPr>
          <a:lstStyle/>
          <a:p>
            <a:r>
              <a:rPr lang="en-US" dirty="0" smtClean="0"/>
              <a:t>An end-user (EU) downloads dynamic content from an edge server (ES). The edge server </a:t>
            </a:r>
          </a:p>
          <a:p>
            <a:r>
              <a:rPr lang="en-US" dirty="0" smtClean="0"/>
              <a:t>in turn can download directly from origin (O) or through a set of alternate overlay paths </a:t>
            </a:r>
          </a:p>
          <a:p>
            <a:r>
              <a:rPr lang="en-US" dirty="0" smtClean="0"/>
              <a:t>constructed between the edge server (ES) and </a:t>
            </a:r>
            <a:r>
              <a:rPr lang="en-US" dirty="0" smtClean="0">
                <a:solidFill>
                  <a:srgbClr val="FF0000"/>
                </a:solidFill>
              </a:rPr>
              <a:t>a reverse proxy </a:t>
            </a:r>
            <a:r>
              <a:rPr lang="en-US" dirty="0" smtClean="0"/>
              <a:t>(I</a:t>
            </a:r>
            <a:r>
              <a:rPr lang="en-US" baseline="-25000" dirty="0" smtClean="0"/>
              <a:t>1</a:t>
            </a:r>
            <a:r>
              <a:rPr lang="en-US" dirty="0" smtClean="0"/>
              <a:t>)</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GB" b="1" dirty="0" smtClean="0"/>
              <a:t>Routing Overlays</a:t>
            </a:r>
            <a:endParaRPr lang="en-GB" b="1" dirty="0"/>
          </a:p>
        </p:txBody>
      </p:sp>
      <p:pic>
        <p:nvPicPr>
          <p:cNvPr id="49" name="Picture 48"/>
          <p:cNvPicPr>
            <a:picLocks noChangeAspect="1"/>
          </p:cNvPicPr>
          <p:nvPr/>
        </p:nvPicPr>
        <p:blipFill>
          <a:blip r:embed="rId3"/>
          <a:stretch>
            <a:fillRect/>
          </a:stretch>
        </p:blipFill>
        <p:spPr>
          <a:xfrm>
            <a:off x="0" y="1752600"/>
            <a:ext cx="4783860" cy="3403432"/>
          </a:xfrm>
          <a:prstGeom prst="rect">
            <a:avLst/>
          </a:prstGeom>
        </p:spPr>
      </p:pic>
      <p:sp>
        <p:nvSpPr>
          <p:cNvPr id="2" name="TextBox 1"/>
          <p:cNvSpPr txBox="1"/>
          <p:nvPr/>
        </p:nvSpPr>
        <p:spPr>
          <a:xfrm>
            <a:off x="4451181" y="2065500"/>
            <a:ext cx="4446256" cy="2862323"/>
          </a:xfrm>
          <a:prstGeom prst="rect">
            <a:avLst/>
          </a:prstGeom>
          <a:noFill/>
        </p:spPr>
        <p:txBody>
          <a:bodyPr wrap="square" rtlCol="0">
            <a:spAutoFit/>
          </a:bodyPr>
          <a:lstStyle/>
          <a:p>
            <a:r>
              <a:rPr lang="en-US" dirty="0"/>
              <a:t>The overlay construction </a:t>
            </a:r>
            <a:r>
              <a:rPr lang="en-US" dirty="0" smtClean="0"/>
              <a:t>algorithm typically </a:t>
            </a:r>
            <a:r>
              <a:rPr lang="en-US" dirty="0"/>
              <a:t>chooses a </a:t>
            </a:r>
            <a:r>
              <a:rPr lang="en-US" b="1" dirty="0" smtClean="0">
                <a:solidFill>
                  <a:srgbClr val="FF0000"/>
                </a:solidFill>
              </a:rPr>
              <a:t>reverse </a:t>
            </a:r>
            <a:r>
              <a:rPr lang="en-US" b="1" dirty="0">
                <a:solidFill>
                  <a:srgbClr val="FF0000"/>
                </a:solidFill>
              </a:rPr>
              <a:t>proxy </a:t>
            </a:r>
            <a:r>
              <a:rPr lang="en-US" dirty="0" smtClean="0"/>
              <a:t>close </a:t>
            </a:r>
            <a:r>
              <a:rPr lang="en-US" dirty="0"/>
              <a:t>to or even co-located with the </a:t>
            </a:r>
            <a:r>
              <a:rPr lang="en-US" dirty="0" smtClean="0"/>
              <a:t>origin. The reverse </a:t>
            </a:r>
            <a:r>
              <a:rPr lang="en-US" dirty="0"/>
              <a:t>proxy </a:t>
            </a:r>
            <a:r>
              <a:rPr lang="en-US" dirty="0" smtClean="0"/>
              <a:t>must have the </a:t>
            </a:r>
            <a:r>
              <a:rPr lang="en-US" dirty="0"/>
              <a:t>smallest </a:t>
            </a:r>
            <a:r>
              <a:rPr lang="en-US" dirty="0" smtClean="0"/>
              <a:t>possible latency. </a:t>
            </a:r>
            <a:r>
              <a:rPr lang="en-US" dirty="0"/>
              <a:t>Further, while the </a:t>
            </a:r>
            <a:r>
              <a:rPr lang="en-US" dirty="0" smtClean="0"/>
              <a:t>overlay provider </a:t>
            </a:r>
            <a:r>
              <a:rPr lang="en-US" dirty="0"/>
              <a:t>can ensure </a:t>
            </a:r>
            <a:r>
              <a:rPr lang="en-US" dirty="0" smtClean="0"/>
              <a:t>persistent </a:t>
            </a:r>
            <a:r>
              <a:rPr lang="en-US" dirty="0"/>
              <a:t>TCP connections between any two nodes </a:t>
            </a:r>
            <a:r>
              <a:rPr lang="en-US" dirty="0" smtClean="0"/>
              <a:t>of the </a:t>
            </a:r>
            <a:r>
              <a:rPr lang="en-US" dirty="0"/>
              <a:t>overlay, the </a:t>
            </a:r>
            <a:r>
              <a:rPr lang="en-US" dirty="0" smtClean="0"/>
              <a:t>first </a:t>
            </a:r>
            <a:r>
              <a:rPr lang="en-US" dirty="0"/>
              <a:t>hop is </a:t>
            </a:r>
            <a:r>
              <a:rPr lang="en-US" dirty="0" smtClean="0"/>
              <a:t>dependent </a:t>
            </a:r>
            <a:r>
              <a:rPr lang="en-US" dirty="0"/>
              <a:t>on the origin that </a:t>
            </a:r>
            <a:r>
              <a:rPr lang="en-US" dirty="0" smtClean="0"/>
              <a:t>is controlled </a:t>
            </a:r>
            <a:r>
              <a:rPr lang="en-US" dirty="0"/>
              <a:t>by the content provider. </a:t>
            </a:r>
          </a:p>
          <a:p>
            <a:endParaRPr lang="en-US" dirty="0"/>
          </a:p>
        </p:txBody>
      </p:sp>
    </p:spTree>
    <p:extLst>
      <p:ext uri="{BB962C8B-B14F-4D97-AF65-F5344CB8AC3E}">
        <p14:creationId xmlns:p14="http://schemas.microsoft.com/office/powerpoint/2010/main" val="104048793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GB" b="1" dirty="0" smtClean="0"/>
              <a:t>Routing Overlays</a:t>
            </a:r>
            <a:endParaRPr lang="en-GB" b="1" dirty="0"/>
          </a:p>
        </p:txBody>
      </p:sp>
      <p:sp>
        <p:nvSpPr>
          <p:cNvPr id="50" name="TextBox 49"/>
          <p:cNvSpPr txBox="1"/>
          <p:nvPr/>
        </p:nvSpPr>
        <p:spPr>
          <a:xfrm>
            <a:off x="1192826" y="5703838"/>
            <a:ext cx="6226772" cy="646331"/>
          </a:xfrm>
          <a:prstGeom prst="rect">
            <a:avLst/>
          </a:prstGeom>
          <a:noFill/>
        </p:spPr>
        <p:txBody>
          <a:bodyPr wrap="none" rtlCol="0">
            <a:spAutoFit/>
          </a:bodyPr>
          <a:lstStyle/>
          <a:p>
            <a:r>
              <a:rPr lang="en-US" dirty="0" smtClean="0"/>
              <a:t>Performance of the routing overlay during an undersea  cable cut</a:t>
            </a:r>
          </a:p>
          <a:p>
            <a:r>
              <a:rPr lang="en-US" dirty="0" smtClean="0"/>
              <a:t> from Europe to Asia in 2010</a:t>
            </a:r>
            <a:endParaRPr lang="en-US" dirty="0"/>
          </a:p>
        </p:txBody>
      </p:sp>
      <p:pic>
        <p:nvPicPr>
          <p:cNvPr id="6" name="Picture 5"/>
          <p:cNvPicPr>
            <a:picLocks noChangeAspect="1"/>
          </p:cNvPicPr>
          <p:nvPr/>
        </p:nvPicPr>
        <p:blipFill>
          <a:blip r:embed="rId3"/>
          <a:stretch>
            <a:fillRect/>
          </a:stretch>
        </p:blipFill>
        <p:spPr>
          <a:xfrm>
            <a:off x="977549" y="1568368"/>
            <a:ext cx="6915735" cy="4135470"/>
          </a:xfrm>
          <a:prstGeom prst="rect">
            <a:avLst/>
          </a:prstGeom>
        </p:spPr>
      </p:pic>
      <p:sp>
        <p:nvSpPr>
          <p:cNvPr id="7" name="TextBox 6"/>
          <p:cNvSpPr txBox="1"/>
          <p:nvPr/>
        </p:nvSpPr>
        <p:spPr>
          <a:xfrm>
            <a:off x="5552102" y="2905810"/>
            <a:ext cx="1620380" cy="369332"/>
          </a:xfrm>
          <a:prstGeom prst="rect">
            <a:avLst/>
          </a:prstGeom>
          <a:noFill/>
          <a:ln>
            <a:solidFill>
              <a:srgbClr val="4F81BD"/>
            </a:solidFill>
          </a:ln>
        </p:spPr>
        <p:txBody>
          <a:bodyPr wrap="none" rtlCol="0">
            <a:spAutoFit/>
          </a:bodyPr>
          <a:lstStyle/>
          <a:p>
            <a:r>
              <a:rPr lang="en-US" dirty="0" smtClean="0">
                <a:solidFill>
                  <a:srgbClr val="FF0000"/>
                </a:solidFill>
              </a:rPr>
              <a:t>Download time</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GB" b="1" dirty="0" smtClean="0"/>
              <a:t>Security Overlay</a:t>
            </a:r>
            <a:endParaRPr lang="en-GB" b="1" dirty="0"/>
          </a:p>
        </p:txBody>
      </p:sp>
      <p:sp>
        <p:nvSpPr>
          <p:cNvPr id="50" name="TextBox 49"/>
          <p:cNvSpPr txBox="1"/>
          <p:nvPr/>
        </p:nvSpPr>
        <p:spPr>
          <a:xfrm>
            <a:off x="392723" y="2026010"/>
            <a:ext cx="8381897" cy="3477875"/>
          </a:xfrm>
          <a:prstGeom prst="rect">
            <a:avLst/>
          </a:prstGeom>
          <a:noFill/>
        </p:spPr>
        <p:txBody>
          <a:bodyPr wrap="none" rtlCol="0">
            <a:spAutoFit/>
          </a:bodyPr>
          <a:lstStyle/>
          <a:p>
            <a:r>
              <a:rPr lang="en-US" sz="2000" dirty="0" smtClean="0"/>
              <a:t>To </a:t>
            </a:r>
            <a:r>
              <a:rPr lang="en-US" sz="2000" dirty="0" smtClean="0"/>
              <a:t>combat </a:t>
            </a:r>
            <a:r>
              <a:rPr lang="en-US" sz="2000" dirty="0" err="1" smtClean="0"/>
              <a:t>DDoS</a:t>
            </a:r>
            <a:r>
              <a:rPr lang="en-US" sz="2000" dirty="0" smtClean="0"/>
              <a:t>, o</a:t>
            </a:r>
            <a:r>
              <a:rPr lang="en-US" sz="2000" dirty="0" smtClean="0"/>
              <a:t>ne approach taken by Akamai is to </a:t>
            </a:r>
            <a:r>
              <a:rPr lang="en-US" sz="2000" dirty="0" smtClean="0">
                <a:solidFill>
                  <a:srgbClr val="0000FF"/>
                </a:solidFill>
              </a:rPr>
              <a:t>deploy shared spare </a:t>
            </a:r>
          </a:p>
          <a:p>
            <a:r>
              <a:rPr lang="en-US" sz="2000" dirty="0" smtClean="0">
                <a:solidFill>
                  <a:srgbClr val="0000FF"/>
                </a:solidFill>
              </a:rPr>
              <a:t>capacity of servers</a:t>
            </a:r>
            <a:r>
              <a:rPr lang="en-US" sz="2000" dirty="0" smtClean="0"/>
              <a:t>. </a:t>
            </a:r>
            <a:r>
              <a:rPr lang="en-US" sz="2000" dirty="0" smtClean="0"/>
              <a:t>The </a:t>
            </a:r>
            <a:r>
              <a:rPr lang="en-US" sz="2000" dirty="0"/>
              <a:t>spare capacity that can be made available should be </a:t>
            </a:r>
            <a:endParaRPr lang="en-US" sz="2000" dirty="0" smtClean="0"/>
          </a:p>
          <a:p>
            <a:r>
              <a:rPr lang="en-US" sz="2000" dirty="0" smtClean="0"/>
              <a:t>large enough so that </a:t>
            </a:r>
            <a:r>
              <a:rPr lang="en-US" sz="2000" dirty="0"/>
              <a:t>it is unlikely to be overwhelmed even by the largest </a:t>
            </a:r>
            <a:r>
              <a:rPr lang="en-US" sz="2000" dirty="0" err="1"/>
              <a:t>DDoS</a:t>
            </a:r>
            <a:endParaRPr lang="en-US" sz="2000" dirty="0"/>
          </a:p>
          <a:p>
            <a:r>
              <a:rPr lang="en-US" sz="2000" dirty="0"/>
              <a:t>attacks that are likely to occur. Thus the spare capacity can be used </a:t>
            </a:r>
            <a:r>
              <a:rPr lang="en-US" sz="2000" dirty="0" smtClean="0"/>
              <a:t>to hold </a:t>
            </a:r>
            <a:r>
              <a:rPr lang="en-US" sz="2000" dirty="0"/>
              <a:t>a </a:t>
            </a:r>
            <a:endParaRPr lang="en-US" sz="2000" dirty="0" smtClean="0"/>
          </a:p>
          <a:p>
            <a:r>
              <a:rPr lang="en-US" sz="2000" dirty="0" smtClean="0"/>
              <a:t>high</a:t>
            </a:r>
            <a:r>
              <a:rPr lang="en-US" sz="2000" dirty="0"/>
              <a:t>-volume attack away from the origin servers. </a:t>
            </a:r>
            <a:endParaRPr lang="en-US" sz="2000" dirty="0" smtClean="0"/>
          </a:p>
          <a:p>
            <a:endParaRPr lang="en-US" sz="2000" dirty="0"/>
          </a:p>
          <a:p>
            <a:r>
              <a:rPr lang="en-US" sz="2000" dirty="0" smtClean="0"/>
              <a:t>Other approaches include firewalling the </a:t>
            </a:r>
            <a:r>
              <a:rPr lang="en-US" sz="2000" dirty="0"/>
              <a:t>origin from users not </a:t>
            </a:r>
            <a:r>
              <a:rPr lang="en-US" sz="2000" dirty="0" smtClean="0"/>
              <a:t>in a </a:t>
            </a:r>
            <a:r>
              <a:rPr lang="en-US" sz="2000" dirty="0" smtClean="0">
                <a:solidFill>
                  <a:srgbClr val="0000FF"/>
                </a:solidFill>
              </a:rPr>
              <a:t>specified </a:t>
            </a:r>
          </a:p>
          <a:p>
            <a:r>
              <a:rPr lang="en-US" sz="2000" dirty="0" err="1" smtClean="0">
                <a:solidFill>
                  <a:srgbClr val="0000FF"/>
                </a:solidFill>
              </a:rPr>
              <a:t>ip</a:t>
            </a:r>
            <a:r>
              <a:rPr lang="en-US" sz="2000" dirty="0" smtClean="0">
                <a:solidFill>
                  <a:srgbClr val="0000FF"/>
                </a:solidFill>
              </a:rPr>
              <a:t> </a:t>
            </a:r>
            <a:r>
              <a:rPr lang="en-US" sz="2000" dirty="0">
                <a:solidFill>
                  <a:srgbClr val="0000FF"/>
                </a:solidFill>
              </a:rPr>
              <a:t>address </a:t>
            </a:r>
            <a:r>
              <a:rPr lang="en-US" sz="2000" dirty="0"/>
              <a:t>range, thus easily identifying and blocking any </a:t>
            </a:r>
            <a:r>
              <a:rPr lang="en-US" sz="2000" dirty="0" smtClean="0"/>
              <a:t>traffic</a:t>
            </a:r>
            <a:r>
              <a:rPr lang="en-US" sz="2000" dirty="0"/>
              <a:t> </a:t>
            </a:r>
            <a:r>
              <a:rPr lang="en-US" sz="2000" dirty="0" smtClean="0"/>
              <a:t>that </a:t>
            </a:r>
            <a:r>
              <a:rPr lang="en-US" sz="2000" dirty="0"/>
              <a:t>arrives at </a:t>
            </a:r>
            <a:endParaRPr lang="en-US" sz="2000" dirty="0" smtClean="0"/>
          </a:p>
          <a:p>
            <a:r>
              <a:rPr lang="en-US" sz="2000" dirty="0" smtClean="0"/>
              <a:t>the </a:t>
            </a:r>
            <a:r>
              <a:rPr lang="en-US" sz="2000" dirty="0"/>
              <a:t>origin from outside the secure </a:t>
            </a:r>
            <a:r>
              <a:rPr lang="en-US" sz="2000" dirty="0" err="1"/>
              <a:t>overla</a:t>
            </a:r>
            <a:endParaRPr lang="en-US" sz="2000" dirty="0"/>
          </a:p>
          <a:p>
            <a:endParaRPr lang="en-US" sz="2000" dirty="0"/>
          </a:p>
          <a:p>
            <a:r>
              <a:rPr lang="en-US" sz="2000" dirty="0" smtClean="0"/>
              <a:t> </a:t>
            </a:r>
            <a:endParaRPr lang="en-US" sz="2000" dirty="0"/>
          </a:p>
        </p:txBody>
      </p:sp>
    </p:spTree>
    <p:extLst>
      <p:ext uri="{BB962C8B-B14F-4D97-AF65-F5344CB8AC3E}">
        <p14:creationId xmlns:p14="http://schemas.microsoft.com/office/powerpoint/2010/main" val="340238933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685800" y="284961"/>
            <a:ext cx="7772400" cy="1143000"/>
          </a:xfrm>
        </p:spPr>
        <p:txBody>
          <a:bodyPr/>
          <a:lstStyle/>
          <a:p>
            <a:r>
              <a:rPr lang="en-GB" b="1" dirty="0" smtClean="0"/>
              <a:t>The Last Mile</a:t>
            </a:r>
            <a:endParaRPr lang="en-GB" b="1" dirty="0"/>
          </a:p>
        </p:txBody>
      </p:sp>
      <p:sp>
        <p:nvSpPr>
          <p:cNvPr id="8" name="Rectangle 7"/>
          <p:cNvSpPr/>
          <p:nvPr/>
        </p:nvSpPr>
        <p:spPr>
          <a:xfrm>
            <a:off x="330738" y="1448786"/>
            <a:ext cx="8563104" cy="4154983"/>
          </a:xfrm>
          <a:prstGeom prst="rect">
            <a:avLst/>
          </a:prstGeom>
        </p:spPr>
        <p:txBody>
          <a:bodyPr wrap="square">
            <a:spAutoFit/>
          </a:bodyPr>
          <a:lstStyle/>
          <a:p>
            <a:r>
              <a:rPr lang="en-US" sz="2400" dirty="0" smtClean="0"/>
              <a:t>Content from an edge server is distributed by a </a:t>
            </a:r>
            <a:r>
              <a:rPr lang="en-US" sz="2400" dirty="0" err="1" smtClean="0">
                <a:solidFill>
                  <a:srgbClr val="0000FF"/>
                </a:solidFill>
              </a:rPr>
              <a:t>BitTorrent</a:t>
            </a:r>
            <a:r>
              <a:rPr lang="en-US" sz="2400" dirty="0" smtClean="0">
                <a:solidFill>
                  <a:srgbClr val="0000FF"/>
                </a:solidFill>
              </a:rPr>
              <a:t>-</a:t>
            </a:r>
            <a:r>
              <a:rPr lang="en-US" sz="2400" dirty="0" smtClean="0">
                <a:solidFill>
                  <a:srgbClr val="0000FF"/>
                </a:solidFill>
              </a:rPr>
              <a:t>like</a:t>
            </a:r>
            <a:r>
              <a:rPr lang="en-US" sz="2400" dirty="0" smtClean="0"/>
              <a:t> </a:t>
            </a:r>
            <a:r>
              <a:rPr lang="en-US" sz="2400" dirty="0" smtClean="0">
                <a:solidFill>
                  <a:srgbClr val="0000FF"/>
                </a:solidFill>
              </a:rPr>
              <a:t>mechanism </a:t>
            </a:r>
            <a:r>
              <a:rPr lang="en-US" sz="2400" dirty="0" smtClean="0"/>
              <a:t>to the end users. </a:t>
            </a:r>
            <a:r>
              <a:rPr lang="en-US" sz="2400" dirty="0" smtClean="0"/>
              <a:t>However, </a:t>
            </a:r>
            <a:r>
              <a:rPr lang="en-US" sz="2400" dirty="0" smtClean="0">
                <a:solidFill>
                  <a:srgbClr val="FF0000"/>
                </a:solidFill>
              </a:rPr>
              <a:t>Red </a:t>
            </a:r>
            <a:r>
              <a:rPr lang="en-US" sz="2400" dirty="0" smtClean="0">
                <a:solidFill>
                  <a:srgbClr val="FF0000"/>
                </a:solidFill>
              </a:rPr>
              <a:t>Swoosh </a:t>
            </a:r>
            <a:r>
              <a:rPr lang="en-US" sz="2400" dirty="0" smtClean="0"/>
              <a:t>(acquired by Akamai for $15 million </a:t>
            </a:r>
            <a:r>
              <a:rPr lang="en-US" sz="2400" dirty="0" smtClean="0"/>
              <a:t>in 2007 did not last for more than a year.</a:t>
            </a:r>
          </a:p>
          <a:p>
            <a:endParaRPr lang="en-US" sz="2400" dirty="0"/>
          </a:p>
          <a:p>
            <a:r>
              <a:rPr lang="en-US" sz="2400" b="1" dirty="0"/>
              <a:t>Facebook to </a:t>
            </a:r>
            <a:r>
              <a:rPr lang="en-US" sz="2400" b="1" dirty="0" smtClean="0"/>
              <a:t>optimize </a:t>
            </a:r>
            <a:r>
              <a:rPr lang="en-US" sz="2400" b="1" dirty="0"/>
              <a:t>mobile CDN with </a:t>
            </a:r>
            <a:r>
              <a:rPr lang="en-US" sz="2400" b="1" dirty="0" err="1"/>
              <a:t>QuickFire</a:t>
            </a:r>
            <a:r>
              <a:rPr lang="en-US" sz="2400" b="1" dirty="0"/>
              <a:t> purchase</a:t>
            </a:r>
          </a:p>
          <a:p>
            <a:r>
              <a:rPr lang="en-US" sz="2400" dirty="0"/>
              <a:t>January 9, 2015 </a:t>
            </a:r>
            <a:endParaRPr lang="en-US" sz="2400" dirty="0" smtClean="0"/>
          </a:p>
          <a:p>
            <a:r>
              <a:rPr lang="en-US" sz="2400" dirty="0" smtClean="0"/>
              <a:t>Facebook </a:t>
            </a:r>
            <a:r>
              <a:rPr lang="en-US" sz="2400" dirty="0"/>
              <a:t>is targeting mobile video with the </a:t>
            </a:r>
            <a:r>
              <a:rPr lang="en-US" sz="2400" dirty="0" err="1" smtClean="0"/>
              <a:t>QuickFire</a:t>
            </a:r>
            <a:r>
              <a:rPr lang="en-US" sz="2400" dirty="0" smtClean="0"/>
              <a:t> </a:t>
            </a:r>
            <a:r>
              <a:rPr lang="en-US" sz="2400" dirty="0"/>
              <a:t>Networks, in a bid to upgrade its mobile video hosting capabilities. The San Diego-based startup </a:t>
            </a:r>
            <a:r>
              <a:rPr lang="en-US" sz="2400" dirty="0" smtClean="0"/>
              <a:t>utilizes </a:t>
            </a:r>
            <a:r>
              <a:rPr lang="en-US" sz="2400" dirty="0"/>
              <a:t>bandwidth compression technology to reduce the amount of capacity required to host video online.</a:t>
            </a:r>
          </a:p>
          <a:p>
            <a:endParaRPr lang="en-US" sz="2400" dirty="0"/>
          </a:p>
        </p:txBody>
      </p:sp>
      <p:sp>
        <p:nvSpPr>
          <p:cNvPr id="2" name="Rounded Rectangle 1"/>
          <p:cNvSpPr/>
          <p:nvPr/>
        </p:nvSpPr>
        <p:spPr>
          <a:xfrm>
            <a:off x="244800" y="2807173"/>
            <a:ext cx="8563104" cy="2568468"/>
          </a:xfrm>
          <a:prstGeom prst="roundRect">
            <a:avLst/>
          </a:prstGeom>
          <a:noFill/>
          <a:ln w="38100" cmpd="sng">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Overlay Networks?</a:t>
            </a:r>
            <a:endParaRPr lang="en-US" b="1" dirty="0"/>
          </a:p>
        </p:txBody>
      </p:sp>
      <p:sp>
        <p:nvSpPr>
          <p:cNvPr id="7" name="TextBox 6"/>
          <p:cNvSpPr txBox="1"/>
          <p:nvPr/>
        </p:nvSpPr>
        <p:spPr>
          <a:xfrm>
            <a:off x="457200" y="1772029"/>
            <a:ext cx="8095258" cy="3046988"/>
          </a:xfrm>
          <a:prstGeom prst="rect">
            <a:avLst/>
          </a:prstGeom>
          <a:noFill/>
        </p:spPr>
        <p:txBody>
          <a:bodyPr wrap="square" rtlCol="0">
            <a:spAutoFit/>
          </a:bodyPr>
          <a:lstStyle/>
          <a:p>
            <a:pPr>
              <a:buFont typeface="Arial"/>
              <a:buChar char="•"/>
            </a:pPr>
            <a:r>
              <a:rPr lang="en-US" sz="2400" dirty="0" smtClean="0"/>
              <a:t>  Today's Internet is a vast patchwork of more than 13,000 autonomous  networks that often compete for business. </a:t>
            </a:r>
          </a:p>
          <a:p>
            <a:pPr>
              <a:buFont typeface="Arial"/>
              <a:buChar char="•"/>
            </a:pPr>
            <a:endParaRPr lang="en-US" sz="2400" dirty="0" smtClean="0"/>
          </a:p>
          <a:p>
            <a:pPr>
              <a:buFont typeface="Arial"/>
              <a:buChar char="•"/>
            </a:pPr>
            <a:r>
              <a:rPr lang="en-US" sz="2400" dirty="0" smtClean="0"/>
              <a:t>   Failures and security breach are routine occurrences.</a:t>
            </a:r>
          </a:p>
          <a:p>
            <a:pPr>
              <a:buFont typeface="Arial"/>
              <a:buChar char="•"/>
            </a:pPr>
            <a:endParaRPr lang="en-US" sz="2400" dirty="0" smtClean="0"/>
          </a:p>
          <a:p>
            <a:pPr>
              <a:buFont typeface="Arial"/>
              <a:buChar char="•"/>
            </a:pPr>
            <a:r>
              <a:rPr lang="en-US" sz="2400" dirty="0" smtClean="0"/>
              <a:t>   The </a:t>
            </a:r>
            <a:r>
              <a:rPr lang="en-US" sz="2400" b="1" dirty="0" smtClean="0">
                <a:solidFill>
                  <a:srgbClr val="0000FF"/>
                </a:solidFill>
              </a:rPr>
              <a:t>gap</a:t>
            </a:r>
            <a:r>
              <a:rPr lang="en-US" sz="2400" dirty="0" smtClean="0"/>
              <a:t> between what the Internet offers and what the user wants is bridged by </a:t>
            </a:r>
            <a:r>
              <a:rPr lang="en-US" sz="2400" b="1" dirty="0" smtClean="0">
                <a:solidFill>
                  <a:srgbClr val="FF0000"/>
                </a:solidFill>
              </a:rPr>
              <a:t>Overlay networks</a:t>
            </a:r>
          </a:p>
          <a:p>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Virtualization</a:t>
            </a:r>
            <a:endParaRPr lang="en-US" b="1" dirty="0"/>
          </a:p>
        </p:txBody>
      </p:sp>
      <p:sp>
        <p:nvSpPr>
          <p:cNvPr id="7" name="TextBox 6"/>
          <p:cNvSpPr txBox="1"/>
          <p:nvPr/>
        </p:nvSpPr>
        <p:spPr>
          <a:xfrm>
            <a:off x="909409" y="2107193"/>
            <a:ext cx="7230351" cy="1846659"/>
          </a:xfrm>
          <a:prstGeom prst="rect">
            <a:avLst/>
          </a:prstGeom>
          <a:noFill/>
        </p:spPr>
        <p:txBody>
          <a:bodyPr wrap="square" rtlCol="0">
            <a:spAutoFit/>
          </a:bodyPr>
          <a:lstStyle/>
          <a:p>
            <a:r>
              <a:rPr lang="en-US" sz="2400" dirty="0" smtClean="0"/>
              <a:t>The fundamental idea is rooted in the </a:t>
            </a:r>
            <a:r>
              <a:rPr lang="en-US" sz="2400" dirty="0" smtClean="0">
                <a:solidFill>
                  <a:srgbClr val="0000FF"/>
                </a:solidFill>
              </a:rPr>
              <a:t>age-old computing paradigm of </a:t>
            </a:r>
            <a:r>
              <a:rPr lang="en-US" sz="2400" b="1" dirty="0" smtClean="0">
                <a:solidFill>
                  <a:srgbClr val="0000FF"/>
                </a:solidFill>
              </a:rPr>
              <a:t>virtualization</a:t>
            </a:r>
            <a:r>
              <a:rPr lang="en-US" sz="2400" dirty="0" smtClean="0"/>
              <a:t> that states that “if you do not have what you want, then you can virtually create what you want with what you have.”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Overlay Networks</a:t>
            </a:r>
            <a:endParaRPr lang="en-US" b="1" dirty="0"/>
          </a:p>
        </p:txBody>
      </p:sp>
      <p:sp>
        <p:nvSpPr>
          <p:cNvPr id="7" name="TextBox 6"/>
          <p:cNvSpPr txBox="1"/>
          <p:nvPr/>
        </p:nvSpPr>
        <p:spPr>
          <a:xfrm>
            <a:off x="457200" y="1772029"/>
            <a:ext cx="8095258" cy="3785652"/>
          </a:xfrm>
          <a:prstGeom prst="rect">
            <a:avLst/>
          </a:prstGeom>
          <a:noFill/>
        </p:spPr>
        <p:txBody>
          <a:bodyPr wrap="square" rtlCol="0">
            <a:spAutoFit/>
          </a:bodyPr>
          <a:lstStyle/>
          <a:p>
            <a:pPr>
              <a:buFont typeface="Arial"/>
              <a:buChar char="•"/>
            </a:pPr>
            <a:r>
              <a:rPr lang="en-US" sz="2400" dirty="0" smtClean="0"/>
              <a:t> </a:t>
            </a:r>
            <a:r>
              <a:rPr lang="en-US" sz="2400" b="1" dirty="0" smtClean="0">
                <a:solidFill>
                  <a:srgbClr val="0000FF"/>
                </a:solidFill>
              </a:rPr>
              <a:t>Caching overlays </a:t>
            </a:r>
            <a:r>
              <a:rPr lang="en-US" sz="2400" dirty="0" smtClean="0"/>
              <a:t>deliver online immutable content at a larger scale</a:t>
            </a:r>
          </a:p>
          <a:p>
            <a:pPr>
              <a:buFont typeface="Arial"/>
              <a:buChar char="•"/>
            </a:pPr>
            <a:endParaRPr lang="en-US" sz="2400" dirty="0" smtClean="0"/>
          </a:p>
          <a:p>
            <a:pPr>
              <a:buFont typeface="Arial"/>
              <a:buChar char="•"/>
            </a:pPr>
            <a:r>
              <a:rPr lang="en-US" sz="2400" dirty="0" smtClean="0"/>
              <a:t> </a:t>
            </a:r>
            <a:r>
              <a:rPr lang="en-US" sz="2400" b="1" dirty="0" smtClean="0">
                <a:solidFill>
                  <a:srgbClr val="0000FF"/>
                </a:solidFill>
              </a:rPr>
              <a:t>Routing overlays </a:t>
            </a:r>
            <a:r>
              <a:rPr lang="en-US" sz="2400" dirty="0" smtClean="0"/>
              <a:t>deliver dynamic content with good efficiency – improves latency and throughput</a:t>
            </a:r>
          </a:p>
          <a:p>
            <a:pPr>
              <a:buFont typeface="Arial"/>
              <a:buChar char="•"/>
            </a:pPr>
            <a:endParaRPr lang="en-US" sz="2400" dirty="0" smtClean="0"/>
          </a:p>
          <a:p>
            <a:pPr>
              <a:buFont typeface="Arial"/>
              <a:buChar char="•"/>
            </a:pPr>
            <a:r>
              <a:rPr lang="en-US" sz="2400" dirty="0" smtClean="0"/>
              <a:t> </a:t>
            </a:r>
            <a:r>
              <a:rPr lang="en-US" sz="2400" b="1" dirty="0" smtClean="0">
                <a:solidFill>
                  <a:srgbClr val="0000FF"/>
                </a:solidFill>
              </a:rPr>
              <a:t>Security overlays </a:t>
            </a:r>
            <a:r>
              <a:rPr lang="en-US" sz="2400" dirty="0" smtClean="0"/>
              <a:t>improve the security and mitigates </a:t>
            </a:r>
            <a:r>
              <a:rPr lang="en-US" sz="2400" dirty="0" err="1" smtClean="0"/>
              <a:t>DDoS</a:t>
            </a:r>
            <a:endParaRPr lang="en-US" sz="2400" dirty="0" smtClean="0"/>
          </a:p>
          <a:p>
            <a:pPr>
              <a:buFont typeface="Arial"/>
              <a:buChar char="•"/>
            </a:pPr>
            <a:endParaRPr lang="en-US" sz="2400" dirty="0" smtClean="0"/>
          </a:p>
          <a:p>
            <a:pPr>
              <a:buFont typeface="Arial"/>
              <a:buChar char="•"/>
            </a:pPr>
            <a:endParaRPr lang="en-US" sz="2400" dirty="0" smtClean="0"/>
          </a:p>
          <a:p>
            <a:r>
              <a:rPr lang="en-US" sz="2400" dirty="0" smtClean="0"/>
              <a:t> </a:t>
            </a:r>
            <a:r>
              <a:rPr lang="en-US" sz="2400" i="1" dirty="0" smtClean="0">
                <a:solidFill>
                  <a:srgbClr val="660066"/>
                </a:solidFill>
              </a:rPr>
              <a:t>Often used together as a part of a single solution</a:t>
            </a:r>
            <a:endParaRPr lang="en-US" i="1" dirty="0">
              <a:solidFill>
                <a:srgbClr val="6600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smtClean="0"/>
              <a:t>Overlay Networks</a:t>
            </a:r>
            <a:endParaRPr lang="en-US" b="1" dirty="0"/>
          </a:p>
        </p:txBody>
      </p:sp>
      <p:pic>
        <p:nvPicPr>
          <p:cNvPr id="5" name="Picture 4"/>
          <p:cNvPicPr>
            <a:picLocks noChangeAspect="1"/>
          </p:cNvPicPr>
          <p:nvPr/>
        </p:nvPicPr>
        <p:blipFill>
          <a:blip r:embed="rId3"/>
          <a:stretch>
            <a:fillRect/>
          </a:stretch>
        </p:blipFill>
        <p:spPr>
          <a:xfrm>
            <a:off x="2489200" y="1816100"/>
            <a:ext cx="4165600" cy="3225800"/>
          </a:xfrm>
          <a:prstGeom prst="rect">
            <a:avLst/>
          </a:prstGeom>
        </p:spPr>
      </p:pic>
      <p:sp>
        <p:nvSpPr>
          <p:cNvPr id="6" name="TextBox 5"/>
          <p:cNvSpPr txBox="1"/>
          <p:nvPr/>
        </p:nvSpPr>
        <p:spPr>
          <a:xfrm>
            <a:off x="1327762" y="5041900"/>
            <a:ext cx="6401474" cy="923330"/>
          </a:xfrm>
          <a:prstGeom prst="rect">
            <a:avLst/>
          </a:prstGeom>
          <a:noFill/>
        </p:spPr>
        <p:txBody>
          <a:bodyPr wrap="none" rtlCol="0">
            <a:spAutoFit/>
          </a:bodyPr>
          <a:lstStyle/>
          <a:p>
            <a:r>
              <a:rPr lang="en-US" dirty="0" smtClean="0">
                <a:solidFill>
                  <a:srgbClr val="0000FF"/>
                </a:solidFill>
              </a:rPr>
              <a:t>An overlay network is built on top of the public Internet to provide</a:t>
            </a:r>
          </a:p>
          <a:p>
            <a:r>
              <a:rPr lang="en-US" dirty="0" smtClean="0">
                <a:solidFill>
                  <a:srgbClr val="0000FF"/>
                </a:solidFill>
              </a:rPr>
              <a:t>the stringent requirements that rich Internet-based services need</a:t>
            </a:r>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smtClean="0"/>
              <a:t>Overlay Networks</a:t>
            </a:r>
            <a:endParaRPr lang="en-US" b="1" dirty="0"/>
          </a:p>
        </p:txBody>
      </p:sp>
      <p:pic>
        <p:nvPicPr>
          <p:cNvPr id="7" name="Picture 6"/>
          <p:cNvPicPr>
            <a:picLocks noChangeAspect="1"/>
          </p:cNvPicPr>
          <p:nvPr/>
        </p:nvPicPr>
        <p:blipFill>
          <a:blip r:embed="rId3"/>
          <a:stretch>
            <a:fillRect/>
          </a:stretch>
        </p:blipFill>
        <p:spPr>
          <a:xfrm>
            <a:off x="1039022" y="1263689"/>
            <a:ext cx="5700579" cy="4692260"/>
          </a:xfrm>
          <a:prstGeom prst="rect">
            <a:avLst/>
          </a:prstGeom>
        </p:spPr>
      </p:pic>
      <p:sp>
        <p:nvSpPr>
          <p:cNvPr id="8" name="TextBox 7"/>
          <p:cNvSpPr txBox="1"/>
          <p:nvPr/>
        </p:nvSpPr>
        <p:spPr>
          <a:xfrm>
            <a:off x="1630976" y="5955949"/>
            <a:ext cx="5627149" cy="369332"/>
          </a:xfrm>
          <a:prstGeom prst="rect">
            <a:avLst/>
          </a:prstGeom>
          <a:noFill/>
        </p:spPr>
        <p:txBody>
          <a:bodyPr wrap="none" rtlCol="0">
            <a:spAutoFit/>
          </a:bodyPr>
          <a:lstStyle/>
          <a:p>
            <a:r>
              <a:rPr lang="en-US" dirty="0" smtClean="0"/>
              <a:t>The architecture of a a caching overlay for content delivery</a:t>
            </a:r>
            <a:endParaRPr lang="en-US" dirty="0"/>
          </a:p>
        </p:txBody>
      </p:sp>
      <p:sp>
        <p:nvSpPr>
          <p:cNvPr id="9" name="TextBox 8"/>
          <p:cNvSpPr txBox="1"/>
          <p:nvPr/>
        </p:nvSpPr>
        <p:spPr>
          <a:xfrm>
            <a:off x="6473772" y="2047678"/>
            <a:ext cx="2404399" cy="1200329"/>
          </a:xfrm>
          <a:prstGeom prst="rect">
            <a:avLst/>
          </a:prstGeom>
          <a:noFill/>
          <a:ln w="28575" cap="flat" cmpd="sng" algn="ctr">
            <a:solidFill>
              <a:srgbClr val="4F81BD"/>
            </a:solidFill>
            <a:prstDash val="solid"/>
            <a:round/>
            <a:headEnd type="none" w="med" len="med"/>
            <a:tailEnd type="none" w="med" len="med"/>
          </a:ln>
        </p:spPr>
        <p:txBody>
          <a:bodyPr wrap="none" rtlCol="0">
            <a:spAutoFit/>
          </a:bodyPr>
          <a:lstStyle/>
          <a:p>
            <a:r>
              <a:rPr lang="en-US" dirty="0" smtClean="0"/>
              <a:t>Sometimes there </a:t>
            </a:r>
            <a:r>
              <a:rPr lang="en-US" dirty="0" smtClean="0"/>
              <a:t>is an </a:t>
            </a:r>
            <a:endParaRPr lang="en-US" dirty="0" smtClean="0"/>
          </a:p>
          <a:p>
            <a:r>
              <a:rPr lang="en-US" dirty="0" smtClean="0"/>
              <a:t>additional layer </a:t>
            </a:r>
            <a:r>
              <a:rPr lang="en-US" dirty="0" smtClean="0"/>
              <a:t>of</a:t>
            </a:r>
          </a:p>
          <a:p>
            <a:r>
              <a:rPr lang="en-US" dirty="0" smtClean="0"/>
              <a:t>cache servers between </a:t>
            </a:r>
          </a:p>
          <a:p>
            <a:r>
              <a:rPr lang="en-US" dirty="0" smtClean="0"/>
              <a:t>the edge and the origin</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smtClean="0"/>
              <a:t>Overlay Networks</a:t>
            </a:r>
            <a:endParaRPr lang="en-US" b="1" dirty="0"/>
          </a:p>
        </p:txBody>
      </p:sp>
      <p:sp>
        <p:nvSpPr>
          <p:cNvPr id="8" name="TextBox 7"/>
          <p:cNvSpPr txBox="1"/>
          <p:nvPr/>
        </p:nvSpPr>
        <p:spPr>
          <a:xfrm>
            <a:off x="2506530" y="5407500"/>
            <a:ext cx="4109043" cy="369332"/>
          </a:xfrm>
          <a:prstGeom prst="rect">
            <a:avLst/>
          </a:prstGeom>
          <a:noFill/>
        </p:spPr>
        <p:txBody>
          <a:bodyPr wrap="none" rtlCol="0">
            <a:spAutoFit/>
          </a:bodyPr>
          <a:lstStyle/>
          <a:p>
            <a:r>
              <a:rPr lang="en-US" dirty="0" smtClean="0"/>
              <a:t>Performance benefits of a caching overlay</a:t>
            </a:r>
            <a:endParaRPr lang="en-US" dirty="0"/>
          </a:p>
        </p:txBody>
      </p:sp>
      <p:pic>
        <p:nvPicPr>
          <p:cNvPr id="6" name="Picture 5"/>
          <p:cNvPicPr>
            <a:picLocks noChangeAspect="1"/>
          </p:cNvPicPr>
          <p:nvPr/>
        </p:nvPicPr>
        <p:blipFill>
          <a:blip r:embed="rId3"/>
          <a:stretch>
            <a:fillRect/>
          </a:stretch>
        </p:blipFill>
        <p:spPr>
          <a:xfrm>
            <a:off x="1298899" y="1784349"/>
            <a:ext cx="6446380" cy="3623151"/>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smtClean="0"/>
              <a:t>Origin offload rate</a:t>
            </a:r>
            <a:endParaRPr lang="en-US" b="1" dirty="0"/>
          </a:p>
        </p:txBody>
      </p:sp>
      <p:sp>
        <p:nvSpPr>
          <p:cNvPr id="5" name="TextBox 4"/>
          <p:cNvSpPr txBox="1"/>
          <p:nvPr/>
        </p:nvSpPr>
        <p:spPr>
          <a:xfrm>
            <a:off x="641937" y="1490299"/>
            <a:ext cx="7228421" cy="923330"/>
          </a:xfrm>
          <a:prstGeom prst="rect">
            <a:avLst/>
          </a:prstGeom>
          <a:noFill/>
        </p:spPr>
        <p:txBody>
          <a:bodyPr wrap="square" rtlCol="0">
            <a:spAutoFit/>
          </a:bodyPr>
          <a:lstStyle/>
          <a:p>
            <a:r>
              <a:rPr lang="en-US" dirty="0" smtClean="0"/>
              <a:t>Determined by what fraction of the content is served by the edge servers. It depends on the cache hit rate, which is high for the popular items, but low for the infrequently accessed objects.</a:t>
            </a:r>
            <a:endParaRPr lang="en-US" dirty="0"/>
          </a:p>
        </p:txBody>
      </p:sp>
      <p:pic>
        <p:nvPicPr>
          <p:cNvPr id="7" name="Picture 6"/>
          <p:cNvPicPr>
            <a:picLocks noChangeAspect="1"/>
          </p:cNvPicPr>
          <p:nvPr/>
        </p:nvPicPr>
        <p:blipFill>
          <a:blip r:embed="rId3"/>
          <a:stretch>
            <a:fillRect/>
          </a:stretch>
        </p:blipFill>
        <p:spPr>
          <a:xfrm>
            <a:off x="457200" y="2413629"/>
            <a:ext cx="7016748" cy="3736899"/>
          </a:xfrm>
          <a:prstGeom prst="rect">
            <a:avLst/>
          </a:prstGeom>
        </p:spPr>
      </p:pic>
      <p:sp>
        <p:nvSpPr>
          <p:cNvPr id="9" name="TextBox 8"/>
          <p:cNvSpPr txBox="1"/>
          <p:nvPr/>
        </p:nvSpPr>
        <p:spPr>
          <a:xfrm>
            <a:off x="7078667" y="3762158"/>
            <a:ext cx="1608133" cy="646331"/>
          </a:xfrm>
          <a:prstGeom prst="rect">
            <a:avLst/>
          </a:prstGeom>
          <a:noFill/>
          <a:ln w="38100" cap="flat" cmpd="sng" algn="ctr">
            <a:solidFill>
              <a:srgbClr val="4F81BD"/>
            </a:solidFill>
            <a:prstDash val="solid"/>
            <a:round/>
            <a:headEnd type="none" w="med" len="med"/>
            <a:tailEnd type="none" w="med" len="med"/>
          </a:ln>
        </p:spPr>
        <p:txBody>
          <a:bodyPr wrap="none" rtlCol="0">
            <a:spAutoFit/>
          </a:bodyPr>
          <a:lstStyle/>
          <a:p>
            <a:pPr algn="ctr"/>
            <a:r>
              <a:rPr lang="en-US" dirty="0" smtClean="0">
                <a:solidFill>
                  <a:srgbClr val="FF0000"/>
                </a:solidFill>
              </a:rPr>
              <a:t>Mostly popular</a:t>
            </a:r>
          </a:p>
          <a:p>
            <a:pPr algn="ctr"/>
            <a:r>
              <a:rPr lang="en-US" dirty="0" smtClean="0">
                <a:solidFill>
                  <a:srgbClr val="FF0000"/>
                </a:solidFill>
              </a:rPr>
              <a:t> contents</a:t>
            </a:r>
            <a:endParaRPr lang="en-US" dirty="0">
              <a:solidFill>
                <a:srgbClr val="FF0000"/>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smtClean="0"/>
              <a:t>Caching unpopular contents</a:t>
            </a:r>
            <a:endParaRPr lang="en-US" b="1" dirty="0"/>
          </a:p>
        </p:txBody>
      </p:sp>
      <p:sp>
        <p:nvSpPr>
          <p:cNvPr id="5" name="TextBox 4"/>
          <p:cNvSpPr txBox="1"/>
          <p:nvPr/>
        </p:nvSpPr>
        <p:spPr>
          <a:xfrm>
            <a:off x="901717" y="1493648"/>
            <a:ext cx="7228421" cy="923330"/>
          </a:xfrm>
          <a:prstGeom prst="rect">
            <a:avLst/>
          </a:prstGeom>
          <a:noFill/>
        </p:spPr>
        <p:txBody>
          <a:bodyPr wrap="square" rtlCol="0">
            <a:spAutoFit/>
          </a:bodyPr>
          <a:lstStyle/>
          <a:p>
            <a:r>
              <a:rPr lang="en-US" dirty="0" smtClean="0"/>
              <a:t>Unpopular contents have a much lower hit rate for the edge server, but </a:t>
            </a:r>
            <a:r>
              <a:rPr lang="en-US" dirty="0" err="1" smtClean="0"/>
              <a:t>Akamai</a:t>
            </a:r>
            <a:r>
              <a:rPr lang="en-US" dirty="0" smtClean="0"/>
              <a:t> uses a sophisticated </a:t>
            </a:r>
            <a:r>
              <a:rPr lang="en-US" dirty="0" smtClean="0">
                <a:solidFill>
                  <a:srgbClr val="0000FF"/>
                </a:solidFill>
              </a:rPr>
              <a:t>content location technique </a:t>
            </a:r>
            <a:r>
              <a:rPr lang="en-US" dirty="0" smtClean="0"/>
              <a:t>to direct these requests to the right parent server. This facilitates origin offload.</a:t>
            </a:r>
            <a:endParaRPr lang="en-US" dirty="0"/>
          </a:p>
        </p:txBody>
      </p:sp>
      <p:sp>
        <p:nvSpPr>
          <p:cNvPr id="9" name="TextBox 8"/>
          <p:cNvSpPr txBox="1"/>
          <p:nvPr/>
        </p:nvSpPr>
        <p:spPr>
          <a:xfrm>
            <a:off x="6735027" y="3890326"/>
            <a:ext cx="1877437" cy="646331"/>
          </a:xfrm>
          <a:prstGeom prst="rect">
            <a:avLst/>
          </a:prstGeom>
          <a:noFill/>
          <a:ln w="38100" cap="flat" cmpd="sng" algn="ctr">
            <a:solidFill>
              <a:srgbClr val="4F81BD"/>
            </a:solidFill>
            <a:prstDash val="solid"/>
            <a:round/>
            <a:headEnd type="none" w="med" len="med"/>
            <a:tailEnd type="none" w="med" len="med"/>
          </a:ln>
        </p:spPr>
        <p:txBody>
          <a:bodyPr wrap="none" rtlCol="0">
            <a:spAutoFit/>
          </a:bodyPr>
          <a:lstStyle/>
          <a:p>
            <a:pPr algn="ctr"/>
            <a:r>
              <a:rPr lang="en-US" dirty="0" smtClean="0">
                <a:solidFill>
                  <a:srgbClr val="FF0000"/>
                </a:solidFill>
              </a:rPr>
              <a:t>Mostly unpopular</a:t>
            </a:r>
          </a:p>
          <a:p>
            <a:pPr algn="ctr"/>
            <a:r>
              <a:rPr lang="en-US" dirty="0" smtClean="0">
                <a:solidFill>
                  <a:srgbClr val="FF0000"/>
                </a:solidFill>
              </a:rPr>
              <a:t> contents</a:t>
            </a:r>
            <a:endParaRPr lang="en-US" dirty="0">
              <a:solidFill>
                <a:srgbClr val="FF0000"/>
              </a:solidFill>
            </a:endParaRPr>
          </a:p>
        </p:txBody>
      </p:sp>
      <p:pic>
        <p:nvPicPr>
          <p:cNvPr id="6" name="Picture 5"/>
          <p:cNvPicPr>
            <a:picLocks noChangeAspect="1"/>
          </p:cNvPicPr>
          <p:nvPr/>
        </p:nvPicPr>
        <p:blipFill>
          <a:blip r:embed="rId3"/>
          <a:stretch>
            <a:fillRect/>
          </a:stretch>
        </p:blipFill>
        <p:spPr>
          <a:xfrm>
            <a:off x="685801" y="2416978"/>
            <a:ext cx="6049226" cy="378570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463</TotalTime>
  <Words>685</Words>
  <Application>Microsoft Macintosh PowerPoint</Application>
  <PresentationFormat>On-screen Show (4:3)</PresentationFormat>
  <Paragraphs>79</Paragraphs>
  <Slides>14</Slides>
  <Notes>10</Notes>
  <HiddenSlides>5</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Overlay Networks :  An Akamai Perspective</vt:lpstr>
      <vt:lpstr>Why Overlay Networks?</vt:lpstr>
      <vt:lpstr>Virtualization</vt:lpstr>
      <vt:lpstr>Types of Overlay Networks</vt:lpstr>
      <vt:lpstr>Overlay Networks</vt:lpstr>
      <vt:lpstr>Overlay Networks</vt:lpstr>
      <vt:lpstr>Overlay Networks</vt:lpstr>
      <vt:lpstr>Origin offload rate</vt:lpstr>
      <vt:lpstr>Caching unpopular contents</vt:lpstr>
      <vt:lpstr>Routing Overlays</vt:lpstr>
      <vt:lpstr>Routing Overlays</vt:lpstr>
      <vt:lpstr>Routing Overlays</vt:lpstr>
      <vt:lpstr>Security Overlay</vt:lpstr>
      <vt:lpstr>The Last Mile</vt:lpstr>
    </vt:vector>
  </TitlesOfParts>
  <Company>University of Iowa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Pastry</dc:title>
  <dc:creator>Sukumar Ghosh</dc:creator>
  <cp:lastModifiedBy>College of Liberal Arts and Sciences</cp:lastModifiedBy>
  <cp:revision>58</cp:revision>
  <dcterms:created xsi:type="dcterms:W3CDTF">2015-11-05T02:50:36Z</dcterms:created>
  <dcterms:modified xsi:type="dcterms:W3CDTF">2015-11-05T21:55:50Z</dcterms:modified>
</cp:coreProperties>
</file>