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84" r:id="rId4"/>
    <p:sldId id="283" r:id="rId5"/>
    <p:sldId id="257" r:id="rId6"/>
    <p:sldId id="268" r:id="rId7"/>
    <p:sldId id="269" r:id="rId8"/>
    <p:sldId id="286" r:id="rId9"/>
    <p:sldId id="285" r:id="rId10"/>
    <p:sldId id="270" r:id="rId11"/>
    <p:sldId id="271" r:id="rId12"/>
    <p:sldId id="272" r:id="rId13"/>
    <p:sldId id="282" r:id="rId14"/>
    <p:sldId id="273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1"/>
    <p:restoredTop sz="96405" autoAdjust="0"/>
  </p:normalViewPr>
  <p:slideViewPr>
    <p:cSldViewPr snapToGrid="0" snapToObjects="1">
      <p:cViewPr varScale="1">
        <p:scale>
          <a:sx n="143" d="100"/>
          <a:sy n="14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1B289-B9F0-614F-ACD9-FB7225E7D83C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4A7E-9FE1-9647-ABB2-11A362C90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55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5A0-1694-C241-B67A-2C11400D8C55}" type="datetimeFigureOut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cheswick.com/ches/map/gallery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CS:4980:0001</a:t>
            </a:r>
            <a:br>
              <a:rPr lang="en-US" b="1" dirty="0" smtClean="0"/>
            </a:br>
            <a:r>
              <a:rPr lang="en-US" b="1" dirty="0" smtClean="0"/>
              <a:t>Peer-to-Peer and Social Networks</a:t>
            </a:r>
            <a:br>
              <a:rPr lang="en-US" b="1" dirty="0" smtClean="0"/>
            </a:br>
            <a:r>
              <a:rPr lang="en-US" sz="3556" b="1" dirty="0" smtClean="0"/>
              <a:t>Fall 2017</a:t>
            </a:r>
            <a:endParaRPr lang="en-US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2874"/>
            <a:ext cx="6400800" cy="1752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Six degrees of separation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673" y="1417638"/>
            <a:ext cx="8842653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Six Degrees of Separation</a:t>
            </a:r>
            <a:r>
              <a:rPr lang="en-US" sz="2400" dirty="0" smtClean="0"/>
              <a:t> is a 1993 American film.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1929</a:t>
            </a:r>
            <a:r>
              <a:rPr lang="en-US" sz="2400" dirty="0" smtClean="0"/>
              <a:t>) </a:t>
            </a:r>
            <a:r>
              <a:rPr lang="en-US" sz="2400" dirty="0" err="1" smtClean="0">
                <a:solidFill>
                  <a:srgbClr val="0000FF"/>
                </a:solidFill>
              </a:rPr>
              <a:t>Frigyes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Karinthy</a:t>
            </a:r>
            <a:r>
              <a:rPr lang="en-US" sz="2400" dirty="0" smtClean="0"/>
              <a:t>, a novelist in of Budapest wrote a book that contained a story called “Chains.” A character in this story suggested that he could link to any other inhabitant in the world through a chain of five acquaintances.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1967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Stanley </a:t>
            </a:r>
            <a:r>
              <a:rPr lang="en-US" sz="2400" dirty="0" err="1" smtClean="0">
                <a:solidFill>
                  <a:srgbClr val="0000FF"/>
                </a:solidFill>
              </a:rPr>
              <a:t>Milgram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conducted an experiment that validated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5913"/>
            <a:ext cx="858345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Milgram</a:t>
            </a:r>
            <a:r>
              <a:rPr lang="en-US" sz="2400" dirty="0" smtClean="0"/>
              <a:t> arranged to send 160 envelopes to a group of randomly </a:t>
            </a:r>
          </a:p>
          <a:p>
            <a:r>
              <a:rPr lang="en-US" sz="2400" dirty="0" smtClean="0"/>
              <a:t>selected people from Wichita, Kansas and Omaha, Nebraska. </a:t>
            </a:r>
          </a:p>
          <a:p>
            <a:r>
              <a:rPr lang="en-US" sz="2400" dirty="0" smtClean="0"/>
              <a:t>Each envelope contained the following:</a:t>
            </a:r>
          </a:p>
          <a:p>
            <a:endParaRPr lang="en-US" sz="2400" dirty="0" smtClean="0"/>
          </a:p>
          <a:p>
            <a:r>
              <a:rPr lang="en-US" sz="2400" dirty="0" smtClean="0"/>
              <a:t>1. A document with the logo of Harvard on it.</a:t>
            </a:r>
          </a:p>
          <a:p>
            <a:r>
              <a:rPr lang="en-US" sz="2400" dirty="0" smtClean="0"/>
              <a:t>2. Name, address and occupation (stock broker) of </a:t>
            </a:r>
            <a:r>
              <a:rPr lang="en-US" sz="2400" dirty="0" err="1" smtClean="0"/>
              <a:t>Milgram's</a:t>
            </a:r>
            <a:r>
              <a:rPr lang="en-US" sz="2400" dirty="0" smtClean="0"/>
              <a:t> friend </a:t>
            </a:r>
          </a:p>
          <a:p>
            <a:r>
              <a:rPr lang="en-US" sz="2400" dirty="0" smtClean="0"/>
              <a:t>	in Boston, MA.</a:t>
            </a:r>
          </a:p>
          <a:p>
            <a:r>
              <a:rPr lang="en-US" sz="2400" dirty="0" smtClean="0"/>
              <a:t>3. Instructions to get the package to the target person following </a:t>
            </a:r>
          </a:p>
          <a:p>
            <a:r>
              <a:rPr lang="en-US" sz="2400" dirty="0" smtClean="0"/>
              <a:t>	specific rules: each person could only send the package </a:t>
            </a:r>
          </a:p>
          <a:p>
            <a:r>
              <a:rPr lang="en-US" sz="2400" dirty="0" smtClean="0"/>
              <a:t>	to an acquaintance defined as being on "first name basis".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65" y="1581995"/>
            <a:ext cx="5976948" cy="4024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5701" y="2227707"/>
            <a:ext cx="28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Kleinberg’s 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428" y="5811408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of the 160 envelopes reached the target person. The median length of the chain was six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Shortcomings of </a:t>
            </a:r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1685" y="1687355"/>
            <a:ext cx="7750840" cy="5170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There were several shortcomings of this experiment.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Many envelopes did not reach the target person.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The sample size were too small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There was not much flexibility in the choice of the source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	and the target</a:t>
            </a:r>
          </a:p>
          <a:p>
            <a:pPr marL="457200" indent="-457200">
              <a:lnSpc>
                <a:spcPct val="150000"/>
              </a:lnSpc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Should we still believe these results?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Facebook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99556" y="1720840"/>
            <a:ext cx="7987244" cy="486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Karl Bunyan (2009)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Ran experiments on the </a:t>
            </a:r>
            <a:r>
              <a:rPr lang="en-US" sz="2400" dirty="0" err="1" smtClean="0">
                <a:solidFill>
                  <a:srgbClr val="0000FF"/>
                </a:solidFill>
              </a:rPr>
              <a:t>Facebook</a:t>
            </a:r>
            <a:r>
              <a:rPr lang="en-US" sz="2400" dirty="0" smtClean="0">
                <a:solidFill>
                  <a:srgbClr val="0000FF"/>
                </a:solidFill>
              </a:rPr>
              <a:t> platform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an application </a:t>
            </a:r>
            <a:r>
              <a:rPr lang="en-US" sz="2400" dirty="0" smtClean="0"/>
              <a:t>named "</a:t>
            </a:r>
            <a:r>
              <a:rPr lang="en-US" sz="2400" dirty="0" smtClean="0">
                <a:solidFill>
                  <a:srgbClr val="FF0000"/>
                </a:solidFill>
              </a:rPr>
              <a:t>Six Degrees</a:t>
            </a:r>
            <a:r>
              <a:rPr lang="en-US" sz="2400" dirty="0" smtClean="0"/>
              <a:t>”, and calculated the </a:t>
            </a:r>
            <a:r>
              <a:rPr lang="en-US" sz="2400" dirty="0" smtClean="0">
                <a:solidFill>
                  <a:srgbClr val="0000FF"/>
                </a:solidFill>
              </a:rPr>
              <a:t>degrees of separation </a:t>
            </a:r>
            <a:r>
              <a:rPr lang="en-US" sz="2400" dirty="0" smtClean="0"/>
              <a:t>between different pairs of users.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had over 5.8 million users as seen from the group's page. The average separation between all pairs users of the application </a:t>
            </a:r>
            <a:r>
              <a:rPr lang="en-US" sz="2400" dirty="0" smtClean="0">
                <a:solidFill>
                  <a:srgbClr val="FF0000"/>
                </a:solidFill>
              </a:rPr>
              <a:t>was 5.73 </a:t>
            </a:r>
            <a:r>
              <a:rPr lang="en-US" sz="2400" dirty="0" smtClean="0"/>
              <a:t>and the maximum degree of separation was found to be 12.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On </a:t>
            </a:r>
            <a:r>
              <a:rPr lang="en-US" sz="2400" dirty="0" smtClean="0">
                <a:solidFill>
                  <a:srgbClr val="0000FF"/>
                </a:solidFill>
              </a:rPr>
              <a:t>Twitter</a:t>
            </a:r>
            <a:r>
              <a:rPr lang="en-US" sz="2400" dirty="0" smtClean="0"/>
              <a:t>, the average separation is close to 5.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Erdős</a:t>
            </a:r>
            <a:r>
              <a:rPr lang="en-US" b="1" dirty="0" smtClean="0"/>
              <a:t> number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995" y="1417638"/>
            <a:ext cx="5196827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ErdősNumber</a:t>
            </a:r>
            <a:r>
              <a:rPr lang="en-US" sz="2400" dirty="0" smtClean="0"/>
              <a:t> (</a:t>
            </a:r>
            <a:r>
              <a:rPr lang="en-US" sz="2400" dirty="0" err="1" smtClean="0"/>
              <a:t>Erdős</a:t>
            </a:r>
            <a:r>
              <a:rPr lang="en-US" sz="2400" dirty="0" smtClean="0"/>
              <a:t>) = 0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If X is the coauthor of at least one</a:t>
            </a:r>
          </a:p>
          <a:p>
            <a:r>
              <a:rPr lang="en-US" sz="2400" dirty="0" smtClean="0"/>
              <a:t>  paper with a person whose </a:t>
            </a:r>
            <a:r>
              <a:rPr lang="en-US" sz="2400" dirty="0" err="1" smtClean="0"/>
              <a:t>Erdős</a:t>
            </a:r>
            <a:endParaRPr lang="en-US" sz="2400" dirty="0" smtClean="0"/>
          </a:p>
          <a:p>
            <a:r>
              <a:rPr lang="en-US" sz="2400" dirty="0" smtClean="0"/>
              <a:t>  number is </a:t>
            </a:r>
            <a:r>
              <a:rPr lang="en-US" sz="2400" dirty="0" err="1" smtClean="0"/>
              <a:t>n</a:t>
            </a:r>
            <a:r>
              <a:rPr lang="en-US" sz="2400" dirty="0" smtClean="0"/>
              <a:t>, then </a:t>
            </a:r>
            <a:r>
              <a:rPr lang="en-US" sz="2400" dirty="0" err="1" smtClean="0"/>
              <a:t>Erdős</a:t>
            </a:r>
            <a:r>
              <a:rPr lang="en-US" sz="2400" dirty="0" smtClean="0"/>
              <a:t> number </a:t>
            </a:r>
          </a:p>
          <a:p>
            <a:r>
              <a:rPr lang="en-US" sz="2400" dirty="0" smtClean="0"/>
              <a:t>  of X = n+1. </a:t>
            </a:r>
          </a:p>
          <a:p>
            <a:endParaRPr lang="en-US" sz="2400" dirty="0" smtClean="0"/>
          </a:p>
          <a:p>
            <a:r>
              <a:rPr lang="en-US" sz="2400" dirty="0" smtClean="0"/>
              <a:t>These numbers are surprisingly small.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Albert Einstein’s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Number is 2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Sriram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Pemmaraju’s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cs typeface="Calibri"/>
              </a:rPr>
              <a:t> Number is </a:t>
            </a:r>
            <a:r>
              <a:rPr lang="en-US" sz="2400" smtClean="0">
                <a:solidFill>
                  <a:srgbClr val="0000FF"/>
                </a:solidFill>
                <a:cs typeface="Calibri"/>
              </a:rPr>
              <a:t>2</a:t>
            </a:r>
            <a:r>
              <a:rPr lang="en-US" sz="240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  <a:p>
            <a:r>
              <a:rPr lang="en-US" sz="2400" smtClean="0">
                <a:solidFill>
                  <a:srgbClr val="0000FF"/>
                </a:solidFill>
                <a:latin typeface="Calibri"/>
                <a:cs typeface="Calibri"/>
              </a:rPr>
              <a:t>Sukumar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Ghosh’s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Number is  3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20" y="1720840"/>
            <a:ext cx="3621480" cy="3412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8822" y="5311220"/>
            <a:ext cx="31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Co-authorship network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Kevin Bacon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368" y="1689613"/>
            <a:ext cx="793343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Refers to distance measures in the </a:t>
            </a:r>
            <a:r>
              <a:rPr lang="en-US" sz="2400" dirty="0" smtClean="0">
                <a:solidFill>
                  <a:srgbClr val="0000FF"/>
                </a:solidFill>
              </a:rPr>
              <a:t>co-actor network </a:t>
            </a:r>
          </a:p>
          <a:p>
            <a:r>
              <a:rPr lang="en-US" sz="2400" dirty="0" smtClean="0"/>
              <a:t>(available from Internet Movie Database </a:t>
            </a:r>
            <a:r>
              <a:rPr lang="en-US" sz="2400" dirty="0" err="1" smtClean="0"/>
              <a:t>IMDb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Similar to </a:t>
            </a:r>
            <a:r>
              <a:rPr lang="en-US" sz="2400" dirty="0" err="1" smtClean="0"/>
              <a:t>Erdős</a:t>
            </a:r>
            <a:r>
              <a:rPr lang="en-US" sz="2400" dirty="0" smtClean="0"/>
              <a:t> number but </a:t>
            </a:r>
            <a:r>
              <a:rPr lang="en-US" sz="2400" dirty="0" smtClean="0">
                <a:solidFill>
                  <a:srgbClr val="0000FF"/>
                </a:solidFill>
              </a:rPr>
              <a:t>applies to movie actors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Actor </a:t>
            </a:r>
            <a:r>
              <a:rPr lang="en-US" sz="2400" dirty="0" smtClean="0">
                <a:solidFill>
                  <a:srgbClr val="0000FF"/>
                </a:solidFill>
              </a:rPr>
              <a:t>Kevin Bacon’s number is 0 </a:t>
            </a:r>
            <a:r>
              <a:rPr lang="en-US" sz="2400" dirty="0" smtClean="0"/>
              <a:t>by definition.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 Anyone </a:t>
            </a:r>
            <a:r>
              <a:rPr lang="en-US" sz="2400" i="1" dirty="0" smtClean="0"/>
              <a:t>who has acted in a film with an actor whose Kevin</a:t>
            </a:r>
          </a:p>
          <a:p>
            <a:r>
              <a:rPr lang="en-US" sz="2400" i="1" dirty="0" smtClean="0"/>
              <a:t>   Bacon number is   </a:t>
            </a:r>
            <a:r>
              <a:rPr lang="en-US" sz="2400" dirty="0" smtClean="0"/>
              <a:t>   has a Kevin Bacon number of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IMDb</a:t>
            </a:r>
            <a:r>
              <a:rPr lang="en-US" sz="2400" dirty="0" smtClean="0"/>
              <a:t> database has more than 200,000 actors and actresses, but the Kevin Bacon numbers for them are </a:t>
            </a:r>
            <a:r>
              <a:rPr lang="en-US" sz="2400" dirty="0" smtClean="0">
                <a:solidFill>
                  <a:srgbClr val="FF0000"/>
                </a:solidFill>
              </a:rPr>
              <a:t>surprisingly small.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174907" y="4396746"/>
          <a:ext cx="291528" cy="336047"/>
        </p:xfrm>
        <a:graphic>
          <a:graphicData uri="http://schemas.openxmlformats.org/presentationml/2006/ole">
            <p:oleObj spid="_x0000_s32806" name="Equation" r:id="rId3" imgW="127000" imgH="127000" progId="Equation.DSMT4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194799" y="4243651"/>
          <a:ext cx="876997" cy="489142"/>
        </p:xfrm>
        <a:graphic>
          <a:graphicData uri="http://schemas.openxmlformats.org/presentationml/2006/ole">
            <p:oleObj spid="_x0000_s32807" name="Equation" r:id="rId4" imgW="419100" imgH="190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questions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923" y="1764946"/>
            <a:ext cx="7903029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How does a social network evolve?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What are their structural properties? What properties are relevant or </a:t>
            </a:r>
            <a:r>
              <a:rPr lang="en-US" sz="2400" smtClean="0"/>
              <a:t>worth studying?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Why are the degrees of separation so small?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How can we use some of these structural properties?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What are some of the important issues in social networks?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charset="-128"/>
                <a:cs typeface="ＭＳ Ｐゴシック" charset="-128"/>
              </a:rPr>
              <a:t>What is a P2P network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31582" cy="4724400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sz="2400" dirty="0" smtClean="0">
                <a:ea typeface="Comic Sans MS" charset="0"/>
                <a:cs typeface="Comic Sans MS" charset="0"/>
              </a:rPr>
              <a:t>Uses the vast resource of the machines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at the edge of the Internet</a:t>
            </a:r>
            <a:r>
              <a:rPr lang="en-US" sz="2400" dirty="0" smtClean="0">
                <a:ea typeface="Comic Sans MS" charset="0"/>
                <a:cs typeface="Comic Sans MS" charset="0"/>
              </a:rPr>
              <a:t> to build an </a:t>
            </a:r>
            <a:r>
              <a:rPr lang="en-US" sz="2400" b="1" dirty="0" smtClean="0">
                <a:ea typeface="Comic Sans MS" charset="0"/>
                <a:cs typeface="Comic Sans MS" charset="0"/>
              </a:rPr>
              <a:t>overlay network </a:t>
            </a:r>
            <a:r>
              <a:rPr lang="en-US" sz="2400" dirty="0" smtClean="0">
                <a:ea typeface="Comic Sans MS" charset="0"/>
                <a:cs typeface="Comic Sans MS" charset="0"/>
              </a:rPr>
              <a:t>that allows </a:t>
            </a:r>
            <a:r>
              <a:rPr lang="en-US" sz="2400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resource sharing </a:t>
            </a:r>
            <a:r>
              <a:rPr lang="en-US" sz="2400" dirty="0" smtClean="0">
                <a:ea typeface="Comic Sans MS" charset="0"/>
                <a:cs typeface="Comic Sans MS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content delivery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without any central authority</a:t>
            </a:r>
            <a:r>
              <a:rPr lang="en-US" sz="2400" dirty="0" smtClean="0">
                <a:ea typeface="Comic Sans MS" charset="0"/>
                <a:cs typeface="Comic Sans MS" charset="0"/>
              </a:rPr>
              <a:t>.</a:t>
            </a:r>
          </a:p>
          <a:p>
            <a:pPr eaLnBrk="1" hangingPunct="1">
              <a:lnSpc>
                <a:spcPct val="170000"/>
              </a:lnSpc>
            </a:pPr>
            <a:r>
              <a:rPr lang="en-US" sz="2400" b="1" dirty="0" smtClean="0">
                <a:solidFill>
                  <a:srgbClr val="FF140A"/>
                </a:solidFill>
                <a:ea typeface="Comic Sans MS" charset="0"/>
                <a:cs typeface="Comic Sans MS" charset="0"/>
              </a:rPr>
              <a:t>Client-Server vs. Peer-to-peer</a:t>
            </a:r>
            <a:r>
              <a:rPr lang="en-US" sz="2400" dirty="0" smtClean="0">
                <a:ea typeface="Comic Sans MS" charset="0"/>
                <a:cs typeface="Comic Sans MS" charset="0"/>
              </a:rPr>
              <a:t>. A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peer</a:t>
            </a:r>
            <a:r>
              <a:rPr lang="en-US" sz="2400" dirty="0" smtClean="0">
                <a:ea typeface="Comic Sans MS" charset="0"/>
                <a:cs typeface="Comic Sans MS" charset="0"/>
              </a:rPr>
              <a:t> is  both a client and a server. Control is decentralized.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Why study P2P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46" y="1322150"/>
            <a:ext cx="8685954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Past uses</a:t>
            </a:r>
            <a:r>
              <a:rPr lang="en-US" sz="2400" dirty="0" smtClean="0">
                <a:ea typeface="Comic Sans MS" charset="0"/>
                <a:cs typeface="Comic Sans MS" charset="0"/>
              </a:rPr>
              <a:t>. Sharing (*often pirated*) music or movie on the Internet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sz="2400" b="1" dirty="0" smtClean="0">
                <a:solidFill>
                  <a:srgbClr val="FF140A"/>
                </a:solidFill>
                <a:ea typeface="Comic Sans MS" charset="0"/>
                <a:cs typeface="Comic Sans MS" charset="0"/>
              </a:rPr>
              <a:t>Modern uses</a:t>
            </a:r>
            <a:r>
              <a:rPr lang="en-US" sz="2400" dirty="0" smtClean="0">
                <a:ea typeface="Comic Sans MS" charset="0"/>
                <a:cs typeface="Comic Sans MS" charset="0"/>
              </a:rPr>
              <a:t>. </a:t>
            </a:r>
          </a:p>
          <a:p>
            <a:pPr eaLnBrk="1" hangingPunct="1">
              <a:buNone/>
            </a:pPr>
            <a:r>
              <a:rPr lang="en-US" sz="2400" b="1" dirty="0">
                <a:solidFill>
                  <a:srgbClr val="008000"/>
                </a:solidFill>
                <a:ea typeface="Comic Sans MS" charset="0"/>
                <a:cs typeface="Comic Sans MS" charset="0"/>
              </a:rPr>
              <a:t>	</a:t>
            </a: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P2P TV, VOIP Telephony (Skype)</a:t>
            </a:r>
          </a:p>
          <a:p>
            <a:pPr eaLnBrk="1" hangingPunct="1">
              <a:buNone/>
            </a:pP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	File sharing</a:t>
            </a:r>
          </a:p>
          <a:p>
            <a:pPr eaLnBrk="1" hangingPunct="1">
              <a:buNone/>
            </a:pP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	Digital currency  - </a:t>
            </a:r>
            <a:r>
              <a:rPr lang="en-US" sz="2400" b="1" dirty="0" err="1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blockchain</a:t>
            </a:r>
            <a:endParaRPr lang="en-US" sz="2400" b="1" dirty="0" smtClean="0">
              <a:solidFill>
                <a:srgbClr val="008000"/>
              </a:solidFill>
              <a:ea typeface="Comic Sans MS" charset="0"/>
              <a:cs typeface="Comic Sans MS" charset="0"/>
            </a:endParaRPr>
          </a:p>
          <a:p>
            <a:pPr eaLnBrk="1" hangingPunct="1">
              <a:buNone/>
            </a:pP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	P2P Services (Uber, Lyft, </a:t>
            </a:r>
            <a:r>
              <a:rPr lang="en-US" sz="2400" b="1" dirty="0" err="1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AirBnB</a:t>
            </a: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	Content </a:t>
            </a:r>
            <a:r>
              <a:rPr lang="en-US" sz="2400" b="1" dirty="0">
                <a:solidFill>
                  <a:srgbClr val="008000"/>
                </a:solidFill>
                <a:ea typeface="Comic Sans MS" charset="0"/>
                <a:cs typeface="Comic Sans MS" charset="0"/>
              </a:rPr>
              <a:t>distribution</a:t>
            </a:r>
          </a:p>
          <a:p>
            <a:pPr eaLnBrk="1" hangingPunct="1">
              <a:buNone/>
            </a:pPr>
            <a:r>
              <a:rPr lang="en-US" sz="2400" b="1" dirty="0">
                <a:solidFill>
                  <a:srgbClr val="008000"/>
                </a:solidFill>
                <a:ea typeface="Comic Sans MS" charset="0"/>
                <a:cs typeface="Comic Sans MS" charset="0"/>
              </a:rPr>
              <a:t>	(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Twitter and Facebook </a:t>
            </a:r>
            <a:r>
              <a:rPr lang="en-US" sz="2400" dirty="0" smtClean="0">
                <a:ea typeface="Comic Sans MS" charset="0"/>
                <a:cs typeface="Comic Sans MS" charset="0"/>
              </a:rPr>
              <a:t>have their (</a:t>
            </a:r>
            <a:r>
              <a:rPr lang="en-US" sz="2400" dirty="0" err="1" smtClean="0">
                <a:ea typeface="Comic Sans MS" charset="0"/>
                <a:cs typeface="Comic Sans MS" charset="0"/>
              </a:rPr>
              <a:t>BitTorrent</a:t>
            </a:r>
            <a:r>
              <a:rPr lang="en-US" sz="2400" dirty="0" smtClean="0">
                <a:ea typeface="Comic Sans MS" charset="0"/>
                <a:cs typeface="Comic Sans MS" charset="0"/>
              </a:rPr>
              <a:t>-like) content distribution mechanism).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Twitter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8711"/>
            <a:ext cx="8001694" cy="4260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8813" y="1733531"/>
            <a:ext cx="274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distribution in Twitter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04616"/>
            <a:ext cx="80050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[Wikipedia definition]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b="1" dirty="0" smtClean="0"/>
              <a:t>social network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0000FF"/>
                </a:solidFill>
              </a:rPr>
              <a:t>social structure </a:t>
            </a:r>
            <a:r>
              <a:rPr lang="en-US" sz="2400" dirty="0" smtClean="0"/>
              <a:t>made up of a set of </a:t>
            </a:r>
            <a:r>
              <a:rPr lang="en-US" sz="2400" dirty="0" smtClean="0">
                <a:solidFill>
                  <a:srgbClr val="0000FF"/>
                </a:solidFill>
              </a:rPr>
              <a:t>actors</a:t>
            </a:r>
            <a:r>
              <a:rPr lang="en-US" sz="2400" dirty="0" smtClean="0"/>
              <a:t> (such as </a:t>
            </a:r>
            <a:r>
              <a:rPr lang="en-US" sz="2400" dirty="0" smtClean="0">
                <a:solidFill>
                  <a:srgbClr val="0000FF"/>
                </a:solidFill>
              </a:rPr>
              <a:t>individuals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0000FF"/>
                </a:solidFill>
              </a:rPr>
              <a:t>organizations</a:t>
            </a:r>
            <a:r>
              <a:rPr lang="en-US" sz="2400" dirty="0" smtClean="0"/>
              <a:t>) and the </a:t>
            </a:r>
            <a:r>
              <a:rPr lang="en-US" sz="2400" dirty="0" smtClean="0">
                <a:solidFill>
                  <a:srgbClr val="0000FF"/>
                </a:solidFill>
              </a:rPr>
              <a:t>dyadic ties </a:t>
            </a:r>
            <a:r>
              <a:rPr lang="en-US" sz="2400" dirty="0" smtClean="0"/>
              <a:t>between these actors. The social network perspective provides a clear way of analyzing the structure of whole social entities.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421" y="1663545"/>
            <a:ext cx="3087901" cy="230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419" y="4218652"/>
            <a:ext cx="6865982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This graph can represent various things. For example,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a friend and each edge is a friendship relation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an airport and each edge is an air route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power generating station, and each edge is a high voltage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	link connecting a pair of generating stations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863" y="2690467"/>
            <a:ext cx="247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 representation is a graph G=(V,E)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networks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307" y="1690708"/>
            <a:ext cx="452017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Biological networks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Protein</a:t>
            </a:r>
            <a:r>
              <a:rPr lang="en-US" sz="2000" dirty="0"/>
              <a:t>–protein </a:t>
            </a:r>
            <a:r>
              <a:rPr lang="en-US" sz="2000" dirty="0" smtClean="0"/>
              <a:t>interactions networks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Predator-prey networks 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Technological networks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Power grid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Telephone network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Internet</a:t>
            </a:r>
          </a:p>
          <a:p>
            <a:endParaRPr lang="en-US" sz="1400" dirty="0" smtClean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Classical Social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Intermarriage network among ruling families in Florence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Friendship among school </a:t>
            </a:r>
            <a:r>
              <a:rPr lang="en-US" dirty="0" smtClean="0"/>
              <a:t>children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9407" y="1843852"/>
            <a:ext cx="3195105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sym typeface="Wingdings"/>
              </a:rPr>
              <a:t>Information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WWW graphs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P2P </a:t>
            </a:r>
            <a:r>
              <a:rPr lang="en-US" dirty="0" smtClean="0"/>
              <a:t>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Co-authorship network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Citations network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Modern social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Facebook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Twitter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LinkedIn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Other useful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Transportation networks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networks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1" y="1863137"/>
            <a:ext cx="4187025" cy="3376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96" y="5371629"/>
            <a:ext cx="284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Food web at Little Rock Lake</a:t>
            </a:r>
          </a:p>
          <a:p>
            <a:r>
              <a:rPr lang="en-US" dirty="0" smtClean="0"/>
              <a:t>(Credit: Mark Newman)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57" y="1853681"/>
            <a:ext cx="4215697" cy="3386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9557" y="5371629"/>
            <a:ext cx="4611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			The Internet</a:t>
            </a:r>
          </a:p>
          <a:p>
            <a:r>
              <a:rPr lang="en-US" sz="1400" dirty="0" smtClean="0"/>
              <a:t>Source: </a:t>
            </a:r>
            <a:r>
              <a:rPr lang="en-US" sz="1400" dirty="0" smtClean="0">
                <a:latin typeface="Arial Narrow"/>
                <a:cs typeface="Arial Narrow"/>
                <a:hlinkClick r:id="rId4"/>
              </a:rPr>
              <a:t>http://www.cheswick.com/ches/map/gallery/index.html</a:t>
            </a:r>
            <a:endParaRPr lang="en-US" sz="1400" dirty="0" smtClean="0">
              <a:latin typeface="Arial Narrow"/>
              <a:cs typeface="Arial Narrow"/>
            </a:endParaRP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5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307" y="1690708"/>
            <a:ext cx="8790387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Social networks </a:t>
            </a:r>
            <a:r>
              <a:rPr lang="en-US" sz="2400" dirty="0" smtClean="0"/>
              <a:t>existed from the dawn of civilization, much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before </a:t>
            </a:r>
            <a:r>
              <a:rPr lang="en-US" sz="2400" b="1" dirty="0" err="1" smtClean="0">
                <a:solidFill>
                  <a:srgbClr val="660066"/>
                </a:solidFill>
              </a:rPr>
              <a:t>Facebook</a:t>
            </a:r>
            <a:r>
              <a:rPr lang="en-US" sz="2400" dirty="0" smtClean="0"/>
              <a:t> or Twitter were created </a:t>
            </a:r>
            <a:r>
              <a:rPr lang="en-US" sz="2400" dirty="0" err="1" smtClean="0">
                <a:sym typeface="Wingdings"/>
              </a:rPr>
              <a:t></a:t>
            </a:r>
            <a:r>
              <a:rPr lang="en-US" sz="2400" dirty="0" smtClean="0">
                <a:sym typeface="Wingdings"/>
              </a:rPr>
              <a:t>. </a:t>
            </a:r>
            <a:r>
              <a:rPr lang="en-US" sz="2400" b="1" dirty="0" err="1" smtClean="0">
                <a:solidFill>
                  <a:srgbClr val="660066"/>
                </a:solidFill>
                <a:sym typeface="Wingdings"/>
              </a:rPr>
              <a:t>Facebook</a:t>
            </a:r>
            <a:r>
              <a:rPr lang="en-US" sz="2400" dirty="0" smtClean="0">
                <a:sym typeface="Wingdings"/>
              </a:rPr>
              <a:t> or Twitter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only established an electronic platform to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facilitate socialization</a:t>
            </a:r>
            <a:r>
              <a:rPr lang="en-US" sz="2400" dirty="0" smtClean="0">
                <a:sym typeface="Wingding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In contrast, peer-to-peer networks </a:t>
            </a:r>
            <a:r>
              <a:rPr lang="en-US" sz="2400" dirty="0" smtClean="0">
                <a:sym typeface="Wingdings"/>
              </a:rPr>
              <a:t>are a much more recent invention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primarily aimed at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content sharing </a:t>
            </a:r>
            <a:r>
              <a:rPr lang="en-US" sz="2400" dirty="0" smtClean="0">
                <a:sym typeface="Wingdings"/>
              </a:rPr>
              <a:t>and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content distribution,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often without the assistance of a central server</a:t>
            </a:r>
            <a:r>
              <a:rPr lang="en-US" sz="2400" dirty="0" smtClean="0">
                <a:sym typeface="Wingding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7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976</Words>
  <Application>Microsoft Macintosh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CS:4980:0001 Peer-to-Peer and Social Networks Fall 2017</vt:lpstr>
      <vt:lpstr>What is a P2P network</vt:lpstr>
      <vt:lpstr>Why study P2P</vt:lpstr>
      <vt:lpstr>Twitter</vt:lpstr>
      <vt:lpstr>Social Network</vt:lpstr>
      <vt:lpstr>Social networks</vt:lpstr>
      <vt:lpstr>Example of networks</vt:lpstr>
      <vt:lpstr>Example of networks</vt:lpstr>
      <vt:lpstr>Social networks</vt:lpstr>
      <vt:lpstr>Six degrees of separation</vt:lpstr>
      <vt:lpstr>Milgram’s experiment</vt:lpstr>
      <vt:lpstr>Milgram’s experiment</vt:lpstr>
      <vt:lpstr>Shortcomings of Milgram’s experiment</vt:lpstr>
      <vt:lpstr>Facebook experiment</vt:lpstr>
      <vt:lpstr>Erdős number</vt:lpstr>
      <vt:lpstr>Kevin Bacon number</vt:lpstr>
      <vt:lpstr>Important questions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</dc:title>
  <dc:creator>Sukumar Ghosh</dc:creator>
  <cp:lastModifiedBy>Sukumar Ghosh</cp:lastModifiedBy>
  <cp:revision>105</cp:revision>
  <dcterms:created xsi:type="dcterms:W3CDTF">2017-08-23T04:17:03Z</dcterms:created>
  <dcterms:modified xsi:type="dcterms:W3CDTF">2017-08-23T04:21:58Z</dcterms:modified>
</cp:coreProperties>
</file>