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81" r:id="rId4"/>
    <p:sldId id="28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6300" autoAdjust="0"/>
  </p:normalViewPr>
  <p:slideViewPr>
    <p:cSldViewPr snapToGrid="0" snapToObjects="1">
      <p:cViewPr varScale="1">
        <p:scale>
          <a:sx n="120" d="100"/>
          <a:sy n="120" d="100"/>
        </p:scale>
        <p:origin x="-1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289-B9F0-614F-ACD9-FB7225E7D83C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64A7E-9FE1-9647-ABB2-11A362C90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F40E2-68A8-0348-90EB-C849CEFE1B8D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4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68C3E1-3DA0-564A-85F5-58F5FEDAF3B0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5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0AC578-817C-DD4F-9CB9-135B95B869A9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6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800" b="1" i="1" dirty="0">
                <a:latin typeface="Times New Roman" charset="0"/>
                <a:ea typeface="Arial" charset="0"/>
                <a:cs typeface="Arial" charset="0"/>
              </a:rPr>
              <a:t>Step 1: Determining who is on the network</a:t>
            </a:r>
            <a:br>
              <a:rPr lang="en-US" sz="800" b="1" i="1" dirty="0">
                <a:latin typeface="Times New Roman" charset="0"/>
                <a:ea typeface="Arial" charset="0"/>
                <a:cs typeface="Arial" charset="0"/>
              </a:rPr>
            </a:br>
            <a:endParaRPr lang="en-US" sz="800" dirty="0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6D11A4-EE76-2E46-BE13-5B9159A55FA6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7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919DA5-DD1F-2242-B521-DB299F1A9782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14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  <a:ea typeface="Arial" charset="0"/>
                <a:cs typeface="Arial" charset="0"/>
              </a:rPr>
              <a:t>Gnutella networks are dumb.</a:t>
            </a:r>
          </a:p>
          <a:p>
            <a:pPr eaLnBrk="1" hangingPunct="1"/>
            <a:r>
              <a:rPr lang="en-GB">
                <a:latin typeface="Times New Roman" charset="0"/>
                <a:ea typeface="Arial" charset="0"/>
                <a:cs typeface="Arial" charset="0"/>
              </a:rPr>
              <a:t>Just a bunch of nodes connected together with 3 or 4 connections each</a:t>
            </a:r>
          </a:p>
          <a:p>
            <a:pPr eaLnBrk="1" hangingPunct="1"/>
            <a:r>
              <a:rPr lang="en-GB">
                <a:latin typeface="Times New Roman" charset="0"/>
                <a:ea typeface="Arial" charset="0"/>
                <a:cs typeface="Arial" charset="0"/>
              </a:rPr>
              <a:t>What’s the only way they can communicate??</a:t>
            </a:r>
          </a:p>
          <a:p>
            <a:pPr eaLnBrk="1" hangingPunct="1"/>
            <a:r>
              <a:rPr lang="en-GB">
                <a:latin typeface="Times New Roman" charset="0"/>
                <a:ea typeface="Arial" charset="0"/>
                <a:cs typeface="Arial" charset="0"/>
              </a:rPr>
              <a:t>- They have to asked their neighbours – and then ask their neighbours to ask their neighbours</a:t>
            </a:r>
            <a:endParaRPr lang="en-US">
              <a:latin typeface="Times New Roman" charset="0"/>
              <a:ea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imes New Roman" charset="0"/>
                <a:ea typeface="Arial" charset="0"/>
                <a:cs typeface="Arial" charset="0"/>
              </a:rPr>
              <a:t>- peers provide client-side interfaces for issuing queries and viewing search results AND accept search queries from other </a:t>
            </a:r>
            <a:r>
              <a:rPr lang="en-US" i="1">
                <a:latin typeface="Times New Roman" charset="0"/>
                <a:ea typeface="Arial" charset="0"/>
                <a:cs typeface="Arial" charset="0"/>
              </a:rPr>
              <a:t>peers</a:t>
            </a:r>
            <a:endParaRPr lang="en-US">
              <a:latin typeface="Times New Roman" charset="0"/>
              <a:ea typeface="Arial" charset="0"/>
              <a:cs typeface="Arial" charset="0"/>
            </a:endParaRPr>
          </a:p>
          <a:p>
            <a:pPr eaLnBrk="1" hangingPunct="1"/>
            <a:r>
              <a:rPr lang="en-US">
                <a:latin typeface="Times New Roman" charset="0"/>
                <a:ea typeface="Arial" charset="0"/>
                <a:cs typeface="Arial" charset="0"/>
              </a:rPr>
              <a:t>Due to its distributed nature, a network of Gnutella nodes is highly fault-tolerant i.e. operation of the network will not be interrupted if a subset go offline.</a:t>
            </a:r>
          </a:p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60953A-C3A8-534E-BFDD-659211A50580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23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85A0-1694-C241-B67A-2C11400D8C55}" type="datetimeFigureOut">
              <a:rPr lang="en-US" smtClean="0"/>
              <a:pPr/>
              <a:t>2/6/13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Peer-to-Peer and Social Networks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overview of Gnutella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EA2E8-748B-FC4E-8CB4-7761455B29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/>
          <a:srcRect l="4715" b="9641"/>
          <a:stretch>
            <a:fillRect/>
          </a:stretch>
        </p:blipFill>
        <p:spPr bwMode="auto">
          <a:xfrm>
            <a:off x="2376488" y="1057275"/>
            <a:ext cx="5395912" cy="500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3581400" y="381000"/>
            <a:ext cx="2127250" cy="406400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AT&amp;T Call Graph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 rot="-5400000">
            <a:off x="287338" y="2751138"/>
            <a:ext cx="3317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# of telephone numbers</a:t>
            </a:r>
          </a:p>
          <a:p>
            <a:r>
              <a:rPr lang="en-US" sz="2000">
                <a:latin typeface="Arial" charset="0"/>
              </a:rPr>
              <a:t>from which calls were made</a:t>
            </a: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# of telephone numbers called </a:t>
            </a:r>
          </a:p>
        </p:txBody>
      </p:sp>
      <p:sp>
        <p:nvSpPr>
          <p:cNvPr id="27655" name="Text Box 6" descr="Paper bag"/>
          <p:cNvSpPr txBox="1">
            <a:spLocks noChangeArrowheads="1"/>
          </p:cNvSpPr>
          <p:nvPr/>
        </p:nvSpPr>
        <p:spPr bwMode="auto">
          <a:xfrm>
            <a:off x="8686800" y="655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5410200" y="1828800"/>
            <a:ext cx="3040063" cy="939800"/>
          </a:xfrm>
          <a:prstGeom prst="rect">
            <a:avLst/>
          </a:prstGeom>
          <a:solidFill>
            <a:srgbClr val="FAF11E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How many telephone</a:t>
            </a:r>
          </a:p>
          <a:p>
            <a:r>
              <a:rPr lang="en-US"/>
              <a:t>numbers receive calls from k</a:t>
            </a:r>
          </a:p>
          <a:p>
            <a:r>
              <a:rPr lang="en-US"/>
              <a:t>different telephone numbers?</a:t>
            </a:r>
          </a:p>
        </p:txBody>
      </p:sp>
    </p:spTree>
  </p:cSld>
  <p:clrMapOvr>
    <a:masterClrMapping/>
  </p:clrMapOvr>
  <p:transition spd="slow" advTm="0"/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3FF61D-19F1-4F4D-90B1-5A2A69F92B7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44713" y="1600200"/>
            <a:ext cx="4398962" cy="4164013"/>
            <a:chOff x="2718" y="2040"/>
            <a:chExt cx="2328" cy="1874"/>
          </a:xfrm>
        </p:grpSpPr>
        <p:sp>
          <p:nvSpPr>
            <p:cNvPr id="28681" name="Rectangle 3"/>
            <p:cNvSpPr>
              <a:spLocks noChangeArrowheads="1"/>
            </p:cNvSpPr>
            <p:nvPr/>
          </p:nvSpPr>
          <p:spPr bwMode="auto">
            <a:xfrm>
              <a:off x="2940" y="2064"/>
              <a:ext cx="2082" cy="1572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2" name="Line 4"/>
            <p:cNvSpPr>
              <a:spLocks noChangeShapeType="1"/>
            </p:cNvSpPr>
            <p:nvPr/>
          </p:nvSpPr>
          <p:spPr bwMode="auto">
            <a:xfrm>
              <a:off x="2940" y="2064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3" name="Line 5"/>
            <p:cNvSpPr>
              <a:spLocks noChangeShapeType="1"/>
            </p:cNvSpPr>
            <p:nvPr/>
          </p:nvSpPr>
          <p:spPr bwMode="auto">
            <a:xfrm>
              <a:off x="2940" y="3636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4" name="Line 6"/>
            <p:cNvSpPr>
              <a:spLocks noChangeShapeType="1"/>
            </p:cNvSpPr>
            <p:nvPr/>
          </p:nvSpPr>
          <p:spPr bwMode="auto">
            <a:xfrm flipV="1">
              <a:off x="5022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5" name="Line 7"/>
            <p:cNvSpPr>
              <a:spLocks noChangeShapeType="1"/>
            </p:cNvSpPr>
            <p:nvPr/>
          </p:nvSpPr>
          <p:spPr bwMode="auto">
            <a:xfrm flipV="1">
              <a:off x="2940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6" name="Line 8"/>
            <p:cNvSpPr>
              <a:spLocks noChangeShapeType="1"/>
            </p:cNvSpPr>
            <p:nvPr/>
          </p:nvSpPr>
          <p:spPr bwMode="auto">
            <a:xfrm>
              <a:off x="2940" y="3636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7" name="Line 9"/>
            <p:cNvSpPr>
              <a:spLocks noChangeShapeType="1"/>
            </p:cNvSpPr>
            <p:nvPr/>
          </p:nvSpPr>
          <p:spPr bwMode="auto">
            <a:xfrm flipV="1">
              <a:off x="2940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8" name="Line 10"/>
            <p:cNvSpPr>
              <a:spLocks noChangeShapeType="1"/>
            </p:cNvSpPr>
            <p:nvPr/>
          </p:nvSpPr>
          <p:spPr bwMode="auto">
            <a:xfrm flipV="1">
              <a:off x="2940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9" name="Line 11"/>
            <p:cNvSpPr>
              <a:spLocks noChangeShapeType="1"/>
            </p:cNvSpPr>
            <p:nvPr/>
          </p:nvSpPr>
          <p:spPr bwMode="auto">
            <a:xfrm>
              <a:off x="2940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0" name="Line 12"/>
            <p:cNvSpPr>
              <a:spLocks noChangeShapeType="1"/>
            </p:cNvSpPr>
            <p:nvPr/>
          </p:nvSpPr>
          <p:spPr bwMode="auto">
            <a:xfrm flipV="1">
              <a:off x="2940" y="3618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1" name="Line 13"/>
            <p:cNvSpPr>
              <a:spLocks noChangeShapeType="1"/>
            </p:cNvSpPr>
            <p:nvPr/>
          </p:nvSpPr>
          <p:spPr bwMode="auto">
            <a:xfrm>
              <a:off x="2940" y="2064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2" name="Rectangle 14"/>
            <p:cNvSpPr>
              <a:spLocks noChangeArrowheads="1"/>
            </p:cNvSpPr>
            <p:nvPr/>
          </p:nvSpPr>
          <p:spPr bwMode="auto">
            <a:xfrm>
              <a:off x="2856" y="3696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693" name="Rectangle 15"/>
            <p:cNvSpPr>
              <a:spLocks noChangeArrowheads="1"/>
            </p:cNvSpPr>
            <p:nvPr/>
          </p:nvSpPr>
          <p:spPr bwMode="auto">
            <a:xfrm>
              <a:off x="2988" y="3660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8694" name="Line 16"/>
            <p:cNvSpPr>
              <a:spLocks noChangeShapeType="1"/>
            </p:cNvSpPr>
            <p:nvPr/>
          </p:nvSpPr>
          <p:spPr bwMode="auto">
            <a:xfrm flipV="1">
              <a:off x="3312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5" name="Line 17"/>
            <p:cNvSpPr>
              <a:spLocks noChangeShapeType="1"/>
            </p:cNvSpPr>
            <p:nvPr/>
          </p:nvSpPr>
          <p:spPr bwMode="auto">
            <a:xfrm>
              <a:off x="3312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6" name="Line 18"/>
            <p:cNvSpPr>
              <a:spLocks noChangeShapeType="1"/>
            </p:cNvSpPr>
            <p:nvPr/>
          </p:nvSpPr>
          <p:spPr bwMode="auto">
            <a:xfrm flipV="1">
              <a:off x="3528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7" name="Line 19"/>
            <p:cNvSpPr>
              <a:spLocks noChangeShapeType="1"/>
            </p:cNvSpPr>
            <p:nvPr/>
          </p:nvSpPr>
          <p:spPr bwMode="auto">
            <a:xfrm>
              <a:off x="3528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8" name="Line 20"/>
            <p:cNvSpPr>
              <a:spLocks noChangeShapeType="1"/>
            </p:cNvSpPr>
            <p:nvPr/>
          </p:nvSpPr>
          <p:spPr bwMode="auto">
            <a:xfrm flipV="1">
              <a:off x="368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9" name="Line 21"/>
            <p:cNvSpPr>
              <a:spLocks noChangeShapeType="1"/>
            </p:cNvSpPr>
            <p:nvPr/>
          </p:nvSpPr>
          <p:spPr bwMode="auto">
            <a:xfrm>
              <a:off x="368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0" name="Line 22"/>
            <p:cNvSpPr>
              <a:spLocks noChangeShapeType="1"/>
            </p:cNvSpPr>
            <p:nvPr/>
          </p:nvSpPr>
          <p:spPr bwMode="auto">
            <a:xfrm flipV="1">
              <a:off x="380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1" name="Line 23"/>
            <p:cNvSpPr>
              <a:spLocks noChangeShapeType="1"/>
            </p:cNvSpPr>
            <p:nvPr/>
          </p:nvSpPr>
          <p:spPr bwMode="auto">
            <a:xfrm>
              <a:off x="380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2" name="Line 24"/>
            <p:cNvSpPr>
              <a:spLocks noChangeShapeType="1"/>
            </p:cNvSpPr>
            <p:nvPr/>
          </p:nvSpPr>
          <p:spPr bwMode="auto">
            <a:xfrm flipV="1">
              <a:off x="3900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3" name="Line 25"/>
            <p:cNvSpPr>
              <a:spLocks noChangeShapeType="1"/>
            </p:cNvSpPr>
            <p:nvPr/>
          </p:nvSpPr>
          <p:spPr bwMode="auto">
            <a:xfrm>
              <a:off x="3900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4" name="Line 26"/>
            <p:cNvSpPr>
              <a:spLocks noChangeShapeType="1"/>
            </p:cNvSpPr>
            <p:nvPr/>
          </p:nvSpPr>
          <p:spPr bwMode="auto">
            <a:xfrm flipV="1">
              <a:off x="398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5" name="Line 27"/>
            <p:cNvSpPr>
              <a:spLocks noChangeShapeType="1"/>
            </p:cNvSpPr>
            <p:nvPr/>
          </p:nvSpPr>
          <p:spPr bwMode="auto">
            <a:xfrm>
              <a:off x="398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6" name="Line 28"/>
            <p:cNvSpPr>
              <a:spLocks noChangeShapeType="1"/>
            </p:cNvSpPr>
            <p:nvPr/>
          </p:nvSpPr>
          <p:spPr bwMode="auto">
            <a:xfrm flipV="1">
              <a:off x="4056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7" name="Line 29"/>
            <p:cNvSpPr>
              <a:spLocks noChangeShapeType="1"/>
            </p:cNvSpPr>
            <p:nvPr/>
          </p:nvSpPr>
          <p:spPr bwMode="auto">
            <a:xfrm>
              <a:off x="4056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8" name="Line 30"/>
            <p:cNvSpPr>
              <a:spLocks noChangeShapeType="1"/>
            </p:cNvSpPr>
            <p:nvPr/>
          </p:nvSpPr>
          <p:spPr bwMode="auto">
            <a:xfrm flipV="1">
              <a:off x="4116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9" name="Line 31"/>
            <p:cNvSpPr>
              <a:spLocks noChangeShapeType="1"/>
            </p:cNvSpPr>
            <p:nvPr/>
          </p:nvSpPr>
          <p:spPr bwMode="auto">
            <a:xfrm>
              <a:off x="4116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0" name="Line 32"/>
            <p:cNvSpPr>
              <a:spLocks noChangeShapeType="1"/>
            </p:cNvSpPr>
            <p:nvPr/>
          </p:nvSpPr>
          <p:spPr bwMode="auto">
            <a:xfrm flipV="1">
              <a:off x="4176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1" name="Line 33"/>
            <p:cNvSpPr>
              <a:spLocks noChangeShapeType="1"/>
            </p:cNvSpPr>
            <p:nvPr/>
          </p:nvSpPr>
          <p:spPr bwMode="auto">
            <a:xfrm>
              <a:off x="4176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2" name="Line 34"/>
            <p:cNvSpPr>
              <a:spLocks noChangeShapeType="1"/>
            </p:cNvSpPr>
            <p:nvPr/>
          </p:nvSpPr>
          <p:spPr bwMode="auto">
            <a:xfrm flipV="1">
              <a:off x="4176" y="3618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3" name="Line 35"/>
            <p:cNvSpPr>
              <a:spLocks noChangeShapeType="1"/>
            </p:cNvSpPr>
            <p:nvPr/>
          </p:nvSpPr>
          <p:spPr bwMode="auto">
            <a:xfrm>
              <a:off x="4176" y="2064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4" name="Rectangle 36"/>
            <p:cNvSpPr>
              <a:spLocks noChangeArrowheads="1"/>
            </p:cNvSpPr>
            <p:nvPr/>
          </p:nvSpPr>
          <p:spPr bwMode="auto">
            <a:xfrm>
              <a:off x="4092" y="3696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15" name="Rectangle 37"/>
            <p:cNvSpPr>
              <a:spLocks noChangeArrowheads="1"/>
            </p:cNvSpPr>
            <p:nvPr/>
          </p:nvSpPr>
          <p:spPr bwMode="auto">
            <a:xfrm>
              <a:off x="4224" y="3660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28716" name="Line 38"/>
            <p:cNvSpPr>
              <a:spLocks noChangeShapeType="1"/>
            </p:cNvSpPr>
            <p:nvPr/>
          </p:nvSpPr>
          <p:spPr bwMode="auto">
            <a:xfrm flipV="1">
              <a:off x="4548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7" name="Line 39"/>
            <p:cNvSpPr>
              <a:spLocks noChangeShapeType="1"/>
            </p:cNvSpPr>
            <p:nvPr/>
          </p:nvSpPr>
          <p:spPr bwMode="auto">
            <a:xfrm>
              <a:off x="4548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8" name="Line 40"/>
            <p:cNvSpPr>
              <a:spLocks noChangeShapeType="1"/>
            </p:cNvSpPr>
            <p:nvPr/>
          </p:nvSpPr>
          <p:spPr bwMode="auto">
            <a:xfrm flipV="1">
              <a:off x="476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9" name="Line 41"/>
            <p:cNvSpPr>
              <a:spLocks noChangeShapeType="1"/>
            </p:cNvSpPr>
            <p:nvPr/>
          </p:nvSpPr>
          <p:spPr bwMode="auto">
            <a:xfrm>
              <a:off x="476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0" name="Line 42"/>
            <p:cNvSpPr>
              <a:spLocks noChangeShapeType="1"/>
            </p:cNvSpPr>
            <p:nvPr/>
          </p:nvSpPr>
          <p:spPr bwMode="auto">
            <a:xfrm flipV="1">
              <a:off x="4920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1" name="Line 43"/>
            <p:cNvSpPr>
              <a:spLocks noChangeShapeType="1"/>
            </p:cNvSpPr>
            <p:nvPr/>
          </p:nvSpPr>
          <p:spPr bwMode="auto">
            <a:xfrm>
              <a:off x="4920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2" name="Line 44"/>
            <p:cNvSpPr>
              <a:spLocks noChangeShapeType="1"/>
            </p:cNvSpPr>
            <p:nvPr/>
          </p:nvSpPr>
          <p:spPr bwMode="auto">
            <a:xfrm>
              <a:off x="2940" y="33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3" name="Line 45"/>
            <p:cNvSpPr>
              <a:spLocks noChangeShapeType="1"/>
            </p:cNvSpPr>
            <p:nvPr/>
          </p:nvSpPr>
          <p:spPr bwMode="auto">
            <a:xfrm flipH="1">
              <a:off x="5010" y="33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4" name="Line 46"/>
            <p:cNvSpPr>
              <a:spLocks noChangeShapeType="1"/>
            </p:cNvSpPr>
            <p:nvPr/>
          </p:nvSpPr>
          <p:spPr bwMode="auto">
            <a:xfrm>
              <a:off x="2940" y="333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5" name="Line 47"/>
            <p:cNvSpPr>
              <a:spLocks noChangeShapeType="1"/>
            </p:cNvSpPr>
            <p:nvPr/>
          </p:nvSpPr>
          <p:spPr bwMode="auto">
            <a:xfrm flipH="1">
              <a:off x="5010" y="333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6" name="Line 48"/>
            <p:cNvSpPr>
              <a:spLocks noChangeShapeType="1"/>
            </p:cNvSpPr>
            <p:nvPr/>
          </p:nvSpPr>
          <p:spPr bwMode="auto">
            <a:xfrm>
              <a:off x="2940" y="33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7" name="Line 49"/>
            <p:cNvSpPr>
              <a:spLocks noChangeShapeType="1"/>
            </p:cNvSpPr>
            <p:nvPr/>
          </p:nvSpPr>
          <p:spPr bwMode="auto">
            <a:xfrm flipH="1">
              <a:off x="5010" y="33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8" name="Line 50"/>
            <p:cNvSpPr>
              <a:spLocks noChangeShapeType="1"/>
            </p:cNvSpPr>
            <p:nvPr/>
          </p:nvSpPr>
          <p:spPr bwMode="auto">
            <a:xfrm>
              <a:off x="2940" y="338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9" name="Line 51"/>
            <p:cNvSpPr>
              <a:spLocks noChangeShapeType="1"/>
            </p:cNvSpPr>
            <p:nvPr/>
          </p:nvSpPr>
          <p:spPr bwMode="auto">
            <a:xfrm flipH="1">
              <a:off x="5010" y="338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0" name="Line 52"/>
            <p:cNvSpPr>
              <a:spLocks noChangeShapeType="1"/>
            </p:cNvSpPr>
            <p:nvPr/>
          </p:nvSpPr>
          <p:spPr bwMode="auto">
            <a:xfrm>
              <a:off x="2940" y="341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1" name="Line 53"/>
            <p:cNvSpPr>
              <a:spLocks noChangeShapeType="1"/>
            </p:cNvSpPr>
            <p:nvPr/>
          </p:nvSpPr>
          <p:spPr bwMode="auto">
            <a:xfrm flipH="1">
              <a:off x="5010" y="341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2" name="Line 54"/>
            <p:cNvSpPr>
              <a:spLocks noChangeShapeType="1"/>
            </p:cNvSpPr>
            <p:nvPr/>
          </p:nvSpPr>
          <p:spPr bwMode="auto">
            <a:xfrm>
              <a:off x="2940" y="34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3" name="Line 55"/>
            <p:cNvSpPr>
              <a:spLocks noChangeShapeType="1"/>
            </p:cNvSpPr>
            <p:nvPr/>
          </p:nvSpPr>
          <p:spPr bwMode="auto">
            <a:xfrm flipH="1">
              <a:off x="5010" y="34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4" name="Line 56"/>
            <p:cNvSpPr>
              <a:spLocks noChangeShapeType="1"/>
            </p:cNvSpPr>
            <p:nvPr/>
          </p:nvSpPr>
          <p:spPr bwMode="auto">
            <a:xfrm>
              <a:off x="2940" y="35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5" name="Line 57"/>
            <p:cNvSpPr>
              <a:spLocks noChangeShapeType="1"/>
            </p:cNvSpPr>
            <p:nvPr/>
          </p:nvSpPr>
          <p:spPr bwMode="auto">
            <a:xfrm flipH="1">
              <a:off x="5010" y="35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6" name="Line 58"/>
            <p:cNvSpPr>
              <a:spLocks noChangeShapeType="1"/>
            </p:cNvSpPr>
            <p:nvPr/>
          </p:nvSpPr>
          <p:spPr bwMode="auto">
            <a:xfrm>
              <a:off x="2940" y="357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7" name="Line 59"/>
            <p:cNvSpPr>
              <a:spLocks noChangeShapeType="1"/>
            </p:cNvSpPr>
            <p:nvPr/>
          </p:nvSpPr>
          <p:spPr bwMode="auto">
            <a:xfrm flipH="1">
              <a:off x="5010" y="357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8" name="Line 60"/>
            <p:cNvSpPr>
              <a:spLocks noChangeShapeType="1"/>
            </p:cNvSpPr>
            <p:nvPr/>
          </p:nvSpPr>
          <p:spPr bwMode="auto">
            <a:xfrm>
              <a:off x="2940" y="3306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9" name="Line 61"/>
            <p:cNvSpPr>
              <a:spLocks noChangeShapeType="1"/>
            </p:cNvSpPr>
            <p:nvPr/>
          </p:nvSpPr>
          <p:spPr bwMode="auto">
            <a:xfrm flipH="1">
              <a:off x="5004" y="3306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0" name="Rectangle 62"/>
            <p:cNvSpPr>
              <a:spLocks noChangeArrowheads="1"/>
            </p:cNvSpPr>
            <p:nvPr/>
          </p:nvSpPr>
          <p:spPr bwMode="auto">
            <a:xfrm>
              <a:off x="2718" y="3240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41" name="Rectangle 63"/>
            <p:cNvSpPr>
              <a:spLocks noChangeArrowheads="1"/>
            </p:cNvSpPr>
            <p:nvPr/>
          </p:nvSpPr>
          <p:spPr bwMode="auto">
            <a:xfrm>
              <a:off x="2850" y="3204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8742" name="Line 64"/>
            <p:cNvSpPr>
              <a:spLocks noChangeShapeType="1"/>
            </p:cNvSpPr>
            <p:nvPr/>
          </p:nvSpPr>
          <p:spPr bwMode="auto">
            <a:xfrm>
              <a:off x="2940" y="31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3" name="Line 65"/>
            <p:cNvSpPr>
              <a:spLocks noChangeShapeType="1"/>
            </p:cNvSpPr>
            <p:nvPr/>
          </p:nvSpPr>
          <p:spPr bwMode="auto">
            <a:xfrm flipH="1">
              <a:off x="5010" y="31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4" name="Line 66"/>
            <p:cNvSpPr>
              <a:spLocks noChangeShapeType="1"/>
            </p:cNvSpPr>
            <p:nvPr/>
          </p:nvSpPr>
          <p:spPr bwMode="auto">
            <a:xfrm>
              <a:off x="2940" y="306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5" name="Line 67"/>
            <p:cNvSpPr>
              <a:spLocks noChangeShapeType="1"/>
            </p:cNvSpPr>
            <p:nvPr/>
          </p:nvSpPr>
          <p:spPr bwMode="auto">
            <a:xfrm flipH="1">
              <a:off x="5010" y="306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6" name="Line 68"/>
            <p:cNvSpPr>
              <a:spLocks noChangeShapeType="1"/>
            </p:cNvSpPr>
            <p:nvPr/>
          </p:nvSpPr>
          <p:spPr bwMode="auto">
            <a:xfrm>
              <a:off x="2940" y="30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7" name="Line 69"/>
            <p:cNvSpPr>
              <a:spLocks noChangeShapeType="1"/>
            </p:cNvSpPr>
            <p:nvPr/>
          </p:nvSpPr>
          <p:spPr bwMode="auto">
            <a:xfrm flipH="1">
              <a:off x="5010" y="30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8" name="Line 70"/>
            <p:cNvSpPr>
              <a:spLocks noChangeShapeType="1"/>
            </p:cNvSpPr>
            <p:nvPr/>
          </p:nvSpPr>
          <p:spPr bwMode="auto">
            <a:xfrm>
              <a:off x="2940" y="295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9" name="Line 71"/>
            <p:cNvSpPr>
              <a:spLocks noChangeShapeType="1"/>
            </p:cNvSpPr>
            <p:nvPr/>
          </p:nvSpPr>
          <p:spPr bwMode="auto">
            <a:xfrm flipH="1">
              <a:off x="5010" y="295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0" name="Line 72"/>
            <p:cNvSpPr>
              <a:spLocks noChangeShapeType="1"/>
            </p:cNvSpPr>
            <p:nvPr/>
          </p:nvSpPr>
          <p:spPr bwMode="auto">
            <a:xfrm>
              <a:off x="2940" y="291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1" name="Line 73"/>
            <p:cNvSpPr>
              <a:spLocks noChangeShapeType="1"/>
            </p:cNvSpPr>
            <p:nvPr/>
          </p:nvSpPr>
          <p:spPr bwMode="auto">
            <a:xfrm flipH="1">
              <a:off x="5010" y="291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2" name="Line 74"/>
            <p:cNvSpPr>
              <a:spLocks noChangeShapeType="1"/>
            </p:cNvSpPr>
            <p:nvPr/>
          </p:nvSpPr>
          <p:spPr bwMode="auto">
            <a:xfrm>
              <a:off x="2940" y="288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3" name="Line 75"/>
            <p:cNvSpPr>
              <a:spLocks noChangeShapeType="1"/>
            </p:cNvSpPr>
            <p:nvPr/>
          </p:nvSpPr>
          <p:spPr bwMode="auto">
            <a:xfrm flipH="1">
              <a:off x="5010" y="288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4" name="Line 76"/>
            <p:cNvSpPr>
              <a:spLocks noChangeShapeType="1"/>
            </p:cNvSpPr>
            <p:nvPr/>
          </p:nvSpPr>
          <p:spPr bwMode="auto">
            <a:xfrm>
              <a:off x="2940" y="28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5" name="Line 77"/>
            <p:cNvSpPr>
              <a:spLocks noChangeShapeType="1"/>
            </p:cNvSpPr>
            <p:nvPr/>
          </p:nvSpPr>
          <p:spPr bwMode="auto">
            <a:xfrm flipH="1">
              <a:off x="5010" y="28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6" name="Line 78"/>
            <p:cNvSpPr>
              <a:spLocks noChangeShapeType="1"/>
            </p:cNvSpPr>
            <p:nvPr/>
          </p:nvSpPr>
          <p:spPr bwMode="auto">
            <a:xfrm>
              <a:off x="2940" y="282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7" name="Line 79"/>
            <p:cNvSpPr>
              <a:spLocks noChangeShapeType="1"/>
            </p:cNvSpPr>
            <p:nvPr/>
          </p:nvSpPr>
          <p:spPr bwMode="auto">
            <a:xfrm flipH="1">
              <a:off x="5010" y="282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8" name="Line 80"/>
            <p:cNvSpPr>
              <a:spLocks noChangeShapeType="1"/>
            </p:cNvSpPr>
            <p:nvPr/>
          </p:nvSpPr>
          <p:spPr bwMode="auto">
            <a:xfrm>
              <a:off x="2940" y="28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9" name="Line 81"/>
            <p:cNvSpPr>
              <a:spLocks noChangeShapeType="1"/>
            </p:cNvSpPr>
            <p:nvPr/>
          </p:nvSpPr>
          <p:spPr bwMode="auto">
            <a:xfrm flipH="1">
              <a:off x="5010" y="28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0" name="Line 82"/>
            <p:cNvSpPr>
              <a:spLocks noChangeShapeType="1"/>
            </p:cNvSpPr>
            <p:nvPr/>
          </p:nvSpPr>
          <p:spPr bwMode="auto">
            <a:xfrm>
              <a:off x="2940" y="2802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1" name="Line 83"/>
            <p:cNvSpPr>
              <a:spLocks noChangeShapeType="1"/>
            </p:cNvSpPr>
            <p:nvPr/>
          </p:nvSpPr>
          <p:spPr bwMode="auto">
            <a:xfrm flipH="1">
              <a:off x="5004" y="2802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2" name="Rectangle 84"/>
            <p:cNvSpPr>
              <a:spLocks noChangeArrowheads="1"/>
            </p:cNvSpPr>
            <p:nvPr/>
          </p:nvSpPr>
          <p:spPr bwMode="auto">
            <a:xfrm>
              <a:off x="2718" y="2736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63" name="Rectangle 85"/>
            <p:cNvSpPr>
              <a:spLocks noChangeArrowheads="1"/>
            </p:cNvSpPr>
            <p:nvPr/>
          </p:nvSpPr>
          <p:spPr bwMode="auto">
            <a:xfrm>
              <a:off x="2850" y="2700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28764" name="Line 86"/>
            <p:cNvSpPr>
              <a:spLocks noChangeShapeType="1"/>
            </p:cNvSpPr>
            <p:nvPr/>
          </p:nvSpPr>
          <p:spPr bwMode="auto">
            <a:xfrm>
              <a:off x="2940" y="26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5" name="Line 87"/>
            <p:cNvSpPr>
              <a:spLocks noChangeShapeType="1"/>
            </p:cNvSpPr>
            <p:nvPr/>
          </p:nvSpPr>
          <p:spPr bwMode="auto">
            <a:xfrm flipH="1">
              <a:off x="5010" y="26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6" name="Line 88"/>
            <p:cNvSpPr>
              <a:spLocks noChangeShapeType="1"/>
            </p:cNvSpPr>
            <p:nvPr/>
          </p:nvSpPr>
          <p:spPr bwMode="auto">
            <a:xfrm>
              <a:off x="2940" y="256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7" name="Line 89"/>
            <p:cNvSpPr>
              <a:spLocks noChangeShapeType="1"/>
            </p:cNvSpPr>
            <p:nvPr/>
          </p:nvSpPr>
          <p:spPr bwMode="auto">
            <a:xfrm flipH="1">
              <a:off x="5010" y="256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8" name="Line 90"/>
            <p:cNvSpPr>
              <a:spLocks noChangeShapeType="1"/>
            </p:cNvSpPr>
            <p:nvPr/>
          </p:nvSpPr>
          <p:spPr bwMode="auto">
            <a:xfrm>
              <a:off x="2940" y="25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9" name="Line 91"/>
            <p:cNvSpPr>
              <a:spLocks noChangeShapeType="1"/>
            </p:cNvSpPr>
            <p:nvPr/>
          </p:nvSpPr>
          <p:spPr bwMode="auto">
            <a:xfrm flipH="1">
              <a:off x="5010" y="25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0" name="Line 92"/>
            <p:cNvSpPr>
              <a:spLocks noChangeShapeType="1"/>
            </p:cNvSpPr>
            <p:nvPr/>
          </p:nvSpPr>
          <p:spPr bwMode="auto">
            <a:xfrm>
              <a:off x="2940" y="24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1" name="Line 93"/>
            <p:cNvSpPr>
              <a:spLocks noChangeShapeType="1"/>
            </p:cNvSpPr>
            <p:nvPr/>
          </p:nvSpPr>
          <p:spPr bwMode="auto">
            <a:xfrm flipH="1">
              <a:off x="5010" y="24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2" name="Line 94"/>
            <p:cNvSpPr>
              <a:spLocks noChangeShapeType="1"/>
            </p:cNvSpPr>
            <p:nvPr/>
          </p:nvSpPr>
          <p:spPr bwMode="auto">
            <a:xfrm>
              <a:off x="2940" y="241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3" name="Line 95"/>
            <p:cNvSpPr>
              <a:spLocks noChangeShapeType="1"/>
            </p:cNvSpPr>
            <p:nvPr/>
          </p:nvSpPr>
          <p:spPr bwMode="auto">
            <a:xfrm flipH="1">
              <a:off x="5010" y="241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4" name="Line 96"/>
            <p:cNvSpPr>
              <a:spLocks noChangeShapeType="1"/>
            </p:cNvSpPr>
            <p:nvPr/>
          </p:nvSpPr>
          <p:spPr bwMode="auto">
            <a:xfrm>
              <a:off x="2940" y="238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5" name="Line 97"/>
            <p:cNvSpPr>
              <a:spLocks noChangeShapeType="1"/>
            </p:cNvSpPr>
            <p:nvPr/>
          </p:nvSpPr>
          <p:spPr bwMode="auto">
            <a:xfrm flipH="1">
              <a:off x="5010" y="238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6" name="Line 98"/>
            <p:cNvSpPr>
              <a:spLocks noChangeShapeType="1"/>
            </p:cNvSpPr>
            <p:nvPr/>
          </p:nvSpPr>
          <p:spPr bwMode="auto">
            <a:xfrm>
              <a:off x="2940" y="23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7" name="Line 99"/>
            <p:cNvSpPr>
              <a:spLocks noChangeShapeType="1"/>
            </p:cNvSpPr>
            <p:nvPr/>
          </p:nvSpPr>
          <p:spPr bwMode="auto">
            <a:xfrm flipH="1">
              <a:off x="5010" y="23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8" name="Line 100"/>
            <p:cNvSpPr>
              <a:spLocks noChangeShapeType="1"/>
            </p:cNvSpPr>
            <p:nvPr/>
          </p:nvSpPr>
          <p:spPr bwMode="auto">
            <a:xfrm>
              <a:off x="2940" y="232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9" name="Line 101"/>
            <p:cNvSpPr>
              <a:spLocks noChangeShapeType="1"/>
            </p:cNvSpPr>
            <p:nvPr/>
          </p:nvSpPr>
          <p:spPr bwMode="auto">
            <a:xfrm flipH="1">
              <a:off x="5010" y="232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0" name="Line 102"/>
            <p:cNvSpPr>
              <a:spLocks noChangeShapeType="1"/>
            </p:cNvSpPr>
            <p:nvPr/>
          </p:nvSpPr>
          <p:spPr bwMode="auto">
            <a:xfrm>
              <a:off x="2940" y="23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1" name="Line 103"/>
            <p:cNvSpPr>
              <a:spLocks noChangeShapeType="1"/>
            </p:cNvSpPr>
            <p:nvPr/>
          </p:nvSpPr>
          <p:spPr bwMode="auto">
            <a:xfrm flipH="1">
              <a:off x="5010" y="23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2" name="Line 104"/>
            <p:cNvSpPr>
              <a:spLocks noChangeShapeType="1"/>
            </p:cNvSpPr>
            <p:nvPr/>
          </p:nvSpPr>
          <p:spPr bwMode="auto">
            <a:xfrm>
              <a:off x="2940" y="2304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3" name="Line 105"/>
            <p:cNvSpPr>
              <a:spLocks noChangeShapeType="1"/>
            </p:cNvSpPr>
            <p:nvPr/>
          </p:nvSpPr>
          <p:spPr bwMode="auto">
            <a:xfrm flipH="1">
              <a:off x="5004" y="2304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4" name="Rectangle 106"/>
            <p:cNvSpPr>
              <a:spLocks noChangeArrowheads="1"/>
            </p:cNvSpPr>
            <p:nvPr/>
          </p:nvSpPr>
          <p:spPr bwMode="auto">
            <a:xfrm>
              <a:off x="2718" y="2238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85" name="Rectangle 107"/>
            <p:cNvSpPr>
              <a:spLocks noChangeArrowheads="1"/>
            </p:cNvSpPr>
            <p:nvPr/>
          </p:nvSpPr>
          <p:spPr bwMode="auto">
            <a:xfrm>
              <a:off x="2850" y="2202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8786" name="Line 108"/>
            <p:cNvSpPr>
              <a:spLocks noChangeShapeType="1"/>
            </p:cNvSpPr>
            <p:nvPr/>
          </p:nvSpPr>
          <p:spPr bwMode="auto">
            <a:xfrm>
              <a:off x="2940" y="21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7" name="Line 109"/>
            <p:cNvSpPr>
              <a:spLocks noChangeShapeType="1"/>
            </p:cNvSpPr>
            <p:nvPr/>
          </p:nvSpPr>
          <p:spPr bwMode="auto">
            <a:xfrm flipH="1">
              <a:off x="5010" y="21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8" name="Line 110"/>
            <p:cNvSpPr>
              <a:spLocks noChangeShapeType="1"/>
            </p:cNvSpPr>
            <p:nvPr/>
          </p:nvSpPr>
          <p:spPr bwMode="auto">
            <a:xfrm>
              <a:off x="2940" y="206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9" name="Line 111"/>
            <p:cNvSpPr>
              <a:spLocks noChangeShapeType="1"/>
            </p:cNvSpPr>
            <p:nvPr/>
          </p:nvSpPr>
          <p:spPr bwMode="auto">
            <a:xfrm flipH="1">
              <a:off x="5010" y="206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0" name="Line 112"/>
            <p:cNvSpPr>
              <a:spLocks noChangeShapeType="1"/>
            </p:cNvSpPr>
            <p:nvPr/>
          </p:nvSpPr>
          <p:spPr bwMode="auto">
            <a:xfrm>
              <a:off x="2940" y="2064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1" name="Line 113"/>
            <p:cNvSpPr>
              <a:spLocks noChangeShapeType="1"/>
            </p:cNvSpPr>
            <p:nvPr/>
          </p:nvSpPr>
          <p:spPr bwMode="auto">
            <a:xfrm>
              <a:off x="2940" y="3636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2" name="Line 114"/>
            <p:cNvSpPr>
              <a:spLocks noChangeShapeType="1"/>
            </p:cNvSpPr>
            <p:nvPr/>
          </p:nvSpPr>
          <p:spPr bwMode="auto">
            <a:xfrm flipV="1">
              <a:off x="5022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3" name="Line 115"/>
            <p:cNvSpPr>
              <a:spLocks noChangeShapeType="1"/>
            </p:cNvSpPr>
            <p:nvPr/>
          </p:nvSpPr>
          <p:spPr bwMode="auto">
            <a:xfrm flipV="1">
              <a:off x="2940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4" name="Freeform 116"/>
            <p:cNvSpPr>
              <a:spLocks/>
            </p:cNvSpPr>
            <p:nvPr/>
          </p:nvSpPr>
          <p:spPr bwMode="auto">
            <a:xfrm>
              <a:off x="2940" y="2064"/>
              <a:ext cx="2082" cy="1572"/>
            </a:xfrm>
            <a:custGeom>
              <a:avLst/>
              <a:gdLst>
                <a:gd name="T0" fmla="*/ 0 w 2082"/>
                <a:gd name="T1" fmla="*/ 0 h 1572"/>
                <a:gd name="T2" fmla="*/ 372 w 2082"/>
                <a:gd name="T3" fmla="*/ 126 h 1572"/>
                <a:gd name="T4" fmla="*/ 672 w 2082"/>
                <a:gd name="T5" fmla="*/ 324 h 1572"/>
                <a:gd name="T6" fmla="*/ 1002 w 2082"/>
                <a:gd name="T7" fmla="*/ 636 h 1572"/>
                <a:gd name="T8" fmla="*/ 1356 w 2082"/>
                <a:gd name="T9" fmla="*/ 948 h 1572"/>
                <a:gd name="T10" fmla="*/ 1716 w 2082"/>
                <a:gd name="T11" fmla="*/ 1182 h 1572"/>
                <a:gd name="T12" fmla="*/ 2082 w 2082"/>
                <a:gd name="T13" fmla="*/ 1572 h 1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82"/>
                <a:gd name="T22" fmla="*/ 0 h 1572"/>
                <a:gd name="T23" fmla="*/ 2082 w 2082"/>
                <a:gd name="T24" fmla="*/ 1572 h 15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82" h="1572">
                  <a:moveTo>
                    <a:pt x="0" y="0"/>
                  </a:moveTo>
                  <a:lnTo>
                    <a:pt x="372" y="126"/>
                  </a:lnTo>
                  <a:lnTo>
                    <a:pt x="672" y="324"/>
                  </a:lnTo>
                  <a:lnTo>
                    <a:pt x="1002" y="636"/>
                  </a:lnTo>
                  <a:lnTo>
                    <a:pt x="1356" y="948"/>
                  </a:lnTo>
                  <a:lnTo>
                    <a:pt x="1716" y="1182"/>
                  </a:lnTo>
                  <a:lnTo>
                    <a:pt x="2082" y="157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5" name="Oval 117"/>
            <p:cNvSpPr>
              <a:spLocks noChangeArrowheads="1"/>
            </p:cNvSpPr>
            <p:nvPr/>
          </p:nvSpPr>
          <p:spPr bwMode="auto">
            <a:xfrm>
              <a:off x="2916" y="2040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6" name="Oval 118"/>
            <p:cNvSpPr>
              <a:spLocks noChangeArrowheads="1"/>
            </p:cNvSpPr>
            <p:nvPr/>
          </p:nvSpPr>
          <p:spPr bwMode="auto">
            <a:xfrm>
              <a:off x="3288" y="2166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7" name="Oval 119"/>
            <p:cNvSpPr>
              <a:spLocks noChangeArrowheads="1"/>
            </p:cNvSpPr>
            <p:nvPr/>
          </p:nvSpPr>
          <p:spPr bwMode="auto">
            <a:xfrm>
              <a:off x="3588" y="2364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8" name="Oval 120"/>
            <p:cNvSpPr>
              <a:spLocks noChangeArrowheads="1"/>
            </p:cNvSpPr>
            <p:nvPr/>
          </p:nvSpPr>
          <p:spPr bwMode="auto">
            <a:xfrm>
              <a:off x="3918" y="2676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9" name="Oval 121"/>
            <p:cNvSpPr>
              <a:spLocks noChangeArrowheads="1"/>
            </p:cNvSpPr>
            <p:nvPr/>
          </p:nvSpPr>
          <p:spPr bwMode="auto">
            <a:xfrm>
              <a:off x="4272" y="2988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0" name="Oval 122"/>
            <p:cNvSpPr>
              <a:spLocks noChangeArrowheads="1"/>
            </p:cNvSpPr>
            <p:nvPr/>
          </p:nvSpPr>
          <p:spPr bwMode="auto">
            <a:xfrm>
              <a:off x="4632" y="3222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1" name="Oval 123"/>
            <p:cNvSpPr>
              <a:spLocks noChangeArrowheads="1"/>
            </p:cNvSpPr>
            <p:nvPr/>
          </p:nvSpPr>
          <p:spPr bwMode="auto">
            <a:xfrm>
              <a:off x="4998" y="3612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2" name="Oval 124"/>
            <p:cNvSpPr>
              <a:spLocks noChangeArrowheads="1"/>
            </p:cNvSpPr>
            <p:nvPr/>
          </p:nvSpPr>
          <p:spPr bwMode="auto">
            <a:xfrm>
              <a:off x="2916" y="2040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3" name="Oval 125"/>
            <p:cNvSpPr>
              <a:spLocks noChangeArrowheads="1"/>
            </p:cNvSpPr>
            <p:nvPr/>
          </p:nvSpPr>
          <p:spPr bwMode="auto">
            <a:xfrm>
              <a:off x="3288" y="2166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4" name="Oval 126"/>
            <p:cNvSpPr>
              <a:spLocks noChangeArrowheads="1"/>
            </p:cNvSpPr>
            <p:nvPr/>
          </p:nvSpPr>
          <p:spPr bwMode="auto">
            <a:xfrm>
              <a:off x="3588" y="2364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5" name="Oval 127"/>
            <p:cNvSpPr>
              <a:spLocks noChangeArrowheads="1"/>
            </p:cNvSpPr>
            <p:nvPr/>
          </p:nvSpPr>
          <p:spPr bwMode="auto">
            <a:xfrm>
              <a:off x="3918" y="2676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6" name="Oval 128"/>
            <p:cNvSpPr>
              <a:spLocks noChangeArrowheads="1"/>
            </p:cNvSpPr>
            <p:nvPr/>
          </p:nvSpPr>
          <p:spPr bwMode="auto">
            <a:xfrm>
              <a:off x="4272" y="2988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7" name="Oval 129"/>
            <p:cNvSpPr>
              <a:spLocks noChangeArrowheads="1"/>
            </p:cNvSpPr>
            <p:nvPr/>
          </p:nvSpPr>
          <p:spPr bwMode="auto">
            <a:xfrm>
              <a:off x="4632" y="3222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8" name="Oval 130"/>
            <p:cNvSpPr>
              <a:spLocks noChangeArrowheads="1"/>
            </p:cNvSpPr>
            <p:nvPr/>
          </p:nvSpPr>
          <p:spPr bwMode="auto">
            <a:xfrm>
              <a:off x="4998" y="3612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9" name="Freeform 131"/>
            <p:cNvSpPr>
              <a:spLocks/>
            </p:cNvSpPr>
            <p:nvPr/>
          </p:nvSpPr>
          <p:spPr bwMode="auto">
            <a:xfrm>
              <a:off x="3186" y="2064"/>
              <a:ext cx="1836" cy="1542"/>
            </a:xfrm>
            <a:custGeom>
              <a:avLst/>
              <a:gdLst>
                <a:gd name="T0" fmla="*/ 0 w 1836"/>
                <a:gd name="T1" fmla="*/ 0 h 1542"/>
                <a:gd name="T2" fmla="*/ 126 w 1836"/>
                <a:gd name="T3" fmla="*/ 102 h 1542"/>
                <a:gd name="T4" fmla="*/ 426 w 1836"/>
                <a:gd name="T5" fmla="*/ 354 h 1542"/>
                <a:gd name="T6" fmla="*/ 756 w 1836"/>
                <a:gd name="T7" fmla="*/ 636 h 1542"/>
                <a:gd name="T8" fmla="*/ 1110 w 1836"/>
                <a:gd name="T9" fmla="*/ 930 h 1542"/>
                <a:gd name="T10" fmla="*/ 1470 w 1836"/>
                <a:gd name="T11" fmla="*/ 1230 h 1542"/>
                <a:gd name="T12" fmla="*/ 1836 w 1836"/>
                <a:gd name="T13" fmla="*/ 1542 h 15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36"/>
                <a:gd name="T22" fmla="*/ 0 h 1542"/>
                <a:gd name="T23" fmla="*/ 1836 w 1836"/>
                <a:gd name="T24" fmla="*/ 1542 h 15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36" h="1542">
                  <a:moveTo>
                    <a:pt x="0" y="0"/>
                  </a:moveTo>
                  <a:lnTo>
                    <a:pt x="126" y="102"/>
                  </a:lnTo>
                  <a:lnTo>
                    <a:pt x="426" y="354"/>
                  </a:lnTo>
                  <a:lnTo>
                    <a:pt x="756" y="636"/>
                  </a:lnTo>
                  <a:lnTo>
                    <a:pt x="1110" y="930"/>
                  </a:lnTo>
                  <a:lnTo>
                    <a:pt x="1470" y="1230"/>
                  </a:lnTo>
                  <a:lnTo>
                    <a:pt x="1836" y="154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0" name="Rectangle 132"/>
            <p:cNvSpPr>
              <a:spLocks noChangeArrowheads="1"/>
            </p:cNvSpPr>
            <p:nvPr/>
          </p:nvSpPr>
          <p:spPr bwMode="auto">
            <a:xfrm>
              <a:off x="3317" y="3789"/>
              <a:ext cx="137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800" b="1">
                  <a:solidFill>
                    <a:srgbClr val="000000"/>
                  </a:solidFill>
                  <a:latin typeface="Helvetica" charset="0"/>
                </a:rPr>
                <a:t>number of neighbors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28811" name="Rectangle 134"/>
            <p:cNvSpPr>
              <a:spLocks noChangeArrowheads="1"/>
            </p:cNvSpPr>
            <p:nvPr/>
          </p:nvSpPr>
          <p:spPr bwMode="auto">
            <a:xfrm>
              <a:off x="4320" y="2112"/>
              <a:ext cx="218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data</a:t>
              </a:r>
              <a:endParaRPr lang="en-US">
                <a:latin typeface="Arial" charset="0"/>
              </a:endParaRPr>
            </a:p>
          </p:txBody>
        </p:sp>
        <p:sp>
          <p:nvSpPr>
            <p:cNvPr id="28812" name="Rectangle 135"/>
            <p:cNvSpPr>
              <a:spLocks noChangeArrowheads="1"/>
            </p:cNvSpPr>
            <p:nvPr/>
          </p:nvSpPr>
          <p:spPr bwMode="auto">
            <a:xfrm>
              <a:off x="4320" y="2244"/>
              <a:ext cx="660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power-law fit </a:t>
              </a:r>
              <a:endParaRPr lang="en-US">
                <a:latin typeface="Arial" charset="0"/>
              </a:endParaRPr>
            </a:p>
          </p:txBody>
        </p:sp>
        <p:sp>
          <p:nvSpPr>
            <p:cNvPr id="28813" name="Rectangle 136"/>
            <p:cNvSpPr>
              <a:spLocks noChangeArrowheads="1"/>
            </p:cNvSpPr>
            <p:nvPr/>
          </p:nvSpPr>
          <p:spPr bwMode="auto">
            <a:xfrm>
              <a:off x="4368" y="2400"/>
              <a:ext cx="49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charset="2"/>
                </a:rPr>
                <a:t>t</a:t>
              </a:r>
              <a:endParaRPr lang="en-US">
                <a:latin typeface="Arial" charset="0"/>
              </a:endParaRPr>
            </a:p>
          </p:txBody>
        </p:sp>
        <p:sp>
          <p:nvSpPr>
            <p:cNvPr id="28814" name="Rectangle 137"/>
            <p:cNvSpPr>
              <a:spLocks noChangeArrowheads="1"/>
            </p:cNvSpPr>
            <p:nvPr/>
          </p:nvSpPr>
          <p:spPr bwMode="auto">
            <a:xfrm>
              <a:off x="4464" y="2400"/>
              <a:ext cx="346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 = 2.07</a:t>
              </a:r>
              <a:endParaRPr lang="en-US">
                <a:latin typeface="Arial" charset="0"/>
              </a:endParaRPr>
            </a:p>
          </p:txBody>
        </p:sp>
        <p:sp>
          <p:nvSpPr>
            <p:cNvPr id="28815" name="Line 138"/>
            <p:cNvSpPr>
              <a:spLocks noChangeShapeType="1"/>
            </p:cNvSpPr>
            <p:nvPr/>
          </p:nvSpPr>
          <p:spPr bwMode="auto">
            <a:xfrm>
              <a:off x="4044" y="2178"/>
              <a:ext cx="204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6" name="Oval 139"/>
            <p:cNvSpPr>
              <a:spLocks noChangeArrowheads="1"/>
            </p:cNvSpPr>
            <p:nvPr/>
          </p:nvSpPr>
          <p:spPr bwMode="auto">
            <a:xfrm>
              <a:off x="4122" y="2154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7" name="Oval 140"/>
            <p:cNvSpPr>
              <a:spLocks noChangeArrowheads="1"/>
            </p:cNvSpPr>
            <p:nvPr/>
          </p:nvSpPr>
          <p:spPr bwMode="auto">
            <a:xfrm>
              <a:off x="4122" y="2154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8" name="Line 141"/>
            <p:cNvSpPr>
              <a:spLocks noChangeShapeType="1"/>
            </p:cNvSpPr>
            <p:nvPr/>
          </p:nvSpPr>
          <p:spPr bwMode="auto">
            <a:xfrm>
              <a:off x="4044" y="2316"/>
              <a:ext cx="204" cy="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9" name="Rectangle 142"/>
            <p:cNvSpPr>
              <a:spLocks noChangeArrowheads="1"/>
            </p:cNvSpPr>
            <p:nvPr/>
          </p:nvSpPr>
          <p:spPr bwMode="auto">
            <a:xfrm>
              <a:off x="3984" y="2064"/>
              <a:ext cx="1035" cy="48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28676" name="Text Box 143"/>
          <p:cNvSpPr txBox="1">
            <a:spLocks noChangeArrowheads="1"/>
          </p:cNvSpPr>
          <p:nvPr/>
        </p:nvSpPr>
        <p:spPr bwMode="auto">
          <a:xfrm>
            <a:off x="3429000" y="533400"/>
            <a:ext cx="2667000" cy="466725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Arial" charset="0"/>
              </a:rPr>
              <a:t>Gnutella network</a:t>
            </a:r>
          </a:p>
        </p:txBody>
      </p:sp>
      <p:sp>
        <p:nvSpPr>
          <p:cNvPr id="28677" name="Text Box 144"/>
          <p:cNvSpPr txBox="1">
            <a:spLocks noChangeArrowheads="1"/>
          </p:cNvSpPr>
          <p:nvPr/>
        </p:nvSpPr>
        <p:spPr bwMode="auto">
          <a:xfrm>
            <a:off x="3124200" y="6019800"/>
            <a:ext cx="2665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power-law distribution</a:t>
            </a:r>
          </a:p>
        </p:txBody>
      </p:sp>
      <p:sp>
        <p:nvSpPr>
          <p:cNvPr id="28678" name="Text Box 145"/>
          <p:cNvSpPr txBox="1">
            <a:spLocks noChangeArrowheads="1"/>
          </p:cNvSpPr>
          <p:nvPr/>
        </p:nvSpPr>
        <p:spPr bwMode="auto">
          <a:xfrm>
            <a:off x="6400800" y="5562600"/>
            <a:ext cx="2206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 charset="0"/>
              </a:rPr>
              <a:t>summer 2000,</a:t>
            </a:r>
          </a:p>
          <a:p>
            <a:r>
              <a:rPr lang="en-US">
                <a:latin typeface="Arial" charset="0"/>
              </a:rPr>
              <a:t>data provided by Clip2</a:t>
            </a:r>
          </a:p>
        </p:txBody>
      </p:sp>
      <p:sp>
        <p:nvSpPr>
          <p:cNvPr id="28679" name="Text Box 150" descr="Paper bag"/>
          <p:cNvSpPr txBox="1">
            <a:spLocks noChangeArrowheads="1"/>
          </p:cNvSpPr>
          <p:nvPr/>
        </p:nvSpPr>
        <p:spPr bwMode="auto">
          <a:xfrm>
            <a:off x="8686800" y="655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28680" name="TextBox 147"/>
          <p:cNvSpPr txBox="1">
            <a:spLocks noChangeArrowheads="1"/>
          </p:cNvSpPr>
          <p:nvPr/>
        </p:nvSpPr>
        <p:spPr bwMode="auto">
          <a:xfrm rot="-5400000">
            <a:off x="1025525" y="3470275"/>
            <a:ext cx="1639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alibri" charset="0"/>
                <a:ea typeface="Calibri" charset="0"/>
                <a:cs typeface="Calibri" charset="0"/>
              </a:rPr>
              <a:t>number of nodes</a:t>
            </a:r>
          </a:p>
        </p:txBody>
      </p:sp>
    </p:spTree>
  </p:cSld>
  <p:clrMapOvr>
    <a:masterClrMapping/>
  </p:clrMapOvr>
  <p:transition spd="slow" advTm="0"/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FB55A3-3BDE-944D-8D04-979196A9EBA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Search strategies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1066800"/>
            <a:ext cx="7467600" cy="522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Flooding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Random walk /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	- Biased random walk/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	- Multiple walker random walk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Arial" charset="0"/>
              </a:rPr>
              <a:t>		(Combined with)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One-hop replication / 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 Two-hop replication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 k-hop replication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D5DF3-BEDB-684B-B113-7AE79909B8A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On Random walk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457200" y="1524000"/>
            <a:ext cx="868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Let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p(d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) be the probability that a random walk on a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-dimensional 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lattice returns to the origin. In 1921,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Pólya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proved that, 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(1) p(1)=p(2)=1, but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(2)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p(d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)&lt;1 for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&gt;2</a:t>
            </a:r>
          </a:p>
          <a:p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There are similar results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on two walkers meeting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each other via random walk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4102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8674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3246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67818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72390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76962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54102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Rectangle 13"/>
          <p:cNvSpPr>
            <a:spLocks noChangeArrowheads="1"/>
          </p:cNvSpPr>
          <p:nvPr/>
        </p:nvSpPr>
        <p:spPr bwMode="auto">
          <a:xfrm>
            <a:off x="58674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Rectangle 14"/>
          <p:cNvSpPr>
            <a:spLocks noChangeArrowheads="1"/>
          </p:cNvSpPr>
          <p:nvPr/>
        </p:nvSpPr>
        <p:spPr bwMode="auto">
          <a:xfrm>
            <a:off x="63246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Rectangle 15"/>
          <p:cNvSpPr>
            <a:spLocks noChangeArrowheads="1"/>
          </p:cNvSpPr>
          <p:nvPr/>
        </p:nvSpPr>
        <p:spPr bwMode="auto">
          <a:xfrm>
            <a:off x="67818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Rectangle 16"/>
          <p:cNvSpPr>
            <a:spLocks noChangeArrowheads="1"/>
          </p:cNvSpPr>
          <p:nvPr/>
        </p:nvSpPr>
        <p:spPr bwMode="auto">
          <a:xfrm>
            <a:off x="72390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76962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1" name="Rectangle 18"/>
          <p:cNvSpPr>
            <a:spLocks noChangeArrowheads="1"/>
          </p:cNvSpPr>
          <p:nvPr/>
        </p:nvSpPr>
        <p:spPr bwMode="auto">
          <a:xfrm>
            <a:off x="54102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2" name="Rectangle 19"/>
          <p:cNvSpPr>
            <a:spLocks noChangeArrowheads="1"/>
          </p:cNvSpPr>
          <p:nvPr/>
        </p:nvSpPr>
        <p:spPr bwMode="auto">
          <a:xfrm>
            <a:off x="58674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Rectangle 20"/>
          <p:cNvSpPr>
            <a:spLocks noChangeArrowheads="1"/>
          </p:cNvSpPr>
          <p:nvPr/>
        </p:nvSpPr>
        <p:spPr bwMode="auto">
          <a:xfrm>
            <a:off x="63246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Rectangle 21"/>
          <p:cNvSpPr>
            <a:spLocks noChangeArrowheads="1"/>
          </p:cNvSpPr>
          <p:nvPr/>
        </p:nvSpPr>
        <p:spPr bwMode="auto">
          <a:xfrm>
            <a:off x="67818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5" name="Rectangle 22"/>
          <p:cNvSpPr>
            <a:spLocks noChangeArrowheads="1"/>
          </p:cNvSpPr>
          <p:nvPr/>
        </p:nvSpPr>
        <p:spPr bwMode="auto">
          <a:xfrm>
            <a:off x="72390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Rectangle 23"/>
          <p:cNvSpPr>
            <a:spLocks noChangeArrowheads="1"/>
          </p:cNvSpPr>
          <p:nvPr/>
        </p:nvSpPr>
        <p:spPr bwMode="auto">
          <a:xfrm>
            <a:off x="76962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7" name="Rectangle 24"/>
          <p:cNvSpPr>
            <a:spLocks noChangeArrowheads="1"/>
          </p:cNvSpPr>
          <p:nvPr/>
        </p:nvSpPr>
        <p:spPr bwMode="auto">
          <a:xfrm>
            <a:off x="54102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Rectangle 25"/>
          <p:cNvSpPr>
            <a:spLocks noChangeArrowheads="1"/>
          </p:cNvSpPr>
          <p:nvPr/>
        </p:nvSpPr>
        <p:spPr bwMode="auto">
          <a:xfrm>
            <a:off x="58674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Rectangle 26"/>
          <p:cNvSpPr>
            <a:spLocks noChangeArrowheads="1"/>
          </p:cNvSpPr>
          <p:nvPr/>
        </p:nvSpPr>
        <p:spPr bwMode="auto">
          <a:xfrm>
            <a:off x="63246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Rectangle 27"/>
          <p:cNvSpPr>
            <a:spLocks noChangeArrowheads="1"/>
          </p:cNvSpPr>
          <p:nvPr/>
        </p:nvSpPr>
        <p:spPr bwMode="auto">
          <a:xfrm>
            <a:off x="67818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Rectangle 28"/>
          <p:cNvSpPr>
            <a:spLocks noChangeArrowheads="1"/>
          </p:cNvSpPr>
          <p:nvPr/>
        </p:nvSpPr>
        <p:spPr bwMode="auto">
          <a:xfrm>
            <a:off x="72390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2" name="Rectangle 29"/>
          <p:cNvSpPr>
            <a:spLocks noChangeArrowheads="1"/>
          </p:cNvSpPr>
          <p:nvPr/>
        </p:nvSpPr>
        <p:spPr bwMode="auto">
          <a:xfrm>
            <a:off x="76962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3" name="Rectangle 30"/>
          <p:cNvSpPr>
            <a:spLocks noChangeArrowheads="1"/>
          </p:cNvSpPr>
          <p:nvPr/>
        </p:nvSpPr>
        <p:spPr bwMode="auto">
          <a:xfrm>
            <a:off x="54102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4" name="Rectangle 31"/>
          <p:cNvSpPr>
            <a:spLocks noChangeArrowheads="1"/>
          </p:cNvSpPr>
          <p:nvPr/>
        </p:nvSpPr>
        <p:spPr bwMode="auto">
          <a:xfrm>
            <a:off x="58674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5" name="Rectangle 32"/>
          <p:cNvSpPr>
            <a:spLocks noChangeArrowheads="1"/>
          </p:cNvSpPr>
          <p:nvPr/>
        </p:nvSpPr>
        <p:spPr bwMode="auto">
          <a:xfrm>
            <a:off x="63246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6" name="Rectangle 33"/>
          <p:cNvSpPr>
            <a:spLocks noChangeArrowheads="1"/>
          </p:cNvSpPr>
          <p:nvPr/>
        </p:nvSpPr>
        <p:spPr bwMode="auto">
          <a:xfrm>
            <a:off x="67818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7" name="Rectangle 34"/>
          <p:cNvSpPr>
            <a:spLocks noChangeArrowheads="1"/>
          </p:cNvSpPr>
          <p:nvPr/>
        </p:nvSpPr>
        <p:spPr bwMode="auto">
          <a:xfrm>
            <a:off x="72390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8" name="Rectangle 35"/>
          <p:cNvSpPr>
            <a:spLocks noChangeArrowheads="1"/>
          </p:cNvSpPr>
          <p:nvPr/>
        </p:nvSpPr>
        <p:spPr bwMode="auto">
          <a:xfrm>
            <a:off x="76962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9" name="AutoShape 36"/>
          <p:cNvSpPr>
            <a:spLocks noChangeArrowheads="1"/>
          </p:cNvSpPr>
          <p:nvPr/>
        </p:nvSpPr>
        <p:spPr bwMode="auto">
          <a:xfrm>
            <a:off x="5791200" y="4724400"/>
            <a:ext cx="228600" cy="2286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0" name="Line 37"/>
          <p:cNvSpPr>
            <a:spLocks noChangeShapeType="1"/>
          </p:cNvSpPr>
          <p:nvPr/>
        </p:nvSpPr>
        <p:spPr bwMode="auto">
          <a:xfrm>
            <a:off x="6019800" y="4724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1" name="Line 39"/>
          <p:cNvSpPr>
            <a:spLocks noChangeShapeType="1"/>
          </p:cNvSpPr>
          <p:nvPr/>
        </p:nvSpPr>
        <p:spPr bwMode="auto">
          <a:xfrm>
            <a:off x="64008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2" name="Line 40"/>
          <p:cNvSpPr>
            <a:spLocks noChangeShapeType="1"/>
          </p:cNvSpPr>
          <p:nvPr/>
        </p:nvSpPr>
        <p:spPr bwMode="auto">
          <a:xfrm>
            <a:off x="64770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3" name="Line 41"/>
          <p:cNvSpPr>
            <a:spLocks noChangeShapeType="1"/>
          </p:cNvSpPr>
          <p:nvPr/>
        </p:nvSpPr>
        <p:spPr bwMode="auto">
          <a:xfrm flipV="1">
            <a:off x="68580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4" name="Line 42"/>
          <p:cNvSpPr>
            <a:spLocks noChangeShapeType="1"/>
          </p:cNvSpPr>
          <p:nvPr/>
        </p:nvSpPr>
        <p:spPr bwMode="auto">
          <a:xfrm flipV="1">
            <a:off x="6858000" y="4495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0D980-6D70-3041-AD5F-D8CFC6FCF1A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1828800" y="228600"/>
            <a:ext cx="5392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3600" b="1">
                <a:latin typeface="Helvetica CE" pitchFamily="-108" charset="0"/>
              </a:rPr>
              <a:t>Search via random walk</a:t>
            </a:r>
            <a:endParaRPr lang="en-US" sz="3600">
              <a:latin typeface="Helvetica CE" pitchFamily="-10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00200" y="1143000"/>
            <a:ext cx="5072063" cy="4175125"/>
            <a:chOff x="930" y="663"/>
            <a:chExt cx="3195" cy="263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930" y="663"/>
              <a:ext cx="2061" cy="1315"/>
              <a:chOff x="1998" y="1888"/>
              <a:chExt cx="2061" cy="1315"/>
            </a:xfrm>
          </p:grpSpPr>
          <p:pic>
            <p:nvPicPr>
              <p:cNvPr id="32806" name="Picture 6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98" y="1888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807" name="Picture 7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042" y="2024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808" name="Line 8"/>
              <p:cNvSpPr>
                <a:spLocks noChangeShapeType="1"/>
              </p:cNvSpPr>
              <p:nvPr/>
            </p:nvSpPr>
            <p:spPr bwMode="auto">
              <a:xfrm>
                <a:off x="2906" y="2160"/>
                <a:ext cx="181" cy="91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9" name="Line 9"/>
              <p:cNvSpPr>
                <a:spLocks noChangeShapeType="1"/>
              </p:cNvSpPr>
              <p:nvPr/>
            </p:nvSpPr>
            <p:spPr bwMode="auto">
              <a:xfrm>
                <a:off x="2951" y="2522"/>
                <a:ext cx="91" cy="137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10" name="Line 10"/>
              <p:cNvSpPr>
                <a:spLocks noChangeShapeType="1"/>
              </p:cNvSpPr>
              <p:nvPr/>
            </p:nvSpPr>
            <p:spPr bwMode="auto">
              <a:xfrm>
                <a:off x="3042" y="3022"/>
                <a:ext cx="90" cy="45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001" y="1842"/>
              <a:ext cx="2061" cy="1315"/>
              <a:chOff x="1998" y="1888"/>
              <a:chExt cx="2061" cy="1315"/>
            </a:xfrm>
          </p:grpSpPr>
          <p:pic>
            <p:nvPicPr>
              <p:cNvPr id="32801" name="Picture 12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98" y="1888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802" name="Picture 13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042" y="2024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803" name="Line 14"/>
              <p:cNvSpPr>
                <a:spLocks noChangeShapeType="1"/>
              </p:cNvSpPr>
              <p:nvPr/>
            </p:nvSpPr>
            <p:spPr bwMode="auto">
              <a:xfrm>
                <a:off x="2906" y="2160"/>
                <a:ext cx="181" cy="91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4" name="Line 15"/>
              <p:cNvSpPr>
                <a:spLocks noChangeShapeType="1"/>
              </p:cNvSpPr>
              <p:nvPr/>
            </p:nvSpPr>
            <p:spPr bwMode="auto">
              <a:xfrm>
                <a:off x="2951" y="2522"/>
                <a:ext cx="91" cy="137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5" name="Line 16"/>
              <p:cNvSpPr>
                <a:spLocks noChangeShapeType="1"/>
              </p:cNvSpPr>
              <p:nvPr/>
            </p:nvSpPr>
            <p:spPr bwMode="auto">
              <a:xfrm>
                <a:off x="3042" y="3022"/>
                <a:ext cx="90" cy="45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32791" name="Picture 17" descr="decentralized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8" y="2114"/>
              <a:ext cx="1017" cy="1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92" name="Line 18"/>
            <p:cNvSpPr>
              <a:spLocks noChangeShapeType="1"/>
            </p:cNvSpPr>
            <p:nvPr/>
          </p:nvSpPr>
          <p:spPr bwMode="auto">
            <a:xfrm>
              <a:off x="2972" y="2205"/>
              <a:ext cx="181" cy="91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3" name="Line 19"/>
            <p:cNvSpPr>
              <a:spLocks noChangeShapeType="1"/>
            </p:cNvSpPr>
            <p:nvPr/>
          </p:nvSpPr>
          <p:spPr bwMode="auto">
            <a:xfrm>
              <a:off x="3017" y="2612"/>
              <a:ext cx="91" cy="137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4" name="Line 20"/>
            <p:cNvSpPr>
              <a:spLocks noChangeShapeType="1"/>
            </p:cNvSpPr>
            <p:nvPr/>
          </p:nvSpPr>
          <p:spPr bwMode="auto">
            <a:xfrm>
              <a:off x="3108" y="3067"/>
              <a:ext cx="90" cy="45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5" name="Line 21"/>
            <p:cNvSpPr>
              <a:spLocks noChangeShapeType="1"/>
            </p:cNvSpPr>
            <p:nvPr/>
          </p:nvSpPr>
          <p:spPr bwMode="auto">
            <a:xfrm flipH="1">
              <a:off x="1928" y="1933"/>
              <a:ext cx="182" cy="45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6" name="Line 22"/>
            <p:cNvSpPr>
              <a:spLocks noChangeShapeType="1"/>
            </p:cNvSpPr>
            <p:nvPr/>
          </p:nvSpPr>
          <p:spPr bwMode="auto">
            <a:xfrm>
              <a:off x="1248" y="1796"/>
              <a:ext cx="91" cy="46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7" name="Line 23"/>
            <p:cNvSpPr>
              <a:spLocks noChangeShapeType="1"/>
            </p:cNvSpPr>
            <p:nvPr/>
          </p:nvSpPr>
          <p:spPr bwMode="auto">
            <a:xfrm>
              <a:off x="2472" y="1706"/>
              <a:ext cx="1" cy="227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8" name="Line 24"/>
            <p:cNvSpPr>
              <a:spLocks noChangeShapeType="1"/>
            </p:cNvSpPr>
            <p:nvPr/>
          </p:nvSpPr>
          <p:spPr bwMode="auto">
            <a:xfrm flipH="1">
              <a:off x="2564" y="1751"/>
              <a:ext cx="90" cy="181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9" name="Line 25"/>
            <p:cNvSpPr>
              <a:spLocks noChangeShapeType="1"/>
            </p:cNvSpPr>
            <p:nvPr/>
          </p:nvSpPr>
          <p:spPr bwMode="auto">
            <a:xfrm>
              <a:off x="2972" y="1978"/>
              <a:ext cx="499" cy="136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0" name="Line 26"/>
            <p:cNvSpPr>
              <a:spLocks noChangeShapeType="1"/>
            </p:cNvSpPr>
            <p:nvPr/>
          </p:nvSpPr>
          <p:spPr bwMode="auto">
            <a:xfrm flipH="1">
              <a:off x="1520" y="1615"/>
              <a:ext cx="136" cy="181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8571" name="Oval 27"/>
          <p:cNvSpPr>
            <a:spLocks noChangeArrowheads="1"/>
          </p:cNvSpPr>
          <p:nvPr/>
        </p:nvSpPr>
        <p:spPr bwMode="auto">
          <a:xfrm>
            <a:off x="1676400" y="14478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4" name="Line 37"/>
          <p:cNvSpPr>
            <a:spLocks noChangeShapeType="1"/>
          </p:cNvSpPr>
          <p:nvPr/>
        </p:nvSpPr>
        <p:spPr bwMode="auto">
          <a:xfrm>
            <a:off x="1828800" y="1600200"/>
            <a:ext cx="3048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5" name="Line 38"/>
          <p:cNvSpPr>
            <a:spLocks noChangeShapeType="1"/>
          </p:cNvSpPr>
          <p:nvPr/>
        </p:nvSpPr>
        <p:spPr bwMode="auto">
          <a:xfrm flipV="1">
            <a:off x="2133600" y="1752600"/>
            <a:ext cx="4572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6" name="Line 40"/>
          <p:cNvSpPr>
            <a:spLocks noChangeShapeType="1"/>
          </p:cNvSpPr>
          <p:nvPr/>
        </p:nvSpPr>
        <p:spPr bwMode="auto">
          <a:xfrm>
            <a:off x="2590800" y="1752600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7" name="Line 41"/>
          <p:cNvSpPr>
            <a:spLocks noChangeShapeType="1"/>
          </p:cNvSpPr>
          <p:nvPr/>
        </p:nvSpPr>
        <p:spPr bwMode="auto">
          <a:xfrm flipH="1">
            <a:off x="2438400" y="2514600"/>
            <a:ext cx="3810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8" name="Line 42"/>
          <p:cNvSpPr>
            <a:spLocks noChangeShapeType="1"/>
          </p:cNvSpPr>
          <p:nvPr/>
        </p:nvSpPr>
        <p:spPr bwMode="auto">
          <a:xfrm flipH="1" flipV="1">
            <a:off x="1981200" y="2819400"/>
            <a:ext cx="4572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9" name="Line 43"/>
          <p:cNvSpPr>
            <a:spLocks noChangeShapeType="1"/>
          </p:cNvSpPr>
          <p:nvPr/>
        </p:nvSpPr>
        <p:spPr bwMode="auto">
          <a:xfrm>
            <a:off x="1905000" y="2895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0" name="Line 44"/>
          <p:cNvSpPr>
            <a:spLocks noChangeShapeType="1"/>
          </p:cNvSpPr>
          <p:nvPr/>
        </p:nvSpPr>
        <p:spPr bwMode="auto">
          <a:xfrm>
            <a:off x="1981200" y="2819400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1" name="Line 45"/>
          <p:cNvSpPr>
            <a:spLocks noChangeShapeType="1"/>
          </p:cNvSpPr>
          <p:nvPr/>
        </p:nvSpPr>
        <p:spPr bwMode="auto">
          <a:xfrm>
            <a:off x="1981200" y="3505200"/>
            <a:ext cx="3048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2" name="Line 46"/>
          <p:cNvSpPr>
            <a:spLocks noChangeShapeType="1"/>
          </p:cNvSpPr>
          <p:nvPr/>
        </p:nvSpPr>
        <p:spPr bwMode="auto">
          <a:xfrm flipV="1">
            <a:off x="2286000" y="36576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3" name="AutoShape 48"/>
          <p:cNvSpPr>
            <a:spLocks noChangeArrowheads="1"/>
          </p:cNvSpPr>
          <p:nvPr/>
        </p:nvSpPr>
        <p:spPr bwMode="auto">
          <a:xfrm>
            <a:off x="2667000" y="35052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4" name="AutoShape 49"/>
          <p:cNvSpPr>
            <a:spLocks noChangeArrowheads="1"/>
          </p:cNvSpPr>
          <p:nvPr/>
        </p:nvSpPr>
        <p:spPr bwMode="auto">
          <a:xfrm>
            <a:off x="4038600" y="32766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5" name="AutoShape 50"/>
          <p:cNvSpPr>
            <a:spLocks noChangeArrowheads="1"/>
          </p:cNvSpPr>
          <p:nvPr/>
        </p:nvSpPr>
        <p:spPr bwMode="auto">
          <a:xfrm>
            <a:off x="2971800" y="27432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6" name="AutoShape 51"/>
          <p:cNvSpPr>
            <a:spLocks noChangeArrowheads="1"/>
          </p:cNvSpPr>
          <p:nvPr/>
        </p:nvSpPr>
        <p:spPr bwMode="auto">
          <a:xfrm>
            <a:off x="6019800" y="39624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7" name="AutoShape 52"/>
          <p:cNvSpPr>
            <a:spLocks noChangeArrowheads="1"/>
          </p:cNvSpPr>
          <p:nvPr/>
        </p:nvSpPr>
        <p:spPr bwMode="auto">
          <a:xfrm>
            <a:off x="2819400" y="13716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8" name="Rectangle 53"/>
          <p:cNvSpPr>
            <a:spLocks noChangeArrowheads="1"/>
          </p:cNvSpPr>
          <p:nvPr/>
        </p:nvSpPr>
        <p:spPr bwMode="auto">
          <a:xfrm>
            <a:off x="5334000" y="1249363"/>
            <a:ext cx="35131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chemeClr val="accent2"/>
                </a:solidFill>
                <a:latin typeface="Arial" charset="0"/>
              </a:rPr>
              <a:t>Existence of a path does</a:t>
            </a:r>
          </a:p>
          <a:p>
            <a:r>
              <a:rPr lang="en-US" sz="1800" b="1">
                <a:solidFill>
                  <a:schemeClr val="accent2"/>
                </a:solidFill>
                <a:latin typeface="Arial" charset="0"/>
              </a:rPr>
              <a:t>not necessarily mean that </a:t>
            </a:r>
          </a:p>
          <a:p>
            <a:r>
              <a:rPr lang="en-US" sz="1800" b="1">
                <a:solidFill>
                  <a:schemeClr val="accent2"/>
                </a:solidFill>
                <a:latin typeface="Arial" charset="0"/>
              </a:rPr>
              <a:t>such a path can be discovered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CC3C5-2863-924D-AB8D-187E0FBB37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Search via Random Walk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838200" y="1279525"/>
            <a:ext cx="7696200" cy="515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i="1" dirty="0">
                <a:latin typeface="Calibri" charset="0"/>
                <a:ea typeface="Calibri" charset="0"/>
                <a:cs typeface="Calibri" charset="0"/>
              </a:rPr>
              <a:t>Search metrics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Delay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= discovery time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in hops 	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Overhead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= total distance covered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(i.e. total nodes visited by the walker)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(Both should be as small as possible). 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For a single random walker, these are equal.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K random walkers is a compromise.</a:t>
            </a:r>
          </a:p>
          <a:p>
            <a:pPr>
              <a:lnSpc>
                <a:spcPct val="125000"/>
              </a:lnSpc>
            </a:pPr>
            <a:endParaRPr lang="en-US" sz="2400" dirty="0">
              <a:solidFill>
                <a:schemeClr val="accent2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5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For search by </a:t>
            </a:r>
            <a:r>
              <a:rPr lang="en-US" sz="24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flooding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, if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delay = </a:t>
            </a:r>
            <a:r>
              <a:rPr lang="en-US" sz="240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then </a:t>
            </a:r>
            <a:endParaRPr lang="en-US" sz="2400" dirty="0">
              <a:solidFill>
                <a:schemeClr val="accent2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overhead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≤ </a:t>
            </a:r>
            <a:r>
              <a:rPr lang="en-US" sz="240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+ d</a:t>
            </a:r>
            <a:r>
              <a:rPr lang="en-US" sz="2400" baseline="30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+ … + d</a:t>
            </a:r>
            <a:r>
              <a:rPr lang="en-US" sz="2400" baseline="30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</a:t>
            </a:r>
            <a:r>
              <a:rPr lang="en-US" sz="2400" baseline="30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where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= max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degree of a node.</a:t>
            </a:r>
          </a:p>
          <a:p>
            <a:pPr>
              <a:lnSpc>
                <a:spcPct val="125000"/>
              </a:lnSpc>
            </a:pPr>
            <a:endParaRPr lang="en-US" sz="2400" dirty="0">
              <a:latin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38200" y="5029200"/>
            <a:ext cx="7543800" cy="990600"/>
          </a:xfrm>
          <a:prstGeom prst="roundRect">
            <a:avLst/>
          </a:prstGeom>
          <a:noFill/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6171684"/>
            <a:ext cx="761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Bad!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5C037-2405-6E4C-9932-C90A68CB90A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>
                <a:ea typeface="ＭＳ Ｐゴシック" charset="-128"/>
                <a:cs typeface="ＭＳ Ｐゴシック" charset="-128"/>
              </a:rPr>
              <a:t>A simple analysis of random walk</a:t>
            </a:r>
            <a:endParaRPr lang="en-US" b="1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609600" y="1371600"/>
            <a:ext cx="3962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Calibri" charset="0"/>
                <a:ea typeface="Calibri" charset="0"/>
                <a:cs typeface="Calibri" charset="0"/>
              </a:rPr>
              <a:t>Let  p  = </a:t>
            </a:r>
            <a:r>
              <a:rPr lang="en-US" sz="20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Population</a:t>
            </a:r>
            <a:r>
              <a:rPr lang="en-US" sz="2000">
                <a:latin typeface="Calibri" charset="0"/>
                <a:ea typeface="Calibri" charset="0"/>
                <a:cs typeface="Calibri" charset="0"/>
              </a:rPr>
              <a:t> of the object. 	i.e. the fraction of nodes 	hosting the object</a:t>
            </a:r>
          </a:p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000">
                <a:latin typeface="Calibri" charset="0"/>
                <a:ea typeface="Calibri" charset="0"/>
                <a:cs typeface="Calibri" charset="0"/>
              </a:rPr>
              <a:t>T = TTL (time to live)</a:t>
            </a:r>
          </a:p>
          <a:p>
            <a:endParaRPr lang="en-US" sz="2000"/>
          </a:p>
        </p:txBody>
      </p:sp>
      <p:sp>
        <p:nvSpPr>
          <p:cNvPr id="35845" name="Oval 8"/>
          <p:cNvSpPr>
            <a:spLocks noChangeArrowheads="1"/>
          </p:cNvSpPr>
          <p:nvPr/>
        </p:nvSpPr>
        <p:spPr bwMode="auto">
          <a:xfrm>
            <a:off x="5410200" y="17526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Oval 9"/>
          <p:cNvSpPr>
            <a:spLocks noChangeArrowheads="1"/>
          </p:cNvSpPr>
          <p:nvPr/>
        </p:nvSpPr>
        <p:spPr bwMode="auto">
          <a:xfrm>
            <a:off x="6553200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7" name="Oval 10"/>
          <p:cNvSpPr>
            <a:spLocks noChangeArrowheads="1"/>
          </p:cNvSpPr>
          <p:nvPr/>
        </p:nvSpPr>
        <p:spPr bwMode="auto">
          <a:xfrm>
            <a:off x="5257800" y="2971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Oval 11"/>
          <p:cNvSpPr>
            <a:spLocks noChangeArrowheads="1"/>
          </p:cNvSpPr>
          <p:nvPr/>
        </p:nvSpPr>
        <p:spPr bwMode="auto">
          <a:xfrm>
            <a:off x="7010400" y="167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9" name="Oval 12"/>
          <p:cNvSpPr>
            <a:spLocks noChangeArrowheads="1"/>
          </p:cNvSpPr>
          <p:nvPr/>
        </p:nvSpPr>
        <p:spPr bwMode="auto">
          <a:xfrm>
            <a:off x="6248400" y="4114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0" name="Oval 13"/>
          <p:cNvSpPr>
            <a:spLocks noChangeArrowheads="1"/>
          </p:cNvSpPr>
          <p:nvPr/>
        </p:nvSpPr>
        <p:spPr bwMode="auto">
          <a:xfrm>
            <a:off x="7620000" y="2514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1" name="Oval 14"/>
          <p:cNvSpPr>
            <a:spLocks noChangeArrowheads="1"/>
          </p:cNvSpPr>
          <p:nvPr/>
        </p:nvSpPr>
        <p:spPr bwMode="auto">
          <a:xfrm>
            <a:off x="7620000" y="4038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2" name="Oval 15"/>
          <p:cNvSpPr>
            <a:spLocks noChangeArrowheads="1"/>
          </p:cNvSpPr>
          <p:nvPr/>
        </p:nvSpPr>
        <p:spPr bwMode="auto">
          <a:xfrm>
            <a:off x="7315200" y="4953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3" name="Line 16"/>
          <p:cNvSpPr>
            <a:spLocks noChangeShapeType="1"/>
          </p:cNvSpPr>
          <p:nvPr/>
        </p:nvSpPr>
        <p:spPr bwMode="auto">
          <a:xfrm flipV="1">
            <a:off x="5715000" y="18288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4" name="Line 17"/>
          <p:cNvSpPr>
            <a:spLocks noChangeShapeType="1"/>
          </p:cNvSpPr>
          <p:nvPr/>
        </p:nvSpPr>
        <p:spPr bwMode="auto">
          <a:xfrm flipH="1">
            <a:off x="5410200" y="2057400"/>
            <a:ext cx="15240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5" name="Line 18"/>
          <p:cNvSpPr>
            <a:spLocks noChangeShapeType="1"/>
          </p:cNvSpPr>
          <p:nvPr/>
        </p:nvSpPr>
        <p:spPr bwMode="auto">
          <a:xfrm>
            <a:off x="5638800" y="1981200"/>
            <a:ext cx="990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6" name="Line 19"/>
          <p:cNvSpPr>
            <a:spLocks noChangeShapeType="1"/>
          </p:cNvSpPr>
          <p:nvPr/>
        </p:nvSpPr>
        <p:spPr bwMode="auto">
          <a:xfrm flipH="1">
            <a:off x="6400800" y="34290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>
            <a:off x="5410200" y="3200400"/>
            <a:ext cx="838200" cy="990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8" name="Line 21"/>
          <p:cNvSpPr>
            <a:spLocks noChangeShapeType="1"/>
          </p:cNvSpPr>
          <p:nvPr/>
        </p:nvSpPr>
        <p:spPr bwMode="auto">
          <a:xfrm flipV="1">
            <a:off x="6781800" y="2667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9" name="Line 22"/>
          <p:cNvSpPr>
            <a:spLocks noChangeShapeType="1"/>
          </p:cNvSpPr>
          <p:nvPr/>
        </p:nvSpPr>
        <p:spPr bwMode="auto">
          <a:xfrm>
            <a:off x="7772400" y="2743200"/>
            <a:ext cx="0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0" name="Line 23"/>
          <p:cNvSpPr>
            <a:spLocks noChangeShapeType="1"/>
          </p:cNvSpPr>
          <p:nvPr/>
        </p:nvSpPr>
        <p:spPr bwMode="auto">
          <a:xfrm flipH="1">
            <a:off x="7467600" y="4267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1" name="Line 24"/>
          <p:cNvSpPr>
            <a:spLocks noChangeShapeType="1"/>
          </p:cNvSpPr>
          <p:nvPr/>
        </p:nvSpPr>
        <p:spPr bwMode="auto">
          <a:xfrm>
            <a:off x="6400800" y="43434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2" name="Line 25"/>
          <p:cNvSpPr>
            <a:spLocks noChangeShapeType="1"/>
          </p:cNvSpPr>
          <p:nvPr/>
        </p:nvSpPr>
        <p:spPr bwMode="auto">
          <a:xfrm flipV="1">
            <a:off x="6477000" y="4114800"/>
            <a:ext cx="1143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7848600" y="26670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 flipV="1">
            <a:off x="7848600" y="3657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5" name="Line 28"/>
          <p:cNvSpPr>
            <a:spLocks noChangeShapeType="1"/>
          </p:cNvSpPr>
          <p:nvPr/>
        </p:nvSpPr>
        <p:spPr bwMode="auto">
          <a:xfrm flipH="1">
            <a:off x="84582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 flipV="1">
            <a:off x="7543800" y="4953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7" name="Oval 30"/>
          <p:cNvSpPr>
            <a:spLocks noChangeArrowheads="1"/>
          </p:cNvSpPr>
          <p:nvPr/>
        </p:nvSpPr>
        <p:spPr bwMode="auto">
          <a:xfrm>
            <a:off x="8305800" y="4800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8" name="Oval 31"/>
          <p:cNvSpPr>
            <a:spLocks noChangeArrowheads="1"/>
          </p:cNvSpPr>
          <p:nvPr/>
        </p:nvSpPr>
        <p:spPr bwMode="auto">
          <a:xfrm>
            <a:off x="8534400" y="3505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9" name="AutoShape 32"/>
          <p:cNvSpPr>
            <a:spLocks noChangeArrowheads="1"/>
          </p:cNvSpPr>
          <p:nvPr/>
        </p:nvSpPr>
        <p:spPr bwMode="auto">
          <a:xfrm>
            <a:off x="7620000" y="2514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70" name="AutoShape 33"/>
          <p:cNvSpPr>
            <a:spLocks noChangeArrowheads="1"/>
          </p:cNvSpPr>
          <p:nvPr/>
        </p:nvSpPr>
        <p:spPr bwMode="auto">
          <a:xfrm>
            <a:off x="6553200" y="3200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71" name="AutoShape 34"/>
          <p:cNvSpPr>
            <a:spLocks noChangeArrowheads="1"/>
          </p:cNvSpPr>
          <p:nvPr/>
        </p:nvSpPr>
        <p:spPr bwMode="auto">
          <a:xfrm>
            <a:off x="8305800" y="4800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21919" name="Group 63"/>
          <p:cNvGraphicFramePr>
            <a:graphicFrameLocks noGrp="1"/>
          </p:cNvGraphicFramePr>
          <p:nvPr/>
        </p:nvGraphicFramePr>
        <p:xfrm>
          <a:off x="838200" y="3352800"/>
          <a:ext cx="3505200" cy="3058479"/>
        </p:xfrm>
        <a:graphic>
          <a:graphicData uri="http://schemas.openxmlformats.org/drawingml/2006/table">
            <a:tbl>
              <a:tblPr/>
              <a:tblGrid>
                <a:gridCol w="1676400"/>
                <a:gridCol w="1828800"/>
              </a:tblGrid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Hop count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108" charset="0"/>
                        </a:rPr>
                        <a:t>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Probability of success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(1-p).p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(1-p)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.p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(1-p)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T-1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.p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92" name="Line 64"/>
          <p:cNvSpPr>
            <a:spLocks noChangeShapeType="1"/>
          </p:cNvSpPr>
          <p:nvPr/>
        </p:nvSpPr>
        <p:spPr bwMode="auto">
          <a:xfrm>
            <a:off x="7162800" y="19050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93" name="TextBox 33"/>
          <p:cNvSpPr txBox="1">
            <a:spLocks noChangeArrowheads="1"/>
          </p:cNvSpPr>
          <p:nvPr/>
        </p:nvSpPr>
        <p:spPr bwMode="auto">
          <a:xfrm>
            <a:off x="5181600" y="1219200"/>
            <a:ext cx="151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Searching for </a:t>
            </a:r>
          </a:p>
        </p:txBody>
      </p:sp>
      <p:sp>
        <p:nvSpPr>
          <p:cNvPr id="35894" name="AutoShape 32"/>
          <p:cNvSpPr>
            <a:spLocks noChangeArrowheads="1"/>
          </p:cNvSpPr>
          <p:nvPr/>
        </p:nvSpPr>
        <p:spPr bwMode="auto">
          <a:xfrm>
            <a:off x="6705600" y="1295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Callout 35"/>
          <p:cNvSpPr/>
          <p:nvPr/>
        </p:nvSpPr>
        <p:spPr>
          <a:xfrm>
            <a:off x="5257800" y="5181600"/>
            <a:ext cx="1752600" cy="1229679"/>
          </a:xfrm>
          <a:prstGeom prst="wedgeEllipseCallout">
            <a:avLst>
              <a:gd name="adj1" fmla="val -99939"/>
              <a:gd name="adj2" fmla="val -64017"/>
            </a:avLst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510260" y="5471583"/>
            <a:ext cx="1271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Geometric</a:t>
            </a:r>
          </a:p>
          <a:p>
            <a:r>
              <a:rPr lang="en-US" dirty="0" smtClean="0"/>
              <a:t>distribution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245D6-883B-FF48-8465-10AFB432ABA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>
                <a:ea typeface="ＭＳ Ｐゴシック" charset="-128"/>
                <a:cs typeface="ＭＳ Ｐゴシック" charset="-128"/>
              </a:rPr>
              <a:t>A simple analysis of random walk</a:t>
            </a:r>
            <a:endParaRPr lang="en-US" b="1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609600" y="1371600"/>
            <a:ext cx="75438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Expected hop count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E(h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) = 	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1.p + 2.(1-p).p + 3(1-p)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.p + …+ T.(1-p)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T-1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.p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 =	1/p. (1-(1-p)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T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) - T(1-p)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T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With a large TTL,  </a:t>
            </a:r>
            <a:r>
              <a:rPr lang="en-US" sz="2400" b="1" dirty="0" err="1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E(h</a:t>
            </a:r>
            <a:r>
              <a:rPr lang="en-US" sz="2400" b="1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) = 1/p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 which is intuitive.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With a small TTL, there is a risk that search will time out before an existing object is located.</a:t>
            </a:r>
          </a:p>
          <a:p>
            <a:endParaRPr lang="en-US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15DD2-18FB-2649-A9FD-9F933E42F70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K random walkers</a:t>
            </a:r>
          </a:p>
        </p:txBody>
      </p:sp>
      <p:sp>
        <p:nvSpPr>
          <p:cNvPr id="37892" name="Rectangle 8"/>
          <p:cNvSpPr>
            <a:spLocks noChangeArrowheads="1"/>
          </p:cNvSpPr>
          <p:nvPr/>
        </p:nvSpPr>
        <p:spPr bwMode="auto">
          <a:xfrm>
            <a:off x="457200" y="4724400"/>
            <a:ext cx="8153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As k increases, the </a:t>
            </a:r>
            <a:r>
              <a:rPr lang="en-US" sz="240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overhead increases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, but the 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delay decreases.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There is a tradeoff.</a:t>
            </a:r>
          </a:p>
        </p:txBody>
      </p:sp>
      <p:sp>
        <p:nvSpPr>
          <p:cNvPr id="37893" name="Rectangle 10"/>
          <p:cNvSpPr>
            <a:spLocks noChangeArrowheads="1"/>
          </p:cNvSpPr>
          <p:nvPr/>
        </p:nvSpPr>
        <p:spPr bwMode="auto">
          <a:xfrm>
            <a:off x="457200" y="1219200"/>
            <a:ext cx="830580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Assume they all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walkers start in unison. Probability that 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none could find the object after one hop = (1-p)</a:t>
            </a:r>
            <a:r>
              <a:rPr lang="en-US" sz="2400" baseline="30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 The probability that </a:t>
            </a:r>
            <a:r>
              <a:rPr lang="en-US" sz="24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none succeeded after T hops = (1-p)</a:t>
            </a:r>
            <a:r>
              <a:rPr lang="en-US" sz="2400" b="1" baseline="30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kT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4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So the probability that at least one walker succeeded is 1-(1-p)</a:t>
            </a:r>
            <a:r>
              <a:rPr lang="en-US" sz="2400" b="1" baseline="30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kT.</a:t>
            </a:r>
            <a:r>
              <a:rPr lang="en-US" sz="2400" b="1" baseline="30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 typical assumption is that the search is abandoned as soon as </a:t>
            </a:r>
            <a:r>
              <a:rPr lang="en-US" sz="2400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at least one walker succeeds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21749-1366-B04E-8B37-1408013E54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Increasing search efficiency</a:t>
            </a:r>
          </a:p>
        </p:txBody>
      </p:sp>
      <p:sp>
        <p:nvSpPr>
          <p:cNvPr id="38916" name="Rectangle 9"/>
          <p:cNvSpPr>
            <a:spLocks noChangeArrowheads="1"/>
          </p:cNvSpPr>
          <p:nvPr/>
        </p:nvSpPr>
        <p:spPr bwMode="auto">
          <a:xfrm>
            <a:off x="762000" y="1524000"/>
            <a:ext cx="7458075" cy="341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30000"/>
              </a:lnSpc>
            </a:pPr>
            <a:r>
              <a:rPr lang="en-US" sz="2400" i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Major strategies</a:t>
            </a:r>
            <a:endParaRPr lang="en-US" sz="240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Biased walk utilizing node degree heterogeneity.</a:t>
            </a: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Utilizing structural properties like 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random graph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power-law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graphs, or 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small-world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properties</a:t>
            </a: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Topology adaptation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for faster search</a:t>
            </a: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Introducing two layers in the graph structure using 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supernodes</a:t>
            </a:r>
            <a:endParaRPr lang="en-US" sz="2400"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2DAB7-C9EF-3746-B038-038D4A1F91A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Overlay networks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508000" y="1291167"/>
            <a:ext cx="81788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Overlay networks are 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logical networks 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defined on top of a physical network. The nodes (peers) are a subset of the nodes in the physical network, but the links are logical links. The links can be modified by then peers if necessary. </a:t>
            </a:r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0" y="3759214"/>
            <a:ext cx="4330700" cy="282680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940C4-1C83-C14D-BC70-F57F0547D02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One hop replication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533400" y="1219200"/>
            <a:ext cx="7770813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 Narrow" charset="0"/>
              </a:rPr>
              <a:t>Each node keeps track  of the indices of the files belonging to its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 Narrow" charset="0"/>
              </a:rPr>
              <a:t> immediate neighbors. As a result, high capacity / high degree nodes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 Narrow" charset="0"/>
              </a:rPr>
              <a:t> can provide useful clues</a:t>
            </a:r>
            <a:r>
              <a:rPr lang="en-US" sz="2400" dirty="0" smtClean="0">
                <a:latin typeface="Arial Narrow" charset="0"/>
              </a:rPr>
              <a:t> for </a:t>
            </a:r>
            <a:r>
              <a:rPr lang="en-US" sz="2400" dirty="0">
                <a:latin typeface="Arial Narrow" charset="0"/>
              </a:rPr>
              <a:t>a large number of search queries.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3962400" y="48768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2" name="Line 5"/>
          <p:cNvSpPr>
            <a:spLocks noChangeShapeType="1"/>
          </p:cNvSpPr>
          <p:nvPr/>
        </p:nvSpPr>
        <p:spPr bwMode="auto">
          <a:xfrm>
            <a:off x="4419600" y="5105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3" name="Line 6"/>
          <p:cNvSpPr>
            <a:spLocks noChangeShapeType="1"/>
          </p:cNvSpPr>
          <p:nvPr/>
        </p:nvSpPr>
        <p:spPr bwMode="auto">
          <a:xfrm flipV="1">
            <a:off x="4343400" y="4191000"/>
            <a:ext cx="1219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 flipV="1">
            <a:off x="4191000" y="40386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5" name="Line 8"/>
          <p:cNvSpPr>
            <a:spLocks noChangeShapeType="1"/>
          </p:cNvSpPr>
          <p:nvPr/>
        </p:nvSpPr>
        <p:spPr bwMode="auto">
          <a:xfrm flipH="1" flipV="1">
            <a:off x="3429000" y="4267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Line 9"/>
          <p:cNvSpPr>
            <a:spLocks noChangeShapeType="1"/>
          </p:cNvSpPr>
          <p:nvPr/>
        </p:nvSpPr>
        <p:spPr bwMode="auto">
          <a:xfrm flipH="1" flipV="1">
            <a:off x="3048000" y="50292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7" name="Line 10"/>
          <p:cNvSpPr>
            <a:spLocks noChangeShapeType="1"/>
          </p:cNvSpPr>
          <p:nvPr/>
        </p:nvSpPr>
        <p:spPr bwMode="auto">
          <a:xfrm flipH="1">
            <a:off x="3200400" y="5257800"/>
            <a:ext cx="838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Line 11"/>
          <p:cNvSpPr>
            <a:spLocks noChangeShapeType="1"/>
          </p:cNvSpPr>
          <p:nvPr/>
        </p:nvSpPr>
        <p:spPr bwMode="auto">
          <a:xfrm>
            <a:off x="4343400" y="53340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9" name="Oval 12"/>
          <p:cNvSpPr>
            <a:spLocks noChangeArrowheads="1"/>
          </p:cNvSpPr>
          <p:nvPr/>
        </p:nvSpPr>
        <p:spPr bwMode="auto">
          <a:xfrm>
            <a:off x="5562600" y="38862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Oval 13"/>
          <p:cNvSpPr>
            <a:spLocks noChangeArrowheads="1"/>
          </p:cNvSpPr>
          <p:nvPr/>
        </p:nvSpPr>
        <p:spPr bwMode="auto">
          <a:xfrm>
            <a:off x="4953000" y="5943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1" name="Oval 14"/>
          <p:cNvSpPr>
            <a:spLocks noChangeArrowheads="1"/>
          </p:cNvSpPr>
          <p:nvPr/>
        </p:nvSpPr>
        <p:spPr bwMode="auto">
          <a:xfrm>
            <a:off x="4114800" y="3657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Oval 15"/>
          <p:cNvSpPr>
            <a:spLocks noChangeArrowheads="1"/>
          </p:cNvSpPr>
          <p:nvPr/>
        </p:nvSpPr>
        <p:spPr bwMode="auto">
          <a:xfrm>
            <a:off x="5562600" y="49530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3" name="Oval 16"/>
          <p:cNvSpPr>
            <a:spLocks noChangeArrowheads="1"/>
          </p:cNvSpPr>
          <p:nvPr/>
        </p:nvSpPr>
        <p:spPr bwMode="auto">
          <a:xfrm>
            <a:off x="2667000" y="4800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Line 17"/>
          <p:cNvSpPr>
            <a:spLocks noChangeShapeType="1"/>
          </p:cNvSpPr>
          <p:nvPr/>
        </p:nvSpPr>
        <p:spPr bwMode="auto">
          <a:xfrm flipH="1" flipV="1">
            <a:off x="5562600" y="3429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5" name="Line 18"/>
          <p:cNvSpPr>
            <a:spLocks noChangeShapeType="1"/>
          </p:cNvSpPr>
          <p:nvPr/>
        </p:nvSpPr>
        <p:spPr bwMode="auto">
          <a:xfrm>
            <a:off x="5943600" y="41910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6" name="Line 19"/>
          <p:cNvSpPr>
            <a:spLocks noChangeShapeType="1"/>
          </p:cNvSpPr>
          <p:nvPr/>
        </p:nvSpPr>
        <p:spPr bwMode="auto">
          <a:xfrm flipH="1" flipV="1">
            <a:off x="5638800" y="45720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7" name="Line 20"/>
          <p:cNvSpPr>
            <a:spLocks noChangeShapeType="1"/>
          </p:cNvSpPr>
          <p:nvPr/>
        </p:nvSpPr>
        <p:spPr bwMode="auto">
          <a:xfrm>
            <a:off x="5943600" y="5181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8" name="Line 21"/>
          <p:cNvSpPr>
            <a:spLocks noChangeShapeType="1"/>
          </p:cNvSpPr>
          <p:nvPr/>
        </p:nvSpPr>
        <p:spPr bwMode="auto">
          <a:xfrm>
            <a:off x="5791200" y="533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9" name="AutoShape 23"/>
          <p:cNvSpPr>
            <a:spLocks noChangeArrowheads="1"/>
          </p:cNvSpPr>
          <p:nvPr/>
        </p:nvSpPr>
        <p:spPr bwMode="auto">
          <a:xfrm>
            <a:off x="4267200" y="3810000"/>
            <a:ext cx="152400" cy="152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0" name="AutoShape 24"/>
          <p:cNvSpPr>
            <a:spLocks noChangeArrowheads="1"/>
          </p:cNvSpPr>
          <p:nvPr/>
        </p:nvSpPr>
        <p:spPr bwMode="auto">
          <a:xfrm>
            <a:off x="5715000" y="4038600"/>
            <a:ext cx="152400" cy="152400"/>
          </a:xfrm>
          <a:prstGeom prst="triangle">
            <a:avLst>
              <a:gd name="adj" fmla="val 50000"/>
            </a:avLst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1" name="AutoShape 25"/>
          <p:cNvSpPr>
            <a:spLocks noChangeArrowheads="1"/>
          </p:cNvSpPr>
          <p:nvPr/>
        </p:nvSpPr>
        <p:spPr bwMode="auto">
          <a:xfrm>
            <a:off x="5715000" y="5029200"/>
            <a:ext cx="152400" cy="152400"/>
          </a:xfrm>
          <a:prstGeom prst="pentagon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2" name="Oval 26"/>
          <p:cNvSpPr>
            <a:spLocks noChangeArrowheads="1"/>
          </p:cNvSpPr>
          <p:nvPr/>
        </p:nvSpPr>
        <p:spPr bwMode="auto">
          <a:xfrm>
            <a:off x="1905000" y="4038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3" name="Oval 27"/>
          <p:cNvSpPr>
            <a:spLocks noChangeArrowheads="1"/>
          </p:cNvSpPr>
          <p:nvPr/>
        </p:nvSpPr>
        <p:spPr bwMode="auto">
          <a:xfrm>
            <a:off x="1676400" y="5486400"/>
            <a:ext cx="381000" cy="381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9964" name="Oval 28"/>
          <p:cNvSpPr>
            <a:spLocks noChangeArrowheads="1"/>
          </p:cNvSpPr>
          <p:nvPr/>
        </p:nvSpPr>
        <p:spPr bwMode="auto">
          <a:xfrm>
            <a:off x="2895600" y="57150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5" name="Line 29"/>
          <p:cNvSpPr>
            <a:spLocks noChangeShapeType="1"/>
          </p:cNvSpPr>
          <p:nvPr/>
        </p:nvSpPr>
        <p:spPr bwMode="auto">
          <a:xfrm>
            <a:off x="2209800" y="43434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6" name="Line 30"/>
          <p:cNvSpPr>
            <a:spLocks noChangeShapeType="1"/>
          </p:cNvSpPr>
          <p:nvPr/>
        </p:nvSpPr>
        <p:spPr bwMode="auto">
          <a:xfrm flipV="1">
            <a:off x="1981200" y="51054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1143000" y="6019800"/>
            <a:ext cx="110966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Where is </a:t>
            </a:r>
          </a:p>
        </p:txBody>
      </p:sp>
      <p:sp>
        <p:nvSpPr>
          <p:cNvPr id="39968" name="AutoShape 32"/>
          <p:cNvSpPr>
            <a:spLocks noChangeArrowheads="1"/>
          </p:cNvSpPr>
          <p:nvPr/>
        </p:nvSpPr>
        <p:spPr bwMode="auto">
          <a:xfrm>
            <a:off x="2209800" y="6096000"/>
            <a:ext cx="152400" cy="152400"/>
          </a:xfrm>
          <a:prstGeom prst="triangle">
            <a:avLst>
              <a:gd name="adj" fmla="val 50000"/>
            </a:avLst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9" name="Line 33"/>
          <p:cNvSpPr>
            <a:spLocks noChangeShapeType="1"/>
          </p:cNvSpPr>
          <p:nvPr/>
        </p:nvSpPr>
        <p:spPr bwMode="auto">
          <a:xfrm>
            <a:off x="2057400" y="5715000"/>
            <a:ext cx="838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2E7AF-98CB-B242-97D4-F34A2FFFC9F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Biased random walk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4" name="Oval 3"/>
          <p:cNvSpPr>
            <a:spLocks noChangeArrowheads="1"/>
          </p:cNvSpPr>
          <p:nvPr/>
        </p:nvSpPr>
        <p:spPr bwMode="auto">
          <a:xfrm>
            <a:off x="2403475" y="22463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5" name="Oval 4"/>
          <p:cNvSpPr>
            <a:spLocks noChangeArrowheads="1"/>
          </p:cNvSpPr>
          <p:nvPr/>
        </p:nvSpPr>
        <p:spPr bwMode="auto">
          <a:xfrm>
            <a:off x="3622675" y="1941513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6" name="Oval 5"/>
          <p:cNvSpPr>
            <a:spLocks noChangeArrowheads="1"/>
          </p:cNvSpPr>
          <p:nvPr/>
        </p:nvSpPr>
        <p:spPr bwMode="auto">
          <a:xfrm>
            <a:off x="5908675" y="36179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7" name="Oval 6"/>
          <p:cNvSpPr>
            <a:spLocks noChangeArrowheads="1"/>
          </p:cNvSpPr>
          <p:nvPr/>
        </p:nvSpPr>
        <p:spPr bwMode="auto">
          <a:xfrm>
            <a:off x="5527675" y="18653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8" name="Oval 7"/>
          <p:cNvSpPr>
            <a:spLocks noChangeArrowheads="1"/>
          </p:cNvSpPr>
          <p:nvPr/>
        </p:nvSpPr>
        <p:spPr bwMode="auto">
          <a:xfrm>
            <a:off x="3470275" y="39989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9" name="Oval 8"/>
          <p:cNvSpPr>
            <a:spLocks noChangeArrowheads="1"/>
          </p:cNvSpPr>
          <p:nvPr/>
        </p:nvSpPr>
        <p:spPr bwMode="auto">
          <a:xfrm>
            <a:off x="1946275" y="34655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0" name="Oval 9"/>
          <p:cNvSpPr>
            <a:spLocks noChangeArrowheads="1"/>
          </p:cNvSpPr>
          <p:nvPr/>
        </p:nvSpPr>
        <p:spPr bwMode="auto">
          <a:xfrm>
            <a:off x="4460875" y="30845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1" name="Oval 10"/>
          <p:cNvSpPr>
            <a:spLocks noChangeArrowheads="1"/>
          </p:cNvSpPr>
          <p:nvPr/>
        </p:nvSpPr>
        <p:spPr bwMode="auto">
          <a:xfrm>
            <a:off x="6670675" y="27035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2" name="Line 11"/>
          <p:cNvSpPr>
            <a:spLocks noChangeShapeType="1"/>
          </p:cNvSpPr>
          <p:nvPr/>
        </p:nvSpPr>
        <p:spPr bwMode="auto">
          <a:xfrm flipV="1">
            <a:off x="4003675" y="2017713"/>
            <a:ext cx="1524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3" name="Line 12"/>
          <p:cNvSpPr>
            <a:spLocks noChangeShapeType="1"/>
          </p:cNvSpPr>
          <p:nvPr/>
        </p:nvSpPr>
        <p:spPr bwMode="auto">
          <a:xfrm>
            <a:off x="3851275" y="2322513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4" name="Line 13"/>
          <p:cNvSpPr>
            <a:spLocks noChangeShapeType="1"/>
          </p:cNvSpPr>
          <p:nvPr/>
        </p:nvSpPr>
        <p:spPr bwMode="auto">
          <a:xfrm flipH="1">
            <a:off x="2784475" y="2170113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5" name="Line 14"/>
          <p:cNvSpPr>
            <a:spLocks noChangeShapeType="1"/>
          </p:cNvSpPr>
          <p:nvPr/>
        </p:nvSpPr>
        <p:spPr bwMode="auto">
          <a:xfrm>
            <a:off x="5832475" y="2170113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6" name="Line 15"/>
          <p:cNvSpPr>
            <a:spLocks noChangeShapeType="1"/>
          </p:cNvSpPr>
          <p:nvPr/>
        </p:nvSpPr>
        <p:spPr bwMode="auto">
          <a:xfrm flipV="1">
            <a:off x="5908675" y="1865313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7" name="Line 16"/>
          <p:cNvSpPr>
            <a:spLocks noChangeShapeType="1"/>
          </p:cNvSpPr>
          <p:nvPr/>
        </p:nvSpPr>
        <p:spPr bwMode="auto">
          <a:xfrm flipV="1">
            <a:off x="5756275" y="1408113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8" name="Line 17"/>
          <p:cNvSpPr>
            <a:spLocks noChangeShapeType="1"/>
          </p:cNvSpPr>
          <p:nvPr/>
        </p:nvSpPr>
        <p:spPr bwMode="auto">
          <a:xfrm flipH="1" flipV="1">
            <a:off x="5222875" y="1255713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9" name="Line 18"/>
          <p:cNvSpPr>
            <a:spLocks noChangeShapeType="1"/>
          </p:cNvSpPr>
          <p:nvPr/>
        </p:nvSpPr>
        <p:spPr bwMode="auto">
          <a:xfrm>
            <a:off x="4841875" y="3389313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0" name="Line 19"/>
          <p:cNvSpPr>
            <a:spLocks noChangeShapeType="1"/>
          </p:cNvSpPr>
          <p:nvPr/>
        </p:nvSpPr>
        <p:spPr bwMode="auto">
          <a:xfrm flipH="1">
            <a:off x="3851275" y="338931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1" name="Line 20"/>
          <p:cNvSpPr>
            <a:spLocks noChangeShapeType="1"/>
          </p:cNvSpPr>
          <p:nvPr/>
        </p:nvSpPr>
        <p:spPr bwMode="auto">
          <a:xfrm flipH="1" flipV="1">
            <a:off x="2327275" y="3770313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2" name="Line 23"/>
          <p:cNvSpPr>
            <a:spLocks noChangeShapeType="1"/>
          </p:cNvSpPr>
          <p:nvPr/>
        </p:nvSpPr>
        <p:spPr bwMode="auto">
          <a:xfrm flipV="1">
            <a:off x="2174875" y="2627313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3" name="Line 24"/>
          <p:cNvSpPr>
            <a:spLocks noChangeShapeType="1"/>
          </p:cNvSpPr>
          <p:nvPr/>
        </p:nvSpPr>
        <p:spPr bwMode="auto">
          <a:xfrm flipH="1">
            <a:off x="1489075" y="3846513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4" name="Line 25"/>
          <p:cNvSpPr>
            <a:spLocks noChangeShapeType="1"/>
          </p:cNvSpPr>
          <p:nvPr/>
        </p:nvSpPr>
        <p:spPr bwMode="auto">
          <a:xfrm>
            <a:off x="3698875" y="437991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5" name="Line 26"/>
          <p:cNvSpPr>
            <a:spLocks noChangeShapeType="1"/>
          </p:cNvSpPr>
          <p:nvPr/>
        </p:nvSpPr>
        <p:spPr bwMode="auto">
          <a:xfrm>
            <a:off x="4156075" y="19415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6" name="Line 27"/>
          <p:cNvSpPr>
            <a:spLocks noChangeShapeType="1"/>
          </p:cNvSpPr>
          <p:nvPr/>
        </p:nvSpPr>
        <p:spPr bwMode="auto">
          <a:xfrm>
            <a:off x="4156075" y="2551113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7" name="Line 28"/>
          <p:cNvSpPr>
            <a:spLocks noChangeShapeType="1"/>
          </p:cNvSpPr>
          <p:nvPr/>
        </p:nvSpPr>
        <p:spPr bwMode="auto">
          <a:xfrm flipH="1">
            <a:off x="3089275" y="2093913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8" name="Rectangle 29"/>
          <p:cNvSpPr>
            <a:spLocks noChangeArrowheads="1"/>
          </p:cNvSpPr>
          <p:nvPr/>
        </p:nvSpPr>
        <p:spPr bwMode="auto">
          <a:xfrm>
            <a:off x="4038600" y="1524000"/>
            <a:ext cx="83661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P=5/10</a:t>
            </a:r>
          </a:p>
        </p:txBody>
      </p:sp>
      <p:sp>
        <p:nvSpPr>
          <p:cNvPr id="40989" name="Rectangle 30"/>
          <p:cNvSpPr>
            <a:spLocks noChangeArrowheads="1"/>
          </p:cNvSpPr>
          <p:nvPr/>
        </p:nvSpPr>
        <p:spPr bwMode="auto">
          <a:xfrm>
            <a:off x="4279900" y="2451100"/>
            <a:ext cx="83661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P=3/10</a:t>
            </a:r>
          </a:p>
        </p:txBody>
      </p:sp>
      <p:sp>
        <p:nvSpPr>
          <p:cNvPr id="40990" name="Rectangle 31"/>
          <p:cNvSpPr>
            <a:spLocks noChangeArrowheads="1"/>
          </p:cNvSpPr>
          <p:nvPr/>
        </p:nvSpPr>
        <p:spPr bwMode="auto">
          <a:xfrm>
            <a:off x="2857500" y="1727200"/>
            <a:ext cx="83661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P=2/10</a:t>
            </a:r>
          </a:p>
        </p:txBody>
      </p:sp>
      <p:sp>
        <p:nvSpPr>
          <p:cNvPr id="40991" name="Rectangle 32"/>
          <p:cNvSpPr>
            <a:spLocks noChangeArrowheads="1"/>
          </p:cNvSpPr>
          <p:nvPr/>
        </p:nvSpPr>
        <p:spPr bwMode="auto">
          <a:xfrm>
            <a:off x="457200" y="51816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charset="0"/>
                <a:ea typeface="Calibri" charset="0"/>
                <a:cs typeface="Calibri" charset="0"/>
              </a:rPr>
              <a:t>Each node records the degree of the neighboring nodes. Search </a:t>
            </a:r>
            <a:r>
              <a:rPr lang="en-US" sz="2400" b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gravitates towards high degree nodes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that hold more clues.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6760CE-4494-7F46-9B7D-AD0FE6FC204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smtClean="0">
                <a:ea typeface="ＭＳ Ｐゴシック" charset="-128"/>
                <a:cs typeface="ＭＳ Ｐゴシック" charset="-128"/>
              </a:rPr>
              <a:t>The next step</a:t>
            </a:r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304800" y="1219200"/>
            <a:ext cx="855980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This growing surge in popularity revealed the limits of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initial protocol's scalability. In early 2001, variations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on the protocol improved the scalability. This was done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by treating  some resource-rich nodes as "ultrapeers” or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“supernodes,” routing and search requests and responses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for users connected  to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798FB-C9B2-9B42-BB3F-5A83AD88B30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The KaZaA approach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228600" y="5105400"/>
            <a:ext cx="83058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Powerful nodes (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supernodes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) act as local index servers, and 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client queries are propagated to other supernodes. Two-layered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architecture reduces search time</a:t>
            </a:r>
          </a:p>
        </p:txBody>
      </p:sp>
      <p:pic>
        <p:nvPicPr>
          <p:cNvPr id="43013" name="Picture 4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295400"/>
            <a:ext cx="6324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2DAB7-C9EF-3746-B038-038D4A1F91A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History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508000" y="1640417"/>
            <a:ext cx="81788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Gnutella network is a </a:t>
            </a:r>
            <a:r>
              <a:rPr lang="en-US" sz="28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fully distributed</a:t>
            </a:r>
            <a:r>
              <a:rPr lang="en-US" sz="28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alternative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of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centralized Napster.</a:t>
            </a:r>
            <a:r>
              <a:rPr lang="en-US" sz="28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Initial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popularity of the network received a </a:t>
            </a:r>
            <a:r>
              <a:rPr lang="en-US" sz="28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boost after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Napster's legal demise in  early 2001.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DEB91-BB51-9541-BBF6-446CBC59A6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2743200" y="228600"/>
            <a:ext cx="33719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3600" b="1" dirty="0"/>
              <a:t>What is Gnutella</a:t>
            </a:r>
            <a:endParaRPr lang="en-US" sz="3600" dirty="0"/>
          </a:p>
        </p:txBody>
      </p:sp>
      <p:sp>
        <p:nvSpPr>
          <p:cNvPr id="16393" name="Rectangle 41"/>
          <p:cNvSpPr>
            <a:spLocks noChangeArrowheads="1"/>
          </p:cNvSpPr>
          <p:nvPr/>
        </p:nvSpPr>
        <p:spPr bwMode="auto">
          <a:xfrm>
            <a:off x="886884" y="6125368"/>
            <a:ext cx="7564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Gnutella is a protocol for search with no central authority.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312333"/>
            <a:ext cx="7137400" cy="44979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6C821-5A6B-0F4D-8A4F-AEEBC39528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2743200" y="0"/>
            <a:ext cx="366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3600" b="1">
                <a:latin typeface="Helvetica CE" pitchFamily="-108" charset="0"/>
              </a:rPr>
              <a:t>Gnutella Jargon</a:t>
            </a:r>
            <a:endParaRPr lang="en-US" sz="3600" b="1">
              <a:latin typeface="Helvetica CE" pitchFamily="-108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838200" y="4294188"/>
            <a:ext cx="5181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  <a:latin typeface="Arial Narrow" charset="0"/>
              </a:rPr>
              <a:t>TTL</a:t>
            </a:r>
            <a:r>
              <a:rPr lang="en-US" sz="2400">
                <a:solidFill>
                  <a:schemeClr val="accent2"/>
                </a:solidFill>
                <a:latin typeface="Arial Narrow" charset="0"/>
              </a:rPr>
              <a:t>:</a:t>
            </a:r>
            <a:r>
              <a:rPr lang="en-US" sz="2400">
                <a:latin typeface="Arial Narrow" charset="0"/>
              </a:rPr>
              <a:t> how many hops a packet can go before it dies (default setting is 7 in Gnutella)</a:t>
            </a:r>
            <a:endParaRPr lang="en-US">
              <a:latin typeface="Helvetica CE" pitchFamily="-108" charset="0"/>
            </a:endParaRP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6400800" y="1524000"/>
            <a:ext cx="22304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chemeClr val="accent2"/>
                </a:solidFill>
                <a:latin typeface="Helvetica CE" pitchFamily="-108" charset="0"/>
              </a:rPr>
              <a:t> </a:t>
            </a:r>
            <a:r>
              <a:rPr lang="en-US" sz="2400" b="1">
                <a:solidFill>
                  <a:schemeClr val="accent2"/>
                </a:solidFill>
                <a:latin typeface="Arial Narrow" charset="0"/>
              </a:rPr>
              <a:t>Hops</a:t>
            </a:r>
            <a:r>
              <a:rPr lang="en-US" sz="2400">
                <a:solidFill>
                  <a:schemeClr val="accent2"/>
                </a:solidFill>
                <a:latin typeface="Arial Narrow" charset="0"/>
              </a:rPr>
              <a:t>:</a:t>
            </a:r>
            <a:r>
              <a:rPr lang="en-US" sz="2400">
                <a:latin typeface="Arial Narrow" charset="0"/>
              </a:rPr>
              <a:t> a hop is a pass through an intermediate node</a:t>
            </a: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533400" y="1214438"/>
            <a:ext cx="33131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  <a:latin typeface="Arial Narrow" charset="0"/>
              </a:rPr>
              <a:t>Servent</a:t>
            </a:r>
            <a:r>
              <a:rPr lang="en-US" sz="2400">
                <a:solidFill>
                  <a:schemeClr val="accent2"/>
                </a:solidFill>
                <a:latin typeface="Arial Narrow" charset="0"/>
              </a:rPr>
              <a:t>:</a:t>
            </a:r>
            <a:r>
              <a:rPr lang="en-US" sz="2400">
                <a:latin typeface="Arial Narrow" charset="0"/>
              </a:rPr>
              <a:t> A Gnutella node. Each servent is both a </a:t>
            </a:r>
            <a:r>
              <a:rPr lang="en-US" sz="2400">
                <a:solidFill>
                  <a:srgbClr val="0000FF"/>
                </a:solidFill>
                <a:latin typeface="Arial Narrow" charset="0"/>
              </a:rPr>
              <a:t>serv</a:t>
            </a:r>
            <a:r>
              <a:rPr lang="en-US" sz="2400">
                <a:latin typeface="Arial Narrow" charset="0"/>
              </a:rPr>
              <a:t>er and a cli</a:t>
            </a:r>
            <a:r>
              <a:rPr lang="en-US" sz="2400">
                <a:solidFill>
                  <a:srgbClr val="0000FF"/>
                </a:solidFill>
                <a:latin typeface="Arial Narrow" charset="0"/>
              </a:rPr>
              <a:t>ent</a:t>
            </a:r>
            <a:r>
              <a:rPr lang="en-US" sz="2400">
                <a:latin typeface="Arial Narrow" charset="0"/>
              </a:rPr>
              <a:t>. 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5029200" y="2438400"/>
            <a:ext cx="749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b="1">
                <a:solidFill>
                  <a:srgbClr val="FF0000"/>
                </a:solidFill>
                <a:latin typeface="Helvetica CE" pitchFamily="-108" charset="0"/>
              </a:rPr>
              <a:t>1 Hop</a:t>
            </a:r>
            <a:endParaRPr lang="en-US" b="1">
              <a:solidFill>
                <a:srgbClr val="FF0000"/>
              </a:solidFill>
              <a:latin typeface="Helvetica CE" pitchFamily="-108" charset="0"/>
            </a:endParaRP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5029200" y="137160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b="1">
                <a:solidFill>
                  <a:srgbClr val="FF0000"/>
                </a:solidFill>
                <a:latin typeface="Helvetica CE" pitchFamily="-108" charset="0"/>
              </a:rPr>
              <a:t>2 Hops</a:t>
            </a:r>
            <a:endParaRPr lang="en-US" b="1">
              <a:solidFill>
                <a:srgbClr val="FF0000"/>
              </a:solidFill>
              <a:latin typeface="Helvetica CE" pitchFamily="-108" charset="0"/>
            </a:endParaRPr>
          </a:p>
        </p:txBody>
      </p:sp>
      <p:sp>
        <p:nvSpPr>
          <p:cNvPr id="95276" name="Oval 44"/>
          <p:cNvSpPr>
            <a:spLocks noChangeArrowheads="1"/>
          </p:cNvSpPr>
          <p:nvPr/>
        </p:nvSpPr>
        <p:spPr bwMode="auto">
          <a:xfrm>
            <a:off x="1179513" y="609282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77" name="Oval 45"/>
          <p:cNvSpPr>
            <a:spLocks noChangeArrowheads="1"/>
          </p:cNvSpPr>
          <p:nvPr/>
        </p:nvSpPr>
        <p:spPr bwMode="auto">
          <a:xfrm>
            <a:off x="2124075" y="60944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78" name="Oval 46"/>
          <p:cNvSpPr>
            <a:spLocks noChangeArrowheads="1"/>
          </p:cNvSpPr>
          <p:nvPr/>
        </p:nvSpPr>
        <p:spPr bwMode="auto">
          <a:xfrm>
            <a:off x="3059113" y="609441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79" name="Oval 47"/>
          <p:cNvSpPr>
            <a:spLocks noChangeArrowheads="1"/>
          </p:cNvSpPr>
          <p:nvPr/>
        </p:nvSpPr>
        <p:spPr bwMode="auto">
          <a:xfrm>
            <a:off x="3995738" y="609441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80" name="Oval 48"/>
          <p:cNvSpPr>
            <a:spLocks noChangeArrowheads="1"/>
          </p:cNvSpPr>
          <p:nvPr/>
        </p:nvSpPr>
        <p:spPr bwMode="auto">
          <a:xfrm>
            <a:off x="4932363" y="609441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81" name="Oval 49"/>
          <p:cNvSpPr>
            <a:spLocks noChangeArrowheads="1"/>
          </p:cNvSpPr>
          <p:nvPr/>
        </p:nvSpPr>
        <p:spPr bwMode="auto">
          <a:xfrm>
            <a:off x="5867400" y="60944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82" name="Oval 50"/>
          <p:cNvSpPr>
            <a:spLocks noChangeArrowheads="1"/>
          </p:cNvSpPr>
          <p:nvPr/>
        </p:nvSpPr>
        <p:spPr bwMode="auto">
          <a:xfrm>
            <a:off x="6804025" y="60944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Oval 54"/>
          <p:cNvSpPr>
            <a:spLocks noChangeArrowheads="1"/>
          </p:cNvSpPr>
          <p:nvPr/>
        </p:nvSpPr>
        <p:spPr bwMode="auto">
          <a:xfrm>
            <a:off x="4495800" y="1295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9" name="Oval 55"/>
          <p:cNvSpPr>
            <a:spLocks noChangeArrowheads="1"/>
          </p:cNvSpPr>
          <p:nvPr/>
        </p:nvSpPr>
        <p:spPr bwMode="auto">
          <a:xfrm>
            <a:off x="4572000" y="23622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0" name="Oval 56"/>
          <p:cNvSpPr>
            <a:spLocks noChangeArrowheads="1"/>
          </p:cNvSpPr>
          <p:nvPr/>
        </p:nvSpPr>
        <p:spPr bwMode="auto">
          <a:xfrm>
            <a:off x="3810000" y="3276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1" name="Oval 57"/>
          <p:cNvSpPr>
            <a:spLocks noChangeArrowheads="1"/>
          </p:cNvSpPr>
          <p:nvPr/>
        </p:nvSpPr>
        <p:spPr bwMode="auto">
          <a:xfrm>
            <a:off x="5257800" y="3276600"/>
            <a:ext cx="4572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" name="Line 58"/>
          <p:cNvSpPr>
            <a:spLocks noChangeShapeType="1"/>
          </p:cNvSpPr>
          <p:nvPr/>
        </p:nvSpPr>
        <p:spPr bwMode="auto">
          <a:xfrm>
            <a:off x="4724400" y="1752600"/>
            <a:ext cx="0" cy="609600"/>
          </a:xfrm>
          <a:prstGeom prst="line">
            <a:avLst/>
          </a:prstGeom>
          <a:noFill/>
          <a:ln w="38100">
            <a:solidFill>
              <a:srgbClr val="9C354C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3" name="Line 59"/>
          <p:cNvSpPr>
            <a:spLocks noChangeShapeType="1"/>
          </p:cNvSpPr>
          <p:nvPr/>
        </p:nvSpPr>
        <p:spPr bwMode="auto">
          <a:xfrm flipH="1">
            <a:off x="4191000" y="2743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4" name="Line 60"/>
          <p:cNvSpPr>
            <a:spLocks noChangeShapeType="1"/>
          </p:cNvSpPr>
          <p:nvPr/>
        </p:nvSpPr>
        <p:spPr bwMode="auto">
          <a:xfrm>
            <a:off x="4953000" y="2743200"/>
            <a:ext cx="381000" cy="609600"/>
          </a:xfrm>
          <a:prstGeom prst="line">
            <a:avLst/>
          </a:prstGeom>
          <a:noFill/>
          <a:ln w="57150">
            <a:solidFill>
              <a:srgbClr val="9C354C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Rectangle 61"/>
          <p:cNvSpPr>
            <a:spLocks noChangeArrowheads="1"/>
          </p:cNvSpPr>
          <p:nvPr/>
        </p:nvSpPr>
        <p:spPr bwMode="auto">
          <a:xfrm>
            <a:off x="5716588" y="3260725"/>
            <a:ext cx="7143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client</a:t>
            </a:r>
          </a:p>
        </p:txBody>
      </p:sp>
      <p:sp>
        <p:nvSpPr>
          <p:cNvPr id="18456" name="Oval 62"/>
          <p:cNvSpPr>
            <a:spLocks noChangeArrowheads="1"/>
          </p:cNvSpPr>
          <p:nvPr/>
        </p:nvSpPr>
        <p:spPr bwMode="auto">
          <a:xfrm>
            <a:off x="990600" y="5562600"/>
            <a:ext cx="4572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7" name="Oval 63"/>
          <p:cNvSpPr>
            <a:spLocks noChangeArrowheads="1"/>
          </p:cNvSpPr>
          <p:nvPr/>
        </p:nvSpPr>
        <p:spPr bwMode="auto">
          <a:xfrm>
            <a:off x="19050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8" name="Oval 64"/>
          <p:cNvSpPr>
            <a:spLocks noChangeArrowheads="1"/>
          </p:cNvSpPr>
          <p:nvPr/>
        </p:nvSpPr>
        <p:spPr bwMode="auto">
          <a:xfrm>
            <a:off x="28194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9" name="Oval 65"/>
          <p:cNvSpPr>
            <a:spLocks noChangeArrowheads="1"/>
          </p:cNvSpPr>
          <p:nvPr/>
        </p:nvSpPr>
        <p:spPr bwMode="auto">
          <a:xfrm>
            <a:off x="38100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0" name="Oval 66"/>
          <p:cNvSpPr>
            <a:spLocks noChangeArrowheads="1"/>
          </p:cNvSpPr>
          <p:nvPr/>
        </p:nvSpPr>
        <p:spPr bwMode="auto">
          <a:xfrm>
            <a:off x="48006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Oval 67"/>
          <p:cNvSpPr>
            <a:spLocks noChangeArrowheads="1"/>
          </p:cNvSpPr>
          <p:nvPr/>
        </p:nvSpPr>
        <p:spPr bwMode="auto">
          <a:xfrm>
            <a:off x="57912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Oval 68"/>
          <p:cNvSpPr>
            <a:spLocks noChangeArrowheads="1"/>
          </p:cNvSpPr>
          <p:nvPr/>
        </p:nvSpPr>
        <p:spPr bwMode="auto">
          <a:xfrm>
            <a:off x="67056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3" name="Oval 69"/>
          <p:cNvSpPr>
            <a:spLocks noChangeArrowheads="1"/>
          </p:cNvSpPr>
          <p:nvPr/>
        </p:nvSpPr>
        <p:spPr bwMode="auto">
          <a:xfrm>
            <a:off x="77724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4" name="Line 70"/>
          <p:cNvSpPr>
            <a:spLocks noChangeShapeType="1"/>
          </p:cNvSpPr>
          <p:nvPr/>
        </p:nvSpPr>
        <p:spPr bwMode="auto">
          <a:xfrm>
            <a:off x="14478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5" name="Line 71"/>
          <p:cNvSpPr>
            <a:spLocks noChangeShapeType="1"/>
          </p:cNvSpPr>
          <p:nvPr/>
        </p:nvSpPr>
        <p:spPr bwMode="auto">
          <a:xfrm>
            <a:off x="23622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6" name="Line 72"/>
          <p:cNvSpPr>
            <a:spLocks noChangeShapeType="1"/>
          </p:cNvSpPr>
          <p:nvPr/>
        </p:nvSpPr>
        <p:spPr bwMode="auto">
          <a:xfrm>
            <a:off x="32766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7" name="Line 73"/>
          <p:cNvSpPr>
            <a:spLocks noChangeShapeType="1"/>
          </p:cNvSpPr>
          <p:nvPr/>
        </p:nvSpPr>
        <p:spPr bwMode="auto">
          <a:xfrm>
            <a:off x="42672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8" name="Line 74"/>
          <p:cNvSpPr>
            <a:spLocks noChangeShapeType="1"/>
          </p:cNvSpPr>
          <p:nvPr/>
        </p:nvSpPr>
        <p:spPr bwMode="auto">
          <a:xfrm>
            <a:off x="52578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9" name="Line 75"/>
          <p:cNvSpPr>
            <a:spLocks noChangeShapeType="1"/>
          </p:cNvSpPr>
          <p:nvPr/>
        </p:nvSpPr>
        <p:spPr bwMode="auto">
          <a:xfrm>
            <a:off x="62484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0" name="Line 76"/>
          <p:cNvSpPr>
            <a:spLocks noChangeShapeType="1"/>
          </p:cNvSpPr>
          <p:nvPr/>
        </p:nvSpPr>
        <p:spPr bwMode="auto">
          <a:xfrm>
            <a:off x="7162800" y="5791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1" name="Oval 77"/>
          <p:cNvSpPr>
            <a:spLocks noChangeArrowheads="1"/>
          </p:cNvSpPr>
          <p:nvPr/>
        </p:nvSpPr>
        <p:spPr bwMode="auto">
          <a:xfrm>
            <a:off x="8153400" y="4724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2" name="Line 78"/>
          <p:cNvSpPr>
            <a:spLocks noChangeShapeType="1"/>
          </p:cNvSpPr>
          <p:nvPr/>
        </p:nvSpPr>
        <p:spPr bwMode="auto">
          <a:xfrm flipV="1">
            <a:off x="8077200" y="5181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311" name="Oval 79"/>
          <p:cNvSpPr>
            <a:spLocks noChangeArrowheads="1"/>
          </p:cNvSpPr>
          <p:nvPr/>
        </p:nvSpPr>
        <p:spPr bwMode="auto">
          <a:xfrm>
            <a:off x="7848600" y="6096000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75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autoUpdateAnimBg="0"/>
      <p:bldP spid="95236" grpId="0" autoUpdateAnimBg="0"/>
      <p:bldP spid="95256" grpId="0" autoUpdateAnimBg="0"/>
      <p:bldP spid="95258" grpId="0" autoUpdateAnimBg="0"/>
      <p:bldP spid="95276" grpId="0" animBg="1"/>
      <p:bldP spid="95277" grpId="0" animBg="1"/>
      <p:bldP spid="95278" grpId="0" animBg="1"/>
      <p:bldP spid="95279" grpId="0" animBg="1"/>
      <p:bldP spid="95280" grpId="0" animBg="1"/>
      <p:bldP spid="95281" grpId="0" animBg="1"/>
      <p:bldP spid="95282" grpId="0" animBg="1"/>
      <p:bldP spid="953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5CA85-40FB-8145-9288-7F3DD25F5DA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5888"/>
            <a:ext cx="7772400" cy="360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>
                <a:latin typeface="Helvetica CE" pitchFamily="-108" charset="0"/>
                <a:ea typeface="ＭＳ Ｐゴシック" charset="-128"/>
                <a:cs typeface="ＭＳ Ｐゴシック" charset="-128"/>
              </a:rPr>
              <a:t>Gnutella Scenario</a:t>
            </a:r>
            <a:endParaRPr lang="en-US" sz="3200">
              <a:latin typeface="Helvetica CE" pitchFamily="-10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89154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0: Join the network</a:t>
            </a:r>
          </a:p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1: Determining who is on the network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"Ping"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packet is used to announce your presence on the network.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Other peers respond with a </a:t>
            </a:r>
            <a:r>
              <a:rPr lang="en-US" sz="18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"Pong"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packet.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Also </a:t>
            </a: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forward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your Ping to other connected peers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 Pong packet also contains: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an IP address 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port number 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amount of data that peer is sharing 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Pong packets come back via same route </a:t>
            </a:r>
          </a:p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2: Searching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Gnutella "Query" ask other peers if they have the file you </a:t>
            </a: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desire.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A Query packet might ask, </a:t>
            </a:r>
            <a:r>
              <a:rPr lang="en-US" sz="1800" b="1" i="1" dirty="0">
                <a:solidFill>
                  <a:srgbClr val="9C354C"/>
                </a:solidFill>
                <a:latin typeface="Calibri" charset="0"/>
                <a:ea typeface="Calibri" charset="0"/>
                <a:cs typeface="Calibri" charset="0"/>
              </a:rPr>
              <a:t>"Do you have any content that matches the string ‘Double Helix"?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Peers check to see if they have matches &amp; respond (if they have any matches) &amp; send packet to connected peers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Continues for TTL </a:t>
            </a:r>
          </a:p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3: Downloading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Peers respond with a “</a:t>
            </a:r>
            <a:r>
              <a:rPr lang="en-US" sz="1800" dirty="0" err="1">
                <a:latin typeface="Calibri" charset="0"/>
                <a:ea typeface="Calibri" charset="0"/>
                <a:cs typeface="Calibri" charset="0"/>
              </a:rPr>
              <a:t>QueryHit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” (contains contact info)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File transfers use direct connection using  HTTP protocol’s GET method </a:t>
            </a:r>
          </a:p>
          <a:p>
            <a:pPr lvl="1">
              <a:buFontTx/>
              <a:buChar char="•"/>
            </a:pP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0A37F-18F8-0B4D-A09F-AFFF4EE7247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Remarks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1000" y="1600200"/>
            <a:ext cx="8534400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latin typeface="Calibri" charset="0"/>
                <a:ea typeface="Calibri" charset="0"/>
                <a:cs typeface="Calibri" charset="0"/>
              </a:rPr>
              <a:t>Simple idea , but </a:t>
            </a:r>
            <a:r>
              <a:rPr lang="en-US" sz="2800" b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lacks scalability</a:t>
            </a:r>
            <a:r>
              <a:rPr lang="en-US" sz="2800">
                <a:latin typeface="Calibri" charset="0"/>
                <a:ea typeface="Calibri" charset="0"/>
                <a:cs typeface="Calibri" charset="0"/>
              </a:rPr>
              <a:t>, since query flooding wastes bandwidth. Sometimes, existing objects may not be located due to limited TTL.</a:t>
            </a:r>
          </a:p>
          <a:p>
            <a:pPr>
              <a:lnSpc>
                <a:spcPct val="150000"/>
              </a:lnSpc>
            </a:pPr>
            <a:endParaRPr lang="en-US" sz="280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Calibri" charset="0"/>
                <a:ea typeface="Calibri" charset="0"/>
                <a:cs typeface="Calibri" charset="0"/>
              </a:rPr>
              <a:t>Subsequently, various improved search strategies have been proposed.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B20AC-34A7-0B40-8BEF-C8FA5EAEEC4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Searching in Gnutella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73088" y="1282700"/>
            <a:ext cx="8053387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The topology is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dynamic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i.e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 constantly changing. How do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we model a 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constantly changing topology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? Usually, we begin 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with a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static topology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 and 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later account for the effect of churn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>
              <a:lnSpc>
                <a:spcPct val="130000"/>
              </a:lnSpc>
            </a:pP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609600" y="3124200"/>
            <a:ext cx="7985329" cy="4395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Measurements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provide useful information about the topology. </a:t>
            </a: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30000"/>
              </a:lnSpc>
            </a:pP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Candidate topologies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are</a:t>
            </a:r>
          </a:p>
          <a:p>
            <a:pPr>
              <a:lnSpc>
                <a:spcPct val="130000"/>
              </a:lnSpc>
            </a:pP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-- Random graph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-- Power law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graph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-- Small world graphs</a:t>
            </a:r>
          </a:p>
          <a:p>
            <a:pPr>
              <a:lnSpc>
                <a:spcPct val="13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13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130000"/>
              </a:lnSpc>
            </a:pPr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12D59-8D45-F94F-AB5C-D9AB575CC12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Gnutella topology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47301" y="1365250"/>
            <a:ext cx="8796699" cy="477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Gnutella topology is actually a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power-law </a:t>
            </a:r>
            <a:r>
              <a:rPr lang="en-US" sz="24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graph</a:t>
            </a: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Power-law graph = The number of nodes with degree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=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c.k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- </a:t>
            </a:r>
            <a:r>
              <a:rPr lang="en-US" sz="2400" baseline="30000" dirty="0" err="1">
                <a:latin typeface="Calibri" charset="0"/>
                <a:ea typeface="Calibri" charset="0"/>
                <a:cs typeface="Calibri" charset="0"/>
              </a:rPr>
              <a:t>r</a:t>
            </a:r>
            <a:endParaRPr lang="en-US" sz="2400" baseline="30000" dirty="0">
              <a:latin typeface="Calibri" charset="0"/>
              <a:ea typeface="Calibri" charset="0"/>
              <a:cs typeface="Calibri" charset="0"/>
            </a:endParaRPr>
          </a:p>
          <a:p>
            <a:endParaRPr lang="en-US" sz="2400" b="1" baseline="300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(Contrast this with Gaussian distribution as understood by bell curve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The primary reason appears to be the idea of “rich gets richer”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	- popular web pages attract more pointers from 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peers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	- peers prefer to connect to the well-connected nodes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1454</Words>
  <Application>Microsoft Macintosh PowerPoint</Application>
  <PresentationFormat>On-screen Show (4:3)</PresentationFormat>
  <Paragraphs>216</Paragraphs>
  <Slides>23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Peer-to-Peer and Social Networks</vt:lpstr>
      <vt:lpstr>Overlay networks</vt:lpstr>
      <vt:lpstr>History</vt:lpstr>
      <vt:lpstr>Slide 4</vt:lpstr>
      <vt:lpstr>Slide 5</vt:lpstr>
      <vt:lpstr>Gnutella Scenario</vt:lpstr>
      <vt:lpstr>Remarks</vt:lpstr>
      <vt:lpstr>Searching in Gnutella</vt:lpstr>
      <vt:lpstr>Gnutella topology</vt:lpstr>
      <vt:lpstr>Slide 10</vt:lpstr>
      <vt:lpstr>Slide 11</vt:lpstr>
      <vt:lpstr>Search strategies</vt:lpstr>
      <vt:lpstr>On Random walk</vt:lpstr>
      <vt:lpstr>Slide 14</vt:lpstr>
      <vt:lpstr>Search via Random Walk</vt:lpstr>
      <vt:lpstr>A simple analysis of random walk</vt:lpstr>
      <vt:lpstr>A simple analysis of random walk</vt:lpstr>
      <vt:lpstr>K random walkers</vt:lpstr>
      <vt:lpstr>Increasing search efficiency</vt:lpstr>
      <vt:lpstr>One hop replication</vt:lpstr>
      <vt:lpstr>Biased random walk</vt:lpstr>
      <vt:lpstr>The next step</vt:lpstr>
      <vt:lpstr>The KaZaA approach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Networks</dc:title>
  <dc:creator>Sukumar Ghosh</dc:creator>
  <cp:lastModifiedBy>Sukumar Ghosh</cp:lastModifiedBy>
  <cp:revision>86</cp:revision>
  <dcterms:created xsi:type="dcterms:W3CDTF">2013-02-07T01:29:52Z</dcterms:created>
  <dcterms:modified xsi:type="dcterms:W3CDTF">2013-02-07T02:10:09Z</dcterms:modified>
</cp:coreProperties>
</file>