
<file path=[Content_Types].xml><?xml version="1.0" encoding="utf-8"?>
<Types xmlns="http://schemas.openxmlformats.org/package/2006/content-types">
  <Override PartName="/ppt/embeddings/oleObject16.bin" ContentType="application/vnd.openxmlformats-officedocument.oleObject"/>
  <Default Extension="pict" ContentType="image/pict"/>
  <Override PartName="/ppt/slides/slide9.xml" ContentType="application/vnd.openxmlformats-officedocument.presentationml.slide+xml"/>
  <Override PartName="/ppt/embeddings/oleObject4.bin" ContentType="application/vnd.openxmlformats-officedocument.oleObject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embeddings/oleObject24.bin" ContentType="application/vnd.openxmlformats-officedocument.oleObject"/>
  <Default Extension="jpeg" ContentType="image/jpeg"/>
  <Override PartName="/ppt/embeddings/oleObject12.bin" ContentType="application/vnd.openxmlformats-officedocument.oleObject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embeddings/oleObject20.bin" ContentType="application/vnd.openxmlformats-officedocument.oleObject"/>
  <Override PartName="/docProps/app.xml" ContentType="application/vnd.openxmlformats-officedocument.extended-properties+xml"/>
  <Override PartName="/ppt/embeddings/oleObject9.bin" ContentType="application/vnd.openxmlformats-officedocument.oleObject"/>
  <Override PartName="/ppt/embeddings/oleObject17.bin" ContentType="application/vnd.openxmlformats-officedocument.oleObject"/>
  <Default Extension="xml" ContentType="application/xml"/>
  <Override PartName="/ppt/tableStyles.xml" ContentType="application/vnd.openxmlformats-officedocument.presentationml.tableStyles+xml"/>
  <Override PartName="/ppt/embeddings/oleObject5.bin" ContentType="application/vnd.openxmlformats-officedocument.oleObject"/>
  <Override PartName="/ppt/embeddings/oleObject13.bin" ContentType="application/vnd.openxmlformats-officedocument.oleObject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embeddings/oleObject25.bin" ContentType="application/vnd.openxmlformats-officedocument.oleObject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embeddings/oleObject21.bin" ContentType="application/vnd.openxmlformats-officedocument.oleObject"/>
  <Override PartName="/ppt/embeddings/oleObject18.bin" ContentType="application/vnd.openxmlformats-officedocument.oleObject"/>
  <Override PartName="/ppt/embeddings/oleObject14.bin" ContentType="application/vnd.openxmlformats-officedocument.oleObject"/>
  <Override PartName="/ppt/embeddings/oleObject6.bin" ContentType="application/vnd.openxmlformats-officedocument.oleObject"/>
  <Override PartName="/ppt/slides/slide7.xml" ContentType="application/vnd.openxmlformats-officedocument.presentationml.slide+xml"/>
  <Override PartName="/ppt/embeddings/oleObject2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embeddings/oleObject26.bin" ContentType="application/vnd.openxmlformats-officedocument.oleObject"/>
  <Override PartName="/ppt/embeddings/oleObject22.bin" ContentType="application/vnd.openxmlformats-officedocument.oleObject"/>
  <Override PartName="/ppt/slideLayouts/slideLayout3.xml" ContentType="application/vnd.openxmlformats-officedocument.presentationml.slideLayout+xml"/>
  <Override PartName="/ppt/embeddings/oleObject10.bin" ContentType="application/vnd.openxmlformats-officedocument.oleObject"/>
  <Override PartName="/ppt/embeddings/oleObject19.bin" ContentType="application/vnd.openxmlformats-officedocument.oleObject"/>
  <Override PartName="/ppt/embeddings/oleObject15.bin" ContentType="application/vnd.openxmlformats-officedocument.oleObject"/>
  <Override PartName="/ppt/embeddings/oleObject7.bin" ContentType="application/vnd.openxmlformats-officedocument.oleObject"/>
  <Override PartName="/ppt/slides/slide8.xml" ContentType="application/vnd.openxmlformats-officedocument.presentationml.slide+xml"/>
  <Override PartName="/ppt/embeddings/oleObject3.bin" ContentType="application/vnd.openxmlformats-officedocument.oleObject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embeddings/oleObject27.bin" ContentType="application/vnd.openxmlformats-officedocument.oleObject"/>
  <Override PartName="/ppt/embeddings/oleObject23.bin" ContentType="application/vnd.openxmlformats-officedocument.oleObject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embeddings/oleObject11.bin" ContentType="application/vnd.openxmlformats-officedocument.oleObject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embeddings/oleObject8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81" r:id="rId3"/>
    <p:sldId id="280" r:id="rId4"/>
    <p:sldId id="293" r:id="rId5"/>
    <p:sldId id="290" r:id="rId6"/>
    <p:sldId id="284" r:id="rId7"/>
    <p:sldId id="291" r:id="rId8"/>
    <p:sldId id="286" r:id="rId9"/>
    <p:sldId id="282" r:id="rId10"/>
    <p:sldId id="287" r:id="rId11"/>
    <p:sldId id="288" r:id="rId12"/>
    <p:sldId id="289" r:id="rId13"/>
    <p:sldId id="29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86300" autoAdjust="0"/>
  </p:normalViewPr>
  <p:slideViewPr>
    <p:cSldViewPr snapToGrid="0" snapToObjects="1">
      <p:cViewPr varScale="1">
        <p:scale>
          <a:sx n="116" d="100"/>
          <a:sy n="116" d="100"/>
        </p:scale>
        <p:origin x="-14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ict"/><Relationship Id="rId4" Type="http://schemas.openxmlformats.org/officeDocument/2006/relationships/image" Target="../media/image4.pict"/><Relationship Id="rId5" Type="http://schemas.openxmlformats.org/officeDocument/2006/relationships/image" Target="../media/image5.pict"/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pict"/><Relationship Id="rId4" Type="http://schemas.openxmlformats.org/officeDocument/2006/relationships/image" Target="../media/image10.pict"/><Relationship Id="rId5" Type="http://schemas.openxmlformats.org/officeDocument/2006/relationships/image" Target="../media/image11.pict"/><Relationship Id="rId6" Type="http://schemas.openxmlformats.org/officeDocument/2006/relationships/image" Target="../media/image12.pict"/><Relationship Id="rId1" Type="http://schemas.openxmlformats.org/officeDocument/2006/relationships/image" Target="../media/image7.pict"/><Relationship Id="rId2" Type="http://schemas.openxmlformats.org/officeDocument/2006/relationships/image" Target="../media/image8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ict"/><Relationship Id="rId2" Type="http://schemas.openxmlformats.org/officeDocument/2006/relationships/image" Target="../media/image14.pict"/><Relationship Id="rId3" Type="http://schemas.openxmlformats.org/officeDocument/2006/relationships/image" Target="../media/image15.pict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ict"/><Relationship Id="rId4" Type="http://schemas.openxmlformats.org/officeDocument/2006/relationships/image" Target="../media/image20.pict"/><Relationship Id="rId5" Type="http://schemas.openxmlformats.org/officeDocument/2006/relationships/image" Target="../media/image21.pict"/><Relationship Id="rId6" Type="http://schemas.openxmlformats.org/officeDocument/2006/relationships/image" Target="../media/image22.pict"/><Relationship Id="rId7" Type="http://schemas.openxmlformats.org/officeDocument/2006/relationships/image" Target="../media/image23.pict"/><Relationship Id="rId1" Type="http://schemas.openxmlformats.org/officeDocument/2006/relationships/image" Target="../media/image17.pict"/><Relationship Id="rId2" Type="http://schemas.openxmlformats.org/officeDocument/2006/relationships/image" Target="../media/image18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pict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ict"/><Relationship Id="rId4" Type="http://schemas.openxmlformats.org/officeDocument/2006/relationships/image" Target="../media/image29.pict"/><Relationship Id="rId1" Type="http://schemas.openxmlformats.org/officeDocument/2006/relationships/image" Target="../media/image26.pict"/><Relationship Id="rId2" Type="http://schemas.openxmlformats.org/officeDocument/2006/relationships/image" Target="../media/image27.pict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9DC0-6B79-CD46-9B84-88DC2E53E41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8A9D5-D603-FA40-8141-399EF751F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F85A0-1694-C241-B67A-2C11400D8C55}" type="datetimeFigureOut">
              <a:rPr lang="en-US" smtClean="0"/>
              <a:pPr/>
              <a:t>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4" Type="http://schemas.openxmlformats.org/officeDocument/2006/relationships/oleObject" Target="../embeddings/oleObject27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5.png"/><Relationship Id="rId3" Type="http://schemas.openxmlformats.org/officeDocument/2006/relationships/image" Target="../media/image3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oleObject3.bin"/><Relationship Id="rId7" Type="http://schemas.openxmlformats.org/officeDocument/2006/relationships/oleObject" Target="../embeddings/oleObject4.bin"/><Relationship Id="rId8" Type="http://schemas.openxmlformats.org/officeDocument/2006/relationships/oleObject" Target="../embeddings/oleObject5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oleObject" Target="../embeddings/oleObject7.bin"/><Relationship Id="rId5" Type="http://schemas.openxmlformats.org/officeDocument/2006/relationships/oleObject" Target="../embeddings/oleObject8.bin"/><Relationship Id="rId6" Type="http://schemas.openxmlformats.org/officeDocument/2006/relationships/oleObject" Target="../embeddings/oleObject9.bin"/><Relationship Id="rId7" Type="http://schemas.openxmlformats.org/officeDocument/2006/relationships/oleObject" Target="../embeddings/oleObject10.bin"/><Relationship Id="rId8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oleObject" Target="../embeddings/oleObject12.bin"/><Relationship Id="rId5" Type="http://schemas.openxmlformats.org/officeDocument/2006/relationships/oleObject" Target="../embeddings/oleObject13.bin"/><Relationship Id="rId6" Type="http://schemas.openxmlformats.org/officeDocument/2006/relationships/oleObject" Target="../embeddings/oleObject14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oleObject" Target="../embeddings/oleObject16.bin"/><Relationship Id="rId5" Type="http://schemas.openxmlformats.org/officeDocument/2006/relationships/oleObject" Target="../embeddings/oleObject17.bin"/><Relationship Id="rId6" Type="http://schemas.openxmlformats.org/officeDocument/2006/relationships/oleObject" Target="../embeddings/oleObject18.bin"/><Relationship Id="rId7" Type="http://schemas.openxmlformats.org/officeDocument/2006/relationships/oleObject" Target="../embeddings/oleObject19.bin"/><Relationship Id="rId8" Type="http://schemas.openxmlformats.org/officeDocument/2006/relationships/oleObject" Target="../embeddings/oleObject20.bin"/><Relationship Id="rId9" Type="http://schemas.openxmlformats.org/officeDocument/2006/relationships/oleObject" Target="../embeddings/oleObject21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4" Type="http://schemas.openxmlformats.org/officeDocument/2006/relationships/oleObject" Target="../embeddings/oleObject22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4" Type="http://schemas.openxmlformats.org/officeDocument/2006/relationships/oleObject" Target="../embeddings/oleObject24.bin"/><Relationship Id="rId5" Type="http://schemas.openxmlformats.org/officeDocument/2006/relationships/oleObject" Target="../embeddings/oleObject25.bin"/><Relationship Id="rId6" Type="http://schemas.openxmlformats.org/officeDocument/2006/relationships/oleObject" Target="../embeddings/oleObject26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Peer-to-Peer and Social Networks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Revisiting Small World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ea typeface="ＭＳ Ｐゴシック" charset="-128"/>
                <a:cs typeface="ＭＳ Ｐゴシック" charset="-128"/>
              </a:rPr>
              <a:t>Proof continued</a:t>
            </a:r>
            <a:endParaRPr lang="en-US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8496"/>
            <a:ext cx="8001000" cy="49085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charset="2"/>
              <a:buNone/>
            </a:pPr>
            <a:r>
              <a:rPr lang="en-US" sz="2400" dirty="0" smtClean="0">
                <a:ea typeface="ＭＳ Ｐゴシック" charset="-128"/>
                <a:cs typeface="ＭＳ Ｐゴシック" charset="-128"/>
              </a:rPr>
              <a:t>Probability</a:t>
            </a:r>
            <a:r>
              <a:rPr lang="en-US" sz="2400" dirty="0" smtClean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 (</a:t>
            </a:r>
            <a:r>
              <a:rPr lang="en-US" sz="2400" dirty="0" err="1" smtClean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u</a:t>
            </a:r>
            <a:r>
              <a:rPr lang="en-US" sz="2400" dirty="0" smtClean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 chooses </a:t>
            </a:r>
            <a:r>
              <a:rPr lang="en-US" sz="2400" dirty="0" err="1" smtClean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v</a:t>
            </a:r>
            <a:r>
              <a:rPr lang="en-US" sz="2400" dirty="0" smtClean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 as a long-range contact)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is </a:t>
            </a:r>
            <a:r>
              <a:rPr lang="en-US" sz="20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					</a:t>
            </a:r>
          </a:p>
          <a:p>
            <a:pPr eaLnBrk="1" hangingPunct="1">
              <a:lnSpc>
                <a:spcPct val="150000"/>
              </a:lnSpc>
              <a:buFont typeface="Wingdings" charset="2"/>
              <a:buNone/>
            </a:pPr>
            <a:r>
              <a:rPr lang="en-US" sz="1300" dirty="0" smtClean="0">
                <a:solidFill>
                  <a:srgbClr val="000000"/>
                </a:solidFill>
                <a:latin typeface="Lucida Grande" charset="0"/>
                <a:ea typeface="ＭＳ Ｐゴシック" charset="-128"/>
                <a:cs typeface="ＭＳ Ｐゴシック" charset="-128"/>
              </a:rPr>
              <a:t> </a:t>
            </a:r>
          </a:p>
          <a:p>
            <a:pPr eaLnBrk="1" hangingPunct="1">
              <a:lnSpc>
                <a:spcPct val="150000"/>
              </a:lnSpc>
              <a:buFont typeface="Wingdings" charset="2"/>
              <a:buNone/>
            </a:pPr>
            <a:endParaRPr lang="en-US" sz="1300" dirty="0" smtClean="0">
              <a:solidFill>
                <a:srgbClr val="000000"/>
              </a:solidFill>
              <a:latin typeface="Lucida Grande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lnSpc>
                <a:spcPct val="150000"/>
              </a:lnSpc>
              <a:buFont typeface="Wingdings" charset="2"/>
              <a:buNone/>
            </a:pPr>
            <a:r>
              <a:rPr lang="en-US" sz="1800" dirty="0" smtClean="0">
                <a:solidFill>
                  <a:srgbClr val="000000"/>
                </a:solidFill>
                <a:latin typeface="Lucida Grande" charset="0"/>
                <a:ea typeface="ＭＳ Ｐゴシック" charset="-128"/>
                <a:cs typeface="ＭＳ Ｐゴシック" charset="-128"/>
              </a:rPr>
              <a:t>But</a:t>
            </a: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306387" y="5609938"/>
            <a:ext cx="7397634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900" dirty="0" smtClean="0">
                <a:solidFill>
                  <a:srgbClr val="000000"/>
                </a:solidFill>
                <a:latin typeface="Lucida Grande" charset="0"/>
              </a:rPr>
              <a:t>So, Probability that node </a:t>
            </a:r>
            <a:r>
              <a:rPr lang="en-US" sz="1900" dirty="0" err="1" smtClean="0">
                <a:solidFill>
                  <a:srgbClr val="000000"/>
                </a:solidFill>
                <a:latin typeface="Lucida Grande" charset="0"/>
              </a:rPr>
              <a:t>v</a:t>
            </a:r>
            <a:r>
              <a:rPr lang="en-US" sz="1900" dirty="0" smtClean="0">
                <a:solidFill>
                  <a:srgbClr val="000000"/>
                </a:solidFill>
                <a:latin typeface="Lucida Grande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Lucida Grande" charset="0"/>
              </a:rPr>
              <a:t>is </a:t>
            </a:r>
            <a:r>
              <a:rPr lang="en-US" sz="1900" dirty="0" smtClean="0">
                <a:solidFill>
                  <a:srgbClr val="000000"/>
                </a:solidFill>
                <a:latin typeface="Lucida Grande" charset="0"/>
              </a:rPr>
              <a:t>chosen as a long range contact)</a:t>
            </a:r>
          </a:p>
          <a:p>
            <a:r>
              <a:rPr lang="en-US" sz="1900" dirty="0" smtClean="0">
                <a:solidFill>
                  <a:srgbClr val="000000"/>
                </a:solidFill>
                <a:latin typeface="Lucida Grande" charset="0"/>
              </a:rPr>
              <a:t> </a:t>
            </a:r>
          </a:p>
          <a:p>
            <a:r>
              <a:rPr lang="en-US" sz="1900" dirty="0" smtClean="0">
                <a:solidFill>
                  <a:srgbClr val="000000"/>
                </a:solidFill>
                <a:latin typeface="Lucida Grande" charset="0"/>
              </a:rPr>
              <a:t>				≤</a:t>
            </a:r>
            <a:endParaRPr lang="en-US" sz="1300" dirty="0">
              <a:solidFill>
                <a:srgbClr val="0000FF"/>
              </a:solidFill>
              <a:latin typeface="Lucida Grande" charset="0"/>
            </a:endParaRPr>
          </a:p>
        </p:txBody>
      </p:sp>
      <p:sp>
        <p:nvSpPr>
          <p:cNvPr id="21509" name="AutoShape 9"/>
          <p:cNvSpPr>
            <a:spLocks noChangeArrowheads="1"/>
          </p:cNvSpPr>
          <p:nvPr/>
        </p:nvSpPr>
        <p:spPr bwMode="auto">
          <a:xfrm>
            <a:off x="6869112" y="2309283"/>
            <a:ext cx="1905000" cy="838200"/>
          </a:xfrm>
          <a:prstGeom prst="wedgeRoundRectCallout">
            <a:avLst>
              <a:gd name="adj1" fmla="val -133625"/>
              <a:gd name="adj2" fmla="val 51488"/>
              <a:gd name="adj3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There are 4j nodes </a:t>
            </a:r>
          </a:p>
          <a:p>
            <a:pPr algn="ctr"/>
            <a:r>
              <a:rPr lang="en-US" sz="1600"/>
              <a:t>at distance</a:t>
            </a:r>
            <a:r>
              <a:rPr lang="en-US"/>
              <a:t> j</a:t>
            </a:r>
          </a:p>
        </p:txBody>
      </p:sp>
      <p:pic>
        <p:nvPicPr>
          <p:cNvPr id="21510" name="Picture 1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309283"/>
            <a:ext cx="4199466" cy="563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16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 bwMode="auto">
          <a:xfrm>
            <a:off x="838200" y="3153833"/>
            <a:ext cx="4495799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1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29417" y="4144433"/>
            <a:ext cx="4180416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TextBox 9"/>
          <p:cNvSpPr txBox="1">
            <a:spLocks noChangeArrowheads="1"/>
          </p:cNvSpPr>
          <p:nvPr/>
        </p:nvSpPr>
        <p:spPr bwMode="auto">
          <a:xfrm>
            <a:off x="6869112" y="5050250"/>
            <a:ext cx="19700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Note: 1= </a:t>
            </a:r>
            <a:r>
              <a:rPr lang="en-US" sz="2400" dirty="0" err="1">
                <a:solidFill>
                  <a:srgbClr val="0000FF"/>
                </a:solidFill>
              </a:rPr>
              <a:t>ln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e</a:t>
            </a:r>
            <a:r>
              <a:rPr lang="en-US" sz="2400" dirty="0">
                <a:solidFill>
                  <a:srgbClr val="0000FF"/>
                </a:solidFill>
              </a:rPr>
              <a:t>)</a:t>
            </a:r>
          </a:p>
        </p:txBody>
      </p:sp>
      <p:pic>
        <p:nvPicPr>
          <p:cNvPr id="21514" name="Picture 1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29417" y="6071146"/>
            <a:ext cx="3048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charset="-128"/>
                <a:cs typeface="ＭＳ Ｐゴシック" charset="-128"/>
              </a:rPr>
              <a:t>Proof</a:t>
            </a:r>
          </a:p>
        </p:txBody>
      </p:sp>
      <p:sp>
        <p:nvSpPr>
          <p:cNvPr id="22532" name="Rectangle 11"/>
          <p:cNvSpPr>
            <a:spLocks noChangeArrowheads="1"/>
          </p:cNvSpPr>
          <p:nvPr/>
        </p:nvSpPr>
        <p:spPr bwMode="auto">
          <a:xfrm>
            <a:off x="914400" y="2371725"/>
            <a:ext cx="58816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The maximum value of </a:t>
            </a:r>
            <a:r>
              <a:rPr lang="en-US" sz="2400" dirty="0" err="1">
                <a:solidFill>
                  <a:schemeClr val="hlink"/>
                </a:solidFill>
              </a:rPr>
              <a:t>j</a:t>
            </a:r>
            <a:r>
              <a:rPr lang="en-US" sz="2400" dirty="0"/>
              <a:t> is </a:t>
            </a:r>
            <a:r>
              <a:rPr lang="en-US" sz="2400" dirty="0">
                <a:solidFill>
                  <a:schemeClr val="hlink"/>
                </a:solidFill>
              </a:rPr>
              <a:t>log </a:t>
            </a:r>
            <a:r>
              <a:rPr lang="en-US" sz="2400" dirty="0" err="1">
                <a:solidFill>
                  <a:schemeClr val="hlink"/>
                </a:solidFill>
              </a:rPr>
              <a:t>n</a:t>
            </a:r>
            <a:r>
              <a:rPr lang="en-US" sz="2400" dirty="0">
                <a:solidFill>
                  <a:schemeClr val="hlink"/>
                </a:solidFill>
              </a:rPr>
              <a:t>. </a:t>
            </a:r>
          </a:p>
          <a:p>
            <a:r>
              <a:rPr lang="en-US" sz="2400" dirty="0"/>
              <a:t>When will </a:t>
            </a:r>
            <a:r>
              <a:rPr lang="en-US" sz="2400" dirty="0">
                <a:solidFill>
                  <a:srgbClr val="0000FF"/>
                </a:solidFill>
              </a:rPr>
              <a:t>phase </a:t>
            </a:r>
            <a:r>
              <a:rPr lang="en-US" sz="2400" dirty="0" err="1">
                <a:solidFill>
                  <a:srgbClr val="0000FF"/>
                </a:solidFill>
              </a:rPr>
              <a:t>j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end? What is the</a:t>
            </a:r>
          </a:p>
          <a:p>
            <a:r>
              <a:rPr lang="en-US" sz="2400" dirty="0"/>
              <a:t>probability that it will end in the next step?</a:t>
            </a:r>
            <a:endParaRPr lang="en-US" dirty="0"/>
          </a:p>
        </p:txBody>
      </p:sp>
      <p:sp>
        <p:nvSpPr>
          <p:cNvPr id="22533" name="Oval 12"/>
          <p:cNvSpPr>
            <a:spLocks noChangeArrowheads="1"/>
          </p:cNvSpPr>
          <p:nvPr/>
        </p:nvSpPr>
        <p:spPr bwMode="auto">
          <a:xfrm>
            <a:off x="7467600" y="3352800"/>
            <a:ext cx="1295400" cy="1295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Oval 13"/>
          <p:cNvSpPr>
            <a:spLocks noChangeArrowheads="1"/>
          </p:cNvSpPr>
          <p:nvPr/>
        </p:nvSpPr>
        <p:spPr bwMode="auto">
          <a:xfrm>
            <a:off x="8077200" y="3962400"/>
            <a:ext cx="762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5" name="AutoShape 14"/>
          <p:cNvSpPr>
            <a:spLocks noChangeArrowheads="1"/>
          </p:cNvSpPr>
          <p:nvPr/>
        </p:nvSpPr>
        <p:spPr bwMode="auto">
          <a:xfrm>
            <a:off x="7086600" y="1981200"/>
            <a:ext cx="1676400" cy="990600"/>
          </a:xfrm>
          <a:prstGeom prst="wedgeRoundRectCallout">
            <a:avLst>
              <a:gd name="adj1" fmla="val -8051"/>
              <a:gd name="adj2" fmla="val 95995"/>
              <a:gd name="adj3" fmla="val 16667"/>
            </a:avLst>
          </a:prstGeom>
          <a:solidFill>
            <a:srgbClr val="FF6600">
              <a:alpha val="4705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Arial Narrow" charset="0"/>
              </a:rPr>
              <a:t>Ball B</a:t>
            </a:r>
            <a:r>
              <a:rPr lang="en-US" sz="1600" baseline="-25000">
                <a:latin typeface="Arial Narrow" charset="0"/>
              </a:rPr>
              <a:t>j</a:t>
            </a:r>
            <a:r>
              <a:rPr lang="en-US" sz="1600">
                <a:latin typeface="Arial Narrow" charset="0"/>
              </a:rPr>
              <a:t> consists</a:t>
            </a:r>
          </a:p>
          <a:p>
            <a:pPr algn="ctr"/>
            <a:r>
              <a:rPr lang="en-US" sz="1600">
                <a:latin typeface="Arial Narrow" charset="0"/>
              </a:rPr>
              <a:t>Of all nodes within</a:t>
            </a:r>
          </a:p>
          <a:p>
            <a:pPr algn="ctr"/>
            <a:r>
              <a:rPr lang="en-US" sz="1600">
                <a:latin typeface="Arial Narrow" charset="0"/>
              </a:rPr>
              <a:t>Lattice distance</a:t>
            </a:r>
          </a:p>
          <a:p>
            <a:pPr algn="ctr"/>
            <a:r>
              <a:rPr lang="en-US" sz="1600">
                <a:latin typeface="Arial Narrow" charset="0"/>
              </a:rPr>
              <a:t>2</a:t>
            </a:r>
            <a:r>
              <a:rPr lang="en-US" sz="1600" baseline="30000">
                <a:latin typeface="Arial Narrow" charset="0"/>
              </a:rPr>
              <a:t>j</a:t>
            </a:r>
            <a:r>
              <a:rPr lang="en-US" sz="1600">
                <a:latin typeface="Arial Narrow" charset="0"/>
              </a:rPr>
              <a:t> from the target</a:t>
            </a:r>
            <a:endParaRPr lang="en-US">
              <a:latin typeface="Arial Narrow" charset="0"/>
            </a:endParaRPr>
          </a:p>
        </p:txBody>
      </p:sp>
      <p:sp>
        <p:nvSpPr>
          <p:cNvPr id="22536" name="Freeform 15"/>
          <p:cNvSpPr>
            <a:spLocks/>
          </p:cNvSpPr>
          <p:nvPr/>
        </p:nvSpPr>
        <p:spPr bwMode="auto">
          <a:xfrm>
            <a:off x="6591300" y="3962400"/>
            <a:ext cx="723900" cy="1219200"/>
          </a:xfrm>
          <a:custGeom>
            <a:avLst/>
            <a:gdLst>
              <a:gd name="T0" fmla="*/ 2147483647 w 456"/>
              <a:gd name="T1" fmla="*/ 0 h 768"/>
              <a:gd name="T2" fmla="*/ 2147483647 w 456"/>
              <a:gd name="T3" fmla="*/ 2147483647 h 768"/>
              <a:gd name="T4" fmla="*/ 2147483647 w 456"/>
              <a:gd name="T5" fmla="*/ 2147483647 h 768"/>
              <a:gd name="T6" fmla="*/ 2147483647 w 456"/>
              <a:gd name="T7" fmla="*/ 2147483647 h 768"/>
              <a:gd name="T8" fmla="*/ 0 60000 65536"/>
              <a:gd name="T9" fmla="*/ 0 60000 65536"/>
              <a:gd name="T10" fmla="*/ 0 60000 65536"/>
              <a:gd name="T11" fmla="*/ 0 60000 65536"/>
              <a:gd name="T12" fmla="*/ 0 w 456"/>
              <a:gd name="T13" fmla="*/ 0 h 768"/>
              <a:gd name="T14" fmla="*/ 456 w 456"/>
              <a:gd name="T15" fmla="*/ 768 h 7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6" h="768">
                <a:moveTo>
                  <a:pt x="24" y="0"/>
                </a:moveTo>
                <a:cubicBezTo>
                  <a:pt x="12" y="96"/>
                  <a:pt x="0" y="192"/>
                  <a:pt x="24" y="288"/>
                </a:cubicBezTo>
                <a:cubicBezTo>
                  <a:pt x="48" y="384"/>
                  <a:pt x="96" y="496"/>
                  <a:pt x="168" y="576"/>
                </a:cubicBezTo>
                <a:cubicBezTo>
                  <a:pt x="240" y="656"/>
                  <a:pt x="348" y="712"/>
                  <a:pt x="456" y="76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7" name="Oval 16"/>
          <p:cNvSpPr>
            <a:spLocks noChangeArrowheads="1"/>
          </p:cNvSpPr>
          <p:nvPr/>
        </p:nvSpPr>
        <p:spPr bwMode="auto">
          <a:xfrm>
            <a:off x="6858000" y="4572000"/>
            <a:ext cx="762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8" name="Freeform 17"/>
          <p:cNvSpPr>
            <a:spLocks/>
          </p:cNvSpPr>
          <p:nvPr/>
        </p:nvSpPr>
        <p:spPr bwMode="auto">
          <a:xfrm>
            <a:off x="5257800" y="4495800"/>
            <a:ext cx="723900" cy="1219200"/>
          </a:xfrm>
          <a:custGeom>
            <a:avLst/>
            <a:gdLst>
              <a:gd name="T0" fmla="*/ 2147483647 w 456"/>
              <a:gd name="T1" fmla="*/ 0 h 768"/>
              <a:gd name="T2" fmla="*/ 2147483647 w 456"/>
              <a:gd name="T3" fmla="*/ 2147483647 h 768"/>
              <a:gd name="T4" fmla="*/ 2147483647 w 456"/>
              <a:gd name="T5" fmla="*/ 2147483647 h 768"/>
              <a:gd name="T6" fmla="*/ 2147483647 w 456"/>
              <a:gd name="T7" fmla="*/ 2147483647 h 768"/>
              <a:gd name="T8" fmla="*/ 0 60000 65536"/>
              <a:gd name="T9" fmla="*/ 0 60000 65536"/>
              <a:gd name="T10" fmla="*/ 0 60000 65536"/>
              <a:gd name="T11" fmla="*/ 0 60000 65536"/>
              <a:gd name="T12" fmla="*/ 0 w 456"/>
              <a:gd name="T13" fmla="*/ 0 h 768"/>
              <a:gd name="T14" fmla="*/ 456 w 456"/>
              <a:gd name="T15" fmla="*/ 768 h 7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6" h="768">
                <a:moveTo>
                  <a:pt x="24" y="0"/>
                </a:moveTo>
                <a:cubicBezTo>
                  <a:pt x="12" y="96"/>
                  <a:pt x="0" y="192"/>
                  <a:pt x="24" y="288"/>
                </a:cubicBezTo>
                <a:cubicBezTo>
                  <a:pt x="48" y="384"/>
                  <a:pt x="96" y="496"/>
                  <a:pt x="168" y="576"/>
                </a:cubicBezTo>
                <a:cubicBezTo>
                  <a:pt x="240" y="656"/>
                  <a:pt x="348" y="712"/>
                  <a:pt x="456" y="76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9" name="Rectangle 18"/>
          <p:cNvSpPr>
            <a:spLocks noChangeArrowheads="1"/>
          </p:cNvSpPr>
          <p:nvPr/>
        </p:nvSpPr>
        <p:spPr bwMode="auto">
          <a:xfrm>
            <a:off x="947738" y="3810000"/>
            <a:ext cx="48133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No of nodes</a:t>
            </a:r>
            <a:r>
              <a:rPr lang="en-US" sz="2400" dirty="0" smtClean="0"/>
              <a:t> within </a:t>
            </a:r>
            <a:r>
              <a:rPr lang="en-US" sz="2400" dirty="0">
                <a:solidFill>
                  <a:srgbClr val="FF0000"/>
                </a:solidFill>
              </a:rPr>
              <a:t>b</a:t>
            </a:r>
            <a:r>
              <a:rPr lang="en-US" sz="2400" dirty="0" smtClean="0">
                <a:solidFill>
                  <a:srgbClr val="FF0000"/>
                </a:solidFill>
              </a:rPr>
              <a:t>all</a:t>
            </a:r>
            <a:r>
              <a:rPr lang="en-US" sz="2400" dirty="0" smtClean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B</a:t>
            </a:r>
            <a:r>
              <a:rPr lang="en-US" sz="2400" baseline="-25000" dirty="0" err="1">
                <a:solidFill>
                  <a:srgbClr val="FF0000"/>
                </a:solidFill>
              </a:rPr>
              <a:t>j</a:t>
            </a:r>
            <a:r>
              <a:rPr lang="en-US" sz="2400" dirty="0"/>
              <a:t> </a:t>
            </a:r>
            <a:r>
              <a:rPr lang="en-US" sz="2400" dirty="0" smtClean="0"/>
              <a:t>is at least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2540" name="Rectangle 20"/>
          <p:cNvSpPr>
            <a:spLocks noChangeArrowheads="1"/>
          </p:cNvSpPr>
          <p:nvPr/>
        </p:nvSpPr>
        <p:spPr bwMode="auto">
          <a:xfrm>
            <a:off x="990600" y="5486400"/>
            <a:ext cx="45335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each within distance</a:t>
            </a:r>
            <a:r>
              <a:rPr lang="en-US" dirty="0"/>
              <a:t> </a:t>
            </a:r>
            <a:r>
              <a:rPr lang="en-US" sz="2400" dirty="0">
                <a:solidFill>
                  <a:schemeClr val="hlink"/>
                </a:solidFill>
              </a:rPr>
              <a:t>2</a:t>
            </a:r>
            <a:r>
              <a:rPr lang="en-US" sz="2400" b="1" baseline="30000" dirty="0">
                <a:solidFill>
                  <a:schemeClr val="hlink"/>
                </a:solidFill>
              </a:rPr>
              <a:t>j+1 </a:t>
            </a:r>
            <a:r>
              <a:rPr lang="en-US" sz="2400" b="1" dirty="0">
                <a:solidFill>
                  <a:schemeClr val="hlink"/>
                </a:solidFill>
              </a:rPr>
              <a:t>+</a:t>
            </a:r>
            <a:r>
              <a:rPr lang="en-US" dirty="0"/>
              <a:t> </a:t>
            </a:r>
            <a:r>
              <a:rPr lang="en-US" sz="2400" dirty="0">
                <a:solidFill>
                  <a:schemeClr val="hlink"/>
                </a:solidFill>
              </a:rPr>
              <a:t>2</a:t>
            </a:r>
            <a:r>
              <a:rPr lang="en-US" sz="2400" baseline="30000" dirty="0">
                <a:solidFill>
                  <a:schemeClr val="hlink"/>
                </a:solidFill>
              </a:rPr>
              <a:t>j </a:t>
            </a:r>
            <a:r>
              <a:rPr lang="en-US" sz="2400" dirty="0">
                <a:solidFill>
                  <a:schemeClr val="hlink"/>
                </a:solidFill>
              </a:rPr>
              <a:t>&lt;</a:t>
            </a:r>
            <a:r>
              <a:rPr lang="en-US" sz="2400" baseline="30000" dirty="0">
                <a:solidFill>
                  <a:schemeClr val="hlink"/>
                </a:solidFill>
              </a:rPr>
              <a:t> </a:t>
            </a:r>
            <a:r>
              <a:rPr lang="en-US" sz="2400" dirty="0">
                <a:solidFill>
                  <a:schemeClr val="hlink"/>
                </a:solidFill>
              </a:rPr>
              <a:t>2</a:t>
            </a:r>
            <a:r>
              <a:rPr lang="en-US" sz="2400" b="1" baseline="30000" dirty="0">
                <a:solidFill>
                  <a:schemeClr val="hlink"/>
                </a:solidFill>
              </a:rPr>
              <a:t>j+2 </a:t>
            </a:r>
          </a:p>
          <a:p>
            <a:r>
              <a:rPr lang="en-US" sz="2400" dirty="0"/>
              <a:t>from</a:t>
            </a:r>
            <a:r>
              <a:rPr lang="en-US" sz="2400" dirty="0" smtClean="0"/>
              <a:t> the current message holder </a:t>
            </a:r>
            <a:r>
              <a:rPr lang="en-US" sz="2400" dirty="0" err="1" smtClean="0"/>
              <a:t>u</a:t>
            </a:r>
            <a:endParaRPr lang="en-US" sz="2400" b="1" baseline="30000" dirty="0">
              <a:solidFill>
                <a:schemeClr val="hlink"/>
              </a:solidFill>
            </a:endParaRPr>
          </a:p>
        </p:txBody>
      </p:sp>
      <p:sp>
        <p:nvSpPr>
          <p:cNvPr id="22542" name="Text Box 23"/>
          <p:cNvSpPr txBox="1">
            <a:spLocks noChangeArrowheads="1"/>
          </p:cNvSpPr>
          <p:nvPr/>
        </p:nvSpPr>
        <p:spPr bwMode="auto">
          <a:xfrm>
            <a:off x="8229600" y="38100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v</a:t>
            </a:r>
          </a:p>
        </p:txBody>
      </p:sp>
      <p:pic>
        <p:nvPicPr>
          <p:cNvPr id="22543" name="Picture 1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430713"/>
            <a:ext cx="403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990599" y="1417638"/>
          <a:ext cx="3496733" cy="582083"/>
        </p:xfrm>
        <a:graphic>
          <a:graphicData uri="http://schemas.openxmlformats.org/presentationml/2006/ole">
            <p:oleObj spid="_x0000_s82946" name="Equation" r:id="rId4" imgW="1651000" imgH="228600" progId="Equation.DSMT4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968831" y="4430713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</a:rPr>
              <a:t>u</a:t>
            </a:r>
            <a:endParaRPr lang="en-US" sz="2400" dirty="0">
              <a:solidFill>
                <a:srgbClr val="0000FF"/>
              </a:solidFill>
            </a:endParaRPr>
          </a:p>
        </p:txBody>
      </p:sp>
      <p:cxnSp>
        <p:nvCxnSpPr>
          <p:cNvPr id="19" name="Straight Arrow Connector 18"/>
          <p:cNvCxnSpPr>
            <a:stCxn id="22534" idx="6"/>
          </p:cNvCxnSpPr>
          <p:nvPr/>
        </p:nvCxnSpPr>
        <p:spPr>
          <a:xfrm flipV="1">
            <a:off x="8153400" y="3810000"/>
            <a:ext cx="533399" cy="228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2534" idx="2"/>
          </p:cNvCxnSpPr>
          <p:nvPr/>
        </p:nvCxnSpPr>
        <p:spPr>
          <a:xfrm rot="10800000" flipV="1">
            <a:off x="6934200" y="4038600"/>
            <a:ext cx="1143000" cy="533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305091" y="4734869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Phase </a:t>
            </a:r>
            <a:r>
              <a:rPr lang="en-US" dirty="0" err="1" smtClean="0"/>
              <a:t>j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859243" y="5160447"/>
            <a:ext cx="1227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Phase (j+1)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ea typeface="ＭＳ Ｐゴシック" charset="-128"/>
                <a:cs typeface="ＭＳ Ｐゴシック" charset="-128"/>
              </a:rPr>
              <a:t>Proof continued</a:t>
            </a:r>
            <a:endParaRPr lang="en-US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5" name="Oval 5"/>
          <p:cNvSpPr>
            <a:spLocks noChangeArrowheads="1"/>
          </p:cNvSpPr>
          <p:nvPr/>
        </p:nvSpPr>
        <p:spPr bwMode="auto">
          <a:xfrm>
            <a:off x="7467600" y="3352800"/>
            <a:ext cx="1295400" cy="1295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Oval 6"/>
          <p:cNvSpPr>
            <a:spLocks noChangeArrowheads="1"/>
          </p:cNvSpPr>
          <p:nvPr/>
        </p:nvSpPr>
        <p:spPr bwMode="auto">
          <a:xfrm>
            <a:off x="8077200" y="3962400"/>
            <a:ext cx="762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7" name="AutoShape 7"/>
          <p:cNvSpPr>
            <a:spLocks noChangeArrowheads="1"/>
          </p:cNvSpPr>
          <p:nvPr/>
        </p:nvSpPr>
        <p:spPr bwMode="auto">
          <a:xfrm>
            <a:off x="7086600" y="1981200"/>
            <a:ext cx="1676400" cy="990600"/>
          </a:xfrm>
          <a:prstGeom prst="wedgeRoundRectCallout">
            <a:avLst>
              <a:gd name="adj1" fmla="val -8051"/>
              <a:gd name="adj2" fmla="val 95995"/>
              <a:gd name="adj3" fmla="val 16667"/>
            </a:avLst>
          </a:prstGeom>
          <a:solidFill>
            <a:srgbClr val="FF6600">
              <a:alpha val="41176"/>
            </a:srgbClr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Arial Narrow" charset="0"/>
              </a:rPr>
              <a:t>Ball Bj consists</a:t>
            </a:r>
          </a:p>
          <a:p>
            <a:pPr algn="ctr"/>
            <a:r>
              <a:rPr lang="en-US" sz="1600">
                <a:latin typeface="Arial Narrow" charset="0"/>
              </a:rPr>
              <a:t>of all nodes within</a:t>
            </a:r>
          </a:p>
          <a:p>
            <a:pPr algn="ctr"/>
            <a:r>
              <a:rPr lang="en-US" sz="1600">
                <a:latin typeface="Arial Narrow" charset="0"/>
              </a:rPr>
              <a:t>lattice distance</a:t>
            </a:r>
          </a:p>
          <a:p>
            <a:pPr algn="ctr"/>
            <a:r>
              <a:rPr lang="en-US" sz="1600">
                <a:latin typeface="Arial Narrow" charset="0"/>
              </a:rPr>
              <a:t>2</a:t>
            </a:r>
            <a:r>
              <a:rPr lang="en-US" sz="1600" baseline="30000">
                <a:latin typeface="Arial Narrow" charset="0"/>
              </a:rPr>
              <a:t>j</a:t>
            </a:r>
            <a:r>
              <a:rPr lang="en-US" sz="1600">
                <a:latin typeface="Arial Narrow" charset="0"/>
              </a:rPr>
              <a:t> from the target</a:t>
            </a:r>
            <a:endParaRPr lang="en-US">
              <a:latin typeface="Arial Narrow" charset="0"/>
            </a:endParaRPr>
          </a:p>
        </p:txBody>
      </p:sp>
      <p:sp>
        <p:nvSpPr>
          <p:cNvPr id="23558" name="Freeform 8"/>
          <p:cNvSpPr>
            <a:spLocks/>
          </p:cNvSpPr>
          <p:nvPr/>
        </p:nvSpPr>
        <p:spPr bwMode="auto">
          <a:xfrm>
            <a:off x="6591300" y="3962400"/>
            <a:ext cx="723900" cy="1219200"/>
          </a:xfrm>
          <a:custGeom>
            <a:avLst/>
            <a:gdLst>
              <a:gd name="T0" fmla="*/ 2147483647 w 456"/>
              <a:gd name="T1" fmla="*/ 0 h 768"/>
              <a:gd name="T2" fmla="*/ 2147483647 w 456"/>
              <a:gd name="T3" fmla="*/ 2147483647 h 768"/>
              <a:gd name="T4" fmla="*/ 2147483647 w 456"/>
              <a:gd name="T5" fmla="*/ 2147483647 h 768"/>
              <a:gd name="T6" fmla="*/ 2147483647 w 456"/>
              <a:gd name="T7" fmla="*/ 2147483647 h 768"/>
              <a:gd name="T8" fmla="*/ 0 60000 65536"/>
              <a:gd name="T9" fmla="*/ 0 60000 65536"/>
              <a:gd name="T10" fmla="*/ 0 60000 65536"/>
              <a:gd name="T11" fmla="*/ 0 60000 65536"/>
              <a:gd name="T12" fmla="*/ 0 w 456"/>
              <a:gd name="T13" fmla="*/ 0 h 768"/>
              <a:gd name="T14" fmla="*/ 456 w 456"/>
              <a:gd name="T15" fmla="*/ 768 h 7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6" h="768">
                <a:moveTo>
                  <a:pt x="24" y="0"/>
                </a:moveTo>
                <a:cubicBezTo>
                  <a:pt x="12" y="96"/>
                  <a:pt x="0" y="192"/>
                  <a:pt x="24" y="288"/>
                </a:cubicBezTo>
                <a:cubicBezTo>
                  <a:pt x="48" y="384"/>
                  <a:pt x="96" y="496"/>
                  <a:pt x="168" y="576"/>
                </a:cubicBezTo>
                <a:cubicBezTo>
                  <a:pt x="240" y="656"/>
                  <a:pt x="348" y="712"/>
                  <a:pt x="456" y="76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9" name="Oval 9"/>
          <p:cNvSpPr>
            <a:spLocks noChangeArrowheads="1"/>
          </p:cNvSpPr>
          <p:nvPr/>
        </p:nvSpPr>
        <p:spPr bwMode="auto">
          <a:xfrm>
            <a:off x="6934200" y="4648200"/>
            <a:ext cx="762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0" name="Freeform 10"/>
          <p:cNvSpPr>
            <a:spLocks/>
          </p:cNvSpPr>
          <p:nvPr/>
        </p:nvSpPr>
        <p:spPr bwMode="auto">
          <a:xfrm>
            <a:off x="5257800" y="4495800"/>
            <a:ext cx="723900" cy="1219200"/>
          </a:xfrm>
          <a:custGeom>
            <a:avLst/>
            <a:gdLst>
              <a:gd name="T0" fmla="*/ 2147483647 w 456"/>
              <a:gd name="T1" fmla="*/ 0 h 768"/>
              <a:gd name="T2" fmla="*/ 2147483647 w 456"/>
              <a:gd name="T3" fmla="*/ 2147483647 h 768"/>
              <a:gd name="T4" fmla="*/ 2147483647 w 456"/>
              <a:gd name="T5" fmla="*/ 2147483647 h 768"/>
              <a:gd name="T6" fmla="*/ 2147483647 w 456"/>
              <a:gd name="T7" fmla="*/ 2147483647 h 768"/>
              <a:gd name="T8" fmla="*/ 0 60000 65536"/>
              <a:gd name="T9" fmla="*/ 0 60000 65536"/>
              <a:gd name="T10" fmla="*/ 0 60000 65536"/>
              <a:gd name="T11" fmla="*/ 0 60000 65536"/>
              <a:gd name="T12" fmla="*/ 0 w 456"/>
              <a:gd name="T13" fmla="*/ 0 h 768"/>
              <a:gd name="T14" fmla="*/ 456 w 456"/>
              <a:gd name="T15" fmla="*/ 768 h 7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6" h="768">
                <a:moveTo>
                  <a:pt x="24" y="0"/>
                </a:moveTo>
                <a:cubicBezTo>
                  <a:pt x="12" y="96"/>
                  <a:pt x="0" y="192"/>
                  <a:pt x="24" y="288"/>
                </a:cubicBezTo>
                <a:cubicBezTo>
                  <a:pt x="48" y="384"/>
                  <a:pt x="96" y="496"/>
                  <a:pt x="168" y="576"/>
                </a:cubicBezTo>
                <a:cubicBezTo>
                  <a:pt x="240" y="656"/>
                  <a:pt x="348" y="712"/>
                  <a:pt x="456" y="76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1" name="Text Box 14"/>
          <p:cNvSpPr txBox="1">
            <a:spLocks noChangeArrowheads="1"/>
          </p:cNvSpPr>
          <p:nvPr/>
        </p:nvSpPr>
        <p:spPr bwMode="auto">
          <a:xfrm>
            <a:off x="7086600" y="45720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u</a:t>
            </a:r>
          </a:p>
        </p:txBody>
      </p:sp>
      <p:sp>
        <p:nvSpPr>
          <p:cNvPr id="23562" name="Text Box 15"/>
          <p:cNvSpPr txBox="1">
            <a:spLocks noChangeArrowheads="1"/>
          </p:cNvSpPr>
          <p:nvPr/>
        </p:nvSpPr>
        <p:spPr bwMode="auto">
          <a:xfrm>
            <a:off x="8229600" y="38100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v</a:t>
            </a:r>
          </a:p>
        </p:txBody>
      </p:sp>
      <p:sp>
        <p:nvSpPr>
          <p:cNvPr id="23563" name="Rectangle 16"/>
          <p:cNvSpPr>
            <a:spLocks noChangeArrowheads="1"/>
          </p:cNvSpPr>
          <p:nvPr/>
        </p:nvSpPr>
        <p:spPr bwMode="auto">
          <a:xfrm>
            <a:off x="701941" y="1771472"/>
            <a:ext cx="588935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So each has a probability</a:t>
            </a:r>
            <a:r>
              <a:rPr lang="en-US" sz="2400" dirty="0" smtClean="0"/>
              <a:t>       </a:t>
            </a:r>
          </a:p>
          <a:p>
            <a:r>
              <a:rPr lang="en-US" sz="2400" dirty="0" smtClean="0"/>
              <a:t>of being a long-distance contact </a:t>
            </a:r>
            <a:r>
              <a:rPr lang="en-US" sz="2400" dirty="0"/>
              <a:t>of </a:t>
            </a:r>
            <a:r>
              <a:rPr lang="en-US" sz="2400" dirty="0" err="1"/>
              <a:t>u</a:t>
            </a:r>
            <a:r>
              <a:rPr lang="en-US" sz="2400" dirty="0"/>
              <a:t>, So, the </a:t>
            </a:r>
            <a:r>
              <a:rPr lang="en-US" sz="2400" dirty="0" smtClean="0"/>
              <a:t>search enters ball </a:t>
            </a:r>
            <a:r>
              <a:rPr lang="en-US" sz="2400" dirty="0" err="1"/>
              <a:t>Bj</a:t>
            </a:r>
            <a:r>
              <a:rPr lang="en-US" sz="2400" dirty="0"/>
              <a:t> with a probability of at least</a:t>
            </a:r>
          </a:p>
        </p:txBody>
      </p:sp>
      <p:sp>
        <p:nvSpPr>
          <p:cNvPr id="23565" name="Rectangle 19"/>
          <p:cNvSpPr>
            <a:spLocks noChangeArrowheads="1"/>
          </p:cNvSpPr>
          <p:nvPr/>
        </p:nvSpPr>
        <p:spPr bwMode="auto">
          <a:xfrm>
            <a:off x="762000" y="4648200"/>
            <a:ext cx="56372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So, the expected number of steps</a:t>
            </a:r>
          </a:p>
          <a:p>
            <a:r>
              <a:rPr lang="en-US" sz="2400" dirty="0"/>
              <a:t>spent in phase </a:t>
            </a:r>
            <a:r>
              <a:rPr lang="en-US" sz="2400" dirty="0" err="1"/>
              <a:t>j</a:t>
            </a:r>
            <a:r>
              <a:rPr lang="en-US" sz="2400" dirty="0"/>
              <a:t> is </a:t>
            </a:r>
            <a:r>
              <a:rPr lang="en-US" sz="2400" dirty="0">
                <a:solidFill>
                  <a:srgbClr val="E80000"/>
                </a:solidFill>
              </a:rPr>
              <a:t>128 </a:t>
            </a:r>
            <a:r>
              <a:rPr lang="en-US" sz="2400" dirty="0" err="1">
                <a:solidFill>
                  <a:srgbClr val="E80000"/>
                </a:solidFill>
              </a:rPr>
              <a:t>ln</a:t>
            </a:r>
            <a:r>
              <a:rPr lang="en-US" sz="2400" dirty="0">
                <a:solidFill>
                  <a:srgbClr val="E80000"/>
                </a:solidFill>
              </a:rPr>
              <a:t> (6n). </a:t>
            </a:r>
            <a:r>
              <a:rPr lang="en-US" sz="2400" dirty="0"/>
              <a:t>Since </a:t>
            </a:r>
          </a:p>
          <a:p>
            <a:r>
              <a:rPr lang="en-US" sz="2400" dirty="0"/>
              <a:t>There are at most </a:t>
            </a:r>
            <a:r>
              <a:rPr lang="en-US" sz="2400" dirty="0">
                <a:solidFill>
                  <a:srgbClr val="FF0000"/>
                </a:solidFill>
              </a:rPr>
              <a:t>log </a:t>
            </a:r>
            <a:r>
              <a:rPr lang="en-US" sz="2400" dirty="0" err="1">
                <a:solidFill>
                  <a:srgbClr val="FF0000"/>
                </a:solidFill>
              </a:rPr>
              <a:t>n</a:t>
            </a:r>
            <a:r>
              <a:rPr lang="en-US" sz="2400" dirty="0"/>
              <a:t> phases, the </a:t>
            </a:r>
          </a:p>
          <a:p>
            <a:r>
              <a:rPr lang="en-US" sz="2400" dirty="0"/>
              <a:t>Expected time to reach </a:t>
            </a:r>
            <a:r>
              <a:rPr lang="en-US" sz="2400" dirty="0" err="1"/>
              <a:t>v</a:t>
            </a:r>
            <a:r>
              <a:rPr lang="en-US" sz="2400" dirty="0"/>
              <a:t> is</a:t>
            </a:r>
            <a:r>
              <a:rPr lang="en-US" sz="2400" dirty="0">
                <a:solidFill>
                  <a:srgbClr val="E80000"/>
                </a:solidFill>
              </a:rPr>
              <a:t> O(</a:t>
            </a:r>
            <a:r>
              <a:rPr lang="en-US" sz="2400" dirty="0" smtClean="0">
                <a:solidFill>
                  <a:srgbClr val="E80000"/>
                </a:solidFill>
              </a:rPr>
              <a:t>log</a:t>
            </a:r>
            <a:r>
              <a:rPr lang="en-US" sz="2400" baseline="30000" dirty="0" smtClean="0">
                <a:solidFill>
                  <a:srgbClr val="E80000"/>
                </a:solidFill>
              </a:rPr>
              <a:t>2</a:t>
            </a:r>
            <a:r>
              <a:rPr lang="en-US" sz="2400" dirty="0" smtClean="0">
                <a:solidFill>
                  <a:srgbClr val="E80000"/>
                </a:solidFill>
              </a:rPr>
              <a:t> </a:t>
            </a:r>
            <a:r>
              <a:rPr lang="en-US" sz="2400" dirty="0" err="1">
                <a:solidFill>
                  <a:srgbClr val="E80000"/>
                </a:solidFill>
              </a:rPr>
              <a:t>n</a:t>
            </a:r>
            <a:r>
              <a:rPr lang="en-US" sz="2400" dirty="0" smtClean="0">
                <a:solidFill>
                  <a:srgbClr val="E80000"/>
                </a:solidFill>
              </a:rPr>
              <a:t>)</a:t>
            </a:r>
            <a:endParaRPr lang="en-US" sz="2400" dirty="0"/>
          </a:p>
        </p:txBody>
      </p:sp>
      <p:pic>
        <p:nvPicPr>
          <p:cNvPr id="23567" name="Picture 1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295650"/>
            <a:ext cx="4191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49712" y="1836738"/>
            <a:ext cx="23495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 of search time with </a:t>
            </a:r>
            <a:r>
              <a:rPr lang="en-US" dirty="0" err="1" smtClean="0"/>
              <a:t>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8484" y="1778000"/>
            <a:ext cx="4140200" cy="3708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72417" y="5471583"/>
            <a:ext cx="1205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E</a:t>
            </a:r>
            <a:r>
              <a:rPr lang="en-US" dirty="0" smtClean="0"/>
              <a:t>x</a:t>
            </a:r>
            <a:r>
              <a:rPr lang="en-US" dirty="0" smtClean="0">
                <a:solidFill>
                  <a:srgbClr val="0000FF"/>
                </a:solidFill>
              </a:rPr>
              <a:t>ponent </a:t>
            </a:r>
            <a:r>
              <a:rPr lang="en-US" dirty="0" err="1" smtClean="0">
                <a:solidFill>
                  <a:srgbClr val="0000FF"/>
                </a:solidFill>
              </a:rPr>
              <a:t>r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26030" y="3439583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Log T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8" name="Straight Arrow Connector 7"/>
          <p:cNvCxnSpPr>
            <a:stCxn id="5" idx="3"/>
          </p:cNvCxnSpPr>
          <p:nvPr/>
        </p:nvCxnSpPr>
        <p:spPr>
          <a:xfrm flipV="1">
            <a:off x="4878020" y="5650415"/>
            <a:ext cx="688813" cy="5834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1854737" y="3624249"/>
            <a:ext cx="809082" cy="1588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>
                <a:ea typeface="ＭＳ Ｐゴシック" charset="-128"/>
                <a:cs typeface="ＭＳ Ｐゴシック" charset="-128"/>
              </a:rPr>
              <a:t>Limitation of Watts-</a:t>
            </a:r>
            <a:r>
              <a:rPr lang="en-US" b="1" dirty="0" err="1" smtClean="0">
                <a:ea typeface="ＭＳ Ｐゴシック" charset="-128"/>
                <a:cs typeface="ＭＳ Ｐゴシック" charset="-128"/>
              </a:rPr>
              <a:t>Strogatz</a:t>
            </a:r>
            <a:r>
              <a:rPr lang="en-US" b="1" dirty="0" smtClean="0">
                <a:ea typeface="ＭＳ Ｐゴシック" charset="-128"/>
                <a:cs typeface="ＭＳ Ｐゴシック" charset="-128"/>
              </a:rPr>
              <a:t> model</a:t>
            </a:r>
            <a:endParaRPr lang="en-US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099" y="1454150"/>
            <a:ext cx="8770859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charset="2"/>
              <a:buNone/>
            </a:pPr>
            <a:r>
              <a:rPr lang="en-US" b="1" dirty="0" smtClean="0">
                <a:solidFill>
                  <a:schemeClr val="hlink"/>
                </a:solidFill>
                <a:ea typeface="ＭＳ Ｐゴシック" charset="-128"/>
                <a:cs typeface="ＭＳ Ｐゴシック" charset="-128"/>
              </a:rPr>
              <a:t>	Kleinberg argues …</a:t>
            </a:r>
          </a:p>
          <a:p>
            <a:pPr eaLnBrk="1" hangingPunct="1">
              <a:lnSpc>
                <a:spcPct val="150000"/>
              </a:lnSpc>
              <a:buFont typeface="Wingdings" charset="2"/>
              <a:buNone/>
            </a:pPr>
            <a:r>
              <a:rPr lang="en-US" sz="2400" b="1" dirty="0" smtClean="0">
                <a:solidFill>
                  <a:schemeClr val="hlink"/>
                </a:solidFill>
                <a:ea typeface="ＭＳ Ｐゴシック" charset="-128"/>
                <a:cs typeface="ＭＳ Ｐゴシック" charset="-128"/>
              </a:rPr>
              <a:t>	</a:t>
            </a:r>
            <a:r>
              <a:rPr lang="en-US" sz="2400" dirty="0" smtClean="0">
                <a:ea typeface="ＭＳ Ｐゴシック" charset="-128"/>
                <a:cs typeface="ＭＳ Ｐゴシック" charset="-128"/>
              </a:rPr>
              <a:t>Watts-</a:t>
            </a:r>
            <a:r>
              <a:rPr lang="en-US" sz="2400" dirty="0" err="1" smtClean="0">
                <a:ea typeface="ＭＳ Ｐゴシック" charset="-128"/>
                <a:cs typeface="ＭＳ Ｐゴシック" charset="-128"/>
              </a:rPr>
              <a:t>Strogatz</a:t>
            </a:r>
            <a:r>
              <a:rPr lang="en-US" sz="2400" dirty="0" smtClean="0">
                <a:ea typeface="ＭＳ Ｐゴシック" charset="-128"/>
                <a:cs typeface="ＭＳ Ｐゴシック" charset="-128"/>
              </a:rPr>
              <a:t> small-world model illustrates the existence of</a:t>
            </a:r>
          </a:p>
          <a:p>
            <a:pPr eaLnBrk="1" hangingPunct="1">
              <a:lnSpc>
                <a:spcPct val="150000"/>
              </a:lnSpc>
              <a:buFont typeface="Wingdings" charset="2"/>
              <a:buNone/>
            </a:pPr>
            <a:r>
              <a:rPr lang="en-US" sz="2400" dirty="0" smtClean="0">
                <a:ea typeface="ＭＳ Ｐゴシック" charset="-128"/>
                <a:cs typeface="ＭＳ Ｐゴシック" charset="-128"/>
              </a:rPr>
              <a:t>	short paths between pairs of nodes. But it does not give any clue about how those short paths will be discovered. A greedy search for the destination will not lead to the discovery of these short paths.</a:t>
            </a:r>
            <a:endParaRPr lang="en-US" sz="2400" baseline="30000" dirty="0" smtClean="0">
              <a:latin typeface="Comic Sans MS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 typeface="Wingdings" charset="2"/>
              <a:buNone/>
            </a:pPr>
            <a:endParaRPr lang="en-US" sz="2400" b="1" dirty="0">
              <a:solidFill>
                <a:schemeClr val="tx2"/>
              </a:solidFill>
              <a:latin typeface="Comic Sans MS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 typeface="Wingdings" charset="2"/>
              <a:buNone/>
            </a:pPr>
            <a:endParaRPr lang="en-US" sz="2400" dirty="0">
              <a:solidFill>
                <a:schemeClr val="tx2"/>
              </a:solidFill>
              <a:latin typeface="Comic Sans MS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93038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>
                <a:ea typeface="ＭＳ Ｐゴシック" charset="-128"/>
                <a:cs typeface="ＭＳ Ｐゴシック" charset="-128"/>
              </a:rPr>
              <a:t>Kleinberg’s Small-World Model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41115" y="1338856"/>
            <a:ext cx="9285115" cy="2013943"/>
          </a:xfrm>
          <a:noFill/>
        </p:spPr>
        <p:txBody>
          <a:bodyPr>
            <a:noAutofit/>
          </a:bodyPr>
          <a:lstStyle/>
          <a:p>
            <a:pPr lvl="1" eaLnBrk="1" hangingPunct="1">
              <a:lnSpc>
                <a:spcPct val="170000"/>
              </a:lnSpc>
              <a:buFont typeface="Wingdings" charset="2"/>
              <a:buNone/>
            </a:pPr>
            <a:r>
              <a:rPr lang="en-US" sz="2000" dirty="0" smtClean="0"/>
              <a:t>Consider </a:t>
            </a:r>
            <a:r>
              <a:rPr lang="en-US" sz="2000" dirty="0"/>
              <a:t>an 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E80000"/>
                </a:solidFill>
              </a:rPr>
              <a:t>              </a:t>
            </a:r>
            <a:r>
              <a:rPr lang="en-US" sz="2000" dirty="0" smtClean="0"/>
              <a:t>grid</a:t>
            </a:r>
            <a:r>
              <a:rPr lang="en-US" sz="2000" dirty="0"/>
              <a:t>. Each node has</a:t>
            </a:r>
            <a:r>
              <a:rPr lang="en-US" sz="2000" dirty="0" smtClean="0"/>
              <a:t> a link </a:t>
            </a:r>
            <a:r>
              <a:rPr lang="en-US" sz="2000" dirty="0"/>
              <a:t>to </a:t>
            </a:r>
            <a:r>
              <a:rPr lang="en-US" sz="2000" dirty="0">
                <a:solidFill>
                  <a:schemeClr val="hlink"/>
                </a:solidFill>
              </a:rPr>
              <a:t>every node at lattice </a:t>
            </a:r>
            <a:r>
              <a:rPr lang="en-US" sz="2000" dirty="0" smtClean="0">
                <a:solidFill>
                  <a:schemeClr val="hlink"/>
                </a:solidFill>
              </a:rPr>
              <a:t>distance</a:t>
            </a:r>
          </a:p>
          <a:p>
            <a:pPr lvl="1" eaLnBrk="1" hangingPunct="1">
              <a:lnSpc>
                <a:spcPct val="170000"/>
              </a:lnSpc>
              <a:buFont typeface="Wingdings" charset="2"/>
              <a:buNone/>
            </a:pPr>
            <a:r>
              <a:rPr lang="en-US" sz="2000" dirty="0" smtClean="0">
                <a:solidFill>
                  <a:schemeClr val="hlink"/>
                </a:solidFill>
              </a:rPr>
              <a:t>        </a:t>
            </a:r>
            <a:r>
              <a:rPr lang="en-US" sz="2000" dirty="0" smtClean="0"/>
              <a:t>(</a:t>
            </a:r>
            <a:r>
              <a:rPr lang="en-US" sz="2000" dirty="0">
                <a:solidFill>
                  <a:srgbClr val="FF0000"/>
                </a:solidFill>
              </a:rPr>
              <a:t>short range </a:t>
            </a:r>
            <a:r>
              <a:rPr lang="en-US" sz="2000" dirty="0"/>
              <a:t>neighbors)  &amp;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        </a:t>
            </a:r>
            <a:r>
              <a:rPr lang="en-US" sz="2000" dirty="0" smtClean="0">
                <a:solidFill>
                  <a:srgbClr val="FF0000"/>
                </a:solidFill>
              </a:rPr>
              <a:t>long </a:t>
            </a:r>
            <a:r>
              <a:rPr lang="en-US" sz="2000" dirty="0">
                <a:solidFill>
                  <a:srgbClr val="FF0000"/>
                </a:solidFill>
              </a:rPr>
              <a:t>range </a:t>
            </a:r>
            <a:r>
              <a:rPr lang="en-US" sz="2000" dirty="0">
                <a:solidFill>
                  <a:schemeClr val="tx2"/>
                </a:solidFill>
              </a:rPr>
              <a:t>links.</a:t>
            </a:r>
            <a:r>
              <a:rPr lang="en-US" sz="2000" dirty="0"/>
              <a:t> Choose long-range links</a:t>
            </a:r>
            <a:r>
              <a:rPr lang="en-US" sz="2000" dirty="0" smtClean="0"/>
              <a:t> at</a:t>
            </a:r>
          </a:p>
          <a:p>
            <a:pPr lvl="1" eaLnBrk="1" hangingPunct="1">
              <a:lnSpc>
                <a:spcPct val="170000"/>
              </a:lnSpc>
              <a:buFont typeface="Wingdings" charset="2"/>
              <a:buNone/>
            </a:pPr>
            <a:r>
              <a:rPr lang="en-US" sz="2000" dirty="0" smtClean="0"/>
              <a:t> lattice distance        with  a </a:t>
            </a:r>
            <a:r>
              <a:rPr lang="en-US" sz="2000" dirty="0"/>
              <a:t>probability</a:t>
            </a:r>
            <a:r>
              <a:rPr lang="en-US" sz="2000" dirty="0" smtClean="0"/>
              <a:t> proportional to </a:t>
            </a:r>
          </a:p>
          <a:p>
            <a:pPr lvl="1" eaLnBrk="1" hangingPunct="1">
              <a:lnSpc>
                <a:spcPct val="170000"/>
              </a:lnSpc>
              <a:buFont typeface="Wingdings" charset="2"/>
              <a:buNone/>
            </a:pPr>
            <a:r>
              <a:rPr lang="en-US" sz="2000" dirty="0" smtClean="0"/>
              <a:t> </a:t>
            </a:r>
            <a:r>
              <a:rPr lang="en-US" sz="2000" baseline="30000" dirty="0" smtClean="0"/>
              <a:t> </a:t>
            </a:r>
            <a:endParaRPr lang="en-US" sz="2000" dirty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6150" y="3796507"/>
            <a:ext cx="3429000" cy="258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527589" y="4313237"/>
            <a:ext cx="9751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2400" b="1" dirty="0" err="1">
                <a:latin typeface="Comic Sans MS" charset="0"/>
              </a:rPr>
              <a:t>r</a:t>
            </a:r>
            <a:r>
              <a:rPr lang="en-US" sz="2400" b="1" dirty="0">
                <a:latin typeface="Comic Sans MS" charset="0"/>
              </a:rPr>
              <a:t> = 2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553200" y="3657600"/>
            <a:ext cx="15607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dirty="0" err="1"/>
              <a:t>p</a:t>
            </a:r>
            <a:r>
              <a:rPr lang="en-US" sz="2400" b="1" dirty="0"/>
              <a:t> = 1, </a:t>
            </a:r>
            <a:r>
              <a:rPr lang="en-US" sz="2400" b="1" dirty="0" err="1"/>
              <a:t>q</a:t>
            </a:r>
            <a:r>
              <a:rPr lang="en-US" sz="2400" b="1" dirty="0"/>
              <a:t> = 2</a:t>
            </a: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2171700" y="3719513"/>
            <a:ext cx="2971800" cy="0"/>
          </a:xfrm>
          <a:prstGeom prst="line">
            <a:avLst/>
          </a:prstGeom>
          <a:noFill/>
          <a:ln w="38100" cap="flat" cmpd="sng" algn="ctr">
            <a:solidFill>
              <a:schemeClr val="hlink"/>
            </a:solidFill>
            <a:prstDash val="solid"/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2171700" y="3763963"/>
            <a:ext cx="0" cy="2514600"/>
          </a:xfrm>
          <a:prstGeom prst="line">
            <a:avLst/>
          </a:prstGeom>
          <a:noFill/>
          <a:ln w="38100" cap="flat" cmpd="sng" algn="ctr">
            <a:solidFill>
              <a:schemeClr val="hlink"/>
            </a:solidFill>
            <a:prstDash val="solid"/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1905000" y="4724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n</a:t>
            </a:r>
          </a:p>
        </p:txBody>
      </p:sp>
      <p:sp>
        <p:nvSpPr>
          <p:cNvPr id="14346" name="Rectangle 11"/>
          <p:cNvSpPr>
            <a:spLocks noChangeArrowheads="1"/>
          </p:cNvSpPr>
          <p:nvPr/>
        </p:nvSpPr>
        <p:spPr bwMode="auto">
          <a:xfrm>
            <a:off x="3657600" y="3352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n</a:t>
            </a:r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/>
        </p:nvGraphicFramePr>
        <p:xfrm>
          <a:off x="1835254" y="1628333"/>
          <a:ext cx="672892" cy="353683"/>
        </p:xfrm>
        <a:graphic>
          <a:graphicData uri="http://schemas.openxmlformats.org/presentationml/2006/ole">
            <p:oleObj spid="_x0000_s67586" name="Equation" r:id="rId4" imgW="444500" imgH="190500" progId="Equation.DSMT4">
              <p:embed/>
            </p:oleObj>
          </a:graphicData>
        </a:graphic>
      </p:graphicFrame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409910" y="2167111"/>
          <a:ext cx="297806" cy="370188"/>
        </p:xfrm>
        <a:graphic>
          <a:graphicData uri="http://schemas.openxmlformats.org/presentationml/2006/ole">
            <p:oleObj spid="_x0000_s67587" name="Equation" r:id="rId5" imgW="139700" imgH="165100" progId="Equation.DSMT4">
              <p:embed/>
            </p:oleObj>
          </a:graphicData>
        </a:graphic>
      </p:graphicFrame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3657600" y="2167111"/>
          <a:ext cx="362791" cy="390946"/>
        </p:xfrm>
        <a:graphic>
          <a:graphicData uri="http://schemas.openxmlformats.org/presentationml/2006/ole">
            <p:oleObj spid="_x0000_s67588" name="Equation" r:id="rId6" imgW="127000" imgH="165100" progId="Equation.DSMT4">
              <p:embed/>
            </p:oleObj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063894" y="2726976"/>
          <a:ext cx="304511" cy="366713"/>
        </p:xfrm>
        <a:graphic>
          <a:graphicData uri="http://schemas.openxmlformats.org/presentationml/2006/ole">
            <p:oleObj spid="_x0000_s67589" name="Equation" r:id="rId7" imgW="127000" imgH="165100" progId="Equation.DSMT4">
              <p:embed/>
            </p:oleObj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/>
        </p:nvGraphicFramePr>
        <p:xfrm>
          <a:off x="6230581" y="2585708"/>
          <a:ext cx="594015" cy="507981"/>
        </p:xfrm>
        <a:graphic>
          <a:graphicData uri="http://schemas.openxmlformats.org/presentationml/2006/ole">
            <p:oleObj spid="_x0000_s67590" name="Equation" r:id="rId8" imgW="254000" imgH="1905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ea typeface="ＭＳ Ｐゴシック" charset="-128"/>
                <a:cs typeface="ＭＳ Ｐゴシック" charset="-128"/>
              </a:rPr>
              <a:t>Results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099" y="1454150"/>
            <a:ext cx="8770859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charset="2"/>
              <a:buNone/>
            </a:pPr>
            <a:r>
              <a:rPr lang="en-US" b="1" dirty="0">
                <a:solidFill>
                  <a:schemeClr val="hlink"/>
                </a:solidFill>
                <a:ea typeface="ＭＳ Ｐゴシック" charset="-128"/>
                <a:cs typeface="ＭＳ Ｐゴシック" charset="-128"/>
              </a:rPr>
              <a:t>	</a:t>
            </a:r>
            <a:r>
              <a:rPr lang="en-US" sz="2400" b="1" dirty="0">
                <a:solidFill>
                  <a:srgbClr val="E80000"/>
                </a:solidFill>
                <a:latin typeface="Lucida Grande" charset="0"/>
                <a:ea typeface="ＭＳ Ｐゴシック" charset="-128"/>
                <a:cs typeface="ＭＳ Ｐゴシック" charset="-128"/>
              </a:rPr>
              <a:t>Theorem </a:t>
            </a:r>
            <a:r>
              <a:rPr lang="en-US" sz="2400" b="1" dirty="0" smtClean="0">
                <a:solidFill>
                  <a:srgbClr val="E80000"/>
                </a:solidFill>
                <a:latin typeface="Lucida Grande" charset="0"/>
                <a:ea typeface="ＭＳ Ｐゴシック" charset="-128"/>
                <a:cs typeface="ＭＳ Ｐゴシック" charset="-128"/>
              </a:rPr>
              <a:t>1.</a:t>
            </a:r>
            <a:r>
              <a:rPr lang="en-US" sz="2400" dirty="0" smtClean="0">
                <a:solidFill>
                  <a:srgbClr val="000000"/>
                </a:solidFill>
                <a:latin typeface="Lucida Grande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There is a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constant           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depending on </a:t>
            </a:r>
            <a:r>
              <a:rPr lang="en-US" sz="2400" dirty="0" smtClean="0">
                <a:solidFill>
                  <a:srgbClr val="0000FF"/>
                </a:solidFill>
                <a:ea typeface="ＭＳ Ｐゴシック" charset="-128"/>
                <a:cs typeface="ＭＳ Ｐゴシック" charset="-128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and </a:t>
            </a:r>
          </a:p>
          <a:p>
            <a:pPr eaLnBrk="1" hangingPunct="1">
              <a:lnSpc>
                <a:spcPct val="150000"/>
              </a:lnSpc>
              <a:buFont typeface="Wingdings" charset="2"/>
              <a:buNone/>
            </a:pP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	but independent 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of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ea typeface="ＭＳ Ｐゴシック" charset="-128"/>
                <a:cs typeface="ＭＳ Ｐゴシック" charset="-128"/>
              </a:rPr>
              <a:t>      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)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, so that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when   </a:t>
            </a:r>
            <a:r>
              <a:rPr lang="en-US" sz="2400" dirty="0" smtClean="0">
                <a:solidFill>
                  <a:srgbClr val="0000FF"/>
                </a:solidFill>
                <a:ea typeface="ＭＳ Ｐゴシック" charset="-128"/>
                <a:cs typeface="ＭＳ Ｐゴシック" charset="-128"/>
              </a:rPr>
              <a:t>        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, 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the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expected</a:t>
            </a:r>
          </a:p>
          <a:p>
            <a:pPr eaLnBrk="1" hangingPunct="1">
              <a:lnSpc>
                <a:spcPct val="150000"/>
              </a:lnSpc>
              <a:buFont typeface="Wingdings" charset="2"/>
              <a:buNone/>
            </a:pP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    delivery 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time of any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decentralized 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algorithm is at least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</a:t>
            </a:r>
            <a:endParaRPr lang="en-US" sz="2400" b="1" baseline="30000" dirty="0" smtClean="0">
              <a:solidFill>
                <a:srgbClr val="0000FF"/>
              </a:solidFill>
              <a:latin typeface="Comic Sans MS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 typeface="Wingdings" charset="2"/>
              <a:buNone/>
            </a:pPr>
            <a:endParaRPr lang="en-US" sz="2400" b="1" dirty="0">
              <a:solidFill>
                <a:schemeClr val="tx2"/>
              </a:solidFill>
              <a:latin typeface="Comic Sans MS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 typeface="Wingdings" charset="2"/>
              <a:buNone/>
            </a:pPr>
            <a:endParaRPr lang="en-US" sz="2400" dirty="0">
              <a:solidFill>
                <a:schemeClr val="tx2"/>
              </a:solidFill>
              <a:latin typeface="Comic Sans MS" charset="0"/>
              <a:ea typeface="ＭＳ Ｐゴシック" charset="-128"/>
              <a:cs typeface="ＭＳ Ｐゴシック" charset="-128"/>
            </a:endParaRP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8342700" y="1798638"/>
          <a:ext cx="344100" cy="445078"/>
        </p:xfrm>
        <a:graphic>
          <a:graphicData uri="http://schemas.openxmlformats.org/presentationml/2006/ole">
            <p:oleObj spid="_x0000_s88066" name="Equation" r:id="rId3" imgW="127000" imgH="165100" progId="Equation.DSMT4">
              <p:embed/>
            </p:oleObj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7434569" y="1869423"/>
          <a:ext cx="356180" cy="445078"/>
        </p:xfrm>
        <a:graphic>
          <a:graphicData uri="http://schemas.openxmlformats.org/presentationml/2006/ole">
            <p:oleObj spid="_x0000_s88067" name="Equation" r:id="rId4" imgW="139700" imgH="165100" progId="Equation.DSMT4">
              <p:embed/>
            </p:oleObj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5551181" y="2431645"/>
          <a:ext cx="777297" cy="412512"/>
        </p:xfrm>
        <a:graphic>
          <a:graphicData uri="http://schemas.openxmlformats.org/presentationml/2006/ole">
            <p:oleObj spid="_x0000_s88068" name="Equation" r:id="rId5" imgW="342900" imgH="152400" progId="Equation.DSMT4">
              <p:embed/>
            </p:oleObj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3205492" y="2464212"/>
          <a:ext cx="398376" cy="379945"/>
        </p:xfrm>
        <a:graphic>
          <a:graphicData uri="http://schemas.openxmlformats.org/presentationml/2006/ole">
            <p:oleObj spid="_x0000_s88069" name="Equation" r:id="rId6" imgW="127000" imgH="127000" progId="Equation.DSMT4">
              <p:embed/>
            </p:oleObj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7434569" y="2974424"/>
          <a:ext cx="1252231" cy="531922"/>
        </p:xfrm>
        <a:graphic>
          <a:graphicData uri="http://schemas.openxmlformats.org/presentationml/2006/ole">
            <p:oleObj spid="_x0000_s88070" name="Equation" r:id="rId7" imgW="546100" imgH="215900" progId="Equation.DSMT4">
              <p:embed/>
            </p:oleObj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5069201" y="1869423"/>
          <a:ext cx="481980" cy="374293"/>
        </p:xfrm>
        <a:graphic>
          <a:graphicData uri="http://schemas.openxmlformats.org/presentationml/2006/ole">
            <p:oleObj spid="_x0000_s88071" name="Equation" r:id="rId8" imgW="228600" imgH="1651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ea typeface="ＭＳ Ｐゴシック" charset="-128"/>
                <a:cs typeface="ＭＳ Ｐゴシック" charset="-128"/>
              </a:rPr>
              <a:t>Proof of theorem 1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428" y="1606623"/>
            <a:ext cx="4559300" cy="435610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5900228" y="1606623"/>
            <a:ext cx="3243772" cy="14516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Probability to reach within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a lattice distance              from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target  is </a:t>
            </a:r>
            <a:endParaRPr lang="en-US" sz="2000" dirty="0"/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7822136" y="2102172"/>
          <a:ext cx="590505" cy="416318"/>
        </p:xfrm>
        <a:graphic>
          <a:graphicData uri="http://schemas.openxmlformats.org/presentationml/2006/ole">
            <p:oleObj spid="_x0000_s77826" name="Equation" r:id="rId4" imgW="254000" imgH="190500" progId="Equation.DSMT4">
              <p:embed/>
            </p:oleObj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6317623" y="3278379"/>
          <a:ext cx="2369177" cy="1139834"/>
        </p:xfrm>
        <a:graphic>
          <a:graphicData uri="http://schemas.openxmlformats.org/presentationml/2006/ole">
            <p:oleObj spid="_x0000_s77827" name="Equation" r:id="rId5" imgW="901700" imgH="419100" progId="Equation.DSMT4">
              <p:embed/>
            </p:oleObj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900227" y="4787302"/>
            <a:ext cx="2979181" cy="131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So, it will take an expected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number of                         steps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</a:t>
            </a:r>
            <a:r>
              <a:rPr lang="en-US" smtClean="0"/>
              <a:t>o </a:t>
            </a:r>
            <a:r>
              <a:rPr lang="en-US" dirty="0" smtClean="0"/>
              <a:t>reach </a:t>
            </a:r>
            <a:r>
              <a:rPr lang="en-US" smtClean="0"/>
              <a:t>the target.</a:t>
            </a:r>
            <a:endParaRPr lang="en-US" dirty="0"/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7105079" y="5286658"/>
          <a:ext cx="1123027" cy="542778"/>
        </p:xfrm>
        <a:graphic>
          <a:graphicData uri="http://schemas.openxmlformats.org/presentationml/2006/ole">
            <p:oleObj spid="_x0000_s77828" name="Equation" r:id="rId6" imgW="46990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ea typeface="ＭＳ Ｐゴシック" charset="-128"/>
                <a:cs typeface="ＭＳ Ｐゴシック" charset="-128"/>
              </a:rPr>
              <a:t>More results</a:t>
            </a:r>
            <a:endParaRPr lang="en-US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09750"/>
            <a:ext cx="8001000" cy="4114800"/>
          </a:xfrm>
        </p:spPr>
        <p:txBody>
          <a:bodyPr/>
          <a:lstStyle/>
          <a:p>
            <a:pPr eaLnBrk="1" hangingPunct="1">
              <a:lnSpc>
                <a:spcPct val="165000"/>
              </a:lnSpc>
              <a:buFont typeface="Wingdings" charset="2"/>
              <a:buNone/>
            </a:pPr>
            <a:r>
              <a:rPr lang="en-US" sz="2800" b="1" dirty="0">
                <a:solidFill>
                  <a:schemeClr val="hlink"/>
                </a:solidFill>
                <a:ea typeface="ＭＳ Ｐゴシック" charset="-128"/>
                <a:cs typeface="ＭＳ Ｐゴシック" charset="-128"/>
              </a:rPr>
              <a:t>	</a:t>
            </a:r>
            <a:r>
              <a:rPr lang="en-US" sz="2400" b="1" dirty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Theorem 2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.  There is a decentralized algorithm A and a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constant         </a:t>
            </a:r>
            <a:r>
              <a:rPr lang="en-US" sz="2400" dirty="0" smtClean="0">
                <a:solidFill>
                  <a:srgbClr val="000000"/>
                </a:solidFill>
                <a:latin typeface="Symbol" charset="2"/>
                <a:ea typeface="Symbol" charset="2"/>
                <a:cs typeface="Symbol" charset="2"/>
              </a:rPr>
              <a:t>  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dependent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on       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and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      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but independent of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          </a:t>
            </a:r>
          </a:p>
          <a:p>
            <a:pPr eaLnBrk="1" hangingPunct="1">
              <a:lnSpc>
                <a:spcPct val="165000"/>
              </a:lnSpc>
              <a:buFont typeface="Wingdings" charset="2"/>
              <a:buNone/>
            </a:pP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            so 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that when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              and                    , 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the </a:t>
            </a:r>
            <a:r>
              <a:rPr lang="en-US" sz="2400" dirty="0" smtClean="0">
                <a:solidFill>
                  <a:srgbClr val="0000FF"/>
                </a:solidFill>
                <a:ea typeface="ＭＳ Ｐゴシック" charset="-128"/>
                <a:cs typeface="ＭＳ Ｐゴシック" charset="-128"/>
              </a:rPr>
              <a:t>expected</a:t>
            </a:r>
          </a:p>
          <a:p>
            <a:pPr eaLnBrk="1" hangingPunct="1">
              <a:lnSpc>
                <a:spcPct val="165000"/>
              </a:lnSpc>
              <a:buFont typeface="Wingdings" charset="2"/>
              <a:buNone/>
            </a:pPr>
            <a:r>
              <a:rPr lang="en-US" sz="2400" dirty="0" smtClean="0">
                <a:solidFill>
                  <a:srgbClr val="0000FF"/>
                </a:solidFill>
                <a:ea typeface="ＭＳ Ｐゴシック" charset="-128"/>
                <a:cs typeface="ＭＳ Ｐゴシック" charset="-128"/>
              </a:rPr>
              <a:t>	 </a:t>
            </a:r>
            <a:r>
              <a:rPr lang="en-US" sz="2400" dirty="0">
                <a:solidFill>
                  <a:srgbClr val="0000FF"/>
                </a:solidFill>
                <a:ea typeface="ＭＳ Ｐゴシック" charset="-128"/>
                <a:cs typeface="ＭＳ Ｐゴシック" charset="-128"/>
              </a:rPr>
              <a:t>delivery time</a:t>
            </a:r>
            <a:r>
              <a:rPr lang="en-US" sz="24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of A is at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most</a:t>
            </a:r>
            <a:endParaRPr lang="en-US" sz="2400" b="1" baseline="30000" dirty="0" smtClean="0">
              <a:solidFill>
                <a:srgbClr val="0000FF"/>
              </a:solidFill>
              <a:ea typeface="ＭＳ Ｐゴシック" charset="-128"/>
              <a:cs typeface="ＭＳ Ｐゴシック" charset="-128"/>
            </a:endParaRPr>
          </a:p>
          <a:p>
            <a:pPr eaLnBrk="1" hangingPunct="1">
              <a:lnSpc>
                <a:spcPct val="165000"/>
              </a:lnSpc>
              <a:buFont typeface="Wingdings" charset="2"/>
              <a:buNone/>
            </a:pPr>
            <a:r>
              <a:rPr lang="en-US" sz="2400" dirty="0">
                <a:latin typeface="Comic Sans MS" charset="0"/>
                <a:ea typeface="ＭＳ Ｐゴシック" charset="-128"/>
                <a:cs typeface="ＭＳ Ｐゴシック" charset="-128"/>
              </a:rPr>
              <a:t>	</a:t>
            </a:r>
          </a:p>
          <a:p>
            <a:pPr eaLnBrk="1" hangingPunct="1">
              <a:lnSpc>
                <a:spcPct val="165000"/>
              </a:lnSpc>
              <a:buFont typeface="Wingdings" charset="2"/>
              <a:buNone/>
            </a:pPr>
            <a:endParaRPr lang="en-US" sz="2400" dirty="0">
              <a:latin typeface="Comic Sans MS" charset="0"/>
              <a:ea typeface="ＭＳ Ｐゴシック" charset="-128"/>
              <a:cs typeface="ＭＳ Ｐゴシック" charset="-128"/>
            </a:endParaRPr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2410883" y="2709334"/>
          <a:ext cx="482600" cy="486832"/>
        </p:xfrm>
        <a:graphic>
          <a:graphicData uri="http://schemas.openxmlformats.org/presentationml/2006/ole">
            <p:oleObj spid="_x0000_s78850" name="Equation" r:id="rId3" imgW="228600" imgH="165100" progId="Equation.DSMT4">
              <p:embed/>
            </p:oleObj>
          </a:graphicData>
        </a:graphic>
      </p:graphicFrame>
      <p:graphicFrame>
        <p:nvGraphicFramePr>
          <p:cNvPr id="78851" name="Object 3"/>
          <p:cNvGraphicFramePr>
            <a:graphicFrameLocks noChangeAspect="1"/>
          </p:cNvGraphicFramePr>
          <p:nvPr/>
        </p:nvGraphicFramePr>
        <p:xfrm>
          <a:off x="4783666" y="2709334"/>
          <a:ext cx="433917" cy="605366"/>
        </p:xfrm>
        <a:graphic>
          <a:graphicData uri="http://schemas.openxmlformats.org/presentationml/2006/ole">
            <p:oleObj spid="_x0000_s78851" name="Equation" r:id="rId4" imgW="139700" imgH="165100" progId="Equation.DSMT4">
              <p:embed/>
            </p:oleObj>
          </a:graphicData>
        </a:graphic>
      </p:graphicFrame>
      <p:graphicFrame>
        <p:nvGraphicFramePr>
          <p:cNvPr id="78852" name="Object 4"/>
          <p:cNvGraphicFramePr>
            <a:graphicFrameLocks noChangeAspect="1"/>
          </p:cNvGraphicFramePr>
          <p:nvPr/>
        </p:nvGraphicFramePr>
        <p:xfrm>
          <a:off x="5683250" y="2709334"/>
          <a:ext cx="444500" cy="567267"/>
        </p:xfrm>
        <a:graphic>
          <a:graphicData uri="http://schemas.openxmlformats.org/presentationml/2006/ole">
            <p:oleObj spid="_x0000_s78852" name="Equation" r:id="rId5" imgW="127000" imgH="165100" progId="Equation.DSMT4">
              <p:embed/>
            </p:oleObj>
          </a:graphicData>
        </a:graphic>
      </p:graphicFrame>
      <p:graphicFrame>
        <p:nvGraphicFramePr>
          <p:cNvPr id="78853" name="Object 5"/>
          <p:cNvGraphicFramePr>
            <a:graphicFrameLocks noChangeAspect="1"/>
          </p:cNvGraphicFramePr>
          <p:nvPr/>
        </p:nvGraphicFramePr>
        <p:xfrm>
          <a:off x="1132417" y="3503083"/>
          <a:ext cx="349250" cy="349250"/>
        </p:xfrm>
        <a:graphic>
          <a:graphicData uri="http://schemas.openxmlformats.org/presentationml/2006/ole">
            <p:oleObj spid="_x0000_s78853" name="Equation" r:id="rId6" imgW="127000" imgH="127000" progId="Equation.DSMT4">
              <p:embed/>
            </p:oleObj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/>
        </p:nvGraphicFramePr>
        <p:xfrm>
          <a:off x="3500967" y="3443818"/>
          <a:ext cx="615950" cy="408515"/>
        </p:xfrm>
        <a:graphic>
          <a:graphicData uri="http://schemas.openxmlformats.org/presentationml/2006/ole">
            <p:oleObj spid="_x0000_s78854" name="Equation" r:id="rId7" imgW="342900" imgH="152400" progId="Equation.DSMT4">
              <p:embed/>
            </p:oleObj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/>
        </p:nvGraphicFramePr>
        <p:xfrm>
          <a:off x="4925482" y="3443818"/>
          <a:ext cx="1202267" cy="529166"/>
        </p:xfrm>
        <a:graphic>
          <a:graphicData uri="http://schemas.openxmlformats.org/presentationml/2006/ole">
            <p:oleObj spid="_x0000_s78855" name="Equation" r:id="rId8" imgW="584200" imgH="190500" progId="Equation.DSMT4">
              <p:embed/>
            </p:oleObj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/>
        </p:nvGraphicFramePr>
        <p:xfrm>
          <a:off x="4783666" y="3972984"/>
          <a:ext cx="1418168" cy="658283"/>
        </p:xfrm>
        <a:graphic>
          <a:graphicData uri="http://schemas.openxmlformats.org/presentationml/2006/ole">
            <p:oleObj spid="_x0000_s78856" name="Equation" r:id="rId9" imgW="635000" imgH="2413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ea typeface="ＭＳ Ｐゴシック" charset="-128"/>
                <a:cs typeface="ＭＳ Ｐゴシック" charset="-128"/>
              </a:rPr>
              <a:t>Proof of theorem 2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8001000" cy="411480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sz="2000" b="1" dirty="0" smtClean="0">
                <a:solidFill>
                  <a:schemeClr val="hlink"/>
                </a:solidFill>
                <a:ea typeface="ＭＳ Ｐゴシック" charset="-128"/>
                <a:cs typeface="ＭＳ Ｐゴシック" charset="-128"/>
              </a:rPr>
              <a:t> </a:t>
            </a:r>
            <a:endParaRPr lang="en-US" sz="2800" dirty="0">
              <a:latin typeface="Comic Sans MS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5758" y="1417638"/>
            <a:ext cx="4671484" cy="4424362"/>
          </a:xfrm>
          <a:prstGeom prst="rect">
            <a:avLst/>
          </a:prstGeom>
        </p:spPr>
      </p:pic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2571750" y="5842000"/>
          <a:ext cx="3915833" cy="640291"/>
        </p:xfrm>
        <a:graphic>
          <a:graphicData uri="http://schemas.openxmlformats.org/presentationml/2006/ole">
            <p:oleObj spid="_x0000_s84995" name="Equation" r:id="rId4" imgW="165100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ea typeface="ＭＳ Ｐゴシック" charset="-128"/>
                <a:cs typeface="ＭＳ Ｐゴシック" charset="-128"/>
              </a:rPr>
              <a:t>Proof continued</a:t>
            </a:r>
            <a:endParaRPr lang="en-US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686800" cy="4114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500" dirty="0" smtClean="0">
                <a:solidFill>
                  <a:srgbClr val="000000"/>
                </a:solidFill>
                <a:latin typeface="Lucida Grande" charset="0"/>
                <a:ea typeface="ＭＳ Ｐゴシック" charset="-128"/>
                <a:cs typeface="ＭＳ Ｐゴシック" charset="-128"/>
              </a:rPr>
              <a:t>	</a:t>
            </a:r>
            <a:r>
              <a:rPr lang="en-US" sz="2800" dirty="0" smtClean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Main idea. 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	</a:t>
            </a:r>
            <a:r>
              <a:rPr lang="en-US" sz="28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We </a:t>
            </a:r>
            <a:r>
              <a:rPr lang="en-US" sz="28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show that </a:t>
            </a:r>
            <a:r>
              <a:rPr lang="en-US" sz="2800" b="1" dirty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in phase </a:t>
            </a:r>
            <a:r>
              <a:rPr lang="en-US" sz="2800" b="1" dirty="0" err="1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j</a:t>
            </a:r>
            <a:r>
              <a:rPr lang="en-US" sz="28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, the </a:t>
            </a:r>
            <a:r>
              <a:rPr lang="en-US" sz="2800" dirty="0">
                <a:solidFill>
                  <a:schemeClr val="folHlink"/>
                </a:solidFill>
                <a:ea typeface="ＭＳ Ｐゴシック" charset="-128"/>
                <a:cs typeface="ＭＳ Ｐゴシック" charset="-128"/>
              </a:rPr>
              <a:t>expected time</a:t>
            </a:r>
            <a:r>
              <a:rPr lang="en-US" sz="28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before the current message holder has a long-range contact </a:t>
            </a:r>
            <a:r>
              <a:rPr lang="en-US" sz="2800" dirty="0">
                <a:solidFill>
                  <a:schemeClr val="folHlink"/>
                </a:solidFill>
                <a:ea typeface="ＭＳ Ｐゴシック" charset="-128"/>
                <a:cs typeface="ＭＳ Ｐゴシック" charset="-128"/>
              </a:rPr>
              <a:t>within lattice distance 2</a:t>
            </a:r>
            <a:r>
              <a:rPr lang="en-US" sz="2800" baseline="30000" dirty="0">
                <a:solidFill>
                  <a:schemeClr val="folHlink"/>
                </a:solidFill>
                <a:ea typeface="ＭＳ Ｐゴシック" charset="-128"/>
                <a:cs typeface="ＭＳ Ｐゴシック" charset="-128"/>
              </a:rPr>
              <a:t>j</a:t>
            </a:r>
            <a:r>
              <a:rPr lang="en-US" sz="2800" dirty="0" smtClean="0">
                <a:solidFill>
                  <a:schemeClr val="folHlink"/>
                </a:solidFill>
                <a:ea typeface="ＭＳ Ｐゴシック" charset="-128"/>
                <a:cs typeface="ＭＳ Ｐゴシック" charset="-128"/>
              </a:rPr>
              <a:t> from </a:t>
            </a:r>
            <a:r>
              <a:rPr lang="en-US" sz="2800" dirty="0" err="1">
                <a:solidFill>
                  <a:schemeClr val="folHlink"/>
                </a:solidFill>
                <a:ea typeface="ＭＳ Ｐゴシック" charset="-128"/>
                <a:cs typeface="ＭＳ Ｐゴシック" charset="-128"/>
              </a:rPr>
              <a:t>t</a:t>
            </a:r>
            <a:r>
              <a:rPr lang="en-US" sz="28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is </a:t>
            </a:r>
            <a:r>
              <a:rPr lang="en-US" sz="2800" dirty="0" err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O(</a:t>
            </a:r>
            <a:r>
              <a:rPr lang="en-US" sz="2800" dirty="0" err="1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log</a:t>
            </a:r>
            <a:r>
              <a:rPr lang="en-US" sz="2800" dirty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 </a:t>
            </a:r>
            <a:r>
              <a:rPr lang="en-US" sz="2800" dirty="0" err="1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n</a:t>
            </a:r>
            <a:r>
              <a:rPr lang="en-US" sz="2800" dirty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)</a:t>
            </a:r>
            <a:r>
              <a:rPr lang="en-US" sz="28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; at this point, phase </a:t>
            </a:r>
            <a:r>
              <a:rPr lang="en-US" sz="2800" dirty="0" err="1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j</a:t>
            </a:r>
            <a:r>
              <a:rPr lang="en-US" sz="28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will come to an end. As there are at most </a:t>
            </a:r>
            <a:r>
              <a:rPr lang="en-US" sz="2800" dirty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log </a:t>
            </a:r>
            <a:r>
              <a:rPr lang="en-US" sz="2800" dirty="0" err="1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n</a:t>
            </a:r>
            <a:r>
              <a:rPr lang="en-US" sz="28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 phases, a bound proportional to </a:t>
            </a:r>
            <a:r>
              <a:rPr lang="en-US" sz="2800" dirty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log</a:t>
            </a:r>
            <a:r>
              <a:rPr lang="en-US" sz="2800" baseline="30000" dirty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2</a:t>
            </a:r>
            <a:r>
              <a:rPr lang="en-US" sz="2800" dirty="0">
                <a:solidFill>
                  <a:srgbClr val="E80000"/>
                </a:solidFill>
                <a:ea typeface="ＭＳ Ｐゴシック" charset="-128"/>
                <a:cs typeface="ＭＳ Ｐゴシック" charset="-128"/>
              </a:rPr>
              <a:t>n </a:t>
            </a:r>
            <a:r>
              <a:rPr lang="en-US" sz="2800" dirty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follows.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charset="-128"/>
                <a:cs typeface="ＭＳ Ｐゴシック" charset="-128"/>
              </a:rPr>
              <a:t>Observation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019800" y="2590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324600" y="2590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6629400" y="2590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6934200" y="2590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7239000" y="2590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7543800" y="2590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6019800" y="2895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6324600" y="2895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6629400" y="2895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6934200" y="2895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7239000" y="2895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7543800" y="2895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6019800" y="3200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6324600" y="3200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6629400" y="3200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6934200" y="3200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7239000" y="3200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7543800" y="3200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6019800" y="3505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6324600" y="3505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6629400" y="3505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6934200" y="3505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7239000" y="3505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7543800" y="3505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6019800" y="3810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6324600" y="3810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6629400" y="3810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4" name="Rectangle 30"/>
          <p:cNvSpPr>
            <a:spLocks noChangeArrowheads="1"/>
          </p:cNvSpPr>
          <p:nvPr/>
        </p:nvSpPr>
        <p:spPr bwMode="auto">
          <a:xfrm>
            <a:off x="6934200" y="3810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5" name="Rectangle 31"/>
          <p:cNvSpPr>
            <a:spLocks noChangeArrowheads="1"/>
          </p:cNvSpPr>
          <p:nvPr/>
        </p:nvSpPr>
        <p:spPr bwMode="auto">
          <a:xfrm>
            <a:off x="7239000" y="3810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6" name="Rectangle 32"/>
          <p:cNvSpPr>
            <a:spLocks noChangeArrowheads="1"/>
          </p:cNvSpPr>
          <p:nvPr/>
        </p:nvSpPr>
        <p:spPr bwMode="auto">
          <a:xfrm>
            <a:off x="7543800" y="3810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7" name="Rectangle 33"/>
          <p:cNvSpPr>
            <a:spLocks noChangeArrowheads="1"/>
          </p:cNvSpPr>
          <p:nvPr/>
        </p:nvSpPr>
        <p:spPr bwMode="auto">
          <a:xfrm>
            <a:off x="6019800" y="4114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8" name="Rectangle 34"/>
          <p:cNvSpPr>
            <a:spLocks noChangeArrowheads="1"/>
          </p:cNvSpPr>
          <p:nvPr/>
        </p:nvSpPr>
        <p:spPr bwMode="auto">
          <a:xfrm>
            <a:off x="6324600" y="4114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9" name="Rectangle 35"/>
          <p:cNvSpPr>
            <a:spLocks noChangeArrowheads="1"/>
          </p:cNvSpPr>
          <p:nvPr/>
        </p:nvSpPr>
        <p:spPr bwMode="auto">
          <a:xfrm>
            <a:off x="6629400" y="4114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0" name="Rectangle 36"/>
          <p:cNvSpPr>
            <a:spLocks noChangeArrowheads="1"/>
          </p:cNvSpPr>
          <p:nvPr/>
        </p:nvSpPr>
        <p:spPr bwMode="auto">
          <a:xfrm>
            <a:off x="6934200" y="4114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1" name="Rectangle 37"/>
          <p:cNvSpPr>
            <a:spLocks noChangeArrowheads="1"/>
          </p:cNvSpPr>
          <p:nvPr/>
        </p:nvSpPr>
        <p:spPr bwMode="auto">
          <a:xfrm>
            <a:off x="7239000" y="4114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2" name="Rectangle 38"/>
          <p:cNvSpPr>
            <a:spLocks noChangeArrowheads="1"/>
          </p:cNvSpPr>
          <p:nvPr/>
        </p:nvSpPr>
        <p:spPr bwMode="auto">
          <a:xfrm>
            <a:off x="7543800" y="4114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3" name="Oval 39"/>
          <p:cNvSpPr>
            <a:spLocks noChangeArrowheads="1"/>
          </p:cNvSpPr>
          <p:nvPr/>
        </p:nvSpPr>
        <p:spPr bwMode="auto">
          <a:xfrm>
            <a:off x="68580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 flipV="1">
            <a:off x="6019800" y="2590800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 flipV="1">
            <a:off x="6934200" y="3505200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>
            <a:off x="6934200" y="2590800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6019800" y="3505200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8" name="Oval 44"/>
          <p:cNvSpPr>
            <a:spLocks noChangeArrowheads="1"/>
          </p:cNvSpPr>
          <p:nvPr/>
        </p:nvSpPr>
        <p:spPr bwMode="auto">
          <a:xfrm>
            <a:off x="5943600" y="34290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9" name="Oval 45"/>
          <p:cNvSpPr>
            <a:spLocks noChangeArrowheads="1"/>
          </p:cNvSpPr>
          <p:nvPr/>
        </p:nvSpPr>
        <p:spPr bwMode="auto">
          <a:xfrm>
            <a:off x="6248400" y="37338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0" name="Oval 46"/>
          <p:cNvSpPr>
            <a:spLocks noChangeArrowheads="1"/>
          </p:cNvSpPr>
          <p:nvPr/>
        </p:nvSpPr>
        <p:spPr bwMode="auto">
          <a:xfrm>
            <a:off x="6553200" y="40386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1" name="Oval 47"/>
          <p:cNvSpPr>
            <a:spLocks noChangeArrowheads="1"/>
          </p:cNvSpPr>
          <p:nvPr/>
        </p:nvSpPr>
        <p:spPr bwMode="auto">
          <a:xfrm>
            <a:off x="6858000" y="43434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2" name="Oval 48"/>
          <p:cNvSpPr>
            <a:spLocks noChangeArrowheads="1"/>
          </p:cNvSpPr>
          <p:nvPr/>
        </p:nvSpPr>
        <p:spPr bwMode="auto">
          <a:xfrm>
            <a:off x="7162800" y="40386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3" name="Oval 49"/>
          <p:cNvSpPr>
            <a:spLocks noChangeArrowheads="1"/>
          </p:cNvSpPr>
          <p:nvPr/>
        </p:nvSpPr>
        <p:spPr bwMode="auto">
          <a:xfrm>
            <a:off x="7467600" y="37338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4" name="Oval 50"/>
          <p:cNvSpPr>
            <a:spLocks noChangeArrowheads="1"/>
          </p:cNvSpPr>
          <p:nvPr/>
        </p:nvSpPr>
        <p:spPr bwMode="auto">
          <a:xfrm>
            <a:off x="7772400" y="34290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5" name="Oval 51"/>
          <p:cNvSpPr>
            <a:spLocks noChangeArrowheads="1"/>
          </p:cNvSpPr>
          <p:nvPr/>
        </p:nvSpPr>
        <p:spPr bwMode="auto">
          <a:xfrm>
            <a:off x="7467600" y="31242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6" name="Oval 52"/>
          <p:cNvSpPr>
            <a:spLocks noChangeArrowheads="1"/>
          </p:cNvSpPr>
          <p:nvPr/>
        </p:nvSpPr>
        <p:spPr bwMode="auto">
          <a:xfrm>
            <a:off x="7162800" y="28194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7" name="Oval 53"/>
          <p:cNvSpPr>
            <a:spLocks noChangeArrowheads="1"/>
          </p:cNvSpPr>
          <p:nvPr/>
        </p:nvSpPr>
        <p:spPr bwMode="auto">
          <a:xfrm>
            <a:off x="6858000" y="25146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8" name="Oval 54"/>
          <p:cNvSpPr>
            <a:spLocks noChangeArrowheads="1"/>
          </p:cNvSpPr>
          <p:nvPr/>
        </p:nvSpPr>
        <p:spPr bwMode="auto">
          <a:xfrm>
            <a:off x="6553200" y="28194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9" name="Oval 55"/>
          <p:cNvSpPr>
            <a:spLocks noChangeArrowheads="1"/>
          </p:cNvSpPr>
          <p:nvPr/>
        </p:nvSpPr>
        <p:spPr bwMode="auto">
          <a:xfrm>
            <a:off x="6248400" y="31242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40" name="Rectangle 56"/>
          <p:cNvSpPr>
            <a:spLocks noChangeArrowheads="1"/>
          </p:cNvSpPr>
          <p:nvPr/>
        </p:nvSpPr>
        <p:spPr bwMode="auto">
          <a:xfrm>
            <a:off x="457200" y="1683603"/>
            <a:ext cx="420139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Number of nodes at </a:t>
            </a:r>
            <a:r>
              <a:rPr lang="en-US" sz="2400" dirty="0"/>
              <a:t>a lattice</a:t>
            </a:r>
          </a:p>
          <a:p>
            <a:r>
              <a:rPr lang="en-US" sz="2400" dirty="0"/>
              <a:t>distance</a:t>
            </a:r>
            <a:r>
              <a:rPr lang="en-US" sz="2400" dirty="0" smtClean="0"/>
              <a:t>  </a:t>
            </a:r>
            <a:r>
              <a:rPr lang="en-US" sz="2400" b="1" dirty="0" smtClean="0">
                <a:solidFill>
                  <a:srgbClr val="E80000"/>
                </a:solidFill>
              </a:rPr>
              <a:t> </a:t>
            </a:r>
            <a:r>
              <a:rPr lang="en-US" sz="2400" dirty="0" smtClean="0"/>
              <a:t>    from </a:t>
            </a:r>
            <a:r>
              <a:rPr lang="en-US" sz="2400" dirty="0"/>
              <a:t>a given </a:t>
            </a:r>
            <a:r>
              <a:rPr lang="en-US" sz="2400" dirty="0" smtClean="0"/>
              <a:t>node = </a:t>
            </a:r>
            <a:endParaRPr lang="en-US" sz="2400" dirty="0"/>
          </a:p>
        </p:txBody>
      </p:sp>
      <p:sp>
        <p:nvSpPr>
          <p:cNvPr id="16442" name="Rectangle 59"/>
          <p:cNvSpPr>
            <a:spLocks noChangeArrowheads="1"/>
          </p:cNvSpPr>
          <p:nvPr/>
        </p:nvSpPr>
        <p:spPr bwMode="auto">
          <a:xfrm>
            <a:off x="457200" y="2861101"/>
            <a:ext cx="44271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How many nodes are at a lattice</a:t>
            </a:r>
            <a:endParaRPr lang="en-US" sz="2400" dirty="0" smtClean="0"/>
          </a:p>
          <a:p>
            <a:r>
              <a:rPr lang="en-US" sz="2400" dirty="0" smtClean="0"/>
              <a:t>distance           from </a:t>
            </a:r>
            <a:r>
              <a:rPr lang="en-US" sz="2400" dirty="0"/>
              <a:t>a given node?</a:t>
            </a:r>
          </a:p>
        </p:txBody>
      </p:sp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1682527" y="3276600"/>
          <a:ext cx="521041" cy="533400"/>
        </p:xfrm>
        <a:graphic>
          <a:graphicData uri="http://schemas.openxmlformats.org/presentationml/2006/ole">
            <p:oleObj spid="_x0000_s69635" name="Equation" r:id="rId3" imgW="241300" imgH="190500" progId="Equation.DSMT4">
              <p:embed/>
            </p:oleObj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1682528" y="2115394"/>
          <a:ext cx="336161" cy="399206"/>
        </p:xfrm>
        <a:graphic>
          <a:graphicData uri="http://schemas.openxmlformats.org/presentationml/2006/ole">
            <p:oleObj spid="_x0000_s69636" name="Equation" r:id="rId4" imgW="114300" imgH="190500" progId="Equation.DSMT4">
              <p:embed/>
            </p:oleObj>
          </a:graphicData>
        </a:graphic>
      </p:graphicFrame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4655712" y="2115394"/>
          <a:ext cx="576409" cy="475406"/>
        </p:xfrm>
        <a:graphic>
          <a:graphicData uri="http://schemas.openxmlformats.org/presentationml/2006/ole">
            <p:oleObj spid="_x0000_s69637" name="Equation" r:id="rId5" imgW="228600" imgH="190500" progId="Equation.DSMT4">
              <p:embed/>
            </p:oleObj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457200" y="4495800"/>
          <a:ext cx="4527271" cy="1822980"/>
        </p:xfrm>
        <a:graphic>
          <a:graphicData uri="http://schemas.openxmlformats.org/presentationml/2006/ole">
            <p:oleObj spid="_x0000_s69638" name="Equation" r:id="rId6" imgW="2578100" imgH="8509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2219</TotalTime>
  <Words>566</Words>
  <Application>Microsoft Macintosh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Peer-to-Peer and Social Networks</vt:lpstr>
      <vt:lpstr>Limitation of Watts-Strogatz model</vt:lpstr>
      <vt:lpstr>Kleinberg’s Small-World Model</vt:lpstr>
      <vt:lpstr>Results</vt:lpstr>
      <vt:lpstr>Proof of theorem 1</vt:lpstr>
      <vt:lpstr>More results</vt:lpstr>
      <vt:lpstr>Proof of theorem 2</vt:lpstr>
      <vt:lpstr>Proof continued</vt:lpstr>
      <vt:lpstr>Observation</vt:lpstr>
      <vt:lpstr>Proof continued</vt:lpstr>
      <vt:lpstr>Proof</vt:lpstr>
      <vt:lpstr>Proof continued</vt:lpstr>
      <vt:lpstr>Variation of search time with r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Networks</dc:title>
  <dc:creator>Sukumar Ghosh</dc:creator>
  <cp:lastModifiedBy>Sukumar Ghosh</cp:lastModifiedBy>
  <cp:revision>124</cp:revision>
  <dcterms:created xsi:type="dcterms:W3CDTF">2013-02-05T03:18:41Z</dcterms:created>
  <dcterms:modified xsi:type="dcterms:W3CDTF">2013-02-05T03:19:08Z</dcterms:modified>
</cp:coreProperties>
</file>