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5" r:id="rId9"/>
    <p:sldId id="276" r:id="rId10"/>
    <p:sldId id="279" r:id="rId11"/>
    <p:sldId id="278" r:id="rId12"/>
    <p:sldId id="281" r:id="rId13"/>
    <p:sldId id="283" r:id="rId14"/>
    <p:sldId id="282" r:id="rId15"/>
    <p:sldId id="280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6300" autoAdjust="0"/>
  </p:normalViewPr>
  <p:slideViewPr>
    <p:cSldViewPr snapToGrid="0" snapToObjects="1">
      <p:cViewPr varScale="1">
        <p:scale>
          <a:sx n="103" d="100"/>
          <a:sy n="103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ict"/><Relationship Id="rId4" Type="http://schemas.openxmlformats.org/officeDocument/2006/relationships/image" Target="../media/image4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9DC0-6B79-CD46-9B84-88DC2E53E41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A9D5-D603-FA40-8141-399EF751F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Peer-to-Peer and Social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Centrality measures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detection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9023" y="6029335"/>
            <a:ext cx="565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co-authorship network of </a:t>
            </a:r>
            <a:r>
              <a:rPr lang="en-US" dirty="0" smtClean="0">
                <a:solidFill>
                  <a:srgbClr val="0000FF"/>
                </a:solidFill>
              </a:rPr>
              <a:t>physicist</a:t>
            </a:r>
            <a:r>
              <a:rPr lang="en-US" dirty="0" smtClean="0"/>
              <a:t>s and </a:t>
            </a:r>
            <a:r>
              <a:rPr lang="en-US" dirty="0" smtClean="0">
                <a:solidFill>
                  <a:srgbClr val="FF0000"/>
                </a:solidFill>
              </a:rPr>
              <a:t>mathematicians</a:t>
            </a:r>
          </a:p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2" y="1417638"/>
            <a:ext cx="8089118" cy="4611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36977"/>
            <a:ext cx="776246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Informally it is a </a:t>
            </a:r>
            <a:r>
              <a:rPr lang="en-US" sz="2400" dirty="0" smtClean="0">
                <a:solidFill>
                  <a:srgbClr val="0000FF"/>
                </a:solidFill>
              </a:rPr>
              <a:t>“tightly-knit region</a:t>
            </a:r>
            <a:r>
              <a:rPr lang="en-US" sz="2400" dirty="0" smtClean="0"/>
              <a:t>” of the network.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How to identify such a region, and how to separate them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from a different tightly-knit region? It depends on how we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quantify the notion of  </a:t>
            </a:r>
            <a:r>
              <a:rPr lang="en-US" sz="2400" dirty="0" smtClean="0">
                <a:solidFill>
                  <a:srgbClr val="0000FF"/>
                </a:solidFill>
              </a:rPr>
              <a:t>tightly-knit</a:t>
            </a:r>
            <a:r>
              <a:rPr lang="en-US" sz="2400" dirty="0" smtClean="0"/>
              <a:t>.  Visual check of the graph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is not enough, and can sometimes be misleading. Also,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such regions can be nested.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6598" y="6150232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8500" y="5780900"/>
            <a:ext cx="526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of a nested structure of the communities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4" y="1227263"/>
            <a:ext cx="5870091" cy="4553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5119" y="2497214"/>
            <a:ext cx="64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bridge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333211" y="2315794"/>
            <a:ext cx="36284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rot="5400000" flipH="1" flipV="1">
            <a:off x="4751717" y="2093925"/>
            <a:ext cx="181422" cy="625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788878" y="2315792"/>
            <a:ext cx="736429" cy="181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6627" y="1715627"/>
            <a:ext cx="2477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Removal of a bridge separates the graph into </a:t>
            </a:r>
          </a:p>
          <a:p>
            <a:r>
              <a:rPr lang="en-US" dirty="0" smtClean="0"/>
              <a:t>disjoint components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6598" y="6150232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463603" cy="4396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8878" y="2945432"/>
            <a:ext cx="195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A-B is not a bridge, </a:t>
            </a:r>
          </a:p>
          <a:p>
            <a:r>
              <a:rPr lang="en-US" dirty="0" smtClean="0"/>
              <a:t>but a </a:t>
            </a:r>
            <a:r>
              <a:rPr lang="en-US" dirty="0" smtClean="0">
                <a:solidFill>
                  <a:srgbClr val="0000FF"/>
                </a:solidFill>
              </a:rPr>
              <a:t>local bridge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6179" y="419403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A, B have no </a:t>
            </a:r>
          </a:p>
          <a:p>
            <a:pPr algn="ctr"/>
            <a:r>
              <a:rPr lang="en-US" dirty="0" smtClean="0"/>
              <a:t>common friends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632"/>
            <a:ext cx="9144001" cy="3933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6598" y="6150232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154" y="5548933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dispute caused the club to split into two clubs. How can you identify them?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5675" y="1430966"/>
            <a:ext cx="229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Is there a bridge here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detection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36977"/>
            <a:ext cx="8317677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Girvan-Newman Method</a:t>
            </a:r>
            <a:endParaRPr lang="en-US" b="1" i="1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Remove the edges of </a:t>
            </a:r>
            <a:r>
              <a:rPr lang="en-US" sz="2400" b="1" dirty="0" smtClean="0">
                <a:solidFill>
                  <a:srgbClr val="0000FF"/>
                </a:solidFill>
              </a:rPr>
              <a:t>highest </a:t>
            </a:r>
            <a:r>
              <a:rPr lang="en-US" sz="2400" b="1" dirty="0" err="1" smtClean="0">
                <a:solidFill>
                  <a:srgbClr val="0000FF"/>
                </a:solidFill>
              </a:rPr>
              <a:t>betweenness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first.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Repeat the same step with the remainder graph.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Continue this until the graph breaks down into individual nodes.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As the graph breaks down into pieces, the tightly knit community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structure is exposed.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06" y="5528020"/>
            <a:ext cx="283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Betweenness(7-8)=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49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Betweenness(3-7)=betweenness(6-7)=betweenness(8-9) = betweenness(8-12)=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1754" y="5528020"/>
            <a:ext cx="291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Betweenness(1-3) = 1X12=12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37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Betweenness(3-7)=betweenness(6-7)=betweenness(8-9) = betweenness(8-12)= 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466" y="5454650"/>
            <a:ext cx="268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Betweenness(1-3)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Centrality measures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17638"/>
            <a:ext cx="833668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Centrality is related to the potential importance of a node. Some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nodes have greater “influence” over others compared to the rest,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or are more easily accessible to other, or act as a go-between in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most node-to-node communications. These are represented by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various </a:t>
            </a:r>
            <a:r>
              <a:rPr lang="en-US" sz="2400" dirty="0" smtClean="0">
                <a:solidFill>
                  <a:srgbClr val="0000FF"/>
                </a:solidFill>
              </a:rPr>
              <a:t>centrality measures</a:t>
            </a:r>
            <a:r>
              <a:rPr lang="en-US" sz="2400" dirty="0" smtClean="0"/>
              <a:t>. Some important ones are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	</a:t>
            </a:r>
            <a:r>
              <a:rPr lang="en-US" sz="2400" dirty="0" smtClean="0">
                <a:solidFill>
                  <a:srgbClr val="0000FF"/>
                </a:solidFill>
              </a:rPr>
              <a:t>Degree</a:t>
            </a:r>
            <a:r>
              <a:rPr lang="en-US" sz="2400" dirty="0" smtClean="0"/>
              <a:t> centrality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	</a:t>
            </a:r>
            <a:r>
              <a:rPr lang="en-US" sz="2400" dirty="0" smtClean="0">
                <a:solidFill>
                  <a:srgbClr val="0000FF"/>
                </a:solidFill>
              </a:rPr>
              <a:t>Closeness</a:t>
            </a:r>
            <a:r>
              <a:rPr lang="en-US" sz="2400" dirty="0" smtClean="0"/>
              <a:t> centrality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	</a:t>
            </a:r>
            <a:r>
              <a:rPr lang="en-US" sz="2400" dirty="0" err="1" smtClean="0">
                <a:solidFill>
                  <a:srgbClr val="0000FF"/>
                </a:solidFill>
              </a:rPr>
              <a:t>Betweenness</a:t>
            </a:r>
            <a:r>
              <a:rPr lang="en-US" sz="2400" dirty="0" smtClean="0"/>
              <a:t> centrality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Another example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14" y="161925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37" y="319088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Another example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32" y="1568762"/>
            <a:ext cx="6254315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Another example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59" y="1654137"/>
            <a:ext cx="6457100" cy="328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Degree centrality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189" y="2019551"/>
            <a:ext cx="876363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more neighbors a given node has, the greater is its influence.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human society, a person with a large number of friends is believed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 be in a favorable position compared to persons with fewer.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leads to the idea of </a:t>
            </a:r>
            <a:r>
              <a:rPr lang="en-US" sz="2400" b="1" dirty="0" smtClean="0">
                <a:solidFill>
                  <a:srgbClr val="0000FF"/>
                </a:solidFill>
              </a:rPr>
              <a:t>degree centrality</a:t>
            </a:r>
            <a:r>
              <a:rPr lang="en-US" sz="2400" dirty="0" smtClean="0"/>
              <a:t>, which refers to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degree of a given node in the graph representing a social network.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Closeness centrality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5317" y="2019551"/>
            <a:ext cx="852063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Nodes that are able to reach other nodes via shorter paths, or who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are “more reachable” by other nodes via shorter paths, are in more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favored positions. This structural advantage can be translated into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power, and it leads to the notion of </a:t>
            </a:r>
            <a:r>
              <a:rPr lang="en-US" sz="2400" b="1" dirty="0" smtClean="0">
                <a:solidFill>
                  <a:srgbClr val="0000FF"/>
                </a:solidFill>
              </a:rPr>
              <a:t>closeness centrality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Closeness centrality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12593" y="1817055"/>
            <a:ext cx="6580532" cy="268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7057" y="4923203"/>
            <a:ext cx="792882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Let       denote the set of nodes, and for   represent the distance between     and     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yardstick of the closeness of a node         from the other nodes is  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07545" y="5064401"/>
          <a:ext cx="289430" cy="308925"/>
        </p:xfrm>
        <a:graphic>
          <a:graphicData uri="http://schemas.openxmlformats.org/presentationml/2006/ole">
            <p:oleObj spid="_x0000_s20482" name="Equation" r:id="rId5" imgW="152400" imgH="15240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462577" y="5064401"/>
          <a:ext cx="271243" cy="338521"/>
        </p:xfrm>
        <a:graphic>
          <a:graphicData uri="http://schemas.openxmlformats.org/presentationml/2006/ole">
            <p:oleObj spid="_x0000_s20483" name="Equation" r:id="rId6" imgW="88900" imgH="152400" progId="Equation.DSMT4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8129636" y="5064401"/>
          <a:ext cx="302667" cy="368332"/>
        </p:xfrm>
        <a:graphic>
          <a:graphicData uri="http://schemas.openxmlformats.org/presentationml/2006/ole">
            <p:oleObj spid="_x0000_s20484" name="Equation" r:id="rId7" imgW="114300" imgH="190500" progId="Equation.DSMT4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261078" y="5432733"/>
          <a:ext cx="271462" cy="338138"/>
        </p:xfrm>
        <a:graphic>
          <a:graphicData uri="http://schemas.openxmlformats.org/presentationml/2006/ole">
            <p:oleObj spid="_x0000_s20485" name="Equation" r:id="rId8" imgW="88900" imgH="152400" progId="Equation.DSMT4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6988391" y="5373326"/>
          <a:ext cx="991422" cy="646534"/>
        </p:xfrm>
        <a:graphic>
          <a:graphicData uri="http://schemas.openxmlformats.org/presentationml/2006/ole">
            <p:oleObj spid="_x0000_s20486" name="Equation" r:id="rId9" imgW="609600" imgH="3810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84102" y="21058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4102" y="24752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2577" y="28445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84102" y="32138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84102" y="358322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0643" y="24752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28071" y="2105898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28071" y="2844562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28071" y="321389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28071" y="358322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36665" y="1736566"/>
            <a:ext cx="12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4552270"/>
            <a:ext cx="8584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0000FF"/>
                </a:solidFill>
              </a:rPr>
              <a:t>each pair </a:t>
            </a:r>
            <a:r>
              <a:rPr lang="en-US" dirty="0" smtClean="0"/>
              <a:t>of nodes in a social network, consider </a:t>
            </a:r>
            <a:r>
              <a:rPr lang="en-US" dirty="0" smtClean="0">
                <a:solidFill>
                  <a:srgbClr val="0000FF"/>
                </a:solidFill>
              </a:rPr>
              <a:t>one of the shortest paths </a:t>
            </a:r>
            <a:r>
              <a:rPr lang="en-US" dirty="0" smtClean="0"/>
              <a:t>–- all nodes </a:t>
            </a:r>
          </a:p>
          <a:p>
            <a:r>
              <a:rPr lang="en-US" dirty="0" smtClean="0"/>
              <a:t>in this path </a:t>
            </a:r>
            <a:r>
              <a:rPr lang="en-US" dirty="0" smtClean="0">
                <a:solidFill>
                  <a:srgbClr val="0000FF"/>
                </a:solidFill>
              </a:rPr>
              <a:t>are intermediaries</a:t>
            </a:r>
            <a:r>
              <a:rPr lang="en-US" dirty="0" smtClean="0"/>
              <a:t>. The node that </a:t>
            </a:r>
            <a:r>
              <a:rPr lang="en-US" dirty="0" smtClean="0">
                <a:solidFill>
                  <a:srgbClr val="0000FF"/>
                </a:solidFill>
              </a:rPr>
              <a:t>belongs to the shortest paths between the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maximum number </a:t>
            </a:r>
            <a:r>
              <a:rPr lang="en-US" dirty="0" smtClean="0">
                <a:solidFill>
                  <a:srgbClr val="0000FF"/>
                </a:solidFill>
              </a:rPr>
              <a:t>of such communications</a:t>
            </a:r>
            <a:r>
              <a:rPr lang="en-US" dirty="0" smtClean="0"/>
              <a:t>, is a special node – it is a potential deal maker </a:t>
            </a:r>
          </a:p>
          <a:p>
            <a:r>
              <a:rPr lang="en-US" dirty="0" smtClean="0"/>
              <a:t>and is in a special position since most other nodes have to channel their communications </a:t>
            </a:r>
          </a:p>
          <a:p>
            <a:r>
              <a:rPr lang="en-US" dirty="0" smtClean="0"/>
              <a:t>through it.  Such a node has a high </a:t>
            </a:r>
            <a:r>
              <a:rPr lang="en-US" b="1" dirty="0" err="1" smtClean="0">
                <a:solidFill>
                  <a:srgbClr val="0000FF"/>
                </a:solidFill>
              </a:rPr>
              <a:t>betweenness</a:t>
            </a:r>
            <a:r>
              <a:rPr lang="en-US" b="1" dirty="0" smtClean="0">
                <a:solidFill>
                  <a:srgbClr val="0000FF"/>
                </a:solidFill>
              </a:rPr>
              <a:t> centrality.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Computing 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239" y="4369318"/>
            <a:ext cx="879294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From each </a:t>
            </a:r>
            <a:r>
              <a:rPr lang="en-US" sz="2400" dirty="0" smtClean="0">
                <a:solidFill>
                  <a:srgbClr val="0000FF"/>
                </a:solidFill>
              </a:rPr>
              <a:t>source</a:t>
            </a:r>
            <a:r>
              <a:rPr lang="en-US" sz="2400" dirty="0" smtClean="0"/>
              <a:t> node </a:t>
            </a:r>
            <a:r>
              <a:rPr lang="en-US" sz="2400" b="1" dirty="0" err="1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 to each </a:t>
            </a:r>
            <a:r>
              <a:rPr lang="en-US" sz="2400" dirty="0" smtClean="0">
                <a:solidFill>
                  <a:srgbClr val="0000FF"/>
                </a:solidFill>
              </a:rPr>
              <a:t>destination</a:t>
            </a:r>
            <a:r>
              <a:rPr lang="en-US" sz="2400" dirty="0" smtClean="0"/>
              <a:t> node </a:t>
            </a:r>
            <a:r>
              <a:rPr lang="en-US" sz="2400" b="1" dirty="0" err="1" smtClean="0">
                <a:solidFill>
                  <a:srgbClr val="0000FF"/>
                </a:solidFill>
              </a:rPr>
              <a:t>v</a:t>
            </a:r>
            <a:r>
              <a:rPr lang="en-US" sz="2400" dirty="0" smtClean="0"/>
              <a:t>, push 1 unit of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flow via shortest paths. If there are multiple shortest paths, then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flow will be evenly split. The amount of flow handled by a node or an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edge is a measure of its </a:t>
            </a:r>
            <a:r>
              <a:rPr lang="en-US" sz="2400" dirty="0" err="1" smtClean="0">
                <a:solidFill>
                  <a:srgbClr val="0000FF"/>
                </a:solidFill>
              </a:rPr>
              <a:t>betweenness</a:t>
            </a:r>
            <a:r>
              <a:rPr lang="en-US" sz="2400" dirty="0" smtClean="0">
                <a:solidFill>
                  <a:srgbClr val="0000FF"/>
                </a:solidFill>
              </a:rPr>
              <a:t> centrality.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Computing 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662847" y="2277690"/>
            <a:ext cx="556249" cy="5038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786478" y="2655557"/>
            <a:ext cx="314888" cy="10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00466" y="1931314"/>
            <a:ext cx="262381" cy="178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19096" y="4090369"/>
            <a:ext cx="4408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914066" y="3175121"/>
            <a:ext cx="346378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55534" y="2503360"/>
            <a:ext cx="304363" cy="157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226631" y="2204227"/>
            <a:ext cx="230919" cy="209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7378" y="2476137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62847" y="1740418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5534" y="4090369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34249" y="2134028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3691" y="3001933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95748" y="2009054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64150" y="4459701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Betweenness</a:t>
            </a:r>
            <a:r>
              <a:rPr lang="en-US" sz="2400" dirty="0" smtClean="0"/>
              <a:t> centrality of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with respect to (A, G)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9071" y="5262229"/>
            <a:ext cx="86715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If, each node sends 1 unit  of flow to every other node (excluding C),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then C will handle only 2. (1 +       +     )  = 4 units of flow. Why?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143" y="6062448"/>
            <a:ext cx="22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70392" y="6062448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>
            <a:off x="2823223" y="1417639"/>
            <a:ext cx="577242" cy="71638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5798633" y="1477331"/>
            <a:ext cx="577242" cy="71638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Computing 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464150" y="4690533"/>
            <a:ext cx="5986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dirty="0" err="1" smtClean="0"/>
              <a:t>betweenness</a:t>
            </a:r>
            <a:r>
              <a:rPr lang="en-US" sz="2400" dirty="0" smtClean="0"/>
              <a:t> centrality of node E?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851</Words>
  <Application>Microsoft Macintosh PowerPoint</Application>
  <PresentationFormat>On-screen Show (4:3)</PresentationFormat>
  <Paragraphs>114</Paragraphs>
  <Slides>22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Peer-to-Peer and Social Networks</vt:lpstr>
      <vt:lpstr>Centrality measures</vt:lpstr>
      <vt:lpstr>Degree centrality</vt:lpstr>
      <vt:lpstr>Closeness centrality</vt:lpstr>
      <vt:lpstr>Closeness centrality</vt:lpstr>
      <vt:lpstr>Betweenness centrality</vt:lpstr>
      <vt:lpstr>Computing betweenness centrality</vt:lpstr>
      <vt:lpstr>Computing betweenness centrality</vt:lpstr>
      <vt:lpstr>Computing betweenness centrality</vt:lpstr>
      <vt:lpstr>Community detection</vt:lpstr>
      <vt:lpstr>What is a community?</vt:lpstr>
      <vt:lpstr>What is a community?</vt:lpstr>
      <vt:lpstr>What is a community?</vt:lpstr>
      <vt:lpstr>What is a community?</vt:lpstr>
      <vt:lpstr>Community detection</vt:lpstr>
      <vt:lpstr>Girvan Newman method: An example</vt:lpstr>
      <vt:lpstr>Girvan Newman method: An example</vt:lpstr>
      <vt:lpstr>Girvan Newman method: An example</vt:lpstr>
      <vt:lpstr>Girvan Newman method: An example</vt:lpstr>
      <vt:lpstr>Another example</vt:lpstr>
      <vt:lpstr>Another example</vt:lpstr>
      <vt:lpstr>Another example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Office 2004 Test Drive User</cp:lastModifiedBy>
  <cp:revision>156</cp:revision>
  <dcterms:created xsi:type="dcterms:W3CDTF">2013-02-18T19:28:42Z</dcterms:created>
  <dcterms:modified xsi:type="dcterms:W3CDTF">2013-02-18T19:29:48Z</dcterms:modified>
</cp:coreProperties>
</file>