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embeddings/oleObject3.bin" ContentType="application/vnd.openxmlformats-officedocument.oleObject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embeddings/oleObject2.bin" ContentType="application/vnd.openxmlformats-officedocument.oleObject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66" r:id="rId9"/>
    <p:sldId id="273" r:id="rId10"/>
    <p:sldId id="275" r:id="rId11"/>
    <p:sldId id="276" r:id="rId12"/>
    <p:sldId id="277" r:id="rId13"/>
    <p:sldId id="278" r:id="rId14"/>
    <p:sldId id="279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6300" autoAdjust="0"/>
  </p:normalViewPr>
  <p:slideViewPr>
    <p:cSldViewPr snapToGrid="0" snapToObjects="1">
      <p:cViewPr varScale="1">
        <p:scale>
          <a:sx n="119" d="100"/>
          <a:sy n="119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ict"/><Relationship Id="rId4" Type="http://schemas.openxmlformats.org/officeDocument/2006/relationships/image" Target="../media/image4.pict"/><Relationship Id="rId5" Type="http://schemas.openxmlformats.org/officeDocument/2006/relationships/image" Target="../media/image5.pict"/><Relationship Id="rId6" Type="http://schemas.openxmlformats.org/officeDocument/2006/relationships/image" Target="../media/image6.pict"/><Relationship Id="rId1" Type="http://schemas.openxmlformats.org/officeDocument/2006/relationships/image" Target="../media/image1.pict"/><Relationship Id="rId2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ict"/><Relationship Id="rId2" Type="http://schemas.openxmlformats.org/officeDocument/2006/relationships/image" Target="../media/image10.pict"/><Relationship Id="rId3" Type="http://schemas.openxmlformats.org/officeDocument/2006/relationships/image" Target="../media/image11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ict"/><Relationship Id="rId4" Type="http://schemas.openxmlformats.org/officeDocument/2006/relationships/image" Target="../media/image13.pict"/><Relationship Id="rId1" Type="http://schemas.openxmlformats.org/officeDocument/2006/relationships/image" Target="../media/image9.pict"/><Relationship Id="rId2" Type="http://schemas.openxmlformats.org/officeDocument/2006/relationships/image" Target="../media/image10.pict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ict"/><Relationship Id="rId4" Type="http://schemas.openxmlformats.org/officeDocument/2006/relationships/image" Target="../media/image16.pict"/><Relationship Id="rId5" Type="http://schemas.openxmlformats.org/officeDocument/2006/relationships/image" Target="../media/image17.pict"/><Relationship Id="rId1" Type="http://schemas.openxmlformats.org/officeDocument/2006/relationships/image" Target="../media/image13.pict"/><Relationship Id="rId2" Type="http://schemas.openxmlformats.org/officeDocument/2006/relationships/image" Target="../media/image14.pict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ict"/><Relationship Id="rId4" Type="http://schemas.openxmlformats.org/officeDocument/2006/relationships/image" Target="../media/image21.pict"/><Relationship Id="rId5" Type="http://schemas.openxmlformats.org/officeDocument/2006/relationships/image" Target="../media/image22.pict"/><Relationship Id="rId6" Type="http://schemas.openxmlformats.org/officeDocument/2006/relationships/image" Target="../media/image23.pict"/><Relationship Id="rId7" Type="http://schemas.openxmlformats.org/officeDocument/2006/relationships/image" Target="../media/image24.pict"/><Relationship Id="rId8" Type="http://schemas.openxmlformats.org/officeDocument/2006/relationships/image" Target="../media/image25.pict"/><Relationship Id="rId9" Type="http://schemas.openxmlformats.org/officeDocument/2006/relationships/image" Target="../media/image26.pict"/><Relationship Id="rId10" Type="http://schemas.openxmlformats.org/officeDocument/2006/relationships/image" Target="../media/image27.pict"/><Relationship Id="rId1" Type="http://schemas.openxmlformats.org/officeDocument/2006/relationships/image" Target="../media/image17.pict"/><Relationship Id="rId2" Type="http://schemas.openxmlformats.org/officeDocument/2006/relationships/image" Target="../media/image19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ict"/><Relationship Id="rId2" Type="http://schemas.openxmlformats.org/officeDocument/2006/relationships/image" Target="../media/image29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9DC0-6B79-CD46-9B84-88DC2E53E41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8A9D5-D603-FA40-8141-399EF751F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8A9D5-D603-FA40-8141-399EF751FD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oleObject" Target="!OLE_LINK7" TargetMode="External"/><Relationship Id="rId12" Type="http://schemas.openxmlformats.org/officeDocument/2006/relationships/oleObject" Target="!OLE_LINK8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7.pdf"/><Relationship Id="rId4" Type="http://schemas.openxmlformats.org/officeDocument/2006/relationships/image" Target="../media/image8.png"/><Relationship Id="rId5" Type="http://schemas.openxmlformats.org/officeDocument/2006/relationships/oleObject" Target="Macintosh%20HD:Users:sukumarghosh:Desktop:SECOND_EDITION:Supporting%20doc:Social%20networks.docx!OLE_LINK3" TargetMode="External"/><Relationship Id="rId6" Type="http://schemas.openxmlformats.org/officeDocument/2006/relationships/image" Target="../media/image8.pdf"/><Relationship Id="rId7" Type="http://schemas.openxmlformats.org/officeDocument/2006/relationships/image" Target="../media/image10.png"/><Relationship Id="rId8" Type="http://schemas.openxmlformats.org/officeDocument/2006/relationships/oleObject" Target="Macintosh%20HD:Users:sukumarghosh:Desktop:SECOND_EDITION:Supporting%20doc:Social%20networks.docx!OLE_LINK4" TargetMode="External"/><Relationship Id="rId9" Type="http://schemas.openxmlformats.org/officeDocument/2006/relationships/oleObject" Target="Macintosh%20HD:Users:sukumarghosh:Desktop:SECOND_EDITION:Supporting%20doc:Social%20networks.docx!OLE_LINK5" TargetMode="External"/><Relationship Id="rId10" Type="http://schemas.openxmlformats.org/officeDocument/2006/relationships/oleObject" Target="!OLE_LINK6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4" Type="http://schemas.openxmlformats.org/officeDocument/2006/relationships/image" Target="../media/image8.png"/><Relationship Id="rId5" Type="http://schemas.openxmlformats.org/officeDocument/2006/relationships/oleObject" Target="Macintosh%20HD:Users:sukumarghosh:Desktop:SECOND_EDITION:Supporting%20doc:Social%20networks.docx!OLE_LINK1" TargetMode="External"/><Relationship Id="rId6" Type="http://schemas.openxmlformats.org/officeDocument/2006/relationships/oleObject" Target="Macintosh%20HD:Users:sukumarghosh:Desktop:SECOND_EDITION:Supporting%20doc:Social%20networks.docx!OLE_LINK2" TargetMode="External"/><Relationship Id="rId7" Type="http://schemas.openxmlformats.org/officeDocument/2006/relationships/oleObject" Target="Macintosh%20HD:Users:sukumarghosh:Desktop:SECOND_EDITION:Supporting%20doc:Social%20networks.docx!OLE_LINK9" TargetMode="External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4" Type="http://schemas.openxmlformats.org/officeDocument/2006/relationships/image" Target="../media/image14.png"/><Relationship Id="rId5" Type="http://schemas.openxmlformats.org/officeDocument/2006/relationships/oleObject" Target="!OLE_LINK1" TargetMode="External"/><Relationship Id="rId6" Type="http://schemas.openxmlformats.org/officeDocument/2006/relationships/oleObject" Target="!OLE_LINK2" TargetMode="External"/><Relationship Id="rId7" Type="http://schemas.openxmlformats.org/officeDocument/2006/relationships/oleObject" Target="!OLE_LINK10" TargetMode="External"/><Relationship Id="rId8" Type="http://schemas.openxmlformats.org/officeDocument/2006/relationships/oleObject" Target="!OLE_LINK11" TargetMode="External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4" Type="http://schemas.openxmlformats.org/officeDocument/2006/relationships/image" Target="../media/image8.png"/><Relationship Id="rId5" Type="http://schemas.openxmlformats.org/officeDocument/2006/relationships/oleObject" Target="Macintosh%20HD:Users:sukumarghosh:Desktop:SECOND_EDITION:Supporting%20doc:Social%20networks.docx!OLE_LINK11" TargetMode="External"/><Relationship Id="rId6" Type="http://schemas.openxmlformats.org/officeDocument/2006/relationships/oleObject" Target="Macintosh%20HD:Users:sukumarghosh:Desktop:SECOND_EDITION:Supporting%20doc:Social%20networks.docx!OLE_LINK12" TargetMode="External"/><Relationship Id="rId7" Type="http://schemas.openxmlformats.org/officeDocument/2006/relationships/image" Target="../media/image18.pdf"/><Relationship Id="rId8" Type="http://schemas.openxmlformats.org/officeDocument/2006/relationships/image" Target="../media/image20.png"/><Relationship Id="rId9" Type="http://schemas.openxmlformats.org/officeDocument/2006/relationships/oleObject" Target="!OLE_LINK14" TargetMode="External"/><Relationship Id="rId10" Type="http://schemas.openxmlformats.org/officeDocument/2006/relationships/oleObject" Target="!OLE_LINK15" TargetMode="External"/><Relationship Id="rId11" Type="http://schemas.openxmlformats.org/officeDocument/2006/relationships/oleObject" Target="!OLE_LINK16" TargetMode="External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.bin"/><Relationship Id="rId12" Type="http://schemas.openxmlformats.org/officeDocument/2006/relationships/oleObject" Target="!OLE_LINK24" TargetMode="External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Supporting%20doc:Social%20networks.docx!OLE_LINK16" TargetMode="External"/><Relationship Id="rId4" Type="http://schemas.openxmlformats.org/officeDocument/2006/relationships/oleObject" Target="!OLE_LINK17" TargetMode="External"/><Relationship Id="rId5" Type="http://schemas.openxmlformats.org/officeDocument/2006/relationships/oleObject" Target="!OLE_LINK18" TargetMode="External"/><Relationship Id="rId6" Type="http://schemas.openxmlformats.org/officeDocument/2006/relationships/oleObject" Target="!OLE_LINK19" TargetMode="External"/><Relationship Id="rId7" Type="http://schemas.openxmlformats.org/officeDocument/2006/relationships/oleObject" Target="!OLE_LINK20" TargetMode="External"/><Relationship Id="rId8" Type="http://schemas.openxmlformats.org/officeDocument/2006/relationships/oleObject" Target="!OLE_LINK21" TargetMode="External"/><Relationship Id="rId9" Type="http://schemas.openxmlformats.org/officeDocument/2006/relationships/oleObject" Target="!OLE_LINK22" TargetMode="External"/><Relationship Id="rId10" Type="http://schemas.openxmlformats.org/officeDocument/2006/relationships/oleObject" Target="!OLE_LINK2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oleObject3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Power law </a:t>
            </a:r>
            <a:r>
              <a:rPr lang="en-US" dirty="0" smtClean="0"/>
              <a:t>graphs</a:t>
            </a:r>
          </a:p>
          <a:p>
            <a:r>
              <a:rPr lang="en-US" dirty="0" smtClean="0"/>
              <a:t>Small world graphs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/>
              <a:t>Questions not </a:t>
            </a:r>
            <a:r>
              <a:rPr lang="en-US" b="1" dirty="0" smtClean="0"/>
              <a:t>answered by </a:t>
            </a:r>
            <a:r>
              <a:rPr lang="en-US" b="1" dirty="0" err="1" smtClean="0"/>
              <a:t>Milgram</a:t>
            </a:r>
            <a:endParaRPr lang="en-US" b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600" dirty="0">
                <a:solidFill>
                  <a:srgbClr val="000000"/>
                </a:solidFill>
                <a:latin typeface="Comic Sans MS" charset="0"/>
              </a:rPr>
              <a:t>	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Why </a:t>
            </a:r>
            <a:r>
              <a:rPr lang="en-US" sz="2600" b="1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six</a:t>
            </a:r>
            <a:r>
              <a:rPr lang="en-US" sz="26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 degrees of separation? </a:t>
            </a:r>
            <a:r>
              <a:rPr lang="en-US" sz="2600" dirty="0">
                <a:latin typeface="Calibri" charset="0"/>
                <a:ea typeface="Calibri" charset="0"/>
                <a:cs typeface="Calibri" charset="0"/>
              </a:rPr>
              <a:t>Any scientific reason? What properties do these social graphs have? Are there other situations in which this model is applicable?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endParaRPr lang="en-US" sz="2600" dirty="0">
              <a:solidFill>
                <a:srgbClr val="E80000"/>
              </a:solidFill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	Time to </a:t>
            </a:r>
            <a:r>
              <a:rPr lang="en-US" sz="2800" dirty="0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rPr>
              <a:t>reverse engineer</a:t>
            </a:r>
            <a:r>
              <a:rPr lang="en-US" sz="2800" dirty="0">
                <a:latin typeface="Calibri" charset="0"/>
                <a:ea typeface="Calibri" charset="0"/>
                <a:cs typeface="Calibri" charset="0"/>
              </a:rPr>
              <a:t> this.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What are small-world graphs</a:t>
            </a:r>
            <a:endParaRPr lang="en-US" b="1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</a:rPr>
              <a:t>	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Completely regular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			</a:t>
            </a:r>
            <a:r>
              <a:rPr lang="en-US" sz="24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Small-world graphs </a:t>
            </a:r>
            <a:r>
              <a:rPr lang="en-US" sz="2400" dirty="0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en-US" sz="2400" dirty="0" err="1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n</a:t>
            </a:r>
            <a:r>
              <a:rPr lang="en-US" sz="2400" dirty="0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&gt;&gt; </a:t>
            </a:r>
            <a:r>
              <a:rPr lang="en-US" sz="2400" dirty="0" err="1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 &gt;&gt; </a:t>
            </a:r>
            <a:r>
              <a:rPr lang="en-US" sz="2400" dirty="0" err="1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ln</a:t>
            </a:r>
            <a:r>
              <a:rPr lang="en-US" sz="2400" dirty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en-US" sz="2400" dirty="0" err="1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n</a:t>
            </a:r>
            <a:r>
              <a:rPr lang="en-US" sz="2400" dirty="0" smtClean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) </a:t>
            </a:r>
            <a:r>
              <a:rPr lang="en-US" sz="2400" dirty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&gt;&gt;1)</a:t>
            </a:r>
            <a:endParaRPr lang="en-US" sz="2400" dirty="0">
              <a:solidFill>
                <a:srgbClr val="E80000"/>
              </a:solidFill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				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			Completely random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 rot="2551538">
            <a:off x="2664034" y="2362225"/>
            <a:ext cx="766762" cy="304800"/>
          </a:xfrm>
          <a:prstGeom prst="rightArrow">
            <a:avLst>
              <a:gd name="adj1" fmla="val 50000"/>
              <a:gd name="adj2" fmla="val 938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2551538">
            <a:off x="4185100" y="3505548"/>
            <a:ext cx="925513" cy="304800"/>
          </a:xfrm>
          <a:prstGeom prst="rightArrow">
            <a:avLst>
              <a:gd name="adj1" fmla="val 50000"/>
              <a:gd name="adj2" fmla="val 938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71314" y="5236636"/>
            <a:ext cx="7615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n</a:t>
            </a:r>
            <a:r>
              <a:rPr lang="en-US" sz="2400" dirty="0" smtClean="0"/>
              <a:t> = number of nodes, </a:t>
            </a:r>
            <a:r>
              <a:rPr lang="en-US" sz="2400" dirty="0" err="1" smtClean="0"/>
              <a:t>k</a:t>
            </a:r>
            <a:r>
              <a:rPr lang="en-US" sz="2400" dirty="0" smtClean="0"/>
              <a:t>= number of neighbors of each node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Completely regular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9394" y="1747916"/>
            <a:ext cx="3886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2174558" y="6065043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A ring lattice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019756" y="2934563"/>
            <a:ext cx="1490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rPr>
              <a:t>n</a:t>
            </a:r>
            <a:r>
              <a:rPr lang="en-US" sz="2400" b="1" dirty="0" smtClean="0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rPr>
              <a:t>=20, </a:t>
            </a:r>
            <a:r>
              <a:rPr lang="en-US" sz="2400" b="1" dirty="0" err="1" smtClean="0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b="1" dirty="0" smtClean="0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rPr>
              <a:t>= 4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5417649" y="3681790"/>
            <a:ext cx="34804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 charset="0"/>
                <a:ea typeface="Calibri" charset="0"/>
                <a:cs typeface="Calibri" charset="0"/>
              </a:rPr>
              <a:t>High clustering coefficient</a:t>
            </a:r>
          </a:p>
          <a:p>
            <a:r>
              <a:rPr lang="en-US" sz="2400" b="1" dirty="0">
                <a:latin typeface="Calibri" charset="0"/>
                <a:ea typeface="Calibri" charset="0"/>
                <a:cs typeface="Calibri" charset="0"/>
              </a:rPr>
              <a:t>and high</a:t>
            </a:r>
            <a:r>
              <a:rPr lang="en-US" sz="2400" b="1" dirty="0" smtClean="0">
                <a:latin typeface="Calibri" charset="0"/>
                <a:ea typeface="Calibri" charset="0"/>
                <a:cs typeface="Calibri" charset="0"/>
              </a:rPr>
              <a:t> diameter L.</a:t>
            </a:r>
            <a:endParaRPr lang="en-US" sz="2400" b="1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b="1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b="1" dirty="0">
                <a:latin typeface="Calibri" charset="0"/>
                <a:ea typeface="Calibri" charset="0"/>
                <a:cs typeface="Calibri" charset="0"/>
              </a:rPr>
              <a:t>C = 3/6 = 1/2, L ~</a:t>
            </a:r>
            <a:r>
              <a:rPr lang="en-US" sz="2400" b="1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b="1" dirty="0" err="1" smtClean="0">
                <a:latin typeface="Calibri" charset="0"/>
                <a:ea typeface="Calibri" charset="0"/>
                <a:cs typeface="Calibri" charset="0"/>
              </a:rPr>
              <a:t>n/</a:t>
            </a:r>
            <a:r>
              <a:rPr lang="en-US" sz="2400" b="1" dirty="0" err="1">
                <a:latin typeface="Calibri" charset="0"/>
                <a:ea typeface="Calibri" charset="0"/>
                <a:cs typeface="Calibri" charset="0"/>
              </a:rPr>
              <a:t>k</a:t>
            </a:r>
            <a:endParaRPr lang="en-US" sz="2400" b="1" dirty="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Completely random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8721" y="1660111"/>
            <a:ext cx="381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67488" y="39608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361305" y="2590800"/>
            <a:ext cx="35067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LOW clustering coefficient</a:t>
            </a:r>
          </a:p>
          <a:p>
            <a:r>
              <a:rPr lang="en-US" sz="24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and LOW diameter.</a:t>
            </a:r>
          </a:p>
          <a:p>
            <a:endParaRPr lang="en-US" sz="2400" dirty="0">
              <a:solidFill>
                <a:srgbClr val="E80000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C ~ </a:t>
            </a:r>
            <a:r>
              <a:rPr lang="en-US" sz="2400" dirty="0" err="1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k/n</a:t>
            </a:r>
            <a:r>
              <a:rPr lang="en-US" sz="2400" dirty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, L ~</a:t>
            </a:r>
            <a:r>
              <a:rPr lang="en-US" sz="2400" dirty="0" smtClean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 (log </a:t>
            </a:r>
            <a:r>
              <a:rPr lang="en-US" sz="2400" dirty="0" err="1" smtClean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n</a:t>
            </a:r>
            <a:r>
              <a:rPr lang="en-US" sz="2400" dirty="0" smtClean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)/(log </a:t>
            </a:r>
            <a:r>
              <a:rPr lang="en-US" sz="2400" dirty="0" err="1" smtClean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 smtClean="0">
                <a:solidFill>
                  <a:srgbClr val="E80000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400" dirty="0">
              <a:solidFill>
                <a:srgbClr val="E8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Small-world </a:t>
            </a:r>
            <a:r>
              <a:rPr lang="en-US" b="1" dirty="0"/>
              <a:t>graphs</a:t>
            </a: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018979"/>
            <a:ext cx="7010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27967" y="1417638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Start with the regular graph, and with probability </a:t>
            </a:r>
            <a:r>
              <a:rPr lang="en-US" sz="2400" i="1" dirty="0" err="1"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en-US" sz="2400" i="1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latin typeface="Calibri" charset="0"/>
                <a:ea typeface="Calibri" charset="0"/>
                <a:cs typeface="Calibri" charset="0"/>
              </a:rPr>
              <a:t>rewire </a:t>
            </a:r>
            <a:r>
              <a:rPr lang="en-US" sz="2400" dirty="0">
                <a:solidFill>
                  <a:schemeClr val="hlink"/>
                </a:solidFill>
                <a:latin typeface="Calibri" charset="0"/>
                <a:ea typeface="Calibri" charset="0"/>
                <a:cs typeface="Calibri" charset="0"/>
              </a:rPr>
              <a:t>each link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to a randomly selected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node. It results in </a:t>
            </a:r>
            <a:r>
              <a:rPr lang="en-US" sz="2400" dirty="0" smtClean="0">
                <a:solidFill>
                  <a:schemeClr val="hlink"/>
                </a:solidFill>
                <a:latin typeface="Calibri" charset="0"/>
                <a:ea typeface="Calibri" charset="0"/>
                <a:cs typeface="Calibri" charset="0"/>
              </a:rPr>
              <a:t>a graph that has high clustering coefficient but low diameter </a:t>
            </a:r>
            <a:r>
              <a:rPr lang="en-US" sz="2400" dirty="0" smtClean="0">
                <a:solidFill>
                  <a:schemeClr val="hlink"/>
                </a:solidFill>
                <a:latin typeface="Comic Sans MS" charset="0"/>
              </a:rPr>
              <a:t>…</a:t>
            </a:r>
            <a:endParaRPr lang="en-US" sz="2400" dirty="0" smtClean="0">
              <a:latin typeface="Comic Sans MS" charset="0"/>
            </a:endParaRP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Small-world graphs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121" y="2120899"/>
            <a:ext cx="5645959" cy="375929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5400000">
            <a:off x="4835629" y="2461605"/>
            <a:ext cx="341499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3841558" y="4130007"/>
            <a:ext cx="232646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07173" y="3180212"/>
            <a:ext cx="1204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Small-world</a:t>
            </a:r>
          </a:p>
          <a:p>
            <a:r>
              <a:rPr lang="en-US" dirty="0" smtClean="0"/>
              <a:t>properties hold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4740" y="1941895"/>
            <a:ext cx="8451953" cy="2831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Barabási</a:t>
            </a:r>
            <a:r>
              <a:rPr lang="en-US" sz="2400" dirty="0" smtClean="0"/>
              <a:t> and Albert showed that when large networks are formed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by the rules of </a:t>
            </a:r>
            <a:r>
              <a:rPr lang="en-US" sz="2400" dirty="0" smtClean="0">
                <a:solidFill>
                  <a:srgbClr val="0000FF"/>
                </a:solidFill>
              </a:rPr>
              <a:t>preferential attachment </a:t>
            </a:r>
            <a:r>
              <a:rPr lang="en-US" sz="2400" dirty="0" smtClean="0"/>
              <a:t>, the resulting graph shows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 power-law distribution of the node degrees.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We will derive it in the class, so follow the lecture.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862798" y="1625043"/>
            <a:ext cx="4895083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56506" y="5380934"/>
            <a:ext cx="67544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probability that the new node connects with an existing node      =</a:t>
            </a:r>
          </a:p>
          <a:p>
            <a:endParaRPr lang="en-US" dirty="0" smtClean="0"/>
          </a:p>
          <a:p>
            <a:r>
              <a:rPr lang="en-US" dirty="0" smtClean="0"/>
              <a:t>Since                         	      and                                    so </a:t>
            </a:r>
            <a:endParaRPr lang="en-US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7311312" y="5380933"/>
          <a:ext cx="857346" cy="369333"/>
        </p:xfrm>
        <a:graphic>
          <a:graphicData uri="http://schemas.openxmlformats.org/presentationml/2006/ole">
            <p:oleObj spid="_x0000_s17412" name="Document" r:id="rId5" imgW="469900" imgH="203200" progId="Word.Document.12">
              <p:link updateAutomatic="1"/>
            </p:oleObj>
          </a:graphicData>
        </a:graphic>
      </p:graphicFrame>
      <p:pic>
        <p:nvPicPr>
          <p:cNvPr id="10" name="Picture 9"/>
          <p:cNvPicPr/>
          <p:nvPr/>
        </p:nvPicPr>
        <mc:AlternateContent xmlns:ma="http://schemas.microsoft.com/office/mac/drawingml/2008/main">
          <mc:Choice Requires="ma">
            <p:blipFill>
              <a:blip r:embed="rId6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6834121" y="5380934"/>
            <a:ext cx="280475" cy="306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047899" y="3144072"/>
          <a:ext cx="1414807" cy="491832"/>
        </p:xfrm>
        <a:graphic>
          <a:graphicData uri="http://schemas.openxmlformats.org/presentationml/2006/ole">
            <p:oleObj spid="_x0000_s17413" name="Document" r:id="rId8" imgW="673100" imgH="190500" progId="Word.Document.12">
              <p:link updateAutomatic="1"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56506" y="4896650"/>
            <a:ext cx="2008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Degree of node     = </a:t>
            </a:r>
            <a:endParaRPr lang="en-US" dirty="0"/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665402" y="4902061"/>
          <a:ext cx="525128" cy="478872"/>
        </p:xfrm>
        <a:graphic>
          <a:graphicData uri="http://schemas.openxmlformats.org/presentationml/2006/ole">
            <p:oleObj spid="_x0000_s17414" name="Document" r:id="rId9" imgW="279400" imgH="203200" progId="Word.Document.12">
              <p:link updateAutomatic="1"/>
            </p:oleObj>
          </a:graphicData>
        </a:graphic>
      </p:graphicFrame>
      <p:pic>
        <p:nvPicPr>
          <p:cNvPr id="14" name="Picture 13"/>
          <p:cNvPicPr/>
          <p:nvPr/>
        </p:nvPicPr>
        <mc:AlternateContent xmlns:ma="http://schemas.microsoft.com/office/mac/drawingml/2008/main">
          <mc:Choice Requires="ma">
            <p:blipFill>
              <a:blip r:embed="rId6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2216727" y="4896402"/>
            <a:ext cx="280475" cy="364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353126" y="5948663"/>
          <a:ext cx="1455859" cy="659123"/>
        </p:xfrm>
        <a:graphic>
          <a:graphicData uri="http://schemas.openxmlformats.org/presentationml/2006/ole">
            <p:oleObj spid="_x0000_s17415" name="Document" r:id="rId10" imgW="863600" imgH="355600" progId="Word.Document.12">
              <p:link updateAutomatic="1"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462706" y="5910564"/>
          <a:ext cx="1552570" cy="697222"/>
        </p:xfrm>
        <a:graphic>
          <a:graphicData uri="http://schemas.openxmlformats.org/presentationml/2006/ole">
            <p:oleObj spid="_x0000_s17416" name="Document" r:id="rId11" imgW="927100" imgH="355600" progId="Word.Document.12">
              <p:link updateAutomatic="1"/>
            </p:oleObj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5478754" y="5750266"/>
          <a:ext cx="811787" cy="697222"/>
        </p:xfrm>
        <a:graphic>
          <a:graphicData uri="http://schemas.openxmlformats.org/presentationml/2006/ole">
            <p:oleObj spid="_x0000_s17417" name="Document" r:id="rId12" imgW="457200" imgH="393700" progId="Word.Document.12">
              <p:link updateAutomatic="1"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884648" y="2550563"/>
            <a:ext cx="2853328" cy="1731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At </a:t>
            </a:r>
            <a:r>
              <a:rPr lang="en-US" dirty="0" err="1" smtClean="0"/>
              <a:t>t</a:t>
            </a:r>
            <a:r>
              <a:rPr lang="en-US" dirty="0" smtClean="0"/>
              <a:t> = 0,  there are no nodes.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At </a:t>
            </a:r>
            <a:r>
              <a:rPr lang="en-US" dirty="0" err="1" smtClean="0"/>
              <a:t>t</a:t>
            </a:r>
            <a:r>
              <a:rPr lang="en-US" dirty="0" smtClean="0"/>
              <a:t> = 1, one node appears.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Thereafter, each time unit,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new node is added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57881" y="2550564"/>
            <a:ext cx="2980095" cy="1883326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2217053" y="1625043"/>
            <a:ext cx="5564159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539926" y="5289456"/>
          <a:ext cx="4935856" cy="871711"/>
        </p:xfrm>
        <a:graphic>
          <a:graphicData uri="http://schemas.openxmlformats.org/presentationml/2006/ole">
            <p:oleObj spid="_x0000_s18434" name="Document" r:id="rId5" imgW="2247900" imgH="393700" progId="Word.Document.12">
              <p:link updateAutomatic="1"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151577" y="5542362"/>
          <a:ext cx="1388349" cy="465974"/>
        </p:xfrm>
        <a:graphic>
          <a:graphicData uri="http://schemas.openxmlformats.org/presentationml/2006/ole">
            <p:oleObj spid="_x0000_s18435" name="Document" r:id="rId6" imgW="596900" imgH="203200" progId="Word.Document.12">
              <p:link updateAutomatic="1"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151576" y="4573794"/>
          <a:ext cx="1065477" cy="538093"/>
        </p:xfrm>
        <a:graphic>
          <a:graphicData uri="http://schemas.openxmlformats.org/presentationml/2006/ole">
            <p:oleObj spid="_x0000_s18436" name="Document" r:id="rId7" imgW="406400" imgH="203200" progId="Word.Document.12">
              <p:link updateAutomatic="1"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17052" y="4573794"/>
            <a:ext cx="6469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number of nodes with </a:t>
            </a:r>
            <a:r>
              <a:rPr lang="en-US" sz="2400" dirty="0" smtClean="0">
                <a:solidFill>
                  <a:srgbClr val="0000FF"/>
                </a:solidFill>
              </a:rPr>
              <a:t>degree </a:t>
            </a:r>
            <a:r>
              <a:rPr lang="en-US" sz="2400" dirty="0" err="1" smtClean="0">
                <a:solidFill>
                  <a:srgbClr val="0000FF"/>
                </a:solidFill>
              </a:rPr>
              <a:t>k</a:t>
            </a:r>
            <a:r>
              <a:rPr lang="en-US" sz="2400" dirty="0" smtClean="0"/>
              <a:t> after time </a:t>
            </a:r>
            <a:r>
              <a:rPr lang="en-US" sz="2400" dirty="0" smtClean="0">
                <a:solidFill>
                  <a:srgbClr val="0000FF"/>
                </a:solidFill>
              </a:rPr>
              <a:t>step </a:t>
            </a:r>
            <a:r>
              <a:rPr lang="en-US" sz="2400" dirty="0" err="1" smtClean="0">
                <a:solidFill>
                  <a:srgbClr val="0000FF"/>
                </a:solidFill>
              </a:rPr>
              <a:t>t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979378" y="1625043"/>
            <a:ext cx="5026038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539926" y="4643744"/>
          <a:ext cx="4935856" cy="871711"/>
        </p:xfrm>
        <a:graphic>
          <a:graphicData uri="http://schemas.openxmlformats.org/presentationml/2006/ole">
            <p:oleObj spid="_x0000_s19458" name="Document" r:id="rId5" imgW="2247900" imgH="393700" progId="Word.Document.12">
              <p:link updateAutomatic="1"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151577" y="4823482"/>
          <a:ext cx="1388349" cy="465974"/>
        </p:xfrm>
        <a:graphic>
          <a:graphicData uri="http://schemas.openxmlformats.org/presentationml/2006/ole">
            <p:oleObj spid="_x0000_s19459" name="Document" r:id="rId6" imgW="596900" imgH="203200" progId="Word.Document.12">
              <p:link updateAutomatic="1"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177615" y="2168516"/>
          <a:ext cx="1883418" cy="828664"/>
        </p:xfrm>
        <a:graphic>
          <a:graphicData uri="http://schemas.openxmlformats.org/presentationml/2006/ole">
            <p:oleObj spid="_x0000_s19461" name="Document" r:id="rId7" imgW="965200" imgH="393700" progId="Word.Document.12">
              <p:link updateAutomatic="1"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26953" y="2997180"/>
            <a:ext cx="321704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is then fraction of nodes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with degree </a:t>
            </a:r>
            <a:r>
              <a:rPr lang="en-US" sz="2400" dirty="0" err="1" smtClean="0"/>
              <a:t>k</a:t>
            </a:r>
            <a:r>
              <a:rPr lang="en-US" sz="2400" dirty="0" smtClean="0"/>
              <a:t> at time </a:t>
            </a:r>
            <a:r>
              <a:rPr lang="en-US" sz="2400" dirty="0" err="1" smtClean="0"/>
              <a:t>t</a:t>
            </a:r>
            <a:endParaRPr lang="en-US" sz="2400" dirty="0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79378" y="5515456"/>
          <a:ext cx="6953470" cy="844808"/>
        </p:xfrm>
        <a:graphic>
          <a:graphicData uri="http://schemas.openxmlformats.org/presentationml/2006/ole">
            <p:oleObj spid="_x0000_s19462" name="Document" r:id="rId8" imgW="3746500" imgH="393700" progId="Word.Document.12">
              <p:link updateAutomatic="1"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5926953" y="2168516"/>
            <a:ext cx="3080968" cy="229231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mc:AlternateContent xmlns:ma="http://schemas.microsoft.com/office/mac/drawingml/2008/main">
          <mc:Choice Requires="ma">
            <p:blipFill>
              <a:blip r:embed="rId3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151577" y="1625043"/>
            <a:ext cx="5026038" cy="247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79377" y="4487697"/>
          <a:ext cx="6953470" cy="844808"/>
        </p:xfrm>
        <a:graphic>
          <a:graphicData uri="http://schemas.openxmlformats.org/presentationml/2006/ole">
            <p:oleObj spid="_x0000_s20485" name="Document" r:id="rId5" imgW="3746500" imgH="393700" progId="Word.Document.12">
              <p:link updateAutomatic="1"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6660740" y="2453705"/>
          <a:ext cx="1382195" cy="521951"/>
        </p:xfrm>
        <a:graphic>
          <a:graphicData uri="http://schemas.openxmlformats.org/presentationml/2006/ole">
            <p:oleObj spid="_x0000_s20486" name="Document" r:id="rId6" imgW="457200" imgH="177800" progId="Word.Document.12">
              <p:link updateAutomatic="1"/>
            </p:oleObj>
          </a:graphicData>
        </a:graphic>
      </p:graphicFrame>
      <p:pic>
        <p:nvPicPr>
          <p:cNvPr id="11" name="Picture 10"/>
          <p:cNvPicPr/>
          <p:nvPr/>
        </p:nvPicPr>
        <mc:AlternateContent xmlns:ma="http://schemas.microsoft.com/office/mac/drawingml/2008/main">
          <mc:Choice Requires="ma">
            <p:blipFill>
              <a:blip r:embed="rId7"/>
              <a:srcRect/>
              <a:stretch>
                <a:fillRect/>
              </a:stretch>
            </p:blipFill>
          </mc:Choice>
          <mc:Fallback xmlns:ma="http://schemas.microsoft.com/office/mac/drawingml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6177615" y="3131703"/>
            <a:ext cx="2467714" cy="52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177615" y="2453705"/>
            <a:ext cx="483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328288" y="3869438"/>
            <a:ext cx="950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Call  it </a:t>
            </a:r>
            <a:endParaRPr lang="en-US" sz="2400" dirty="0"/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7278638" y="3915605"/>
          <a:ext cx="764297" cy="415498"/>
        </p:xfrm>
        <a:graphic>
          <a:graphicData uri="http://schemas.openxmlformats.org/presentationml/2006/ole">
            <p:oleObj spid="_x0000_s20488" name="Document" r:id="rId9" imgW="330200" imgH="203200" progId="Word.Document.12">
              <p:link updateAutomatic="1"/>
            </p:oleObj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979377" y="5332505"/>
          <a:ext cx="4100474" cy="769474"/>
        </p:xfrm>
        <a:graphic>
          <a:graphicData uri="http://schemas.openxmlformats.org/presentationml/2006/ole">
            <p:oleObj spid="_x0000_s20489" name="Document" r:id="rId10" imgW="2184400" imgH="393700" progId="Word.Document.12">
              <p:link updateAutomatic="1"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979377" y="6101979"/>
          <a:ext cx="2260104" cy="756021"/>
        </p:xfrm>
        <a:graphic>
          <a:graphicData uri="http://schemas.openxmlformats.org/presentationml/2006/ole">
            <p:oleObj spid="_x0000_s20490" name="Document" r:id="rId11" imgW="1358900" imgH="393700" progId="Word.Document.12">
              <p:link updateAutomatic="1"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5998165" y="2453705"/>
            <a:ext cx="2988410" cy="2033992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Preferential attachment</a:t>
            </a:r>
            <a:endParaRPr lang="en-US" b="1" dirty="0"/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322870" y="1775709"/>
          <a:ext cx="2260104" cy="756021"/>
        </p:xfrm>
        <a:graphic>
          <a:graphicData uri="http://schemas.openxmlformats.org/presentationml/2006/ole">
            <p:oleObj spid="_x0000_s21510" name="Document" r:id="rId3" imgW="1358900" imgH="393700" progId="Word.Document.12">
              <p:link updateAutomatic="1"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22870" y="2755038"/>
          <a:ext cx="4520208" cy="673962"/>
        </p:xfrm>
        <a:graphic>
          <a:graphicData uri="http://schemas.openxmlformats.org/presentationml/2006/ole">
            <p:oleObj spid="_x0000_s21511" name="Document" r:id="rId4" imgW="2565400" imgH="393700" progId="Word.Document.12">
              <p:link updateAutomatic="1"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22870" y="3723606"/>
          <a:ext cx="2260104" cy="774855"/>
        </p:xfrm>
        <a:graphic>
          <a:graphicData uri="http://schemas.openxmlformats.org/presentationml/2006/ole">
            <p:oleObj spid="_x0000_s21512" name="Document" r:id="rId5" imgW="1384300" imgH="419100" progId="Word.Document.12">
              <p:link updateAutomatic="1"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338148" y="1756875"/>
          <a:ext cx="3805852" cy="774855"/>
        </p:xfrm>
        <a:graphic>
          <a:graphicData uri="http://schemas.openxmlformats.org/presentationml/2006/ole">
            <p:oleObj spid="_x0000_s21513" name="Document" r:id="rId6" imgW="1917700" imgH="393700" progId="Word.Document.12">
              <p:link updateAutomatic="1"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5338147" y="2531730"/>
          <a:ext cx="3805853" cy="700420"/>
        </p:xfrm>
        <a:graphic>
          <a:graphicData uri="http://schemas.openxmlformats.org/presentationml/2006/ole">
            <p:oleObj spid="_x0000_s21514" name="Document" r:id="rId7" imgW="2349500" imgH="393700" progId="Word.Document.12">
              <p:link updateAutomatic="1"/>
            </p:oleObj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338147" y="3428999"/>
          <a:ext cx="2959660" cy="423750"/>
        </p:xfrm>
        <a:graphic>
          <a:graphicData uri="http://schemas.openxmlformats.org/presentationml/2006/ole">
            <p:oleObj spid="_x0000_s21515" name="Document" r:id="rId8" imgW="1943100" imgH="203200" progId="Word.Document.12">
              <p:link updateAutomatic="1"/>
            </p:oleObj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5338148" y="4111032"/>
          <a:ext cx="1076240" cy="731807"/>
        </p:xfrm>
        <a:graphic>
          <a:graphicData uri="http://schemas.openxmlformats.org/presentationml/2006/ole">
            <p:oleObj spid="_x0000_s21516" name="Document" r:id="rId9" imgW="558800" imgH="393700" progId="Word.Document.12">
              <p:link updateAutomatic="1"/>
            </p:oleObj>
          </a:graphicData>
        </a:graphic>
      </p:graphicFrame>
      <p:cxnSp>
        <p:nvCxnSpPr>
          <p:cNvPr id="19" name="Straight Connector 18"/>
          <p:cNvCxnSpPr/>
          <p:nvPr/>
        </p:nvCxnSpPr>
        <p:spPr>
          <a:xfrm rot="5400000">
            <a:off x="2879840" y="3901178"/>
            <a:ext cx="425093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22870" y="4633289"/>
          <a:ext cx="2561452" cy="801454"/>
        </p:xfrm>
        <a:graphic>
          <a:graphicData uri="http://schemas.openxmlformats.org/presentationml/2006/ole">
            <p:oleObj spid="_x0000_s21517" name="Document" r:id="rId10" imgW="1346200" imgH="419100" progId="Word.Document.12">
              <p:link updateAutomatic="1"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22428" y="5569814"/>
            <a:ext cx="2271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is of the order of </a:t>
            </a:r>
            <a:endParaRPr lang="en-US" sz="2400" dirty="0"/>
          </a:p>
        </p:txBody>
      </p:sp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322870" y="5573852"/>
          <a:ext cx="699558" cy="457627"/>
        </p:xfrm>
        <a:graphic>
          <a:graphicData uri="http://schemas.openxmlformats.org/presentationml/2006/ole">
            <p:oleObj spid="_x0000_s21518" name="Equation" r:id="rId11" imgW="330200" imgH="203200" progId="Equation.DSMT4">
              <p:embed/>
            </p:oleObj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3294353" y="5434742"/>
          <a:ext cx="440197" cy="742569"/>
        </p:xfrm>
        <a:graphic>
          <a:graphicData uri="http://schemas.openxmlformats.org/presentationml/2006/ole">
            <p:oleObj spid="_x0000_s21519" name="Document" r:id="rId12" imgW="215900" imgH="393700" progId="Word.Document.12">
              <p:link updateAutomatic="1"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83081" y="5218536"/>
            <a:ext cx="3808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Before time step (t+1), the new node</a:t>
            </a:r>
          </a:p>
          <a:p>
            <a:r>
              <a:rPr lang="en-US" dirty="0" smtClean="0"/>
              <a:t> is the only node with degree 0, and its</a:t>
            </a:r>
          </a:p>
          <a:p>
            <a:r>
              <a:rPr lang="en-US" dirty="0" smtClean="0"/>
              <a:t>degree will change to 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16105" y="1776503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Other properties of power law graphs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2157" y="1645478"/>
            <a:ext cx="9110186" cy="3939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Graphs following a power-law distribution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have a small diameter </a:t>
            </a:r>
            <a:r>
              <a:rPr lang="en-US" sz="2400" i="1" dirty="0" smtClean="0"/>
              <a:t>                     </a:t>
            </a:r>
            <a:r>
              <a:rPr lang="en-US" sz="2400" dirty="0" smtClean="0"/>
              <a:t>         (</a:t>
            </a:r>
            <a:r>
              <a:rPr lang="en-US" sz="2400" dirty="0" err="1" smtClean="0"/>
              <a:t>n</a:t>
            </a:r>
            <a:r>
              <a:rPr lang="en-US" sz="2400" dirty="0" smtClean="0"/>
              <a:t> = number of nodes).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The clustering coefficient decreases as the node degree increases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(power law)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/>
              <a:t>  Graphs following a power-law distribution tend to be highly resilient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 to random edge removal, but quite vulnerable to targeted attacks on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    the hubs.</a:t>
            </a:r>
            <a:endParaRPr lang="en-US" sz="2400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839515" y="1778000"/>
          <a:ext cx="2354746" cy="530087"/>
        </p:xfrm>
        <a:graphic>
          <a:graphicData uri="http://schemas.openxmlformats.org/presentationml/2006/ole">
            <p:oleObj spid="_x0000_s24578" name="Equation" r:id="rId3" imgW="1308100" imgH="228600" progId="Equation.DSMT4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357217" y="2308088"/>
          <a:ext cx="1893846" cy="508000"/>
        </p:xfrm>
        <a:graphic>
          <a:graphicData uri="http://schemas.openxmlformats.org/presentationml/2006/ole">
            <p:oleObj spid="_x0000_s24579" name="Equation" r:id="rId4" imgW="635000" imgH="1651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small-world model</a:t>
            </a:r>
            <a:endParaRPr lang="en-US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28840"/>
            <a:ext cx="8686800" cy="367111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+mj-lt"/>
              </a:rPr>
              <a:t>Due to </a:t>
            </a:r>
            <a:r>
              <a:rPr lang="en-US" sz="2400" b="1" dirty="0" smtClean="0">
                <a:solidFill>
                  <a:srgbClr val="0000FF"/>
                </a:solidFill>
                <a:latin typeface="+mj-lt"/>
              </a:rPr>
              <a:t>Watts </a:t>
            </a:r>
            <a:r>
              <a:rPr lang="en-US" sz="2400" b="1" dirty="0" smtClean="0">
                <a:solidFill>
                  <a:srgbClr val="0000FF"/>
                </a:solidFill>
                <a:latin typeface="+mj-lt"/>
              </a:rPr>
              <a:t>and </a:t>
            </a:r>
            <a:r>
              <a:rPr lang="en-US" sz="2400" b="1" dirty="0" err="1" smtClean="0">
                <a:solidFill>
                  <a:srgbClr val="0000FF"/>
                </a:solidFill>
                <a:latin typeface="+mj-lt"/>
              </a:rPr>
              <a:t>Strogatz</a:t>
            </a:r>
            <a:r>
              <a:rPr lang="en-US" sz="2400" b="1" dirty="0" smtClean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+mj-lt"/>
              </a:rPr>
              <a:t>(1998) </a:t>
            </a:r>
          </a:p>
          <a:p>
            <a:pPr eaLnBrk="1" hangingPunct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	They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 followed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up on </a:t>
            </a:r>
            <a:r>
              <a:rPr lang="en-US" sz="2400" dirty="0" err="1" smtClean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Milgram’s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 work and reason about why there is a small degree of separation between individuals in a social network. Research </a:t>
            </a:r>
            <a:r>
              <a:rPr lang="en-US" sz="2400" dirty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originally inspired by Watt’s efforts to understand the </a:t>
            </a:r>
            <a:r>
              <a:rPr lang="en-US" sz="2400" dirty="0">
                <a:solidFill>
                  <a:srgbClr val="E80000"/>
                </a:solidFill>
                <a:latin typeface="+mj-lt"/>
                <a:ea typeface="Calibri" charset="0"/>
                <a:cs typeface="Calibri" charset="0"/>
              </a:rPr>
              <a:t>synchronization</a:t>
            </a:r>
            <a:r>
              <a:rPr lang="en-US" sz="2400" dirty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 of </a:t>
            </a:r>
            <a:r>
              <a:rPr lang="en-US" sz="2400" dirty="0">
                <a:solidFill>
                  <a:srgbClr val="002BB8"/>
                </a:solidFill>
                <a:latin typeface="+mj-lt"/>
                <a:ea typeface="Calibri" charset="0"/>
                <a:cs typeface="Calibri" charset="0"/>
              </a:rPr>
              <a:t>cricket</a:t>
            </a:r>
            <a:r>
              <a:rPr lang="en-US" sz="2400" dirty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 </a:t>
            </a:r>
            <a:r>
              <a:rPr lang="en-US" sz="2400" dirty="0">
                <a:solidFill>
                  <a:srgbClr val="002BB8"/>
                </a:solidFill>
                <a:latin typeface="+mj-lt"/>
                <a:ea typeface="Calibri" charset="0"/>
                <a:cs typeface="Calibri" charset="0"/>
              </a:rPr>
              <a:t>chirps</a:t>
            </a:r>
            <a:r>
              <a:rPr lang="en-US" sz="2400" dirty="0">
                <a:solidFill>
                  <a:srgbClr val="000000"/>
                </a:solidFill>
                <a:latin typeface="+mj-lt"/>
                <a:ea typeface="Calibri" charset="0"/>
                <a:cs typeface="Calibri" charset="0"/>
              </a:rPr>
              <a:t>, which show a high degree of coordination over long ranges, as though the insects are being guided by an invisible conductor.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946468" y="5612658"/>
            <a:ext cx="6529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folHlink"/>
                </a:solidFill>
                <a:latin typeface="Calibri" charset="0"/>
                <a:ea typeface="Calibri" charset="0"/>
                <a:cs typeface="Calibri" charset="0"/>
              </a:rPr>
              <a:t>Disease spreads faster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over a small-world network</a:t>
            </a:r>
            <a:r>
              <a:rPr lang="en-US" sz="2400" dirty="0">
                <a:latin typeface="Comic Sans MS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543</Words>
  <Application>Microsoft Macintosh PowerPoint</Application>
  <PresentationFormat>On-screen Show (4:3)</PresentationFormat>
  <Paragraphs>73</Paragraphs>
  <Slides>15</Slides>
  <Notes>1</Notes>
  <HiddenSlides>0</HiddenSlides>
  <MMClips>0</MMClips>
  <ScaleCrop>false</ScaleCrop>
  <HeadingPairs>
    <vt:vector size="8" baseType="variant">
      <vt:variant>
        <vt:lpstr>Design Template</vt:lpstr>
      </vt:variant>
      <vt:variant>
        <vt:i4>1</vt:i4>
      </vt:variant>
      <vt:variant>
        <vt:lpstr>Links</vt:lpstr>
      </vt:variant>
      <vt:variant>
        <vt:i4>27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44" baseType="lpstr">
      <vt:lpstr>Office Theme</vt:lpstr>
      <vt:lpstr>Macintosh HD:Users:sukumarghosh:Desktop:SECOND_EDITION:Supporting doc:Social networks.docx!OLE_LINK3</vt:lpstr>
      <vt:lpstr>Macintosh HD:Users:sukumarghosh:Desktop:SECOND_EDITION:Supporting doc:Social networks.docx!OLE_LINK4</vt:lpstr>
      <vt:lpstr>Macintosh HD:Users:sukumarghosh:Desktop:SECOND_EDITION:Supporting doc:Social networks.docx!OLE_LINK5</vt:lpstr>
      <vt:lpstr>!OLE_LINK6</vt:lpstr>
      <vt:lpstr>!OLE_LINK7</vt:lpstr>
      <vt:lpstr>!OLE_LINK8</vt:lpstr>
      <vt:lpstr>Macintosh HD:Users:sukumarghosh:Desktop:SECOND_EDITION:Supporting doc:Social networks.docx!OLE_LINK1</vt:lpstr>
      <vt:lpstr>Macintosh HD:Users:sukumarghosh:Desktop:SECOND_EDITION:Supporting doc:Social networks.docx!OLE_LINK2</vt:lpstr>
      <vt:lpstr>Macintosh HD:Users:sukumarghosh:Desktop:SECOND_EDITION:Supporting doc:Social networks.docx!OLE_LINK9</vt:lpstr>
      <vt:lpstr>!OLE_LINK1</vt:lpstr>
      <vt:lpstr>!OLE_LINK2</vt:lpstr>
      <vt:lpstr>!OLE_LINK10</vt:lpstr>
      <vt:lpstr>!OLE_LINK11</vt:lpstr>
      <vt:lpstr>Macintosh HD:Users:sukumarghosh:Desktop:SECOND_EDITION:Supporting doc:Social networks.docx!OLE_LINK11</vt:lpstr>
      <vt:lpstr>Macintosh HD:Users:sukumarghosh:Desktop:SECOND_EDITION:Supporting doc:Social networks.docx!OLE_LINK12</vt:lpstr>
      <vt:lpstr>!OLE_LINK14</vt:lpstr>
      <vt:lpstr>!OLE_LINK15</vt:lpstr>
      <vt:lpstr>!OLE_LINK16</vt:lpstr>
      <vt:lpstr>Macintosh HD:Users:sukumarghosh:Desktop:SECOND_EDITION:Supporting doc:Social networks.docx!OLE_LINK16</vt:lpstr>
      <vt:lpstr>!OLE_LINK17</vt:lpstr>
      <vt:lpstr>!OLE_LINK18</vt:lpstr>
      <vt:lpstr>!OLE_LINK19</vt:lpstr>
      <vt:lpstr>!OLE_LINK20</vt:lpstr>
      <vt:lpstr>!OLE_LINK21</vt:lpstr>
      <vt:lpstr>!OLE_LINK22</vt:lpstr>
      <vt:lpstr>!OLE_LINK23</vt:lpstr>
      <vt:lpstr>!OLE_LINK24</vt:lpstr>
      <vt:lpstr>Equation</vt:lpstr>
      <vt:lpstr>Peer-to-Peer and Social Networks</vt:lpstr>
      <vt:lpstr>Preferential attachment</vt:lpstr>
      <vt:lpstr>Preferential attachment</vt:lpstr>
      <vt:lpstr>Preferential attachment</vt:lpstr>
      <vt:lpstr>Preferential attachment</vt:lpstr>
      <vt:lpstr>Preferential attachment</vt:lpstr>
      <vt:lpstr>Preferential attachment</vt:lpstr>
      <vt:lpstr>Other properties of power law graphs</vt:lpstr>
      <vt:lpstr>The small-world model</vt:lpstr>
      <vt:lpstr>Questions not answered by Milgram</vt:lpstr>
      <vt:lpstr>What are small-world graphs</vt:lpstr>
      <vt:lpstr>Completely regular</vt:lpstr>
      <vt:lpstr>Completely random</vt:lpstr>
      <vt:lpstr>Small-world graphs</vt:lpstr>
      <vt:lpstr>Small-world graphs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Sukumar Ghosh</cp:lastModifiedBy>
  <cp:revision>124</cp:revision>
  <dcterms:created xsi:type="dcterms:W3CDTF">2013-01-30T22:25:37Z</dcterms:created>
  <dcterms:modified xsi:type="dcterms:W3CDTF">2013-01-30T22:27:35Z</dcterms:modified>
</cp:coreProperties>
</file>