
<file path=[Content_Types].xml><?xml version="1.0" encoding="utf-8"?>
<Types xmlns="http://schemas.openxmlformats.org/package/2006/content-types">
  <Override PartName="/ppt/embeddings/oleObject16.bin" ContentType="application/vnd.openxmlformats-officedocument.oleObject"/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embeddings/oleObject4.bin" ContentType="application/vnd.openxmlformats-officedocument.oleObject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embeddings/oleObject28.bin" ContentType="application/vnd.openxmlformats-officedocument.oleObject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embeddings/oleObject24.bin" ContentType="application/vnd.openxmlformats-officedocument.oleObject"/>
  <Default Extension="jpeg" ContentType="image/jpeg"/>
  <Override PartName="/ppt/embeddings/oleObject12.bin" ContentType="application/vnd.openxmlformats-officedocument.oleObject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embeddings/oleObject20.bin" ContentType="application/vnd.openxmlformats-officedocument.oleObject"/>
  <Override PartName="/docProps/app.xml" ContentType="application/vnd.openxmlformats-officedocument.extended-properties+xml"/>
  <Override PartName="/ppt/embeddings/oleObject9.bin" ContentType="application/vnd.openxmlformats-officedocument.oleObject"/>
  <Override PartName="/ppt/embeddings/oleObject17.bin" ContentType="application/vnd.openxmlformats-officedocument.oleObject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embeddings/oleObject5.bin" ContentType="application/vnd.openxmlformats-officedocument.oleObject"/>
  <Override PartName="/ppt/embeddings/oleObject13.bin" ContentType="application/vnd.openxmlformats-officedocument.oleObject"/>
  <Override PartName="/ppt/slides/slide15.xml" ContentType="application/vnd.openxmlformats-officedocument.presentationml.slide+xml"/>
  <Override PartName="/ppt/embeddings/oleObject29.bin" ContentType="application/vnd.openxmlformats-officedocument.oleObject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embeddings/oleObject25.bin" ContentType="application/vnd.openxmlformats-officedocument.oleObject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embeddings/oleObject21.bin" ContentType="application/vnd.openxmlformats-officedocument.oleObject"/>
  <Override PartName="/ppt/embeddings/oleObject18.bin" ContentType="application/vnd.openxmlformats-officedocument.oleObject"/>
  <Override PartName="/ppt/embeddings/oleObject6.bin" ContentType="application/vnd.openxmlformats-officedocument.oleObject"/>
  <Override PartName="/ppt/embeddings/oleObject14.bin" ContentType="application/vnd.openxmlformats-officedocument.oleObject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embeddings/oleObject26.bin" ContentType="application/vnd.openxmlformats-officedocument.oleObject"/>
  <Override PartName="/ppt/embeddings/oleObject22.bin" ContentType="application/vnd.openxmlformats-officedocument.oleObject"/>
  <Override PartName="/ppt/slideLayouts/slideLayout3.xml" ContentType="application/vnd.openxmlformats-officedocument.presentationml.slideLayout+xml"/>
  <Override PartName="/ppt/embeddings/oleObject10.bin" ContentType="application/vnd.openxmlformats-officedocument.oleObject"/>
  <Override PartName="/ppt/embeddings/oleObject19.bin" ContentType="application/vnd.openxmlformats-officedocument.oleObject"/>
  <Override PartName="/ppt/slides/slide20.xml" ContentType="application/vnd.openxmlformats-officedocument.presentationml.slide+xml"/>
  <Override PartName="/ppt/embeddings/oleObject7.bin" ContentType="application/vnd.openxmlformats-officedocument.oleObject"/>
  <Override PartName="/ppt/embeddings/oleObject15.bin" ContentType="application/vnd.openxmlformats-officedocument.oleObject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embeddings/oleObject27.bin" ContentType="application/vnd.openxmlformats-officedocument.oleObject"/>
  <Default Extension="wmf" ContentType="image/x-wmf"/>
  <Override PartName="/ppt/embeddings/oleObject23.bin" ContentType="application/vnd.openxmlformats-officedocument.oleObject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embeddings/oleObject11.bin" ContentType="application/vnd.openxmlformats-officedocument.oleObject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embeddings/oleObject8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4" r:id="rId3"/>
    <p:sldId id="267" r:id="rId4"/>
    <p:sldId id="258" r:id="rId5"/>
    <p:sldId id="268" r:id="rId6"/>
    <p:sldId id="269" r:id="rId7"/>
    <p:sldId id="259" r:id="rId8"/>
    <p:sldId id="260" r:id="rId9"/>
    <p:sldId id="280" r:id="rId10"/>
    <p:sldId id="270" r:id="rId11"/>
    <p:sldId id="274" r:id="rId12"/>
    <p:sldId id="271" r:id="rId13"/>
    <p:sldId id="272" r:id="rId14"/>
    <p:sldId id="266" r:id="rId15"/>
    <p:sldId id="273" r:id="rId16"/>
    <p:sldId id="26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6300" autoAdjust="0"/>
  </p:normalViewPr>
  <p:slideViewPr>
    <p:cSldViewPr snapToGrid="0" snapToObjects="1">
      <p:cViewPr varScale="1">
        <p:scale>
          <a:sx n="121" d="100"/>
          <a:sy n="121" d="100"/>
        </p:scale>
        <p:origin x="-13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Relationship Id="rId2" Type="http://schemas.openxmlformats.org/officeDocument/2006/relationships/image" Target="../media/image2.pict"/><Relationship Id="rId3" Type="http://schemas.openxmlformats.org/officeDocument/2006/relationships/image" Target="../media/image3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Relationship Id="rId2" Type="http://schemas.openxmlformats.org/officeDocument/2006/relationships/image" Target="../media/image5.pict"/><Relationship Id="rId3" Type="http://schemas.openxmlformats.org/officeDocument/2006/relationships/image" Target="../media/image6.pict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ict"/><Relationship Id="rId4" Type="http://schemas.openxmlformats.org/officeDocument/2006/relationships/image" Target="../media/image10.pict"/><Relationship Id="rId1" Type="http://schemas.openxmlformats.org/officeDocument/2006/relationships/image" Target="../media/image7.pict"/><Relationship Id="rId2" Type="http://schemas.openxmlformats.org/officeDocument/2006/relationships/image" Target="../media/image8.pict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ict"/><Relationship Id="rId4" Type="http://schemas.openxmlformats.org/officeDocument/2006/relationships/image" Target="../media/image14.pict"/><Relationship Id="rId5" Type="http://schemas.openxmlformats.org/officeDocument/2006/relationships/image" Target="../media/image15.pict"/><Relationship Id="rId6" Type="http://schemas.openxmlformats.org/officeDocument/2006/relationships/image" Target="../media/image16.pict"/><Relationship Id="rId7" Type="http://schemas.openxmlformats.org/officeDocument/2006/relationships/image" Target="../media/image17.pict"/><Relationship Id="rId8" Type="http://schemas.openxmlformats.org/officeDocument/2006/relationships/image" Target="../media/image18.pict"/><Relationship Id="rId9" Type="http://schemas.openxmlformats.org/officeDocument/2006/relationships/image" Target="../media/image19.pict"/><Relationship Id="rId1" Type="http://schemas.openxmlformats.org/officeDocument/2006/relationships/image" Target="../media/image11.pict"/><Relationship Id="rId2" Type="http://schemas.openxmlformats.org/officeDocument/2006/relationships/image" Target="../media/image12.pict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ict"/><Relationship Id="rId4" Type="http://schemas.openxmlformats.org/officeDocument/2006/relationships/image" Target="../media/image25.pict"/><Relationship Id="rId1" Type="http://schemas.openxmlformats.org/officeDocument/2006/relationships/image" Target="../media/image22.pict"/><Relationship Id="rId2" Type="http://schemas.openxmlformats.org/officeDocument/2006/relationships/image" Target="../media/image23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ict"/><Relationship Id="rId2" Type="http://schemas.openxmlformats.org/officeDocument/2006/relationships/image" Target="../media/image29.pict"/><Relationship Id="rId3" Type="http://schemas.openxmlformats.org/officeDocument/2006/relationships/image" Target="../media/image30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C9DC0-6B79-CD46-9B84-88DC2E53E415}" type="datetimeFigureOut">
              <a:rPr lang="en-US" smtClean="0"/>
              <a:pPr/>
              <a:t>1/23/13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8A9D5-D603-FA40-8141-399EF751F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1/23/13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1/23/13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1/23/13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1/23/13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1/23/13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1/23/13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F85A0-1694-C241-B67A-2C11400D8C55}" type="datetimeFigureOut">
              <a:rPr lang="en-US" smtClean="0"/>
              <a:pPr/>
              <a:t>1/23/13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oleObject" Target="../embeddings/oleObject28.bin"/><Relationship Id="rId5" Type="http://schemas.openxmlformats.org/officeDocument/2006/relationships/oleObject" Target="../embeddings/oleObject29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oleObject" Target="../embeddings/oleObject5.bin"/><Relationship Id="rId5" Type="http://schemas.openxmlformats.org/officeDocument/2006/relationships/oleObject" Target="../embeddings/oleObject6.bin"/><Relationship Id="rId6" Type="http://schemas.openxmlformats.org/officeDocument/2006/relationships/oleObject" Target="../embeddings/oleObject7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oleObject" Target="../embeddings/oleObject9.bin"/><Relationship Id="rId5" Type="http://schemas.openxmlformats.org/officeDocument/2006/relationships/oleObject" Target="../embeddings/oleObject10.bin"/><Relationship Id="rId6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oleObject" Target="../embeddings/oleObject20.bin"/><Relationship Id="rId13" Type="http://schemas.openxmlformats.org/officeDocument/2006/relationships/oleObject" Target="../embeddings/oleObject21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4" Type="http://schemas.openxmlformats.org/officeDocument/2006/relationships/oleObject" Target="../embeddings/oleObject12.bin"/><Relationship Id="rId5" Type="http://schemas.openxmlformats.org/officeDocument/2006/relationships/oleObject" Target="../embeddings/oleObject13.bin"/><Relationship Id="rId6" Type="http://schemas.openxmlformats.org/officeDocument/2006/relationships/oleObject" Target="../embeddings/oleObject14.bin"/><Relationship Id="rId7" Type="http://schemas.openxmlformats.org/officeDocument/2006/relationships/oleObject" Target="../embeddings/oleObject15.bin"/><Relationship Id="rId8" Type="http://schemas.openxmlformats.org/officeDocument/2006/relationships/oleObject" Target="../embeddings/oleObject16.bin"/><Relationship Id="rId9" Type="http://schemas.openxmlformats.org/officeDocument/2006/relationships/oleObject" Target="../embeddings/oleObject17.bin"/><Relationship Id="rId10" Type="http://schemas.openxmlformats.org/officeDocument/2006/relationships/oleObject" Target="../embeddings/oleObject18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oleObject" Target="../embeddings/oleObject23.bin"/><Relationship Id="rId5" Type="http://schemas.openxmlformats.org/officeDocument/2006/relationships/oleObject" Target="../embeddings/oleObject24.bin"/><Relationship Id="rId6" Type="http://schemas.openxmlformats.org/officeDocument/2006/relationships/oleObject" Target="../embeddings/oleObject2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6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Peer-to-Peer and Social Networks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Random Graphs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social are you?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2799" y="1417638"/>
            <a:ext cx="8404001" cy="4634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 smtClean="0"/>
              <a:t>Malcom</a:t>
            </a:r>
            <a:r>
              <a:rPr lang="en-US" sz="2200" dirty="0" smtClean="0"/>
              <a:t> </a:t>
            </a:r>
            <a:r>
              <a:rPr lang="en-US" sz="2200" dirty="0" err="1" smtClean="0"/>
              <a:t>Gladwell</a:t>
            </a:r>
            <a:r>
              <a:rPr lang="en-US" sz="2200" dirty="0" smtClean="0"/>
              <a:t>, a staff writer at the </a:t>
            </a:r>
            <a:r>
              <a:rPr lang="en-US" sz="2200" dirty="0" smtClean="0">
                <a:solidFill>
                  <a:srgbClr val="0000FF"/>
                </a:solidFill>
              </a:rPr>
              <a:t>New Yorker </a:t>
            </a:r>
            <a:r>
              <a:rPr lang="en-US" sz="2200" dirty="0" smtClean="0"/>
              <a:t>magazine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describes in his book </a:t>
            </a:r>
            <a:r>
              <a:rPr lang="en-US" sz="2200" dirty="0" smtClean="0">
                <a:solidFill>
                  <a:srgbClr val="0000FF"/>
                </a:solidFill>
              </a:rPr>
              <a:t>The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0000FF"/>
                </a:solidFill>
              </a:rPr>
              <a:t>Tipping Point, </a:t>
            </a:r>
            <a:r>
              <a:rPr lang="en-US" sz="2200" dirty="0" smtClean="0"/>
              <a:t>an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smtClean="0"/>
              <a:t>experiment to measure 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how social a person is.</a:t>
            </a:r>
          </a:p>
          <a:p>
            <a:pPr>
              <a:lnSpc>
                <a:spcPct val="150000"/>
              </a:lnSpc>
            </a:pPr>
            <a:endParaRPr lang="en-US" sz="2200" dirty="0" smtClean="0"/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200" dirty="0" smtClean="0"/>
              <a:t>  He started with a list of 248 last names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200" dirty="0" smtClean="0"/>
              <a:t>  A person scores a point if he or she knows someone with a last name 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    from this list. If he/she knows </a:t>
            </a:r>
            <a:r>
              <a:rPr lang="en-US" sz="2200" dirty="0" smtClean="0">
                <a:solidFill>
                  <a:srgbClr val="0000FF"/>
                </a:solidFill>
              </a:rPr>
              <a:t>three persons </a:t>
            </a:r>
            <a:r>
              <a:rPr lang="en-US" sz="2200" dirty="0" smtClean="0"/>
              <a:t>with the same last name,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    then he/she </a:t>
            </a:r>
            <a:r>
              <a:rPr lang="en-US" sz="2200" dirty="0" smtClean="0">
                <a:solidFill>
                  <a:srgbClr val="0000FF"/>
                </a:solidFill>
              </a:rPr>
              <a:t>scores 3 points</a:t>
            </a:r>
          </a:p>
          <a:p>
            <a:endParaRPr lang="en-US" sz="22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social are you?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9559" y="1417638"/>
            <a:ext cx="8497952" cy="5142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(Outcome of the </a:t>
            </a:r>
            <a:r>
              <a:rPr lang="en-US" sz="2200" dirty="0" smtClean="0">
                <a:solidFill>
                  <a:srgbClr val="0000FF"/>
                </a:solidFill>
              </a:rPr>
              <a:t>Tipping Point </a:t>
            </a:r>
            <a:r>
              <a:rPr lang="en-US" sz="2200" dirty="0" smtClean="0"/>
              <a:t>experiment)</a:t>
            </a:r>
          </a:p>
          <a:p>
            <a:pPr>
              <a:lnSpc>
                <a:spcPct val="150000"/>
              </a:lnSpc>
            </a:pPr>
            <a:endParaRPr lang="en-US" sz="2200" dirty="0" smtClean="0"/>
          </a:p>
          <a:p>
            <a:pPr>
              <a:lnSpc>
                <a:spcPct val="150000"/>
              </a:lnSpc>
            </a:pPr>
            <a:r>
              <a:rPr lang="en-US" sz="2200" dirty="0" smtClean="0"/>
              <a:t>Altogether 400 people from different groups were tested.</a:t>
            </a:r>
          </a:p>
          <a:p>
            <a:pPr>
              <a:lnSpc>
                <a:spcPct val="150000"/>
              </a:lnSpc>
            </a:pPr>
            <a:endParaRPr lang="en-US" sz="2200" dirty="0" smtClean="0"/>
          </a:p>
          <a:p>
            <a:pPr>
              <a:lnSpc>
                <a:spcPct val="150000"/>
              </a:lnSpc>
            </a:pPr>
            <a:r>
              <a:rPr lang="en-US" sz="2200" dirty="0" smtClean="0"/>
              <a:t>(min) 9, (max) 118 		{from a random sample}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(min) 16, (max) 108 		{from a highly homogeneous group}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(min) 2, (max) 95 		{from a college class}</a:t>
            </a:r>
          </a:p>
          <a:p>
            <a:pPr>
              <a:lnSpc>
                <a:spcPct val="150000"/>
              </a:lnSpc>
            </a:pPr>
            <a:endParaRPr lang="en-US" sz="2200" dirty="0" smtClean="0"/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[Conclusion: Some people are very social, even in small or homogeneous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samples.  They are </a:t>
            </a:r>
            <a:r>
              <a:rPr lang="en-US" sz="2200" b="1" dirty="0" smtClean="0">
                <a:solidFill>
                  <a:srgbClr val="FF0000"/>
                </a:solidFill>
              </a:rPr>
              <a:t>connectors</a:t>
            </a:r>
            <a:r>
              <a:rPr lang="en-US" sz="2200" dirty="0" smtClean="0">
                <a:solidFill>
                  <a:srgbClr val="FF0000"/>
                </a:solidFill>
              </a:rPr>
              <a:t>]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Connectors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5764" y="1417638"/>
            <a:ext cx="8790838" cy="4493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FF"/>
                </a:solidFill>
              </a:rPr>
              <a:t>Barabási</a:t>
            </a:r>
            <a:r>
              <a:rPr lang="en-US" sz="2400" dirty="0" smtClean="0"/>
              <a:t> observed that connectors are not unique to human society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only, but </a:t>
            </a:r>
            <a:r>
              <a:rPr lang="en-US" sz="2400" dirty="0" smtClean="0">
                <a:solidFill>
                  <a:srgbClr val="0000FF"/>
                </a:solidFill>
              </a:rPr>
              <a:t>true for many complex networks </a:t>
            </a:r>
            <a:r>
              <a:rPr lang="en-US" sz="2400" dirty="0" smtClean="0"/>
              <a:t>ranging from  </a:t>
            </a:r>
            <a:r>
              <a:rPr lang="en-US" sz="2400" dirty="0" smtClean="0">
                <a:solidFill>
                  <a:srgbClr val="0000FF"/>
                </a:solidFill>
              </a:rPr>
              <a:t>biology to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computer science</a:t>
            </a:r>
            <a:r>
              <a:rPr lang="en-US" sz="2400" dirty="0" smtClean="0"/>
              <a:t>, where there are some nodes with an </a:t>
            </a:r>
            <a:r>
              <a:rPr lang="en-US" sz="2400" dirty="0" smtClean="0">
                <a:solidFill>
                  <a:srgbClr val="0000FF"/>
                </a:solidFill>
              </a:rPr>
              <a:t>anomalously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large number of links</a:t>
            </a:r>
            <a:r>
              <a:rPr lang="en-US" sz="2400" dirty="0" smtClean="0"/>
              <a:t>. Certainly these types of clustering </a:t>
            </a:r>
            <a:r>
              <a:rPr lang="en-US" sz="2400" dirty="0" smtClean="0">
                <a:solidFill>
                  <a:srgbClr val="0000FF"/>
                </a:solidFill>
              </a:rPr>
              <a:t>cannot be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expected in ER graphs.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0000FF"/>
                </a:solidFill>
              </a:rPr>
              <a:t>world wide web, </a:t>
            </a:r>
            <a:r>
              <a:rPr lang="en-US" sz="2400" dirty="0" smtClean="0">
                <a:solidFill>
                  <a:srgbClr val="0000FF"/>
                </a:solidFill>
              </a:rPr>
              <a:t>the ultimate forum of democracy</a:t>
            </a:r>
            <a:r>
              <a:rPr lang="en-US" sz="2400" b="1" dirty="0" smtClean="0">
                <a:solidFill>
                  <a:srgbClr val="0000FF"/>
                </a:solidFill>
              </a:rPr>
              <a:t>, </a:t>
            </a:r>
            <a:r>
              <a:rPr lang="en-US" sz="2400" dirty="0" smtClean="0"/>
              <a:t>is </a:t>
            </a:r>
            <a:r>
              <a:rPr lang="en-US" sz="2400" b="1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/>
              <a:t> a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random network, as </a:t>
            </a:r>
            <a:r>
              <a:rPr lang="en-US" sz="2400" dirty="0" err="1" smtClean="0"/>
              <a:t>Barabási’s</a:t>
            </a:r>
            <a:r>
              <a:rPr lang="en-US" sz="2400" dirty="0" smtClean="0"/>
              <a:t> web-mapping project revealed.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Anatomy of the web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5764" y="1417638"/>
            <a:ext cx="8626262" cy="504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Barabási</a:t>
            </a:r>
            <a:r>
              <a:rPr lang="en-US" sz="2400" dirty="0" smtClean="0"/>
              <a:t> first experimented with the Univ. of Notre Dame’s web.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0000FF"/>
                </a:solidFill>
              </a:rPr>
              <a:t> 325,000 pages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0000FF"/>
                </a:solidFill>
              </a:rPr>
              <a:t> 270,000 pages (i.e. 82%) had </a:t>
            </a:r>
            <a:r>
              <a:rPr lang="en-US" sz="2400" dirty="0" smtClean="0">
                <a:solidFill>
                  <a:srgbClr val="FF0000"/>
                </a:solidFill>
              </a:rPr>
              <a:t>three or fewer </a:t>
            </a:r>
            <a:r>
              <a:rPr lang="en-US" sz="2400" dirty="0" smtClean="0">
                <a:solidFill>
                  <a:srgbClr val="0000FF"/>
                </a:solidFill>
              </a:rPr>
              <a:t>links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0000FF"/>
                </a:solidFill>
              </a:rPr>
              <a:t> 42 had </a:t>
            </a:r>
            <a:r>
              <a:rPr lang="en-US" sz="2400" dirty="0" smtClean="0">
                <a:solidFill>
                  <a:srgbClr val="FF0000"/>
                </a:solidFill>
              </a:rPr>
              <a:t>1000+ incoming links </a:t>
            </a:r>
            <a:r>
              <a:rPr lang="en-US" sz="2400" dirty="0" smtClean="0">
                <a:solidFill>
                  <a:srgbClr val="0000FF"/>
                </a:solidFill>
              </a:rPr>
              <a:t>each.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0000FF"/>
                </a:solidFill>
              </a:rPr>
              <a:t> The entire WWW exhibited even more disparity. 90% had ≤ </a:t>
            </a:r>
            <a:r>
              <a:rPr lang="en-US" sz="2400" dirty="0" smtClean="0">
                <a:solidFill>
                  <a:srgbClr val="FF0000"/>
                </a:solidFill>
              </a:rPr>
              <a:t>10 links</a:t>
            </a:r>
            <a:r>
              <a:rPr lang="en-US" sz="2400" dirty="0" smtClean="0">
                <a:solidFill>
                  <a:srgbClr val="0000FF"/>
                </a:solidFill>
              </a:rPr>
              <a:t>, whereas a few (4-5) like Yahoo were referenced by </a:t>
            </a:r>
            <a:r>
              <a:rPr lang="en-US" sz="2400" dirty="0" smtClean="0">
                <a:solidFill>
                  <a:srgbClr val="FF0000"/>
                </a:solidFill>
              </a:rPr>
              <a:t>close to a million pages! </a:t>
            </a:r>
            <a:r>
              <a:rPr lang="en-US" sz="2400" dirty="0" smtClean="0">
                <a:solidFill>
                  <a:srgbClr val="0000FF"/>
                </a:solidFill>
              </a:rPr>
              <a:t>These are the </a:t>
            </a:r>
            <a:r>
              <a:rPr lang="en-US" sz="2400" dirty="0" smtClean="0">
                <a:solidFill>
                  <a:srgbClr val="FF0000"/>
                </a:solidFill>
              </a:rPr>
              <a:t>hubs </a:t>
            </a:r>
            <a:r>
              <a:rPr lang="en-US" sz="2400" dirty="0" smtClean="0">
                <a:solidFill>
                  <a:srgbClr val="0000FF"/>
                </a:solidFill>
              </a:rPr>
              <a:t>of the web. They help create short paths between nodes (</a:t>
            </a:r>
            <a:r>
              <a:rPr lang="en-US" sz="2400" dirty="0" smtClean="0">
                <a:solidFill>
                  <a:srgbClr val="FF0000"/>
                </a:solidFill>
              </a:rPr>
              <a:t>mean distance = 19 for WWW</a:t>
            </a:r>
            <a:r>
              <a:rPr lang="en-US" sz="2400" dirty="0" smtClean="0">
                <a:solidFill>
                  <a:srgbClr val="0000FF"/>
                </a:solidFill>
              </a:rPr>
              <a:t>). 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Power law graph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60471"/>
            <a:ext cx="844399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The degree distribution in of the </a:t>
            </a:r>
            <a:r>
              <a:rPr lang="en-US" sz="2400" dirty="0" err="1" smtClean="0"/>
              <a:t>webpages</a:t>
            </a:r>
            <a:r>
              <a:rPr lang="en-US" sz="2400" dirty="0" smtClean="0"/>
              <a:t> in the World Wide Web follow a </a:t>
            </a:r>
            <a:r>
              <a:rPr lang="en-US" sz="2400" b="1" dirty="0" smtClean="0">
                <a:solidFill>
                  <a:srgbClr val="FF0000"/>
                </a:solidFill>
              </a:rPr>
              <a:t>power-law</a:t>
            </a:r>
            <a:r>
              <a:rPr lang="en-US" sz="2400" dirty="0" smtClean="0"/>
              <a:t>.  In a </a:t>
            </a:r>
            <a:r>
              <a:rPr lang="en-US" sz="2400" dirty="0" smtClean="0">
                <a:solidFill>
                  <a:srgbClr val="0000FF"/>
                </a:solidFill>
              </a:rPr>
              <a:t>power-law graph</a:t>
            </a:r>
            <a:r>
              <a:rPr lang="en-US" sz="2400" dirty="0" smtClean="0"/>
              <a:t>, the number of nodes               with degree       satisfies the condition  </a:t>
            </a:r>
            <a:endParaRPr lang="en-US" sz="2400" dirty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7213941" y="2718211"/>
          <a:ext cx="1472859" cy="719366"/>
        </p:xfrm>
        <a:graphic>
          <a:graphicData uri="http://schemas.openxmlformats.org/presentationml/2006/ole">
            <p:oleObj spid="_x0000_s23554" name="Equation" r:id="rId3" imgW="812800" imgH="393700" progId="Equation.DSMT4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1472859" y="2866713"/>
          <a:ext cx="771842" cy="394859"/>
        </p:xfrm>
        <a:graphic>
          <a:graphicData uri="http://schemas.openxmlformats.org/presentationml/2006/ole">
            <p:oleObj spid="_x0000_s23555" name="Equation" r:id="rId4" imgW="355600" imgH="203200" progId="Equation.DSMT4">
              <p:embed/>
            </p:oleObj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3934911" y="2894217"/>
          <a:ext cx="347666" cy="367355"/>
        </p:xfrm>
        <a:graphic>
          <a:graphicData uri="http://schemas.openxmlformats.org/presentationml/2006/ole">
            <p:oleObj spid="_x0000_s23556" name="Equation" r:id="rId5" imgW="127000" imgH="1651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522" y="3437577"/>
            <a:ext cx="79905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Also known as </a:t>
            </a:r>
            <a:r>
              <a:rPr lang="en-US" sz="2400" b="1" dirty="0" smtClean="0">
                <a:solidFill>
                  <a:srgbClr val="0000FF"/>
                </a:solidFill>
              </a:rPr>
              <a:t>scale-free graph</a:t>
            </a:r>
            <a:r>
              <a:rPr lang="en-US" sz="2400" dirty="0" smtClean="0">
                <a:solidFill>
                  <a:srgbClr val="0000FF"/>
                </a:solidFill>
              </a:rPr>
              <a:t>. </a:t>
            </a:r>
            <a:r>
              <a:rPr lang="en-US" sz="2400" dirty="0" smtClean="0"/>
              <a:t>Other examples are</a:t>
            </a:r>
          </a:p>
          <a:p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-- Income and number of people with that income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-- Magnitude and number of earthquakes of that magnitude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-- Population and number of cities with that population</a:t>
            </a:r>
          </a:p>
          <a:p>
            <a:endParaRPr lang="en-US" sz="2400" dirty="0" smtClean="0"/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Random vs. Power-law Graphs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87509" y="1581995"/>
            <a:ext cx="633839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The degree distribution in of the </a:t>
            </a:r>
            <a:r>
              <a:rPr lang="en-US" sz="2400" dirty="0" err="1" smtClean="0"/>
              <a:t>webpages</a:t>
            </a:r>
            <a:r>
              <a:rPr lang="en-US" sz="2400" dirty="0" smtClean="0"/>
              <a:t> in the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World Wide Web follows a power-law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57" y="3271608"/>
            <a:ext cx="7124700" cy="2794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Random vs. Power-law Graphs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0" y="1417638"/>
            <a:ext cx="7726075" cy="477996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Random vs. Power-Law networks</a:t>
            </a:r>
            <a:endParaRPr lang="en-US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64" y="1232484"/>
            <a:ext cx="7560636" cy="525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Evolution of Scale</a:t>
            </a:r>
            <a:r>
              <a:rPr lang="en-US" b="1" dirty="0"/>
              <a:t>-free networks</a:t>
            </a: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8820" y="1509714"/>
            <a:ext cx="8343736" cy="4851026"/>
          </a:xfrm>
          <a:noFill/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Example: Airline Routes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21" y="1547228"/>
            <a:ext cx="7220743" cy="3973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3299" y="6024859"/>
            <a:ext cx="558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Think of how new routes are added to an existing network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Random graphs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60026" y="1640120"/>
            <a:ext cx="2909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cap="small" dirty="0" err="1" smtClean="0"/>
              <a:t>Erdös-Renyi</a:t>
            </a:r>
            <a:r>
              <a:rPr lang="en-US" sz="2800" u="sng" cap="small" dirty="0" smtClean="0"/>
              <a:t> model  </a:t>
            </a:r>
            <a:endParaRPr lang="en-US" sz="2800" u="sng" cap="small" dirty="0"/>
          </a:p>
        </p:txBody>
      </p:sp>
      <p:sp>
        <p:nvSpPr>
          <p:cNvPr id="8" name="TextBox 7"/>
          <p:cNvSpPr txBox="1"/>
          <p:nvPr/>
        </p:nvSpPr>
        <p:spPr>
          <a:xfrm>
            <a:off x="960025" y="2320169"/>
            <a:ext cx="74002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One of several models …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Presents a theory of how social webs are formed.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Start with a set of isolated nodes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Connect each pair of nodes with a probability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The resulting graph is known as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5213640" y="3615783"/>
          <a:ext cx="2363088" cy="366108"/>
        </p:xfrm>
        <a:graphic>
          <a:graphicData uri="http://schemas.openxmlformats.org/presentationml/2006/ole">
            <p:oleObj spid="_x0000_s21506" name="Equation" r:id="rId3" imgW="1041400" imgH="190500" progId="Equation.DSMT4">
              <p:embed/>
            </p:oleObj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6900241" y="4158679"/>
          <a:ext cx="1786559" cy="462557"/>
        </p:xfrm>
        <a:graphic>
          <a:graphicData uri="http://schemas.openxmlformats.org/presentationml/2006/ole">
            <p:oleObj spid="_x0000_s21507" name="Equation" r:id="rId4" imgW="812800" imgH="190500" progId="Equation.DSMT4">
              <p:embed/>
            </p:oleObj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5012454" y="4773867"/>
          <a:ext cx="956147" cy="377846"/>
        </p:xfrm>
        <a:graphic>
          <a:graphicData uri="http://schemas.openxmlformats.org/presentationml/2006/ole">
            <p:oleObj spid="_x0000_s21508" name="Equation" r:id="rId5" imgW="482600" imgH="1905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Preferential attachment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337" y="1417638"/>
            <a:ext cx="3736242" cy="4344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5981" y="3421784"/>
            <a:ext cx="114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node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406" y="2590787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Existing </a:t>
            </a:r>
          </a:p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15981" y="1658411"/>
            <a:ext cx="3604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new node connects with an</a:t>
            </a:r>
          </a:p>
          <a:p>
            <a:r>
              <a:rPr lang="en-US" sz="2000" dirty="0" smtClean="0"/>
              <a:t>existing node with a </a:t>
            </a:r>
            <a:r>
              <a:rPr lang="en-US" sz="2000" dirty="0" smtClean="0">
                <a:solidFill>
                  <a:srgbClr val="0000FF"/>
                </a:solidFill>
              </a:rPr>
              <a:t>probability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proportional to </a:t>
            </a:r>
            <a:r>
              <a:rPr lang="en-US" sz="2000" dirty="0" smtClean="0"/>
              <a:t>its </a:t>
            </a:r>
            <a:r>
              <a:rPr lang="en-US" sz="2000" b="1" i="1" dirty="0" smtClean="0"/>
              <a:t>degree</a:t>
            </a:r>
            <a:r>
              <a:rPr lang="en-US" sz="2000" dirty="0" smtClean="0"/>
              <a:t>. The</a:t>
            </a:r>
          </a:p>
          <a:p>
            <a:r>
              <a:rPr lang="en-US" sz="2000" dirty="0" smtClean="0"/>
              <a:t>sum of the node degrees = 8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469337" y="5871681"/>
            <a:ext cx="6124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This leads to a power-law distribution (</a:t>
            </a:r>
            <a:r>
              <a:rPr lang="en-US" sz="2000" dirty="0" err="1" smtClean="0"/>
              <a:t>Barabási</a:t>
            </a:r>
            <a:r>
              <a:rPr lang="en-US" sz="2000" dirty="0" smtClean="0"/>
              <a:t> &amp; Albert)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914322" y="4677069"/>
            <a:ext cx="4006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 known as “</a:t>
            </a:r>
            <a:r>
              <a:rPr lang="en-US" dirty="0" smtClean="0">
                <a:solidFill>
                  <a:srgbClr val="FF0000"/>
                </a:solidFill>
              </a:rPr>
              <a:t>Rich gets richer</a:t>
            </a:r>
            <a:r>
              <a:rPr lang="en-US" dirty="0" smtClean="0"/>
              <a:t>” policy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Random graphs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60026" y="1640120"/>
            <a:ext cx="7106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ER model is different from the                    model    </a:t>
            </a:r>
            <a:endParaRPr lang="en-US" sz="2800" dirty="0"/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5460600" y="1640119"/>
          <a:ext cx="1502670" cy="684443"/>
        </p:xfrm>
        <a:graphic>
          <a:graphicData uri="http://schemas.openxmlformats.org/presentationml/2006/ole">
            <p:oleObj spid="_x0000_s27653" name="Equation" r:id="rId3" imgW="508000" imgH="19050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60026" y="2701229"/>
            <a:ext cx="725691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The                model randomly selects one from the entire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family of graphs with        nodes and          edges.  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1552064" y="2955989"/>
          <a:ext cx="977099" cy="400618"/>
        </p:xfrm>
        <a:graphic>
          <a:graphicData uri="http://schemas.openxmlformats.org/presentationml/2006/ole">
            <p:oleObj spid="_x0000_s27654" name="Equation" r:id="rId4" imgW="508000" imgH="190500" progId="Equation.DSMT4">
              <p:embed/>
            </p:oleObj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3757280" y="3403896"/>
          <a:ext cx="397003" cy="507577"/>
        </p:xfrm>
        <a:graphic>
          <a:graphicData uri="http://schemas.openxmlformats.org/presentationml/2006/ole">
            <p:oleObj spid="_x0000_s27655" name="Equation" r:id="rId5" imgW="127000" imgH="127000" progId="Equation.DSMT4">
              <p:embed/>
            </p:oleObj>
          </a:graphicData>
        </a:graphic>
      </p:graphicFrame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5586543" y="3463972"/>
          <a:ext cx="590401" cy="406808"/>
        </p:xfrm>
        <a:graphic>
          <a:graphicData uri="http://schemas.openxmlformats.org/presentationml/2006/ole">
            <p:oleObj spid="_x0000_s27656" name="Equation" r:id="rId6" imgW="165100" imgH="1270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Properties of ER graphs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030148"/>
            <a:ext cx="775021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Property 1</a:t>
            </a:r>
            <a:r>
              <a:rPr lang="en-US" sz="2800" dirty="0" smtClean="0"/>
              <a:t>. The expected number of edges is 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011005"/>
            <a:ext cx="694958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Property 2</a:t>
            </a:r>
            <a:r>
              <a:rPr lang="en-US" sz="2800" dirty="0" smtClean="0"/>
              <a:t>. The expected degree per node is  </a:t>
            </a:r>
          </a:p>
          <a:p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7127384" y="3011005"/>
          <a:ext cx="1226847" cy="541914"/>
        </p:xfrm>
        <a:graphic>
          <a:graphicData uri="http://schemas.openxmlformats.org/presentationml/2006/ole">
            <p:oleObj spid="_x0000_s15364" name="Equation" r:id="rId3" imgW="546100" imgH="19050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3980501"/>
            <a:ext cx="5750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Property 3</a:t>
            </a:r>
            <a:r>
              <a:rPr lang="en-US" sz="2400" dirty="0" smtClean="0"/>
              <a:t>. </a:t>
            </a:r>
            <a:r>
              <a:rPr lang="en-US" sz="2800" dirty="0" smtClean="0"/>
              <a:t>The diameter of                is  </a:t>
            </a:r>
            <a:endParaRPr lang="en-US" sz="2800" dirty="0"/>
          </a:p>
        </p:txBody>
      </p:sp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7187209" y="1890166"/>
          <a:ext cx="1299603" cy="817102"/>
        </p:xfrm>
        <a:graphic>
          <a:graphicData uri="http://schemas.openxmlformats.org/presentationml/2006/ole">
            <p:oleObj spid="_x0000_s15371" name="Equation" r:id="rId4" imgW="635000" imgH="393700" progId="Equation.DSMT4">
              <p:embed/>
            </p:oleObj>
          </a:graphicData>
        </a:graphic>
      </p:graphicFrame>
      <p:graphicFrame>
        <p:nvGraphicFramePr>
          <p:cNvPr id="15374" name="Object 14"/>
          <p:cNvGraphicFramePr>
            <a:graphicFrameLocks noChangeAspect="1"/>
          </p:cNvGraphicFramePr>
          <p:nvPr/>
        </p:nvGraphicFramePr>
        <p:xfrm>
          <a:off x="4666109" y="4033861"/>
          <a:ext cx="1114049" cy="416499"/>
        </p:xfrm>
        <a:graphic>
          <a:graphicData uri="http://schemas.openxmlformats.org/presentationml/2006/ole">
            <p:oleObj spid="_x0000_s15374" name="Equation" r:id="rId5" imgW="482600" imgH="1905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82586" y="6129821"/>
            <a:ext cx="349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[deg = expected degree of a node]</a:t>
            </a:r>
            <a:endParaRPr lang="en-US" dirty="0"/>
          </a:p>
        </p:txBody>
      </p:sp>
      <p:graphicFrame>
        <p:nvGraphicFramePr>
          <p:cNvPr id="15381" name="Object 21"/>
          <p:cNvGraphicFramePr>
            <a:graphicFrameLocks noChangeAspect="1"/>
          </p:cNvGraphicFramePr>
          <p:nvPr/>
        </p:nvGraphicFramePr>
        <p:xfrm>
          <a:off x="2713117" y="4551632"/>
          <a:ext cx="4284280" cy="1028634"/>
        </p:xfrm>
        <a:graphic>
          <a:graphicData uri="http://schemas.openxmlformats.org/presentationml/2006/ole">
            <p:oleObj spid="_x0000_s15381" name="Equation" r:id="rId6" imgW="2070100" imgH="4191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Degree distribution in random graphs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26990" y="1613023"/>
            <a:ext cx="5408188" cy="406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Probability that a node      connects with a given set of          nodes (and not to the remaining remaining                     nodes) is 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One can choose      out of the remaining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              nodes in                      ways. 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So the probability distribution is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043" y="1927917"/>
            <a:ext cx="3214205" cy="3234454"/>
          </a:xfrm>
          <a:prstGeom prst="rect">
            <a:avLst/>
          </a:prstGeom>
        </p:spPr>
      </p:pic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3217310" y="2573131"/>
          <a:ext cx="1652241" cy="508000"/>
        </p:xfrm>
        <a:graphic>
          <a:graphicData uri="http://schemas.openxmlformats.org/presentationml/2006/ole">
            <p:oleObj spid="_x0000_s33794" name="Equation" r:id="rId4" imgW="800100" imgH="228600" progId="Equation.DSMT4">
              <p:embed/>
            </p:oleObj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1744869" y="3081131"/>
          <a:ext cx="324541" cy="320261"/>
        </p:xfrm>
        <a:graphic>
          <a:graphicData uri="http://schemas.openxmlformats.org/presentationml/2006/ole">
            <p:oleObj spid="_x0000_s33795" name="Equation" r:id="rId5" imgW="127000" imgH="165100" progId="Equation.DSMT4">
              <p:embed/>
            </p:oleObj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38065" y="3644348"/>
          <a:ext cx="838270" cy="419652"/>
        </p:xfrm>
        <a:graphic>
          <a:graphicData uri="http://schemas.openxmlformats.org/presentationml/2006/ole">
            <p:oleObj spid="_x0000_s33796" name="Equation" r:id="rId6" imgW="444500" imgH="203200" progId="Equation.DSMT4">
              <p:embed/>
            </p:oleObj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1921564" y="3401393"/>
          <a:ext cx="1082261" cy="971824"/>
        </p:xfrm>
        <a:graphic>
          <a:graphicData uri="http://schemas.openxmlformats.org/presentationml/2006/ole">
            <p:oleObj spid="_x0000_s33797" name="Equation" r:id="rId7" imgW="635000" imgH="495300" progId="Equation.DSMT4">
              <p:embed/>
            </p:oleObj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682314" y="2213113"/>
          <a:ext cx="388041" cy="441463"/>
        </p:xfrm>
        <a:graphic>
          <a:graphicData uri="http://schemas.openxmlformats.org/presentationml/2006/ole">
            <p:oleObj spid="_x0000_s33799" name="Equation" r:id="rId8" imgW="127000" imgH="165100" progId="Equation.DSMT4">
              <p:embed/>
            </p:oleObj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2421281" y="1790700"/>
          <a:ext cx="388041" cy="422413"/>
        </p:xfrm>
        <a:graphic>
          <a:graphicData uri="http://schemas.openxmlformats.org/presentationml/2006/ole">
            <p:oleObj spid="_x0000_s33800" name="Equation" r:id="rId9" imgW="127000" imgH="127000" progId="Equation.DSMT4">
              <p:embed/>
            </p:oleObj>
          </a:graphicData>
        </a:graphic>
      </p:graphicFrame>
      <p:graphicFrame>
        <p:nvGraphicFramePr>
          <p:cNvPr id="33801" name="Object 9"/>
          <p:cNvGraphicFramePr>
            <a:graphicFrameLocks noChangeAspect="1"/>
          </p:cNvGraphicFramePr>
          <p:nvPr/>
        </p:nvGraphicFramePr>
        <p:xfrm>
          <a:off x="1285045" y="2620618"/>
          <a:ext cx="919647" cy="460513"/>
        </p:xfrm>
        <a:graphic>
          <a:graphicData uri="http://schemas.openxmlformats.org/presentationml/2006/ole">
            <p:oleObj spid="_x0000_s33801" name="Equation" r:id="rId10" imgW="469900" imgH="203200" progId="Equation.DSMT4">
              <p:embed/>
            </p:oleObj>
          </a:graphicData>
        </a:graphic>
      </p:graphicFrame>
      <p:graphicFrame>
        <p:nvGraphicFramePr>
          <p:cNvPr id="33804" name="Object 12"/>
          <p:cNvGraphicFramePr>
            <a:graphicFrameLocks noChangeAspect="1"/>
          </p:cNvGraphicFramePr>
          <p:nvPr/>
        </p:nvGraphicFramePr>
        <p:xfrm>
          <a:off x="236773" y="4957897"/>
          <a:ext cx="4229621" cy="1144082"/>
        </p:xfrm>
        <a:graphic>
          <a:graphicData uri="http://schemas.openxmlformats.org/presentationml/2006/ole">
            <p:oleObj spid="_x0000_s33804" name="Equation" r:id="rId11" imgW="1955800" imgH="49530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41005" y="6121788"/>
            <a:ext cx="6409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smtClean="0">
                <a:solidFill>
                  <a:srgbClr val="0000FF"/>
                </a:solidFill>
              </a:rPr>
              <a:t>This is a binomial distribution</a:t>
            </a:r>
            <a:r>
              <a:rPr lang="en-US" dirty="0" smtClean="0"/>
              <a:t>) </a:t>
            </a:r>
          </a:p>
          <a:p>
            <a:r>
              <a:rPr lang="en-US" dirty="0" smtClean="0"/>
              <a:t>(</a:t>
            </a:r>
            <a:r>
              <a:rPr lang="en-US" dirty="0" smtClean="0">
                <a:solidFill>
                  <a:srgbClr val="0000FF"/>
                </a:solidFill>
              </a:rPr>
              <a:t>For large        and small      it is equivalent to </a:t>
            </a:r>
            <a:r>
              <a:rPr lang="en-US" dirty="0" smtClean="0">
                <a:solidFill>
                  <a:srgbClr val="FF0000"/>
                </a:solidFill>
              </a:rPr>
              <a:t>Poisson distribution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33807" name="Object 15"/>
          <p:cNvGraphicFramePr>
            <a:graphicFrameLocks noChangeAspect="1"/>
          </p:cNvGraphicFramePr>
          <p:nvPr/>
        </p:nvGraphicFramePr>
        <p:xfrm>
          <a:off x="1443914" y="6489271"/>
          <a:ext cx="300955" cy="278848"/>
        </p:xfrm>
        <a:graphic>
          <a:graphicData uri="http://schemas.openxmlformats.org/presentationml/2006/ole">
            <p:oleObj spid="_x0000_s33807" name="Equation" r:id="rId12" imgW="127000" imgH="127000" progId="Equation.DSMT4">
              <p:embed/>
            </p:oleObj>
          </a:graphicData>
        </a:graphic>
      </p:graphicFrame>
      <p:graphicFrame>
        <p:nvGraphicFramePr>
          <p:cNvPr id="33808" name="Object 16"/>
          <p:cNvGraphicFramePr>
            <a:graphicFrameLocks noChangeAspect="1"/>
          </p:cNvGraphicFramePr>
          <p:nvPr/>
        </p:nvGraphicFramePr>
        <p:xfrm>
          <a:off x="2696520" y="6415297"/>
          <a:ext cx="307305" cy="442703"/>
        </p:xfrm>
        <a:graphic>
          <a:graphicData uri="http://schemas.openxmlformats.org/presentationml/2006/ole">
            <p:oleObj spid="_x0000_s33808" name="Equation" r:id="rId13" imgW="139700" imgH="1651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Degree distribution in random graphs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994" y="1987550"/>
            <a:ext cx="5015276" cy="32427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Properties of ER graphs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5519" y="2030148"/>
            <a:ext cx="8683723" cy="371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-- When                 , </a:t>
            </a:r>
            <a:r>
              <a:rPr lang="en-US" sz="2800" dirty="0" smtClean="0">
                <a:sym typeface="Wingdings"/>
              </a:rPr>
              <a:t>an ER graph is a 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collection of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	disjoint trees.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ym typeface="Wingdings"/>
              </a:rPr>
              <a:t>-- When             		   suddenly 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one giant (connected)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 	component</a:t>
            </a:r>
            <a:r>
              <a:rPr lang="en-US" sz="2800" dirty="0" smtClean="0">
                <a:sym typeface="Wingdings"/>
              </a:rPr>
              <a:t> emerges. Other components have a much 	smaller size				[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Phase change</a:t>
            </a:r>
            <a:r>
              <a:rPr lang="en-US" sz="2800" dirty="0" smtClean="0">
                <a:sym typeface="Wingdings"/>
              </a:rPr>
              <a:t>]</a:t>
            </a:r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1594970" y="2333174"/>
          <a:ext cx="315056" cy="393782"/>
        </p:xfrm>
        <a:graphic>
          <a:graphicData uri="http://schemas.openxmlformats.org/presentationml/2006/ole">
            <p:oleObj spid="_x0000_s16388" name="Equation" r:id="rId3" imgW="139700" imgH="165100" progId="Equation.DSMT4">
              <p:embed/>
            </p:oleObj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1594970" y="3297943"/>
          <a:ext cx="1624506" cy="895860"/>
        </p:xfrm>
        <a:graphic>
          <a:graphicData uri="http://schemas.openxmlformats.org/presentationml/2006/ole">
            <p:oleObj spid="_x0000_s16390" name="Equation" r:id="rId4" imgW="787400" imgH="393700" progId="Equation.DSMT4">
              <p:embed/>
            </p:oleObj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2628746" y="4833702"/>
          <a:ext cx="1181460" cy="511920"/>
        </p:xfrm>
        <a:graphic>
          <a:graphicData uri="http://schemas.openxmlformats.org/presentationml/2006/ole">
            <p:oleObj spid="_x0000_s16391" name="Equation" r:id="rId5" imgW="546100" imgH="203200" progId="Equation.DSMT4">
              <p:embed/>
            </p:oleObj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2112498" y="2030148"/>
          <a:ext cx="737985" cy="898894"/>
        </p:xfrm>
        <a:graphic>
          <a:graphicData uri="http://schemas.openxmlformats.org/presentationml/2006/ole">
            <p:oleObj spid="_x0000_s16394" name="Equation" r:id="rId6" imgW="355600" imgH="3937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Properties of ER graphs</a:t>
            </a:r>
            <a:endParaRPr lang="en-US" b="1" dirty="0"/>
          </a:p>
        </p:txBody>
      </p:sp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1742652" y="2078261"/>
          <a:ext cx="2109110" cy="865277"/>
        </p:xfrm>
        <a:graphic>
          <a:graphicData uri="http://schemas.openxmlformats.org/presentationml/2006/ole">
            <p:oleObj spid="_x0000_s17413" name="Equation" r:id="rId3" imgW="1079500" imgH="39370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2214713"/>
            <a:ext cx="854592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When                                      the graph is </a:t>
            </a:r>
            <a:r>
              <a:rPr lang="en-US" sz="2400" dirty="0" smtClean="0">
                <a:solidFill>
                  <a:srgbClr val="0000FF"/>
                </a:solidFill>
              </a:rPr>
              <a:t>almost always connected</a:t>
            </a:r>
          </a:p>
          <a:p>
            <a:endParaRPr lang="en-US" sz="2400" dirty="0" smtClean="0"/>
          </a:p>
          <a:p>
            <a:r>
              <a:rPr lang="en-US" sz="2400" dirty="0" smtClean="0"/>
              <a:t>These give “ideas” about how a social network can be formed.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But a social network is not necessarily an ER graph!  Human society </a:t>
            </a:r>
          </a:p>
          <a:p>
            <a:endParaRPr lang="en-US" sz="2400" dirty="0" smtClean="0"/>
          </a:p>
          <a:p>
            <a:r>
              <a:rPr lang="en-US" sz="2400" dirty="0" smtClean="0"/>
              <a:t>is a “clustered” society, but ER graphs have poor (i.e. very low)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0000FF"/>
                </a:solidFill>
              </a:rPr>
              <a:t>clustering coefficient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what is this</a:t>
            </a:r>
            <a:r>
              <a:rPr lang="en-US" sz="2400" dirty="0" smtClean="0"/>
              <a:t>?)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Clustering coefficient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3372" y="1584937"/>
            <a:ext cx="88606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For a given node, </a:t>
            </a:r>
            <a:r>
              <a:rPr lang="en-US" sz="2400" dirty="0" smtClean="0">
                <a:solidFill>
                  <a:srgbClr val="000000"/>
                </a:solidFill>
              </a:rPr>
              <a:t>its</a:t>
            </a:r>
            <a:r>
              <a:rPr lang="en-US" sz="2400" b="1" i="1" dirty="0" smtClean="0">
                <a:solidFill>
                  <a:srgbClr val="0000FF"/>
                </a:solidFill>
              </a:rPr>
              <a:t> local clustering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i="1" dirty="0" smtClean="0">
                <a:solidFill>
                  <a:srgbClr val="0000FF"/>
                </a:solidFill>
              </a:rPr>
              <a:t>coefficient</a:t>
            </a:r>
            <a:r>
              <a:rPr lang="en-US" sz="2400" b="1" dirty="0" smtClean="0">
                <a:solidFill>
                  <a:srgbClr val="0000FF"/>
                </a:solidFill>
              </a:rPr>
              <a:t> (CC) </a:t>
            </a:r>
            <a:r>
              <a:rPr lang="en-US" sz="2400" dirty="0" smtClean="0"/>
              <a:t>measures </a:t>
            </a:r>
            <a:r>
              <a:rPr lang="en-US" sz="2400" dirty="0" smtClean="0"/>
              <a:t>what fraction of its various  pairs of neighbors are neighbors of each other.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316" y="3264340"/>
            <a:ext cx="3473034" cy="18079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3279" y="5628457"/>
            <a:ext cx="7253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CC(B) = 3/6 = ½	CC(D) = 2/3 = CC(E)	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0265" y="3526747"/>
            <a:ext cx="22929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B’s neighbors are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{A,C,D,E}. Only (A,D), (D,E), (E,C) are connected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13785" y="4387441"/>
            <a:ext cx="23730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CC of a graph is the</a:t>
            </a:r>
          </a:p>
          <a:p>
            <a:r>
              <a:rPr lang="en-US" sz="2000" smtClean="0"/>
              <a:t>mean </a:t>
            </a:r>
            <a:r>
              <a:rPr lang="en-US" sz="2000" dirty="0" smtClean="0"/>
              <a:t>of the CC of its </a:t>
            </a:r>
          </a:p>
          <a:p>
            <a:r>
              <a:rPr lang="en-US" sz="2000" dirty="0" smtClean="0"/>
              <a:t>various nodes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946</Words>
  <Application>Microsoft Macintosh PowerPoint</Application>
  <PresentationFormat>On-screen Show (4:3)</PresentationFormat>
  <Paragraphs>114</Paragraphs>
  <Slides>20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Peer-to-Peer and Social Networks</vt:lpstr>
      <vt:lpstr>Random graphs</vt:lpstr>
      <vt:lpstr>Random graphs</vt:lpstr>
      <vt:lpstr>Properties of ER graphs</vt:lpstr>
      <vt:lpstr>Degree distribution in random graphs</vt:lpstr>
      <vt:lpstr>Degree distribution in random graphs</vt:lpstr>
      <vt:lpstr>Properties of ER graphs</vt:lpstr>
      <vt:lpstr>Properties of ER graphs</vt:lpstr>
      <vt:lpstr>Clustering coefficient</vt:lpstr>
      <vt:lpstr>How social are you?</vt:lpstr>
      <vt:lpstr>How social are you?</vt:lpstr>
      <vt:lpstr>Connectors</vt:lpstr>
      <vt:lpstr>Anatomy of the web</vt:lpstr>
      <vt:lpstr>Power law graph</vt:lpstr>
      <vt:lpstr>Random vs. Power-law Graphs</vt:lpstr>
      <vt:lpstr>Random vs. Power-law Graphs</vt:lpstr>
      <vt:lpstr>Random vs. Power-Law networks</vt:lpstr>
      <vt:lpstr>Evolution of Scale-free networks</vt:lpstr>
      <vt:lpstr>Example: Airline Routes</vt:lpstr>
      <vt:lpstr>Preferential attachment</vt:lpstr>
    </vt:vector>
  </TitlesOfParts>
  <Company>University of Iowa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Networks</dc:title>
  <dc:creator>Sukumar Ghosh</dc:creator>
  <cp:lastModifiedBy>Sukumar Ghosh</cp:lastModifiedBy>
  <cp:revision>100</cp:revision>
  <dcterms:created xsi:type="dcterms:W3CDTF">2013-01-24T04:14:52Z</dcterms:created>
  <dcterms:modified xsi:type="dcterms:W3CDTF">2013-01-24T04:17:13Z</dcterms:modified>
</cp:coreProperties>
</file>