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Default Extension="pict" ContentType="image/pict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embeddings/oleObject2.bin" ContentType="application/vnd.openxmlformats-officedocument.oleObject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76" r:id="rId3"/>
    <p:sldId id="280" r:id="rId4"/>
    <p:sldId id="281" r:id="rId5"/>
    <p:sldId id="277" r:id="rId6"/>
    <p:sldId id="279" r:id="rId7"/>
    <p:sldId id="257" r:id="rId8"/>
    <p:sldId id="268" r:id="rId9"/>
    <p:sldId id="269" r:id="rId10"/>
    <p:sldId id="270" r:id="rId11"/>
    <p:sldId id="271" r:id="rId12"/>
    <p:sldId id="272" r:id="rId13"/>
    <p:sldId id="282" r:id="rId14"/>
    <p:sldId id="273" r:id="rId15"/>
    <p:sldId id="274" r:id="rId16"/>
    <p:sldId id="275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86300" autoAdjust="0"/>
  </p:normalViewPr>
  <p:slideViewPr>
    <p:cSldViewPr snapToGrid="0" snapToObjects="1">
      <p:cViewPr varScale="1">
        <p:scale>
          <a:sx n="118" d="100"/>
          <a:sy n="118" d="100"/>
        </p:scale>
        <p:origin x="-14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ict"/><Relationship Id="rId2" Type="http://schemas.openxmlformats.org/officeDocument/2006/relationships/image" Target="../media/image7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1B289-B9F0-614F-ACD9-FB7225E7D83C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B64A7E-9FE1-9647-ABB2-11A362C90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2F54E7-DE92-FA41-9274-E77186907590}" type="slidenum">
              <a:rPr lang="en-US">
                <a:latin typeface="Times" charset="0"/>
              </a:rPr>
              <a:pPr/>
              <a:t>3</a:t>
            </a:fld>
            <a:endParaRPr lang="en-US">
              <a:latin typeface="Times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F85A0-1694-C241-B67A-2C11400D8C55}" type="datetimeFigureOut">
              <a:rPr lang="en-US" smtClean="0"/>
              <a:pPr/>
              <a:t>1/21/13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Peer-to-Peer and Social Networks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Six degrees of separation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50673" y="1417638"/>
            <a:ext cx="8842653" cy="4493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 dirty="0" smtClean="0"/>
              <a:t>Six Degrees of Separation</a:t>
            </a:r>
            <a:r>
              <a:rPr lang="en-US" sz="2400" dirty="0" smtClean="0"/>
              <a:t> is a 1993 American film.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(Real History)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1929</a:t>
            </a:r>
            <a:r>
              <a:rPr lang="en-US" sz="2400" dirty="0" smtClean="0"/>
              <a:t>) </a:t>
            </a:r>
            <a:r>
              <a:rPr lang="en-US" sz="2400" dirty="0" err="1" smtClean="0">
                <a:solidFill>
                  <a:srgbClr val="0000FF"/>
                </a:solidFill>
              </a:rPr>
              <a:t>Frigyes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Karinthy</a:t>
            </a:r>
            <a:r>
              <a:rPr lang="en-US" sz="2400" dirty="0" smtClean="0"/>
              <a:t>, a novelist in of Budapest wrote a book that contained a story called “Chains.” A character in this story suggested that he could link to any other inhabitant in the world through a chain of five acquaintances.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1967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rgbClr val="0000FF"/>
                </a:solidFill>
              </a:rPr>
              <a:t>Stanley </a:t>
            </a:r>
            <a:r>
              <a:rPr lang="en-US" sz="2400" dirty="0" err="1" smtClean="0">
                <a:solidFill>
                  <a:srgbClr val="0000FF"/>
                </a:solidFill>
              </a:rPr>
              <a:t>Milgram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conducted an experiment that validated this.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Milgram’s</a:t>
            </a:r>
            <a:r>
              <a:rPr lang="en-US" b="1" dirty="0" smtClean="0"/>
              <a:t> experiment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755913"/>
            <a:ext cx="8583450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Milgram</a:t>
            </a:r>
            <a:r>
              <a:rPr lang="en-US" sz="2400" dirty="0" smtClean="0"/>
              <a:t> arranged to send 160 envelopes to a group of randomly </a:t>
            </a:r>
          </a:p>
          <a:p>
            <a:r>
              <a:rPr lang="en-US" sz="2400" dirty="0" smtClean="0"/>
              <a:t>selected people from Wichita, Kansas and Omaha, Nebraska. </a:t>
            </a:r>
          </a:p>
          <a:p>
            <a:r>
              <a:rPr lang="en-US" sz="2400" dirty="0" smtClean="0"/>
              <a:t>Each envelope contained the following:</a:t>
            </a:r>
          </a:p>
          <a:p>
            <a:endParaRPr lang="en-US" sz="2400" dirty="0" smtClean="0"/>
          </a:p>
          <a:p>
            <a:r>
              <a:rPr lang="en-US" sz="2400" dirty="0" smtClean="0"/>
              <a:t>1. A document with the logo of Harvard on it.</a:t>
            </a:r>
          </a:p>
          <a:p>
            <a:r>
              <a:rPr lang="en-US" sz="2400" dirty="0" smtClean="0"/>
              <a:t>2. Name, address and occupation (stock broker) of </a:t>
            </a:r>
            <a:r>
              <a:rPr lang="en-US" sz="2400" dirty="0" err="1" smtClean="0"/>
              <a:t>Milgram's</a:t>
            </a:r>
            <a:r>
              <a:rPr lang="en-US" sz="2400" dirty="0" smtClean="0"/>
              <a:t> friend </a:t>
            </a:r>
          </a:p>
          <a:p>
            <a:r>
              <a:rPr lang="en-US" sz="2400" dirty="0" smtClean="0"/>
              <a:t>	in Boston, MA.</a:t>
            </a:r>
          </a:p>
          <a:p>
            <a:r>
              <a:rPr lang="en-US" sz="2400" dirty="0" smtClean="0"/>
              <a:t>3. Instructions to get the package to the target person following </a:t>
            </a:r>
          </a:p>
          <a:p>
            <a:r>
              <a:rPr lang="en-US" sz="2400" dirty="0" smtClean="0"/>
              <a:t>	specific rules: each person could only send the package </a:t>
            </a:r>
          </a:p>
          <a:p>
            <a:r>
              <a:rPr lang="en-US" sz="2400" dirty="0" smtClean="0"/>
              <a:t>	to an acquaintance defined as being on "first name basis".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Milgram’s</a:t>
            </a:r>
            <a:r>
              <a:rPr lang="en-US" b="1" dirty="0" smtClean="0"/>
              <a:t> experiment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965" y="1581995"/>
            <a:ext cx="5976948" cy="4024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95701" y="2227707"/>
            <a:ext cx="2815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Taken from Kleinberg’s book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0428" y="5811408"/>
            <a:ext cx="8712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64 of the 160 envelopes reached the target person. The median length of the chain was six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Shortcomings of </a:t>
            </a:r>
            <a:r>
              <a:rPr lang="en-US" b="1" dirty="0" err="1" smtClean="0"/>
              <a:t>M</a:t>
            </a:r>
            <a:r>
              <a:rPr lang="en-US" b="1" dirty="0" err="1" smtClean="0"/>
              <a:t>ilgram’s</a:t>
            </a:r>
            <a:r>
              <a:rPr lang="en-US" b="1" dirty="0" smtClean="0"/>
              <a:t> </a:t>
            </a:r>
            <a:r>
              <a:rPr lang="en-US" b="1" dirty="0" smtClean="0"/>
              <a:t>experiment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61685" y="1926374"/>
            <a:ext cx="7750840" cy="5170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There were several shortcomings of this experiment.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 smtClean="0"/>
              <a:t>Many envelopes did not reach the </a:t>
            </a:r>
            <a:r>
              <a:rPr lang="en-US" sz="2400" dirty="0" smtClean="0"/>
              <a:t>target person.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 smtClean="0"/>
              <a:t>The s</a:t>
            </a:r>
            <a:r>
              <a:rPr lang="en-US" sz="2400" dirty="0" smtClean="0"/>
              <a:t>ample size were too small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 smtClean="0"/>
              <a:t>There was not much flexibility in the choice of the source 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/>
              <a:t>	</a:t>
            </a:r>
            <a:r>
              <a:rPr lang="en-US" sz="2400" dirty="0" smtClean="0"/>
              <a:t>and the target</a:t>
            </a:r>
          </a:p>
          <a:p>
            <a:pPr marL="457200" indent="-457200">
              <a:lnSpc>
                <a:spcPct val="150000"/>
              </a:lnSpc>
            </a:pPr>
            <a:endParaRPr lang="en-US" sz="2400" dirty="0" smtClean="0"/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/>
              <a:t>Should we still believe these results?</a:t>
            </a:r>
            <a:endParaRPr lang="en-US" sz="2400" dirty="0" smtClean="0"/>
          </a:p>
          <a:p>
            <a:pPr marL="457200" indent="-457200">
              <a:buAutoNum type="arabicPeriod"/>
            </a:pP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Facebook</a:t>
            </a:r>
            <a:r>
              <a:rPr lang="en-US" b="1" dirty="0" smtClean="0"/>
              <a:t> experiment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699556" y="1720840"/>
            <a:ext cx="798724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Karl Bunyan (2009)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Ran experiments on the </a:t>
            </a:r>
            <a:r>
              <a:rPr lang="en-US" sz="2400" dirty="0" err="1" smtClean="0">
                <a:solidFill>
                  <a:srgbClr val="0000FF"/>
                </a:solidFill>
              </a:rPr>
              <a:t>Facebook</a:t>
            </a:r>
            <a:r>
              <a:rPr lang="en-US" sz="2400" dirty="0" smtClean="0">
                <a:solidFill>
                  <a:srgbClr val="0000FF"/>
                </a:solidFill>
              </a:rPr>
              <a:t> platform </a:t>
            </a:r>
            <a:r>
              <a:rPr lang="en-US" sz="2400" dirty="0" smtClean="0"/>
              <a:t>with an application named "Six Degrees”, and calculated the </a:t>
            </a:r>
            <a:r>
              <a:rPr lang="en-US" sz="2400" dirty="0" smtClean="0">
                <a:solidFill>
                  <a:srgbClr val="0000FF"/>
                </a:solidFill>
              </a:rPr>
              <a:t>degrees of separation </a:t>
            </a:r>
            <a:r>
              <a:rPr lang="en-US" sz="2400" dirty="0" smtClean="0"/>
              <a:t>between different pairs of users. </a:t>
            </a:r>
            <a:r>
              <a:rPr lang="en-US" sz="2400" dirty="0" err="1" smtClean="0"/>
              <a:t>Facebook</a:t>
            </a:r>
            <a:r>
              <a:rPr lang="en-US" sz="2400" dirty="0" smtClean="0"/>
              <a:t> had over 5.8 million users as seen from the group's page. The average separation between all pairs users of the application </a:t>
            </a:r>
            <a:r>
              <a:rPr lang="en-US" sz="2400" dirty="0" smtClean="0">
                <a:solidFill>
                  <a:srgbClr val="FF0000"/>
                </a:solidFill>
              </a:rPr>
              <a:t>was 5.73 </a:t>
            </a:r>
            <a:r>
              <a:rPr lang="en-US" sz="2400" dirty="0" smtClean="0"/>
              <a:t>and the maximum degree of separation was found to be 12.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Erdős</a:t>
            </a:r>
            <a:r>
              <a:rPr lang="en-US" b="1" dirty="0" smtClean="0"/>
              <a:t> number</a:t>
            </a:r>
          </a:p>
        </p:txBody>
      </p:sp>
      <p:sp>
        <p:nvSpPr>
          <p:cNvPr id="8" name="Rectangle 7"/>
          <p:cNvSpPr/>
          <p:nvPr/>
        </p:nvSpPr>
        <p:spPr>
          <a:xfrm>
            <a:off x="291995" y="1417638"/>
            <a:ext cx="4970815" cy="6001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charset="2"/>
              <a:buChar char="§"/>
            </a:pPr>
            <a:r>
              <a:rPr lang="en-US" sz="2400" dirty="0" smtClean="0"/>
              <a:t> </a:t>
            </a:r>
            <a:r>
              <a:rPr lang="en-US" sz="2400" dirty="0" err="1" smtClean="0"/>
              <a:t>ErdősNumber</a:t>
            </a:r>
            <a:r>
              <a:rPr lang="en-US" sz="2400" dirty="0" smtClean="0"/>
              <a:t> (</a:t>
            </a:r>
            <a:r>
              <a:rPr lang="en-US" sz="2400" dirty="0" err="1" smtClean="0"/>
              <a:t>Erdős</a:t>
            </a:r>
            <a:r>
              <a:rPr lang="en-US" sz="2400" dirty="0" smtClean="0"/>
              <a:t>) = 0</a:t>
            </a:r>
          </a:p>
          <a:p>
            <a:pPr>
              <a:buFont typeface="Wingdings" charset="2"/>
              <a:buChar char="§"/>
            </a:pPr>
            <a:endParaRPr lang="en-US" sz="2400" dirty="0" smtClean="0"/>
          </a:p>
          <a:p>
            <a:pPr>
              <a:buFont typeface="Wingdings" charset="2"/>
              <a:buChar char="§"/>
            </a:pPr>
            <a:r>
              <a:rPr lang="en-US" sz="2400" dirty="0" smtClean="0"/>
              <a:t> If X is the coauthor of at least one</a:t>
            </a:r>
          </a:p>
          <a:p>
            <a:r>
              <a:rPr lang="en-US" sz="2400" dirty="0" smtClean="0"/>
              <a:t>  paper with a person whose </a:t>
            </a:r>
            <a:r>
              <a:rPr lang="en-US" sz="2400" dirty="0" err="1" smtClean="0"/>
              <a:t>Erdős</a:t>
            </a:r>
            <a:endParaRPr lang="en-US" sz="2400" dirty="0" smtClean="0"/>
          </a:p>
          <a:p>
            <a:r>
              <a:rPr lang="en-US" sz="2400" dirty="0" smtClean="0"/>
              <a:t>  number is </a:t>
            </a:r>
            <a:r>
              <a:rPr lang="en-US" sz="2400" dirty="0" err="1" smtClean="0"/>
              <a:t>n</a:t>
            </a:r>
            <a:r>
              <a:rPr lang="en-US" sz="2400" dirty="0" smtClean="0"/>
              <a:t>, </a:t>
            </a:r>
            <a:r>
              <a:rPr lang="en-US" sz="2400" dirty="0" smtClean="0"/>
              <a:t>then </a:t>
            </a:r>
            <a:r>
              <a:rPr lang="en-US" sz="2400" dirty="0" err="1" smtClean="0"/>
              <a:t>Erdős</a:t>
            </a:r>
            <a:r>
              <a:rPr lang="en-US" sz="2400" dirty="0" smtClean="0"/>
              <a:t> number </a:t>
            </a:r>
            <a:endParaRPr lang="en-US" sz="2400" dirty="0" smtClean="0"/>
          </a:p>
          <a:p>
            <a:r>
              <a:rPr lang="en-US" sz="2400" dirty="0" smtClean="0"/>
              <a:t>  of X = n+1. </a:t>
            </a:r>
          </a:p>
          <a:p>
            <a:endParaRPr lang="en-US" sz="2400" dirty="0" smtClean="0"/>
          </a:p>
          <a:p>
            <a:r>
              <a:rPr lang="en-US" sz="2400" dirty="0" smtClean="0"/>
              <a:t>These numbers are surprisingly small. 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Albert Einstein’s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</a:rPr>
              <a:t>ErdősNumber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 is 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2</a:t>
            </a:r>
          </a:p>
          <a:p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</a:rPr>
              <a:t>Sriram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</a:rPr>
              <a:t>Pemmaraju’s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cs typeface="Calibri"/>
              </a:rPr>
              <a:t>ErdősNumber</a:t>
            </a:r>
            <a:r>
              <a:rPr lang="en-US" sz="2400" dirty="0" smtClean="0">
                <a:solidFill>
                  <a:srgbClr val="0000FF"/>
                </a:solidFill>
                <a:cs typeface="Calibri"/>
              </a:rPr>
              <a:t> is 2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endParaRPr lang="en-US" sz="2400" dirty="0" smtClean="0">
              <a:solidFill>
                <a:srgbClr val="0000FF"/>
              </a:solidFill>
              <a:latin typeface="Calibri"/>
              <a:cs typeface="Calibri"/>
            </a:endParaRPr>
          </a:p>
          <a:p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Doug Jones’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</a:rPr>
              <a:t>ErdősNumber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 is 4</a:t>
            </a:r>
          </a:p>
          <a:p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My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</a:rPr>
              <a:t>ErdősNumber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 is 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endParaRPr lang="en-US" sz="2400" dirty="0" smtClean="0">
              <a:solidFill>
                <a:srgbClr val="0000FF"/>
              </a:solidFill>
              <a:latin typeface="Calibri"/>
              <a:cs typeface="Calibri"/>
            </a:endParaRP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5320" y="1720840"/>
            <a:ext cx="3621480" cy="3412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88822" y="5311220"/>
            <a:ext cx="3197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Co-authorship network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Kevin Bacon number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3368" y="1689613"/>
            <a:ext cx="7933432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Refers to distance measures in the </a:t>
            </a:r>
            <a:r>
              <a:rPr lang="en-US" sz="2400" dirty="0" smtClean="0">
                <a:solidFill>
                  <a:srgbClr val="0000FF"/>
                </a:solidFill>
              </a:rPr>
              <a:t>co-actor network </a:t>
            </a:r>
          </a:p>
          <a:p>
            <a:r>
              <a:rPr lang="en-US" sz="2400" dirty="0" smtClean="0"/>
              <a:t>(available from Internet Movie Database)</a:t>
            </a:r>
          </a:p>
          <a:p>
            <a:endParaRPr lang="en-US" sz="2400" dirty="0" smtClean="0"/>
          </a:p>
          <a:p>
            <a:r>
              <a:rPr lang="en-US" sz="2400" dirty="0" smtClean="0"/>
              <a:t>Similar to </a:t>
            </a:r>
            <a:r>
              <a:rPr lang="en-US" sz="2400" dirty="0" err="1" smtClean="0"/>
              <a:t>Erdős</a:t>
            </a:r>
            <a:r>
              <a:rPr lang="en-US" sz="2400" dirty="0" smtClean="0"/>
              <a:t> number but </a:t>
            </a:r>
            <a:r>
              <a:rPr lang="en-US" sz="2400" dirty="0" smtClean="0">
                <a:solidFill>
                  <a:srgbClr val="0000FF"/>
                </a:solidFill>
              </a:rPr>
              <a:t>applies to movie actors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pPr>
              <a:buFont typeface="Wingdings" charset="2"/>
              <a:buChar char="§"/>
            </a:pPr>
            <a:r>
              <a:rPr lang="en-US" sz="2400" dirty="0" smtClean="0"/>
              <a:t> Actor </a:t>
            </a:r>
            <a:r>
              <a:rPr lang="en-US" sz="2400" dirty="0" smtClean="0">
                <a:solidFill>
                  <a:srgbClr val="0000FF"/>
                </a:solidFill>
              </a:rPr>
              <a:t>Kevin Bacon’s number is 0 </a:t>
            </a:r>
            <a:r>
              <a:rPr lang="en-US" sz="2400" dirty="0" smtClean="0"/>
              <a:t>by definition.</a:t>
            </a:r>
            <a:r>
              <a:rPr lang="en-US" sz="2400" dirty="0" smtClean="0"/>
              <a:t> </a:t>
            </a:r>
          </a:p>
          <a:p>
            <a:pPr>
              <a:buFont typeface="Wingdings" charset="2"/>
              <a:buChar char="§"/>
            </a:pPr>
            <a:r>
              <a:rPr lang="en-US" sz="2400" dirty="0" smtClean="0"/>
              <a:t> Anyone </a:t>
            </a:r>
            <a:r>
              <a:rPr lang="en-US" sz="2400" dirty="0" smtClean="0"/>
              <a:t>who has acted in a film with an actor whose </a:t>
            </a:r>
            <a:r>
              <a:rPr lang="en-US" sz="2400" dirty="0" smtClean="0"/>
              <a:t>Kevin</a:t>
            </a:r>
          </a:p>
          <a:p>
            <a:r>
              <a:rPr lang="en-US" sz="2400" dirty="0" smtClean="0"/>
              <a:t>   Bacon </a:t>
            </a:r>
            <a:r>
              <a:rPr lang="en-US" sz="2400" dirty="0" smtClean="0"/>
              <a:t>number is      has a Kevin Bacon number of 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IMDb</a:t>
            </a:r>
            <a:r>
              <a:rPr lang="en-US" sz="2400" dirty="0" smtClean="0"/>
              <a:t> database has more than 200,000 actors and actresses, but the Kevin Bacon numbers for them are </a:t>
            </a:r>
            <a:r>
              <a:rPr lang="en-US" sz="2400" dirty="0" smtClean="0">
                <a:solidFill>
                  <a:srgbClr val="FF0000"/>
                </a:solidFill>
              </a:rPr>
              <a:t>surprisingly small.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174907" y="4396746"/>
          <a:ext cx="291528" cy="336047"/>
        </p:xfrm>
        <a:graphic>
          <a:graphicData uri="http://schemas.openxmlformats.org/presentationml/2006/ole">
            <p:oleObj spid="_x0000_s32770" name="Equation" r:id="rId3" imgW="127000" imgH="127000" progId="Equation.DSMT4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7194799" y="4243651"/>
          <a:ext cx="876997" cy="489142"/>
        </p:xfrm>
        <a:graphic>
          <a:graphicData uri="http://schemas.openxmlformats.org/presentationml/2006/ole">
            <p:oleObj spid="_x0000_s32771" name="Equation" r:id="rId4" imgW="419100" imgH="1905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Important questions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50923" y="1764946"/>
            <a:ext cx="7903029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How does a social network evolve?</a:t>
            </a:r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/>
              <a:t> What are their structural properties</a:t>
            </a:r>
            <a:r>
              <a:rPr lang="en-US" sz="2400" dirty="0" smtClean="0"/>
              <a:t>?</a:t>
            </a:r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/>
              <a:t> Why are the degrees of separation so small?</a:t>
            </a:r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/>
              <a:t> How can we use some of these structural properties?</a:t>
            </a:r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/>
              <a:t> What are some of the important </a:t>
            </a:r>
            <a:r>
              <a:rPr lang="en-US" sz="2400" dirty="0" smtClean="0"/>
              <a:t>issues in social networks?</a:t>
            </a:r>
            <a:endParaRPr lang="en-US" sz="2400" dirty="0" smtClean="0"/>
          </a:p>
          <a:p>
            <a:pPr>
              <a:lnSpc>
                <a:spcPct val="150000"/>
              </a:lnSpc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>
                <a:ea typeface="ＭＳ Ｐゴシック" charset="-128"/>
                <a:cs typeface="ＭＳ Ｐゴシック" charset="-128"/>
              </a:rPr>
              <a:t>What is a P2P network</a:t>
            </a: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724400"/>
          </a:xfrm>
        </p:spPr>
        <p:txBody>
          <a:bodyPr/>
          <a:lstStyle/>
          <a:p>
            <a:pPr eaLnBrk="1" hangingPunct="1">
              <a:lnSpc>
                <a:spcPct val="170000"/>
              </a:lnSpc>
            </a:pPr>
            <a:r>
              <a:rPr lang="en-US" sz="2400" dirty="0" smtClean="0">
                <a:ea typeface="Comic Sans MS" charset="0"/>
                <a:cs typeface="Comic Sans MS" charset="0"/>
              </a:rPr>
              <a:t>Uses the vast resource of the machines at the edge of the Internet to build a network that allows resource sharing without any central authority.</a:t>
            </a:r>
          </a:p>
          <a:p>
            <a:pPr eaLnBrk="1" hangingPunct="1">
              <a:lnSpc>
                <a:spcPct val="170000"/>
              </a:lnSpc>
            </a:pPr>
            <a:r>
              <a:rPr lang="en-US" sz="2400" b="1" dirty="0" smtClean="0">
                <a:solidFill>
                  <a:srgbClr val="FF140A"/>
                </a:solidFill>
                <a:ea typeface="Comic Sans MS" charset="0"/>
                <a:cs typeface="Comic Sans MS" charset="0"/>
              </a:rPr>
              <a:t>Client-Server vs. Peer-to-peer</a:t>
            </a:r>
            <a:r>
              <a:rPr lang="en-US" sz="2400" dirty="0" smtClean="0">
                <a:ea typeface="Comic Sans MS" charset="0"/>
                <a:cs typeface="Comic Sans MS" charset="0"/>
              </a:rPr>
              <a:t>. A </a:t>
            </a:r>
            <a:r>
              <a:rPr lang="en-US" sz="2400" dirty="0" smtClean="0">
                <a:solidFill>
                  <a:srgbClr val="0000FF"/>
                </a:solidFill>
                <a:ea typeface="Comic Sans MS" charset="0"/>
                <a:cs typeface="Comic Sans MS" charset="0"/>
              </a:rPr>
              <a:t>peer</a:t>
            </a:r>
            <a:r>
              <a:rPr lang="en-US" sz="2400" dirty="0" smtClean="0">
                <a:ea typeface="Comic Sans MS" charset="0"/>
                <a:cs typeface="Comic Sans MS" charset="0"/>
              </a:rPr>
              <a:t> is  both a client and a server. Control is decentralized.</a:t>
            </a:r>
          </a:p>
          <a:p>
            <a:pPr eaLnBrk="1" hangingPunct="1">
              <a:lnSpc>
                <a:spcPct val="170000"/>
              </a:lnSpc>
            </a:pPr>
            <a:r>
              <a:rPr lang="en-US" sz="2400" b="1" dirty="0" smtClean="0">
                <a:solidFill>
                  <a:srgbClr val="FF140A"/>
                </a:solidFill>
                <a:ea typeface="Comic Sans MS" charset="0"/>
                <a:cs typeface="Comic Sans MS" charset="0"/>
              </a:rPr>
              <a:t>Much more than a system for sharing pirated music</a:t>
            </a:r>
            <a:r>
              <a:rPr lang="en-US" sz="2400" b="1" dirty="0" smtClean="0">
                <a:solidFill>
                  <a:schemeClr val="hlink"/>
                </a:solidFill>
                <a:ea typeface="Comic Sans MS" charset="0"/>
                <a:cs typeface="Comic Sans MS" charset="0"/>
              </a:rPr>
              <a:t>.</a:t>
            </a:r>
            <a:endParaRPr lang="en-US" sz="2400" dirty="0" smtClean="0">
              <a:solidFill>
                <a:schemeClr val="hlink"/>
              </a:solidFill>
              <a:ea typeface="Comic Sans MS" charset="0"/>
              <a:cs typeface="Comic Sans MS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Why does P2P need attention?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427913" cy="41148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sz="3000">
                <a:ea typeface="ＭＳ Ｐゴシック" charset="-128"/>
                <a:cs typeface="ＭＳ Ｐゴシック" charset="-128"/>
              </a:rPr>
              <a:t>	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371600"/>
            <a:ext cx="7315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 rot="19638480">
            <a:off x="4584780" y="2477846"/>
            <a:ext cx="1956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This is old data</a:t>
            </a:r>
            <a:r>
              <a:rPr lang="en-US" dirty="0" smtClean="0"/>
              <a:t>*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Recent stuff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5137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400" dirty="0" smtClean="0"/>
              <a:t>	Compared to </a:t>
            </a:r>
            <a:r>
              <a:rPr lang="en-US" sz="2400" dirty="0" err="1" smtClean="0"/>
              <a:t>CacheLogic’s</a:t>
            </a:r>
            <a:r>
              <a:rPr lang="en-US" sz="2400" dirty="0" smtClean="0"/>
              <a:t> 2004 data, the percentage of traffic consumed by P2P now may be somewhat lower, but on the other hand, </a:t>
            </a:r>
            <a:r>
              <a:rPr lang="en-US" sz="2400" dirty="0" err="1" smtClean="0"/>
              <a:t>Facebook</a:t>
            </a:r>
            <a:r>
              <a:rPr lang="en-US" sz="2400" dirty="0" smtClean="0"/>
              <a:t> and Twitter started using </a:t>
            </a:r>
            <a:r>
              <a:rPr lang="en-US" sz="2400" dirty="0" err="1" smtClean="0"/>
              <a:t>BitTorrent</a:t>
            </a:r>
            <a:r>
              <a:rPr lang="en-US" sz="2400" dirty="0" smtClean="0"/>
              <a:t> for video distribution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charset="-128"/>
                <a:cs typeface="ＭＳ Ｐゴシック" charset="-128"/>
              </a:rPr>
              <a:t>Historical Perspective</a:t>
            </a:r>
            <a:endParaRPr lang="en-US" dirty="0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58200" cy="4724400"/>
          </a:xfrm>
        </p:spPr>
        <p:txBody>
          <a:bodyPr/>
          <a:lstStyle/>
          <a:p>
            <a:pPr eaLnBrk="1" hangingPunct="1">
              <a:lnSpc>
                <a:spcPct val="170000"/>
              </a:lnSpc>
            </a:pPr>
            <a:r>
              <a:rPr lang="en-US" sz="2400" dirty="0" smtClean="0">
                <a:latin typeface="Calibri"/>
                <a:ea typeface="Arial" charset="0"/>
                <a:cs typeface="Calibri"/>
              </a:rPr>
              <a:t>The Internet  originally emphasized working in the P2P mode instead of the client-server mode. </a:t>
            </a:r>
          </a:p>
          <a:p>
            <a:pPr eaLnBrk="1" hangingPunct="1">
              <a:lnSpc>
                <a:spcPct val="170000"/>
              </a:lnSpc>
            </a:pPr>
            <a:r>
              <a:rPr lang="en-US" sz="2400" dirty="0" smtClean="0">
                <a:solidFill>
                  <a:srgbClr val="0000FF"/>
                </a:solidFill>
                <a:latin typeface="Calibri"/>
                <a:ea typeface="Arial" charset="0"/>
                <a:cs typeface="Calibri"/>
              </a:rPr>
              <a:t>SRI, UCLA, UCSB </a:t>
            </a:r>
            <a:r>
              <a:rPr lang="en-US" sz="2400" dirty="0" smtClean="0">
                <a:latin typeface="Calibri"/>
                <a:ea typeface="Arial" charset="0"/>
                <a:cs typeface="Calibri"/>
              </a:rPr>
              <a:t>and 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ea typeface="Arial" charset="0"/>
                <a:cs typeface="Calibri"/>
              </a:rPr>
              <a:t>University of Utah </a:t>
            </a:r>
            <a:r>
              <a:rPr lang="en-US" sz="2400" dirty="0" smtClean="0">
                <a:latin typeface="Calibri"/>
                <a:ea typeface="Arial" charset="0"/>
                <a:cs typeface="Calibri"/>
              </a:rPr>
              <a:t>had powerful host machines forming a league of equals. 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ea typeface="Arial" charset="0"/>
                <a:cs typeface="Calibri"/>
              </a:rPr>
              <a:t>ARPANET</a:t>
            </a:r>
            <a:r>
              <a:rPr lang="en-US" sz="2400" dirty="0" smtClean="0">
                <a:latin typeface="Calibri"/>
                <a:ea typeface="Arial" charset="0"/>
                <a:cs typeface="Calibri"/>
              </a:rPr>
              <a:t> arranged to integrate them in the late 1960’s.</a:t>
            </a:r>
          </a:p>
          <a:p>
            <a:pPr eaLnBrk="1" hangingPunct="1">
              <a:lnSpc>
                <a:spcPct val="170000"/>
              </a:lnSpc>
            </a:pPr>
            <a:endParaRPr lang="en-US" sz="2000" dirty="0" smtClean="0">
              <a:latin typeface="Comic Sans MS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charset="-128"/>
                <a:cs typeface="ＭＳ Ｐゴシック" charset="-128"/>
              </a:rPr>
              <a:t>Historical Perspective</a:t>
            </a:r>
            <a:endParaRPr lang="en-US" dirty="0" smtClean="0"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321586"/>
            <a:ext cx="7330446" cy="44541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6542" y="5591074"/>
            <a:ext cx="8014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The APRANET (predecessor of </a:t>
            </a:r>
            <a:r>
              <a:rPr lang="en-US" sz="2400" smtClean="0"/>
              <a:t>Internet) sites </a:t>
            </a:r>
            <a:r>
              <a:rPr lang="en-US" sz="2400" dirty="0" smtClean="0"/>
              <a:t>in December 1970</a:t>
            </a:r>
          </a:p>
          <a:p>
            <a:pPr algn="ctr"/>
            <a:r>
              <a:rPr lang="en-US" sz="2400" dirty="0" smtClean="0"/>
              <a:t>(taken from Kleinberg’s book)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Social Network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704616"/>
            <a:ext cx="800505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[Wikipedia definition]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A </a:t>
            </a:r>
            <a:r>
              <a:rPr lang="en-US" sz="2400" b="1" dirty="0" smtClean="0"/>
              <a:t>social network</a:t>
            </a:r>
            <a:r>
              <a:rPr lang="en-US" sz="2400" dirty="0" smtClean="0"/>
              <a:t> is a </a:t>
            </a:r>
            <a:r>
              <a:rPr lang="en-US" sz="2400" dirty="0" smtClean="0">
                <a:solidFill>
                  <a:srgbClr val="0000FF"/>
                </a:solidFill>
              </a:rPr>
              <a:t>social structure </a:t>
            </a:r>
            <a:r>
              <a:rPr lang="en-US" sz="2400" dirty="0" smtClean="0"/>
              <a:t>made up of a set of </a:t>
            </a:r>
            <a:r>
              <a:rPr lang="en-US" sz="2400" dirty="0" smtClean="0">
                <a:solidFill>
                  <a:srgbClr val="0000FF"/>
                </a:solidFill>
              </a:rPr>
              <a:t>actors</a:t>
            </a:r>
            <a:r>
              <a:rPr lang="en-US" sz="2400" dirty="0" smtClean="0"/>
              <a:t> (such as </a:t>
            </a:r>
            <a:r>
              <a:rPr lang="en-US" sz="2400" dirty="0" smtClean="0">
                <a:solidFill>
                  <a:srgbClr val="0000FF"/>
                </a:solidFill>
              </a:rPr>
              <a:t>individuals</a:t>
            </a:r>
            <a:r>
              <a:rPr lang="en-US" sz="2400" dirty="0" smtClean="0"/>
              <a:t> or </a:t>
            </a:r>
            <a:r>
              <a:rPr lang="en-US" sz="2400" dirty="0" smtClean="0">
                <a:solidFill>
                  <a:srgbClr val="0000FF"/>
                </a:solidFill>
              </a:rPr>
              <a:t>organizations</a:t>
            </a:r>
            <a:r>
              <a:rPr lang="en-US" sz="2400" dirty="0" smtClean="0"/>
              <a:t>) and the </a:t>
            </a:r>
            <a:r>
              <a:rPr lang="en-US" sz="2400" dirty="0" smtClean="0">
                <a:solidFill>
                  <a:srgbClr val="0000FF"/>
                </a:solidFill>
              </a:rPr>
              <a:t>dyadic ties </a:t>
            </a:r>
            <a:r>
              <a:rPr lang="en-US" sz="2400" dirty="0" smtClean="0"/>
              <a:t>between these actors. The social network perspective provides a clear way of analyzing the structure of whole social entities.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Social networks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0421" y="1663545"/>
            <a:ext cx="3087901" cy="23075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81419" y="4218652"/>
            <a:ext cx="6865982" cy="2146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This graph can represent various things. For example, </a:t>
            </a:r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dirty="0" smtClean="0">
                <a:solidFill>
                  <a:srgbClr val="0000FF"/>
                </a:solidFill>
              </a:rPr>
              <a:t> Each node is a friend and each edge is a friendship relation</a:t>
            </a:r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dirty="0" smtClean="0">
                <a:solidFill>
                  <a:srgbClr val="0000FF"/>
                </a:solidFill>
              </a:rPr>
              <a:t> Each node is an airport and each edge is an air route</a:t>
            </a:r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dirty="0" smtClean="0">
                <a:solidFill>
                  <a:srgbClr val="0000FF"/>
                </a:solidFill>
              </a:rPr>
              <a:t> Each node is power generating station, and each edge is a high voltage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	link connecting a pair of generating stations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92863" y="2690467"/>
            <a:ext cx="2471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Abstract representation is a graph G=(V,E)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Social networks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690708"/>
            <a:ext cx="7639982" cy="3939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Social networks </a:t>
            </a:r>
            <a:r>
              <a:rPr lang="en-US" sz="2400" dirty="0" smtClean="0"/>
              <a:t>existed from the dawn of civilization, much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before </a:t>
            </a:r>
            <a:r>
              <a:rPr lang="en-US" sz="2400" b="1" dirty="0" err="1" smtClean="0">
                <a:solidFill>
                  <a:srgbClr val="660066"/>
                </a:solidFill>
              </a:rPr>
              <a:t>Facebook</a:t>
            </a:r>
            <a:r>
              <a:rPr lang="en-US" sz="2400" dirty="0" smtClean="0"/>
              <a:t> was invented </a:t>
            </a:r>
            <a:r>
              <a:rPr lang="en-US" sz="2400" dirty="0" err="1" smtClean="0">
                <a:sym typeface="Wingdings"/>
              </a:rPr>
              <a:t></a:t>
            </a:r>
            <a:r>
              <a:rPr lang="en-US" sz="2400" dirty="0" smtClean="0">
                <a:sym typeface="Wingdings"/>
              </a:rPr>
              <a:t>. </a:t>
            </a:r>
            <a:r>
              <a:rPr lang="en-US" sz="2400" b="1" dirty="0" err="1" smtClean="0">
                <a:solidFill>
                  <a:srgbClr val="660066"/>
                </a:solidFill>
                <a:sym typeface="Wingdings"/>
              </a:rPr>
              <a:t>Facebook</a:t>
            </a:r>
            <a:r>
              <a:rPr lang="en-US" sz="2400" dirty="0" smtClean="0">
                <a:sym typeface="Wingdings"/>
              </a:rPr>
              <a:t> only created an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ym typeface="Wingdings"/>
              </a:rPr>
              <a:t>electronic platform to 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facilitate socialization</a:t>
            </a:r>
            <a:r>
              <a:rPr lang="en-US" sz="2400" dirty="0" smtClean="0">
                <a:sym typeface="Wingdings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ym typeface="Wingdings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Peer-to-peer networks </a:t>
            </a:r>
            <a:r>
              <a:rPr lang="en-US" sz="2400" dirty="0" smtClean="0">
                <a:sym typeface="Wingdings"/>
              </a:rPr>
              <a:t>are a much more recent invention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ym typeface="Wingdings"/>
              </a:rPr>
              <a:t>primarily aimed at 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content sharing </a:t>
            </a:r>
            <a:r>
              <a:rPr lang="en-US" sz="2400" dirty="0" smtClean="0">
                <a:sym typeface="Wingdings"/>
              </a:rPr>
              <a:t>and 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content distribution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without the assistance of a central server</a:t>
            </a:r>
            <a:r>
              <a:rPr lang="en-US" sz="2400" dirty="0" smtClean="0">
                <a:sym typeface="Wingdings"/>
              </a:rPr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902</Words>
  <Application>Microsoft Macintosh PowerPoint</Application>
  <PresentationFormat>On-screen Show (4:3)</PresentationFormat>
  <Paragraphs>101</Paragraphs>
  <Slides>17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Peer-to-Peer and Social Networks</vt:lpstr>
      <vt:lpstr>What is a P2P network</vt:lpstr>
      <vt:lpstr>Why does P2P need attention?</vt:lpstr>
      <vt:lpstr>Recent stuff</vt:lpstr>
      <vt:lpstr>Historical Perspective</vt:lpstr>
      <vt:lpstr>Historical Perspective</vt:lpstr>
      <vt:lpstr>Social Network</vt:lpstr>
      <vt:lpstr>Social networks</vt:lpstr>
      <vt:lpstr>Social networks</vt:lpstr>
      <vt:lpstr>Six degrees of separation</vt:lpstr>
      <vt:lpstr>Milgram’s experiment</vt:lpstr>
      <vt:lpstr>Milgram’s experiment</vt:lpstr>
      <vt:lpstr>Shortcomings of Milgram’s experiment</vt:lpstr>
      <vt:lpstr>Facebook experiment</vt:lpstr>
      <vt:lpstr>Erdős number</vt:lpstr>
      <vt:lpstr>Kevin Bacon number</vt:lpstr>
      <vt:lpstr>Important questions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Networks</dc:title>
  <dc:creator>Sukumar Ghosh</dc:creator>
  <cp:lastModifiedBy>Sukumar Ghosh</cp:lastModifiedBy>
  <cp:revision>70</cp:revision>
  <dcterms:created xsi:type="dcterms:W3CDTF">2013-01-21T16:20:46Z</dcterms:created>
  <dcterms:modified xsi:type="dcterms:W3CDTF">2013-01-21T16:43:49Z</dcterms:modified>
</cp:coreProperties>
</file>