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7"/>
  </p:notesMasterIdLst>
  <p:sldIdLst>
    <p:sldId id="256" r:id="rId2"/>
    <p:sldId id="257" r:id="rId3"/>
    <p:sldId id="305" r:id="rId4"/>
    <p:sldId id="306" r:id="rId5"/>
    <p:sldId id="341" r:id="rId6"/>
    <p:sldId id="345" r:id="rId7"/>
    <p:sldId id="307" r:id="rId8"/>
    <p:sldId id="263" r:id="rId9"/>
    <p:sldId id="308" r:id="rId10"/>
    <p:sldId id="309" r:id="rId11"/>
    <p:sldId id="310" r:id="rId12"/>
    <p:sldId id="311" r:id="rId13"/>
    <p:sldId id="332" r:id="rId14"/>
    <p:sldId id="334" r:id="rId15"/>
    <p:sldId id="335" r:id="rId16"/>
    <p:sldId id="333" r:id="rId17"/>
    <p:sldId id="271" r:id="rId18"/>
    <p:sldId id="273" r:id="rId19"/>
    <p:sldId id="312" r:id="rId20"/>
    <p:sldId id="313" r:id="rId21"/>
    <p:sldId id="314" r:id="rId22"/>
    <p:sldId id="315" r:id="rId23"/>
    <p:sldId id="329" r:id="rId24"/>
    <p:sldId id="316" r:id="rId25"/>
    <p:sldId id="330" r:id="rId26"/>
    <p:sldId id="317" r:id="rId27"/>
    <p:sldId id="285" r:id="rId28"/>
    <p:sldId id="319" r:id="rId29"/>
    <p:sldId id="320" r:id="rId30"/>
    <p:sldId id="344" r:id="rId31"/>
    <p:sldId id="342" r:id="rId32"/>
    <p:sldId id="321" r:id="rId33"/>
    <p:sldId id="323" r:id="rId34"/>
    <p:sldId id="336" r:id="rId35"/>
    <p:sldId id="338" r:id="rId36"/>
    <p:sldId id="337" r:id="rId37"/>
    <p:sldId id="339" r:id="rId38"/>
    <p:sldId id="340" r:id="rId39"/>
    <p:sldId id="324" r:id="rId40"/>
    <p:sldId id="343" r:id="rId41"/>
    <p:sldId id="325" r:id="rId42"/>
    <p:sldId id="318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00"/>
    <a:srgbClr val="000000"/>
    <a:srgbClr val="810000"/>
    <a:srgbClr val="800000"/>
    <a:srgbClr val="00206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A7E6-380E-4B6D-B669-84C1FCF4B274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FB6F-3B80-4B09-A1C6-A845D423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FB6F-3B80-4B09-A1C6-A845D4239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815" y="639928"/>
            <a:ext cx="7396369" cy="1463040"/>
          </a:xfrm>
        </p:spPr>
        <p:txBody>
          <a:bodyPr anchor="ctr">
            <a:normAutofit/>
          </a:bodyPr>
          <a:lstStyle>
            <a:lvl1pPr algn="ctr">
              <a:defRPr sz="440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542" y="2348986"/>
            <a:ext cx="3326914" cy="1463040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B050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 sz="2800" b="0">
                <a:latin typeface="+mn-lt"/>
                <a:cs typeface="Times New Roman" panose="02020603050405020304" pitchFamily="18" charset="0"/>
              </a:defRPr>
            </a:lvl1pPr>
            <a:lvl2pPr marL="470919" indent="-342900">
              <a:buFont typeface="Arial" panose="020B0604020202020204" pitchFamily="34" charset="0"/>
              <a:buChar char="•"/>
              <a:defRPr sz="2400">
                <a:latin typeface="+mn-lt"/>
                <a:cs typeface="Times New Roman" panose="02020603050405020304" pitchFamily="18" charset="0"/>
              </a:defRPr>
            </a:lvl2pPr>
            <a:lvl3pPr marL="596649" indent="-285750"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74295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4pPr>
            <a:lvl5pPr marL="925833" indent="-285750">
              <a:buFont typeface="Arial" panose="020B0604020202020204" pitchFamily="34" charset="0"/>
              <a:buChar char="•"/>
              <a:defRPr sz="1400">
                <a:latin typeface="+mn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7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2805" y="6470704"/>
            <a:ext cx="4426094" cy="274320"/>
          </a:xfrm>
        </p:spPr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1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241108"/>
            <a:ext cx="809015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45" y="1345096"/>
            <a:ext cx="8020305" cy="49364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05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err="1" smtClean="0"/>
              <a:t>Adhikari</a:t>
            </a:r>
            <a:r>
              <a:rPr lang="en-US" dirty="0" smtClean="0"/>
              <a:t>, Zhang, Ramakrishnan, Prakash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1BE169-5F33-4002-A332-9BF0EA1EAB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7549" y="24110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http://s7d2.scene7.com/is/image/Fathead/lgo_ncaa_virginia_tech_hokies?layer=comp&amp;fit=constrain&amp;hei=300&amp;wid=300&amp;fmt=png-alpha&amp;qlt=95,0&amp;op_sharpen=1&amp;resMode=bicub&amp;op_usm=0.0,0.0,0,0&amp;iccEmbed=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" y="6382439"/>
            <a:ext cx="360927" cy="4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7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b="1" kern="1200" cap="all" spc="1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0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0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11.png"/><Relationship Id="rId5" Type="http://schemas.openxmlformats.org/officeDocument/2006/relationships/image" Target="../media/image55.png"/><Relationship Id="rId10" Type="http://schemas.openxmlformats.org/officeDocument/2006/relationships/image" Target="../media/image10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Sub2Vec: Feature Learning for Subgraphs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645" y="2557134"/>
            <a:ext cx="6278705" cy="209442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FF0000"/>
                </a:solidFill>
                <a:cs typeface="Arial" panose="020B0604020202020204" pitchFamily="34" charset="0"/>
              </a:rPr>
              <a:t>Bijaya </a:t>
            </a:r>
            <a:r>
              <a:rPr lang="en-US" sz="2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Adhikari</a:t>
            </a:r>
            <a:r>
              <a:rPr lang="en-US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Yao Zhang, </a:t>
            </a:r>
            <a:r>
              <a:rPr lang="en-US" sz="26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Naren</a:t>
            </a:r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 Ramakrishnan, </a:t>
            </a: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and </a:t>
            </a:r>
            <a:endParaRPr lang="en-US" sz="2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B</a:t>
            </a: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. Aditya Prakash 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Department of Computer Science </a:t>
            </a:r>
          </a:p>
          <a:p>
            <a:r>
              <a:rPr lang="en-US" sz="2800" dirty="0">
                <a:cs typeface="Arial" panose="020B0604020202020204" pitchFamily="34" charset="0"/>
              </a:rPr>
              <a:t>Virginia Tech</a:t>
            </a:r>
          </a:p>
          <a:p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244406" y="4860880"/>
            <a:ext cx="265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cs typeface="Arial" panose="020B0604020202020204" pitchFamily="34" charset="0"/>
              </a:rPr>
              <a:t>PAKDD, Melbourne, </a:t>
            </a:r>
          </a:p>
          <a:p>
            <a:pPr algn="ctr"/>
            <a:r>
              <a:rPr lang="en-US" sz="2000" dirty="0" smtClean="0">
                <a:cs typeface="Arial" panose="020B0604020202020204" pitchFamily="34" charset="0"/>
              </a:rPr>
              <a:t>June 5</a:t>
            </a:r>
            <a:r>
              <a:rPr lang="en-US" sz="2000" baseline="30000" dirty="0" smtClean="0">
                <a:cs typeface="Arial" panose="020B0604020202020204" pitchFamily="34" charset="0"/>
              </a:rPr>
              <a:t>th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smtClean="0">
                <a:cs typeface="Arial" panose="020B0604020202020204" pitchFamily="34" charset="0"/>
              </a:rPr>
              <a:t>2018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1" descr="C:\Users\yaozhang\AppData\Roaming\Tencent\Users\439300090\QQ\WinTemp\RichOle\P{FQ8_O9A45I)F$_]B$OC1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5526"/>
            <a:ext cx="1470688" cy="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formulation: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 What subgraph property to preserve?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 How to characterize the property?</a:t>
            </a:r>
            <a:endParaRPr lang="en-US" sz="2800" dirty="0"/>
          </a:p>
          <a:p>
            <a:pPr marL="128019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82" y="3499829"/>
            <a:ext cx="1620113" cy="1739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94" y="3538699"/>
            <a:ext cx="1789025" cy="1992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518" y="3538699"/>
            <a:ext cx="1643326" cy="1656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25748" y="5149531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48" y="5149531"/>
                <a:ext cx="4823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7849" y="5161691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49" y="5161691"/>
                <a:ext cx="489301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79224" y="5161691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24" y="5161691"/>
                <a:ext cx="4893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1: Neighborhood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998054"/>
          </a:xfrm>
        </p:spPr>
        <p:txBody>
          <a:bodyPr/>
          <a:lstStyle/>
          <a:p>
            <a:r>
              <a:rPr lang="en-US" dirty="0" smtClean="0"/>
              <a:t>Neighborhood Property:</a:t>
            </a:r>
          </a:p>
          <a:p>
            <a:pPr lvl="1"/>
            <a:r>
              <a:rPr lang="en-US" dirty="0" smtClean="0"/>
              <a:t>Captures neighborhood information within the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5" y="2703167"/>
            <a:ext cx="1059365" cy="1137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457200" indent="-457200" algn="l" defTabSz="914377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q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1pPr>
                <a:lvl2pPr marL="470919" indent="-34290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2pPr>
                <a:lvl3pPr marL="596649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3pPr>
                <a:lvl4pPr marL="74295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4pPr>
                <a:lvl5pPr marL="92583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5pPr>
                <a:lvl6pPr marL="914400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share neighborhood</a:t>
                </a:r>
              </a:p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does not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  <a:blipFill rotWithShape="0">
                <a:blip r:embed="rId6"/>
                <a:stretch>
                  <a:fillRect l="-1900" t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283" y="2440606"/>
            <a:ext cx="1257300" cy="140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241" y="2669206"/>
            <a:ext cx="1162050" cy="11715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18772027">
            <a:off x="1772268" y="2942628"/>
            <a:ext cx="1469349" cy="73587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772027">
            <a:off x="3404337" y="2602885"/>
            <a:ext cx="1469349" cy="73587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neighborhood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property of a subgraph</a:t>
            </a:r>
          </a:p>
          <a:p>
            <a:pPr lvl="1"/>
            <a:r>
              <a:rPr lang="en-US" dirty="0" smtClean="0"/>
              <a:t>is defined as the set of all paths annotated by node ids (ID-Paths) in the subgraph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23" y="2632828"/>
            <a:ext cx="1059365" cy="1137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253" y="2712972"/>
            <a:ext cx="513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a,b,a,c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c,e,a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e,c,a,c</a:t>
            </a:r>
            <a:r>
              <a:rPr lang="en-US" sz="2400" dirty="0" smtClean="0">
                <a:solidFill>
                  <a:srgbClr val="00B0F0"/>
                </a:solidFill>
              </a:rPr>
              <a:t>), </a:t>
            </a:r>
            <a:r>
              <a:rPr lang="en-US" sz="2400" dirty="0" smtClean="0"/>
              <a:t>(</a:t>
            </a:r>
            <a:r>
              <a:rPr lang="en-US" sz="2400" dirty="0" err="1" smtClean="0"/>
              <a:t>b,e,c,e,c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585" y="3833109"/>
            <a:ext cx="519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c,d,d,c</a:t>
            </a:r>
            <a:r>
              <a:rPr lang="en-US" sz="2400" dirty="0" smtClean="0"/>
              <a:t>), 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c,e,a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e,c,a,c</a:t>
            </a:r>
            <a:r>
              <a:rPr lang="en-US" sz="2400" dirty="0" smtClean="0">
                <a:solidFill>
                  <a:srgbClr val="00B0F0"/>
                </a:solidFill>
              </a:rPr>
              <a:t>), </a:t>
            </a:r>
            <a:r>
              <a:rPr lang="en-US" sz="2400" dirty="0" smtClean="0"/>
              <a:t>(</a:t>
            </a:r>
            <a:r>
              <a:rPr lang="en-US" sz="2400" dirty="0" err="1" smtClean="0"/>
              <a:t>d,c,d,e,a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4164" y="4923285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{(</a:t>
            </a:r>
            <a:r>
              <a:rPr lang="en-US" sz="2400" dirty="0" err="1" smtClean="0"/>
              <a:t>i,h,i</a:t>
            </a:r>
            <a:r>
              <a:rPr lang="en-US" sz="2400" dirty="0" smtClean="0"/>
              <a:t>), (</a:t>
            </a:r>
            <a:r>
              <a:rPr lang="en-US" sz="2400" dirty="0" err="1" smtClean="0"/>
              <a:t>h,k,i,h,i</a:t>
            </a:r>
            <a:r>
              <a:rPr lang="en-US" sz="2400" dirty="0" smtClean="0"/>
              <a:t>), (</a:t>
            </a:r>
            <a:r>
              <a:rPr lang="en-US" sz="2400" dirty="0" err="1" smtClean="0"/>
              <a:t>k,h,j,i</a:t>
            </a:r>
            <a:r>
              <a:rPr lang="en-US" sz="2400" dirty="0" smtClean="0"/>
              <a:t>), (</a:t>
            </a:r>
            <a:r>
              <a:rPr lang="en-US" sz="2400" dirty="0" err="1" smtClean="0"/>
              <a:t>i,h,k,j,i</a:t>
            </a:r>
            <a:r>
              <a:rPr lang="en-US" sz="2400" dirty="0" smtClean="0"/>
              <a:t>), … }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4" t="274"/>
          <a:stretch/>
        </p:blipFill>
        <p:spPr>
          <a:xfrm>
            <a:off x="1062567" y="3522133"/>
            <a:ext cx="1262645" cy="1396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72" y="4804427"/>
            <a:ext cx="1162050" cy="1171575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4884151" y="4513720"/>
            <a:ext cx="4516966" cy="2269067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3701" y="5052672"/>
            <a:ext cx="1733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Able to capture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similarity in the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neighborhood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840" y="3058007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3058007"/>
                <a:ext cx="48237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840" y="4163499"/>
                <a:ext cx="489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4163499"/>
                <a:ext cx="489300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0840" y="5247361"/>
                <a:ext cx="489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5247361"/>
                <a:ext cx="4893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0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2: Structural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998054"/>
          </a:xfrm>
        </p:spPr>
        <p:txBody>
          <a:bodyPr/>
          <a:lstStyle/>
          <a:p>
            <a:r>
              <a:rPr lang="en-US" dirty="0" smtClean="0"/>
              <a:t>Structural Property:</a:t>
            </a:r>
          </a:p>
          <a:p>
            <a:pPr lvl="1"/>
            <a:r>
              <a:rPr lang="en-US" dirty="0" smtClean="0"/>
              <a:t>Captures structural information within the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5" y="2703167"/>
            <a:ext cx="1059365" cy="1137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7" y="3730009"/>
                <a:ext cx="48237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76" y="3730009"/>
                <a:ext cx="48930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09" y="3730009"/>
                <a:ext cx="48930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457200" indent="-457200" algn="l" defTabSz="914377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Wingdings" panose="05000000000000000000" pitchFamily="2" charset="2"/>
                  <a:buChar char="q"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1pPr>
                <a:lvl2pPr marL="470919" indent="-34290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2pPr>
                <a:lvl3pPr marL="596649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3pPr>
                <a:lvl4pPr marL="74295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4pPr>
                <a:lvl5pPr marL="925833" indent="-285750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lvl5pPr>
                <a:lvl6pPr marL="914400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57" algn="l" defTabSz="914377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are structurally equivalent</a:t>
                </a:r>
              </a:p>
              <a:p>
                <a:r>
                  <a:rPr lang="en-US" dirty="0" smtClean="0"/>
                  <a:t>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not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4" y="4255973"/>
                <a:ext cx="8020305" cy="1217725"/>
              </a:xfrm>
              <a:prstGeom prst="rect">
                <a:avLst/>
              </a:prstGeom>
              <a:blipFill>
                <a:blip r:embed="rId6"/>
                <a:stretch>
                  <a:fillRect l="-1900" t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283" y="2440606"/>
            <a:ext cx="1257300" cy="140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241" y="2669206"/>
            <a:ext cx="1162050" cy="11715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rot="18772027">
            <a:off x="1738207" y="2623301"/>
            <a:ext cx="1469349" cy="131129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772027">
            <a:off x="5389556" y="2626272"/>
            <a:ext cx="1469349" cy="127769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nodes determines structural role </a:t>
            </a:r>
            <a:r>
              <a:rPr lang="en-US" sz="2000" dirty="0" smtClean="0"/>
              <a:t>[Ribeiro+, 2017]</a:t>
            </a:r>
          </a:p>
          <a:p>
            <a:r>
              <a:rPr lang="en-US" dirty="0" smtClean="0"/>
              <a:t>Our Idea: Annotate paths by degree (Degree-Paths)  </a:t>
            </a:r>
          </a:p>
          <a:p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28019" lvl="1" indent="0">
              <a:buNone/>
            </a:pPr>
            <a:endParaRPr lang="en-US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0696"/>
            <a:ext cx="809015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capture structural property of a subgraphs?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8187"/>
            <a:ext cx="1670050" cy="153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3278187"/>
            <a:ext cx="1676574" cy="1532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4224" y="4936728"/>
            <a:ext cx="347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Degree-Path: 3,1,3,1,3,1,3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46904" y="4936727"/>
            <a:ext cx="3001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Degree-Path: 3,3,3,3,3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5407" y="2754344"/>
            <a:ext cx="766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 Star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26828" y="2753223"/>
            <a:ext cx="1002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 Clique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22322" y="5758310"/>
            <a:ext cx="644537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Degree-Paths capture structural differences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Structural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capture structural similarity between graphs of different sizes?</a:t>
            </a:r>
            <a:endParaRPr lang="en-US" dirty="0"/>
          </a:p>
          <a:p>
            <a:pPr lvl="1"/>
            <a:r>
              <a:rPr lang="en-US" dirty="0" smtClean="0"/>
              <a:t>Our Idea: Normalize degree by the size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convert real numbers to labels?</a:t>
            </a:r>
          </a:p>
          <a:p>
            <a:pPr lvl="1"/>
            <a:r>
              <a:rPr lang="en-US" dirty="0" smtClean="0"/>
              <a:t>Our Idea: Use binning strategy to assign labels to real values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93" y="2989312"/>
            <a:ext cx="1089785" cy="1050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23" y="2989311"/>
            <a:ext cx="1068134" cy="10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Capturing Structural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property of a subgraph</a:t>
            </a:r>
          </a:p>
          <a:p>
            <a:pPr lvl="1"/>
            <a:r>
              <a:rPr lang="en-US" dirty="0" smtClean="0"/>
              <a:t>is defined as the set of all degree-paths in the subgraph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23" y="2508162"/>
            <a:ext cx="1059365" cy="1137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5253" y="2766106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… 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13585" y="3886243"/>
            <a:ext cx="518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{(</a:t>
            </a:r>
            <a:r>
              <a:rPr lang="en-US" sz="2400" dirty="0" err="1" smtClean="0">
                <a:solidFill>
                  <a:srgbClr val="000000"/>
                </a:solidFill>
              </a:rPr>
              <a:t>x,y,y,z</a:t>
            </a:r>
            <a:r>
              <a:rPr lang="en-US" sz="2400" dirty="0" smtClean="0">
                <a:solidFill>
                  <a:srgbClr val="000000"/>
                </a:solidFill>
              </a:rPr>
              <a:t>), (</a:t>
            </a:r>
            <a:r>
              <a:rPr lang="en-US" sz="2400" dirty="0" err="1" smtClean="0">
                <a:solidFill>
                  <a:srgbClr val="000000"/>
                </a:solidFill>
              </a:rPr>
              <a:t>x,z,x,z</a:t>
            </a:r>
            <a:r>
              <a:rPr lang="en-US" sz="2400" dirty="0" smtClean="0">
                <a:solidFill>
                  <a:srgbClr val="000000"/>
                </a:solidFill>
              </a:rPr>
              <a:t>), (</a:t>
            </a:r>
            <a:r>
              <a:rPr lang="en-US" sz="2400" dirty="0" err="1" smtClean="0">
                <a:solidFill>
                  <a:srgbClr val="000000"/>
                </a:solidFill>
              </a:rPr>
              <a:t>x,y,y,x</a:t>
            </a:r>
            <a:r>
              <a:rPr lang="en-US" sz="2400" dirty="0" smtClean="0">
                <a:solidFill>
                  <a:srgbClr val="000000"/>
                </a:solidFill>
              </a:rPr>
              <a:t>), (</a:t>
            </a:r>
            <a:r>
              <a:rPr lang="en-US" sz="2400" dirty="0" err="1" smtClean="0">
                <a:solidFill>
                  <a:srgbClr val="000000"/>
                </a:solidFill>
              </a:rPr>
              <a:t>z,x,x,z</a:t>
            </a:r>
            <a:r>
              <a:rPr lang="en-US" sz="2400" dirty="0" smtClean="0">
                <a:solidFill>
                  <a:srgbClr val="000000"/>
                </a:solidFill>
              </a:rPr>
              <a:t>), … }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4164" y="4976419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(</a:t>
            </a:r>
            <a:r>
              <a:rPr lang="en-US" sz="2400" dirty="0" err="1" smtClean="0">
                <a:solidFill>
                  <a:srgbClr val="00B0F0"/>
                </a:solidFill>
              </a:rPr>
              <a:t>x,x,x,x</a:t>
            </a:r>
            <a:r>
              <a:rPr lang="en-US" sz="2400" dirty="0" smtClean="0">
                <a:solidFill>
                  <a:srgbClr val="00B0F0"/>
                </a:solidFill>
              </a:rPr>
              <a:t>), </a:t>
            </a:r>
            <a:r>
              <a:rPr lang="en-US" sz="2400" dirty="0">
                <a:solidFill>
                  <a:srgbClr val="00B0F0"/>
                </a:solidFill>
              </a:rPr>
              <a:t>… 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4" t="274"/>
          <a:stretch/>
        </p:blipFill>
        <p:spPr>
          <a:xfrm>
            <a:off x="1062567" y="3397467"/>
            <a:ext cx="1262645" cy="1396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50" y="4687625"/>
            <a:ext cx="1162050" cy="1171575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5593702" y="4829182"/>
            <a:ext cx="3380465" cy="1800218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9801" y="5268190"/>
            <a:ext cx="1704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Able to capture 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similarity in the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840" y="2765907"/>
                <a:ext cx="48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2765907"/>
                <a:ext cx="48237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840" y="3871399"/>
                <a:ext cx="489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3871399"/>
                <a:ext cx="48930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0840" y="4955261"/>
                <a:ext cx="489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0" y="4955261"/>
                <a:ext cx="4893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2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 txBox="1">
            <a:spLocks/>
          </p:cNvSpPr>
          <p:nvPr/>
        </p:nvSpPr>
        <p:spPr>
          <a:xfrm>
            <a:off x="768095" y="3122545"/>
            <a:ext cx="5234445" cy="14777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200" b="1" dirty="0" smtClean="0"/>
          </a:p>
          <a:p>
            <a:pPr marL="310899" lvl="2" indent="0">
              <a:buNone/>
            </a:pPr>
            <a:endParaRPr lang="en-US" sz="22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17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210300" y="1155508"/>
            <a:ext cx="5333" cy="47149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Adhikari</a:t>
            </a:r>
            <a:r>
              <a:rPr lang="en-US" dirty="0" smtClean="0"/>
              <a:t>, Zhang, </a:t>
            </a:r>
            <a:r>
              <a:rPr lang="en-US" dirty="0" err="1" smtClean="0"/>
              <a:t>Ramakrishnan</a:t>
            </a:r>
            <a:r>
              <a:rPr lang="en-US" dirty="0" smtClean="0"/>
              <a:t>, Prakash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99461" y="713245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7394754" y="3342822"/>
            <a:ext cx="721169" cy="260332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264506" y="3942735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33" y="1256044"/>
            <a:ext cx="2641162" cy="1856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12" y="4404400"/>
            <a:ext cx="1692000" cy="1952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6" y="1345096"/>
                <a:ext cx="5323482" cy="4936434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Given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set of subgraph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                                         </a:t>
                </a:r>
              </a:p>
              <a:p>
                <a:pPr lvl="1"/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2"/>
                <a:endParaRPr lang="en-US" sz="2400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Learn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dirty="0"/>
                  <a:t>An embedding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Such that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 smtClean="0"/>
                  <a:t>neighborhood/structural </a:t>
                </a:r>
                <a:r>
                  <a:rPr lang="en-US" dirty="0"/>
                  <a:t>property of subgraphs is </a:t>
                </a:r>
                <a:r>
                  <a:rPr lang="en-US" dirty="0" smtClean="0"/>
                  <a:t>preserved</a:t>
                </a:r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6" y="1345096"/>
                <a:ext cx="5323482" cy="4936434"/>
              </a:xfrm>
              <a:blipFill>
                <a:blip r:embed="rId4"/>
                <a:stretch>
                  <a:fillRect l="-2860" t="-2225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00" y="20583"/>
            <a:ext cx="2641162" cy="1856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Sub2vec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788155" cy="4936434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pPr marL="585219" lvl="1" indent="-457200">
              <a:buFont typeface="+mj-lt"/>
              <a:buAutoNum type="arabicPeriod"/>
            </a:pPr>
            <a:r>
              <a:rPr lang="en-US" dirty="0" smtClean="0"/>
              <a:t>Generate samples of Id/Degree paths</a:t>
            </a:r>
          </a:p>
          <a:p>
            <a:pPr marL="710949" lvl="2" indent="-457200">
              <a:buFont typeface="+mj-lt"/>
              <a:buAutoNum type="arabicPeriod"/>
            </a:pPr>
            <a:r>
              <a:rPr lang="en-US" dirty="0" smtClean="0"/>
              <a:t>Enumerating all path is not possible</a:t>
            </a:r>
          </a:p>
          <a:p>
            <a:pPr marL="253749" lvl="2" indent="0">
              <a:buNone/>
            </a:pPr>
            <a:endParaRPr lang="en-US" dirty="0" smtClean="0"/>
          </a:p>
          <a:p>
            <a:pPr marL="253749" lvl="2" indent="0">
              <a:buNone/>
            </a:pPr>
            <a:endParaRPr lang="en-US" dirty="0" smtClean="0"/>
          </a:p>
          <a:p>
            <a:pPr marL="585219" lvl="1" indent="-457200">
              <a:buFont typeface="+mj-lt"/>
              <a:buAutoNum type="arabicPeriod"/>
            </a:pPr>
            <a:r>
              <a:rPr lang="en-US" dirty="0" smtClean="0"/>
              <a:t>Leverage the Id/Degree Paths to learn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marL="710949" lvl="2" indent="-457200">
              <a:buFont typeface="+mj-lt"/>
              <a:buAutoNum type="arabicPeriod"/>
            </a:pPr>
            <a:r>
              <a:rPr lang="en-US" dirty="0" smtClean="0"/>
              <a:t>Learn the embedding such that nodes in the subgraph can be predicted</a:t>
            </a:r>
          </a:p>
          <a:p>
            <a:pPr marL="710949" lvl="2" indent="-457200">
              <a:buFont typeface="+mj-lt"/>
              <a:buAutoNum type="arabicPeriod"/>
            </a:pPr>
            <a:endParaRPr lang="en-US" dirty="0" smtClean="0"/>
          </a:p>
          <a:p>
            <a:pPr marL="710949" lvl="2" indent="-457200">
              <a:buFont typeface="+mj-lt"/>
              <a:buAutoNum type="arabicPeriod"/>
            </a:pPr>
            <a:endParaRPr lang="en-US" dirty="0" smtClean="0"/>
          </a:p>
          <a:p>
            <a:pPr marL="585219" lvl="1" indent="-457200">
              <a:buFont typeface="+mj-lt"/>
              <a:buAutoNum type="arabicPeriod"/>
            </a:pPr>
            <a:endParaRPr lang="en-US" dirty="0"/>
          </a:p>
          <a:p>
            <a:pPr marL="585219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19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7466940" y="1962479"/>
            <a:ext cx="455690" cy="28461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7470675" y="3895113"/>
            <a:ext cx="448218" cy="28461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92" y="2403580"/>
            <a:ext cx="2641008" cy="1344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66" y="4327180"/>
            <a:ext cx="1692000" cy="19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 smtClean="0"/>
              <a:t>Experiments</a:t>
            </a:r>
            <a:endParaRPr lang="en-US" b="0" dirty="0"/>
          </a:p>
          <a:p>
            <a:r>
              <a:rPr lang="en-US" b="0" dirty="0" smtClean="0"/>
              <a:t>Conclusion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efficiently generate samples of Id/Degree-Paths?</a:t>
            </a:r>
          </a:p>
          <a:p>
            <a:pPr lvl="1"/>
            <a:r>
              <a:rPr lang="en-US" dirty="0" smtClean="0"/>
              <a:t>Subgraph Truncated Random Walks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20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06446" y="4022884"/>
            <a:ext cx="416525" cy="29729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5" y="3028846"/>
            <a:ext cx="3674533" cy="2582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03" y="3326111"/>
            <a:ext cx="3906520" cy="198813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71267" y="3722598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8957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09385" y="3633510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8905" y="3482369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82406" y="3509922"/>
            <a:ext cx="119031" cy="117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22826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6695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2865" y="3951798"/>
            <a:ext cx="163001" cy="166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37063" y="5820422"/>
            <a:ext cx="5294037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Similar process for Degree-Paths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6" grpId="0" animBg="1"/>
      <p:bldP spid="6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learn feature vectors for each subgraphs?</a:t>
            </a:r>
          </a:p>
          <a:p>
            <a:pPr lvl="1"/>
            <a:r>
              <a:rPr lang="en-US" dirty="0" smtClean="0"/>
              <a:t>Leverage Paragraph2vec’s idea </a:t>
            </a:r>
            <a:r>
              <a:rPr lang="en-US" sz="2000" dirty="0" smtClean="0">
                <a:solidFill>
                  <a:srgbClr val="00B050"/>
                </a:solidFill>
              </a:rPr>
              <a:t>[Quoc+, ICML 2014]</a:t>
            </a:r>
          </a:p>
          <a:p>
            <a:pPr marL="128019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36" y="2855125"/>
            <a:ext cx="3927475" cy="2202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33" y="3070560"/>
            <a:ext cx="4047176" cy="1485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40" y="5462028"/>
            <a:ext cx="355956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Sub2Vec: Distributed Memory Model</a:t>
            </a:r>
          </a:p>
          <a:p>
            <a:pPr algn="ctr"/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7233" y="5462028"/>
            <a:ext cx="343818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Sub2Vec: Distributed Bag of Nodes</a:t>
            </a:r>
          </a:p>
          <a:p>
            <a:pPr algn="ctr"/>
            <a:r>
              <a:rPr lang="en-US" dirty="0" smtClean="0"/>
              <a:t>DBON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Sub2vec: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691764"/>
          </a:xfrm>
        </p:spPr>
        <p:txBody>
          <a:bodyPr>
            <a:normAutofit/>
          </a:bodyPr>
          <a:lstStyle/>
          <a:p>
            <a:r>
              <a:rPr lang="en-US" b="0" dirty="0" smtClean="0"/>
              <a:t>Models the probability of node/label occurring in the Id/Degree-Path</a:t>
            </a:r>
          </a:p>
          <a:p>
            <a:r>
              <a:rPr lang="en-US" dirty="0" smtClean="0"/>
              <a:t>Probability depends on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Embedding of the node/label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Embedding of other nodes/label in path</a:t>
            </a:r>
          </a:p>
          <a:p>
            <a:pPr lvl="1"/>
            <a:r>
              <a:rPr lang="en-US" b="0" dirty="0" smtClean="0">
                <a:solidFill>
                  <a:srgbClr val="00B050"/>
                </a:solidFill>
              </a:rPr>
              <a:t>Embedding of the subgraph</a:t>
            </a:r>
          </a:p>
          <a:p>
            <a:pPr lvl="1"/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85760" y="5307496"/>
            <a:ext cx="8020305" cy="13409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30" name="Picture 6" descr="http://latex2png.com/output/latex_6af0be592c3388b69f866d5a3ca8fe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" y="4596924"/>
            <a:ext cx="6806411" cy="7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03" y="1866079"/>
            <a:ext cx="2902386" cy="16277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8150" y="4670534"/>
            <a:ext cx="971350" cy="504716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88011" y="4676502"/>
            <a:ext cx="971350" cy="5047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5811" y="4670534"/>
            <a:ext cx="303827" cy="504716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8272" y="4377296"/>
            <a:ext cx="844550" cy="504716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87579" y="4380580"/>
            <a:ext cx="707981" cy="5047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54189" y="4377296"/>
            <a:ext cx="738562" cy="504716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Sub2vec</a:t>
            </a:r>
            <a:r>
              <a:rPr lang="en-US" dirty="0"/>
              <a:t>: </a:t>
            </a:r>
            <a:r>
              <a:rPr lang="en-US" dirty="0" smtClean="0"/>
              <a:t>DM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overall objective of </a:t>
            </a:r>
            <a:r>
              <a:rPr lang="en-US" dirty="0" smtClean="0"/>
              <a:t>Sub2Vec </a:t>
            </a:r>
            <a:r>
              <a:rPr lang="en-US" dirty="0"/>
              <a:t>DM </a:t>
            </a:r>
            <a:r>
              <a:rPr lang="en-US" dirty="0" smtClean="0"/>
              <a:t>is to maximize the log-likelihood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26" y="3754695"/>
            <a:ext cx="4416293" cy="2476794"/>
          </a:xfrm>
          <a:prstGeom prst="rect">
            <a:avLst/>
          </a:prstGeom>
        </p:spPr>
      </p:pic>
      <p:pic>
        <p:nvPicPr>
          <p:cNvPr id="6" name="Picture 2" descr="http://latex2png.com/output/latex_b66107dd69c91e0ba340398db3d94c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30" y="2753618"/>
            <a:ext cx="5779944" cy="3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8020305" cy="469176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Models the probability of a short walk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="0" dirty="0" smtClean="0"/>
                  <a:t> appearing in the Id/Degree-Path of a subgraph</a:t>
                </a:r>
              </a:p>
              <a:p>
                <a:r>
                  <a:rPr lang="en-US" dirty="0" smtClean="0"/>
                  <a:t>Probability depends on</a:t>
                </a:r>
              </a:p>
              <a:p>
                <a:pPr lvl="1"/>
                <a:r>
                  <a:rPr lang="en-US" b="0" dirty="0" smtClean="0">
                    <a:solidFill>
                      <a:srgbClr val="00B050"/>
                    </a:solidFill>
                  </a:rPr>
                  <a:t>Embedding of the nodes/labels in the walk</a:t>
                </a:r>
              </a:p>
              <a:p>
                <a:pPr lvl="1"/>
                <a:r>
                  <a:rPr lang="en-US" b="0" dirty="0" smtClean="0">
                    <a:solidFill>
                      <a:srgbClr val="00B0F0"/>
                    </a:solidFill>
                  </a:rPr>
                  <a:t>Embedding of the subgraph</a:t>
                </a:r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8020305" cy="4691764"/>
              </a:xfrm>
              <a:blipFill>
                <a:blip r:embed="rId2"/>
                <a:stretch>
                  <a:fillRect l="-1900" t="-2341" r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Sub2vec: DBON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48" y="3158145"/>
            <a:ext cx="3389392" cy="1244067"/>
          </a:xfrm>
          <a:prstGeom prst="rect">
            <a:avLst/>
          </a:prstGeom>
        </p:spPr>
      </p:pic>
      <p:pic>
        <p:nvPicPr>
          <p:cNvPr id="14" name="Picture 2" descr="http://latex2png.com/output/latex_f8ff2a0e0e11154413c4362cdb5aa65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" y="4591800"/>
            <a:ext cx="4532919" cy="7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63700" y="4723051"/>
            <a:ext cx="971350" cy="504716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8961" y="4723051"/>
            <a:ext cx="264739" cy="5047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7501" y="4366776"/>
            <a:ext cx="667099" cy="504716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2051" y="4366776"/>
            <a:ext cx="685450" cy="5047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Sub2vec</a:t>
            </a:r>
            <a:r>
              <a:rPr lang="en-US" dirty="0"/>
              <a:t>: </a:t>
            </a:r>
            <a:r>
              <a:rPr lang="en-US" dirty="0" smtClean="0"/>
              <a:t>DBON Objective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r>
              <a:rPr lang="en-US" dirty="0"/>
              <a:t>The overall objective of </a:t>
            </a:r>
            <a:r>
              <a:rPr lang="en-US" dirty="0" smtClean="0"/>
              <a:t>Sub2Vec DBON is to maximize the log-likelihood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39" y="3957851"/>
            <a:ext cx="4760237" cy="1747232"/>
          </a:xfrm>
          <a:prstGeom prst="rect">
            <a:avLst/>
          </a:prstGeom>
        </p:spPr>
      </p:pic>
      <p:pic>
        <p:nvPicPr>
          <p:cNvPr id="8" name="Picture 4" descr="http://latex2png.com/output/latex_bd8944f87473e477782de47d23eeeb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2" y="2732045"/>
            <a:ext cx="3375025" cy="6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pseudo-code is as following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122633"/>
            <a:ext cx="7505401" cy="37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Experiments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49" y="3486883"/>
            <a:ext cx="2132134" cy="2132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detection using </a:t>
            </a:r>
            <a:r>
              <a:rPr lang="en-US" dirty="0" err="1" smtClean="0"/>
              <a:t>subvec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Problem: </a:t>
            </a:r>
            <a:r>
              <a:rPr lang="en-US" dirty="0" smtClean="0"/>
              <a:t>Give a network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GB" dirty="0" smtClean="0"/>
              <a:t>find partitions of the network</a:t>
            </a:r>
          </a:p>
          <a:p>
            <a:pPr lvl="1"/>
            <a:r>
              <a:rPr lang="en-GB" dirty="0" smtClean="0"/>
              <a:t>Such </a:t>
            </a:r>
            <a:r>
              <a:rPr lang="en-GB" dirty="0"/>
              <a:t>that </a:t>
            </a:r>
            <a:r>
              <a:rPr lang="en-GB" dirty="0" smtClean="0"/>
              <a:t>intra-partition density is high and inter-partitions density is low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4" y="3486883"/>
            <a:ext cx="2132134" cy="213213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58138" y="4404302"/>
            <a:ext cx="770771" cy="29729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6887" y="3486882"/>
            <a:ext cx="745642" cy="74875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06642" y="4121516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7647" y="4642033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28909" y="3919858"/>
            <a:ext cx="826468" cy="8016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detection: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2" y="4430025"/>
            <a:ext cx="2132134" cy="21321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698695" y="4501825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21" y="4550307"/>
            <a:ext cx="1623665" cy="171095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4579215" y="4521663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331" y="4521663"/>
            <a:ext cx="1793708" cy="181897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6755300" y="4521663"/>
            <a:ext cx="1" cy="19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51" y="4451667"/>
            <a:ext cx="2132134" cy="213213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55989" y="4451666"/>
            <a:ext cx="745642" cy="74875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43487" y="5084494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86749" y="5606817"/>
            <a:ext cx="927100" cy="86286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8011" y="4884642"/>
            <a:ext cx="826468" cy="80166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3911" y="4952117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99444" y="4867355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90440" y="5766840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8251" y="5818740"/>
            <a:ext cx="151494" cy="1539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07015" y="4059998"/>
            <a:ext cx="98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Graph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86287" y="4060462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Ego-Nets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14031" y="4059998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Embeddings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07234" y="405999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Clusters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970" y="1086015"/>
            <a:ext cx="5550264" cy="29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  <p:bldP spid="24" grpId="0" animBg="1"/>
      <p:bldP spid="6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571627"/>
          </a:xfrm>
        </p:spPr>
        <p:txBody>
          <a:bodyPr/>
          <a:lstStyle/>
          <a:p>
            <a:r>
              <a:rPr lang="en-US" dirty="0" smtClean="0"/>
              <a:t>Most Network Embedding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" y="2671961"/>
            <a:ext cx="2567354" cy="256735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831419" y="3811225"/>
            <a:ext cx="703384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14627" y="3038278"/>
            <a:ext cx="2472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Anomaly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5942" y="2087874"/>
            <a:ext cx="255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Mining Tasks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309" y="2087874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Input Network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9779" y="208787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Node </a:t>
            </a:r>
            <a:r>
              <a:rPr lang="en-US" sz="2400" b="1" dirty="0" err="1" smtClean="0"/>
              <a:t>Embeddings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92" y="2901588"/>
            <a:ext cx="1992888" cy="2018603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2395517" y="5652550"/>
            <a:ext cx="412189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B050"/>
                </a:solidFill>
              </a:rPr>
              <a:t>Many Possible Applications!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20158" y="3868613"/>
            <a:ext cx="703384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Visualization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27" y="1160585"/>
            <a:ext cx="2817054" cy="1726760"/>
          </a:xfrm>
        </p:spPr>
      </p:pic>
      <p:sp>
        <p:nvSpPr>
          <p:cNvPr id="7" name="TextBox 6"/>
          <p:cNvSpPr txBox="1"/>
          <p:nvPr/>
        </p:nvSpPr>
        <p:spPr>
          <a:xfrm>
            <a:off x="1675230" y="2784680"/>
            <a:ext cx="670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Ground Truth Communities in High-School Dataset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3" y="3230332"/>
            <a:ext cx="2886380" cy="179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8848" y="5039332"/>
            <a:ext cx="148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Node2Vec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3" y="3186117"/>
            <a:ext cx="2890940" cy="1806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2785" y="5043428"/>
            <a:ext cx="127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Sub2Vec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7370" y="5776444"/>
            <a:ext cx="779597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Sub2Vec works well in identifying dense communities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detection: datasets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74618" y="1604819"/>
          <a:ext cx="5331721" cy="411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|V|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|E|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Cornell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HighSchool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446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Wisconsin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530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PolBlogs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16783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1.13M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2.97M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detection: 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Newman </a:t>
            </a:r>
            <a:r>
              <a:rPr lang="en-US" sz="2000" dirty="0" smtClean="0">
                <a:solidFill>
                  <a:srgbClr val="00B050"/>
                </a:solidFill>
              </a:rPr>
              <a:t>[Newman, 2006]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Classical Modularity based Community Detection </a:t>
            </a:r>
            <a:r>
              <a:rPr lang="en-US" dirty="0" smtClean="0"/>
              <a:t>algorithm</a:t>
            </a:r>
          </a:p>
          <a:p>
            <a:r>
              <a:rPr lang="en-US" dirty="0" err="1" smtClean="0"/>
              <a:t>Louvian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Bondel</a:t>
            </a:r>
            <a:r>
              <a:rPr lang="en-US" sz="2000" dirty="0" smtClean="0">
                <a:solidFill>
                  <a:srgbClr val="00B050"/>
                </a:solidFill>
              </a:rPr>
              <a:t>+, 2008]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Fast Modularity based Community Detection algorithm </a:t>
            </a:r>
            <a:endParaRPr lang="en-US" dirty="0" smtClean="0"/>
          </a:p>
          <a:p>
            <a:r>
              <a:rPr lang="en-US" dirty="0" err="1" smtClean="0"/>
              <a:t>DeepWalk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Perozzi</a:t>
            </a:r>
            <a:r>
              <a:rPr lang="en-US" sz="2000" dirty="0" smtClean="0">
                <a:solidFill>
                  <a:srgbClr val="00B050"/>
                </a:solidFill>
              </a:rPr>
              <a:t>+, 2014]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Node </a:t>
            </a:r>
            <a:r>
              <a:rPr lang="en-US" dirty="0" err="1"/>
              <a:t>embeddings</a:t>
            </a:r>
            <a:r>
              <a:rPr lang="en-US" dirty="0"/>
              <a:t> based on vanilla random </a:t>
            </a:r>
            <a:r>
              <a:rPr lang="en-US" dirty="0" smtClean="0"/>
              <a:t>walk</a:t>
            </a:r>
          </a:p>
          <a:p>
            <a:r>
              <a:rPr lang="en-US" dirty="0"/>
              <a:t>Node2Vec </a:t>
            </a:r>
            <a:r>
              <a:rPr lang="en-US" sz="2000" dirty="0" smtClean="0">
                <a:solidFill>
                  <a:srgbClr val="00B050"/>
                </a:solidFill>
              </a:rPr>
              <a:t>[Grover+, </a:t>
            </a:r>
            <a:r>
              <a:rPr lang="en-US" sz="2000" dirty="0">
                <a:solidFill>
                  <a:srgbClr val="00B050"/>
                </a:solidFill>
              </a:rPr>
              <a:t>2014</a:t>
            </a:r>
            <a:r>
              <a:rPr lang="en-US" sz="2000" dirty="0" smtClean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en-US" dirty="0" smtClean="0"/>
              <a:t>Node </a:t>
            </a:r>
            <a:r>
              <a:rPr lang="en-US" dirty="0" err="1" smtClean="0"/>
              <a:t>embeddings</a:t>
            </a:r>
            <a:r>
              <a:rPr lang="en-US" dirty="0" smtClean="0"/>
              <a:t> based on second order random walk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detection: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r>
              <a:rPr lang="en-US" dirty="0" smtClean="0"/>
              <a:t>Measure Average F1-Score of the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616" y="5248054"/>
            <a:ext cx="7750135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Sub2Vec outperforms competitors in most datasets  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爆炸形 1 5"/>
          <p:cNvSpPr/>
          <p:nvPr/>
        </p:nvSpPr>
        <p:spPr bwMode="auto">
          <a:xfrm>
            <a:off x="6334020" y="291611"/>
            <a:ext cx="2750658" cy="2187949"/>
          </a:xfrm>
          <a:prstGeom prst="irregularSeal1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ＭＳ Ｐゴシック" pitchFamily="116" charset="-128"/>
              </a:rPr>
              <a:t>More results in paper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546" y="4271979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49063" y="3539840"/>
            <a:ext cx="5131" cy="80750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1" y="1797051"/>
            <a:ext cx="4729664" cy="33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Classification using sub2vec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7945" y="1345096"/>
                <a:ext cx="8020305" cy="49364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Problem: </a:t>
                </a:r>
                <a:r>
                  <a:rPr lang="en-US" dirty="0" smtClean="0"/>
                  <a:t>Give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 set of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classify them according to their class labels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45" y="1345096"/>
                <a:ext cx="8020305" cy="4936434"/>
              </a:xfrm>
              <a:blipFill>
                <a:blip r:embed="rId2"/>
                <a:stretch>
                  <a:fillRect l="-2128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73" y="2845666"/>
            <a:ext cx="3572436" cy="25740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258236" y="2375018"/>
            <a:ext cx="1" cy="37254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834" y="3061258"/>
            <a:ext cx="1745466" cy="22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Classification: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2"/>
              <p:cNvSpPr txBox="1">
                <a:spLocks/>
              </p:cNvSpPr>
              <p:nvPr/>
            </p:nvSpPr>
            <p:spPr>
              <a:xfrm>
                <a:off x="768096" y="1709038"/>
                <a:ext cx="6696889" cy="267022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342900">
                  <a:buFont typeface="+mj-lt"/>
                  <a:buAutoNum type="arabicPeriod"/>
                </a:pPr>
                <a:r>
                  <a:rPr lang="en-US" sz="2800" dirty="0" smtClean="0"/>
                  <a:t>Treat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as a subgraph from the union of all graphs</a:t>
                </a:r>
              </a:p>
              <a:p>
                <a:pPr lvl="1" indent="-342900">
                  <a:buFont typeface="+mj-lt"/>
                  <a:buAutoNum type="arabicPeriod"/>
                </a:pPr>
                <a:r>
                  <a:rPr lang="en-US" sz="2800" dirty="0" smtClean="0"/>
                  <a:t>Learn feature representation using Sub2vec</a:t>
                </a:r>
                <a:endParaRPr lang="en-US" sz="2800" dirty="0"/>
              </a:p>
              <a:p>
                <a:pPr lvl="1" indent="-342900">
                  <a:buFont typeface="+mj-lt"/>
                  <a:buAutoNum type="arabicPeriod"/>
                </a:pPr>
                <a:r>
                  <a:rPr lang="en-US" sz="2800" dirty="0" smtClean="0"/>
                  <a:t>Train off-the-shelf classifier</a:t>
                </a:r>
              </a:p>
            </p:txBody>
          </p:sp>
        </mc:Choice>
        <mc:Fallback xmlns="">
          <p:sp>
            <p:nvSpPr>
              <p:cNvPr id="6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1709038"/>
                <a:ext cx="6696889" cy="2670221"/>
              </a:xfrm>
              <a:prstGeom prst="rect">
                <a:avLst/>
              </a:prstGeom>
              <a:blipFill>
                <a:blip r:embed="rId2"/>
                <a:stretch>
                  <a:fillRect t="-2283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7945" y="1204856"/>
            <a:ext cx="6398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Graph Classification using SUB2VEC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909047" y="4101870"/>
            <a:ext cx="17930" cy="22491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220" y="4498988"/>
            <a:ext cx="1793708" cy="1818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0920" y="4037323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Embeddings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3555" y="404214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Networks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527266" y="4068862"/>
            <a:ext cx="17930" cy="22491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34" y="4593970"/>
            <a:ext cx="2498651" cy="1800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8349" y="4037322"/>
            <a:ext cx="190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Classification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225" y="4551483"/>
            <a:ext cx="1430825" cy="18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for Graph 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11619"/>
              </p:ext>
            </p:extLst>
          </p:nvPr>
        </p:nvGraphicFramePr>
        <p:xfrm>
          <a:off x="1274619" y="1604819"/>
          <a:ext cx="6381239" cy="320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898">
                  <a:extLst>
                    <a:ext uri="{9D8B030D-6E8A-4147-A177-3AD203B41FA5}">
                      <a16:colId xmlns:a16="http://schemas.microsoft.com/office/drawing/2014/main" val="1529149526"/>
                    </a:ext>
                  </a:extLst>
                </a:gridCol>
              </a:tblGrid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labels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MUTAG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PTC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ENZYMES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NC1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56">
                <a:tc>
                  <a:txBody>
                    <a:bodyPr/>
                    <a:lstStyle/>
                    <a:p>
                      <a:r>
                        <a:rPr lang="en-US" dirty="0" smtClean="0"/>
                        <a:t>NC109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Classification: </a:t>
            </a:r>
            <a:r>
              <a:rPr lang="en-US" dirty="0"/>
              <a:t>Baselines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49364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WL-Kernel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>
                <a:solidFill>
                  <a:srgbClr val="00B050"/>
                </a:solidFill>
              </a:rPr>
              <a:t>Schweitzer+, 2011]</a:t>
            </a:r>
          </a:p>
          <a:p>
            <a:pPr lvl="1"/>
            <a:r>
              <a:rPr lang="en-US" dirty="0" smtClean="0"/>
              <a:t>Graph kernel based on the </a:t>
            </a:r>
            <a:r>
              <a:rPr lang="en-US" dirty="0" err="1" smtClean="0"/>
              <a:t>Weisfeiler</a:t>
            </a:r>
            <a:r>
              <a:rPr lang="en-US" dirty="0" smtClean="0"/>
              <a:t>-Lehman test of graph isomorphism.</a:t>
            </a:r>
          </a:p>
          <a:p>
            <a:r>
              <a:rPr lang="en-US" dirty="0" smtClean="0"/>
              <a:t>DG-Kernel </a:t>
            </a:r>
            <a:r>
              <a:rPr lang="en-US" sz="2000" dirty="0" smtClean="0">
                <a:solidFill>
                  <a:srgbClr val="00B050"/>
                </a:solidFill>
              </a:rPr>
              <a:t>[</a:t>
            </a:r>
            <a:r>
              <a:rPr lang="en-US" sz="2000" dirty="0" err="1" smtClean="0">
                <a:solidFill>
                  <a:srgbClr val="00B050"/>
                </a:solidFill>
              </a:rPr>
              <a:t>Yanardag</a:t>
            </a:r>
            <a:r>
              <a:rPr lang="en-US" sz="2000" dirty="0" smtClean="0">
                <a:solidFill>
                  <a:srgbClr val="00B050"/>
                </a:solidFill>
              </a:rPr>
              <a:t>+, 2015]</a:t>
            </a: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Extension of WL Kernel using Neural Language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Classification: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testing accuracy on 5 fold cross validation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11254" y="5898365"/>
            <a:ext cx="51693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Sub2Vec outperforms competitors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096" y="4581301"/>
            <a:ext cx="115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84613" y="3849162"/>
            <a:ext cx="5131" cy="80750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9" y="2115006"/>
            <a:ext cx="5196551" cy="36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Case-study: </a:t>
            </a:r>
            <a:r>
              <a:rPr lang="en-US" dirty="0" err="1" smtClean="0"/>
              <a:t>MeMetracker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4505112" cy="4936434"/>
          </a:xfrm>
        </p:spPr>
        <p:txBody>
          <a:bodyPr/>
          <a:lstStyle/>
          <a:p>
            <a:r>
              <a:rPr lang="en-US" dirty="0" smtClean="0"/>
              <a:t>Consists of cascades of memes</a:t>
            </a:r>
          </a:p>
          <a:p>
            <a:r>
              <a:rPr lang="en-US" dirty="0" smtClean="0"/>
              <a:t>A meme is a short phrase</a:t>
            </a:r>
          </a:p>
          <a:p>
            <a:pPr lvl="1"/>
            <a:r>
              <a:rPr lang="en-US" dirty="0" smtClean="0"/>
              <a:t>Lipstick on the pig</a:t>
            </a:r>
          </a:p>
          <a:p>
            <a:pPr lvl="1"/>
            <a:r>
              <a:rPr lang="en-US" dirty="0" smtClean="0"/>
              <a:t>Yes, we can!</a:t>
            </a:r>
          </a:p>
          <a:p>
            <a:r>
              <a:rPr lang="en-US" dirty="0" smtClean="0"/>
              <a:t>Cascades flows though news and blog websites</a:t>
            </a:r>
          </a:p>
          <a:p>
            <a:r>
              <a:rPr lang="en-US" dirty="0" smtClean="0"/>
              <a:t>Each cascade induces a subgraph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39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92248" y="2807375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NBC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06550" y="1739002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BBC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20852" y="2807375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CNN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592247" y="4690542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020852" y="4690542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06549" y="3834530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806549" y="5626754"/>
            <a:ext cx="944545" cy="547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Blog3</a:t>
            </a:r>
            <a:endParaRPr lang="en-US" dirty="0"/>
          </a:p>
        </p:txBody>
      </p:sp>
      <p:cxnSp>
        <p:nvCxnSpPr>
          <p:cNvPr id="10" name="Straight Connector 9"/>
          <p:cNvCxnSpPr>
            <a:stCxn id="11" idx="3"/>
            <a:endCxn id="8" idx="7"/>
          </p:cNvCxnSpPr>
          <p:nvPr/>
        </p:nvCxnSpPr>
        <p:spPr>
          <a:xfrm flipH="1">
            <a:off x="6398468" y="2206438"/>
            <a:ext cx="546407" cy="681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1"/>
          </p:cNvCxnSpPr>
          <p:nvPr/>
        </p:nvCxnSpPr>
        <p:spPr>
          <a:xfrm>
            <a:off x="7612770" y="2206438"/>
            <a:ext cx="546407" cy="681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2"/>
          </p:cNvCxnSpPr>
          <p:nvPr/>
        </p:nvCxnSpPr>
        <p:spPr>
          <a:xfrm flipH="1" flipV="1">
            <a:off x="6550869" y="3039974"/>
            <a:ext cx="1469983" cy="41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0"/>
            <a:endCxn id="11" idx="4"/>
          </p:cNvCxnSpPr>
          <p:nvPr/>
        </p:nvCxnSpPr>
        <p:spPr>
          <a:xfrm flipV="1">
            <a:off x="7278822" y="2286637"/>
            <a:ext cx="1" cy="15478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7"/>
            <a:endCxn id="12" idx="3"/>
          </p:cNvCxnSpPr>
          <p:nvPr/>
        </p:nvCxnSpPr>
        <p:spPr>
          <a:xfrm flipV="1">
            <a:off x="7612769" y="3274811"/>
            <a:ext cx="546408" cy="6399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1"/>
            <a:endCxn id="8" idx="5"/>
          </p:cNvCxnSpPr>
          <p:nvPr/>
        </p:nvCxnSpPr>
        <p:spPr>
          <a:xfrm flipH="1" flipV="1">
            <a:off x="6398468" y="3274811"/>
            <a:ext cx="546406" cy="6399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0"/>
            <a:endCxn id="8" idx="4"/>
          </p:cNvCxnSpPr>
          <p:nvPr/>
        </p:nvCxnSpPr>
        <p:spPr>
          <a:xfrm flipV="1">
            <a:off x="6064520" y="3355010"/>
            <a:ext cx="1" cy="13355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7"/>
            <a:endCxn id="18" idx="3"/>
          </p:cNvCxnSpPr>
          <p:nvPr/>
        </p:nvCxnSpPr>
        <p:spPr>
          <a:xfrm flipV="1">
            <a:off x="6398467" y="4301966"/>
            <a:ext cx="546407" cy="46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7" idx="1"/>
            <a:endCxn id="18" idx="5"/>
          </p:cNvCxnSpPr>
          <p:nvPr/>
        </p:nvCxnSpPr>
        <p:spPr>
          <a:xfrm flipH="1" flipV="1">
            <a:off x="7612769" y="4301966"/>
            <a:ext cx="546408" cy="46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8" idx="4"/>
            <a:endCxn id="19" idx="0"/>
          </p:cNvCxnSpPr>
          <p:nvPr/>
        </p:nvCxnSpPr>
        <p:spPr>
          <a:xfrm>
            <a:off x="7278822" y="4382165"/>
            <a:ext cx="0" cy="12445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7" idx="3"/>
            <a:endCxn id="19" idx="7"/>
          </p:cNvCxnSpPr>
          <p:nvPr/>
        </p:nvCxnSpPr>
        <p:spPr>
          <a:xfrm flipH="1">
            <a:off x="7612769" y="5157978"/>
            <a:ext cx="546408" cy="5489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15501" y="1173846"/>
            <a:ext cx="330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Blog and News Network</a:t>
            </a:r>
            <a:endParaRPr lang="en-US" sz="2400" b="1" dirty="0"/>
          </a:p>
        </p:txBody>
      </p:sp>
      <p:sp>
        <p:nvSpPr>
          <p:cNvPr id="65" name="Rectangle 64"/>
          <p:cNvSpPr/>
          <p:nvPr/>
        </p:nvSpPr>
        <p:spPr>
          <a:xfrm>
            <a:off x="5867399" y="1744214"/>
            <a:ext cx="886641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we can!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4884" y="2315894"/>
            <a:ext cx="886641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we can!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8049803" y="2315894"/>
            <a:ext cx="886641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we can!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650151" y="5255473"/>
            <a:ext cx="886641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we can!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810748" y="3355089"/>
            <a:ext cx="886641" cy="462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we can!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813914" y="1747966"/>
            <a:ext cx="944545" cy="547635"/>
          </a:xfrm>
          <a:prstGeom prst="ellipse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584884" y="2801194"/>
            <a:ext cx="944545" cy="547635"/>
          </a:xfrm>
          <a:prstGeom prst="ellipse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8006776" y="2807375"/>
            <a:ext cx="944545" cy="547635"/>
          </a:xfrm>
          <a:prstGeom prst="ellipse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6804014" y="3846283"/>
            <a:ext cx="944545" cy="547635"/>
          </a:xfrm>
          <a:prstGeom prst="ellipse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592246" y="4688167"/>
            <a:ext cx="944545" cy="547635"/>
          </a:xfrm>
          <a:prstGeom prst="ellipse">
            <a:avLst/>
          </a:prstGeom>
          <a:solidFill>
            <a:srgbClr val="00B0F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" y="1345096"/>
            <a:ext cx="8020305" cy="558439"/>
          </a:xfrm>
        </p:spPr>
        <p:txBody>
          <a:bodyPr/>
          <a:lstStyle/>
          <a:p>
            <a:r>
              <a:rPr lang="en-US" dirty="0" smtClean="0"/>
              <a:t>Popular previous works include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13258" y="2524556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73423" y="3046831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0663" y="3038906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534" y="3034989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43704" y="3396210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3219" y="3396210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13257" y="3037977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42219" y="2753156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0269" y="3051029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23219" y="2581706"/>
            <a:ext cx="104775" cy="114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5"/>
            <a:endCxn id="7" idx="1"/>
          </p:cNvCxnSpPr>
          <p:nvPr/>
        </p:nvCxnSpPr>
        <p:spPr>
          <a:xfrm>
            <a:off x="6312650" y="2679267"/>
            <a:ext cx="176117" cy="384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>
            <a:off x="6108965" y="3132550"/>
            <a:ext cx="129598" cy="2803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2"/>
          </p:cNvCxnSpPr>
          <p:nvPr/>
        </p:nvCxnSpPr>
        <p:spPr>
          <a:xfrm>
            <a:off x="6124309" y="3092139"/>
            <a:ext cx="349114" cy="11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7"/>
            <a:endCxn id="15" idx="4"/>
          </p:cNvCxnSpPr>
          <p:nvPr/>
        </p:nvCxnSpPr>
        <p:spPr>
          <a:xfrm flipV="1">
            <a:off x="6108965" y="2696006"/>
            <a:ext cx="166642" cy="355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9" idx="1"/>
          </p:cNvCxnSpPr>
          <p:nvPr/>
        </p:nvCxnSpPr>
        <p:spPr>
          <a:xfrm>
            <a:off x="5931650" y="2850717"/>
            <a:ext cx="103228" cy="201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13" idx="3"/>
          </p:cNvCxnSpPr>
          <p:nvPr/>
        </p:nvCxnSpPr>
        <p:spPr>
          <a:xfrm flipV="1">
            <a:off x="5602688" y="2850717"/>
            <a:ext cx="254875" cy="203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7"/>
            <a:endCxn id="9" idx="3"/>
          </p:cNvCxnSpPr>
          <p:nvPr/>
        </p:nvCxnSpPr>
        <p:spPr>
          <a:xfrm flipV="1">
            <a:off x="5733135" y="3132550"/>
            <a:ext cx="301743" cy="280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6"/>
            <a:endCxn id="11" idx="2"/>
          </p:cNvCxnSpPr>
          <p:nvPr/>
        </p:nvCxnSpPr>
        <p:spPr>
          <a:xfrm>
            <a:off x="5748479" y="3453360"/>
            <a:ext cx="4747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1"/>
            <a:endCxn id="12" idx="7"/>
          </p:cNvCxnSpPr>
          <p:nvPr/>
        </p:nvCxnSpPr>
        <p:spPr>
          <a:xfrm flipH="1" flipV="1">
            <a:off x="5602688" y="3054716"/>
            <a:ext cx="635875" cy="358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7"/>
            <a:endCxn id="10" idx="7"/>
          </p:cNvCxnSpPr>
          <p:nvPr/>
        </p:nvCxnSpPr>
        <p:spPr>
          <a:xfrm>
            <a:off x="5733135" y="341294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7" idx="1"/>
          </p:cNvCxnSpPr>
          <p:nvPr/>
        </p:nvCxnSpPr>
        <p:spPr>
          <a:xfrm>
            <a:off x="5946994" y="2810306"/>
            <a:ext cx="541773" cy="25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6"/>
            <a:endCxn id="12" idx="2"/>
          </p:cNvCxnSpPr>
          <p:nvPr/>
        </p:nvCxnSpPr>
        <p:spPr>
          <a:xfrm flipV="1">
            <a:off x="5205438" y="3095127"/>
            <a:ext cx="307819" cy="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5"/>
            <a:endCxn id="13" idx="1"/>
          </p:cNvCxnSpPr>
          <p:nvPr/>
        </p:nvCxnSpPr>
        <p:spPr>
          <a:xfrm>
            <a:off x="5602689" y="2622117"/>
            <a:ext cx="254874" cy="147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4" idx="2"/>
          </p:cNvCxnSpPr>
          <p:nvPr/>
        </p:nvCxnSpPr>
        <p:spPr>
          <a:xfrm>
            <a:off x="6578198" y="3103981"/>
            <a:ext cx="312071" cy="4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00" y="2390095"/>
            <a:ext cx="1427651" cy="144607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7108654" y="2955379"/>
            <a:ext cx="351692" cy="104910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62698" y="3811881"/>
                <a:ext cx="2045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98" y="3811881"/>
                <a:ext cx="2045560" cy="461665"/>
              </a:xfrm>
              <a:prstGeom prst="rect">
                <a:avLst/>
              </a:prstGeom>
              <a:blipFill>
                <a:blip r:embed="rId3"/>
                <a:stretch>
                  <a:fillRect l="-4464" t="-10526" r="-178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843970" y="3814916"/>
            <a:ext cx="106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Vectors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948016" y="2220050"/>
            <a:ext cx="1425" cy="22454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822340" y="2386245"/>
            <a:ext cx="4112330" cy="219209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70919" indent="-34290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596649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74295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925833" indent="-2857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DeepWalk</a:t>
            </a:r>
            <a:r>
              <a:rPr lang="en-US" sz="2200" dirty="0" smtClean="0">
                <a:solidFill>
                  <a:srgbClr val="00B050"/>
                </a:solidFill>
              </a:rPr>
              <a:t>[</a:t>
            </a:r>
            <a:r>
              <a:rPr lang="en-US" sz="2200" dirty="0" err="1" smtClean="0">
                <a:solidFill>
                  <a:srgbClr val="00B050"/>
                </a:solidFill>
              </a:rPr>
              <a:t>Perozzi</a:t>
            </a:r>
            <a:r>
              <a:rPr lang="en-US" sz="2200" dirty="0" smtClean="0">
                <a:solidFill>
                  <a:srgbClr val="00B050"/>
                </a:solidFill>
              </a:rPr>
              <a:t>+, KDD2014]</a:t>
            </a:r>
          </a:p>
          <a:p>
            <a:pPr marL="0" indent="0">
              <a:buNone/>
            </a:pPr>
            <a:r>
              <a:rPr lang="en-US" sz="2400" dirty="0" smtClean="0"/>
              <a:t>Node2vec</a:t>
            </a:r>
            <a:r>
              <a:rPr lang="en-US" sz="2200" dirty="0" smtClean="0">
                <a:solidFill>
                  <a:srgbClr val="00B050"/>
                </a:solidFill>
              </a:rPr>
              <a:t>[Grover+, KDD 2016]</a:t>
            </a:r>
            <a:endParaRPr lang="en-US" sz="2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SDNE</a:t>
            </a:r>
            <a:r>
              <a:rPr lang="en-US" sz="2200" dirty="0" smtClean="0">
                <a:solidFill>
                  <a:srgbClr val="00B050"/>
                </a:solidFill>
              </a:rPr>
              <a:t>[Wang+, KDD 2016]</a:t>
            </a:r>
          </a:p>
          <a:p>
            <a:pPr marL="0" indent="0">
              <a:buNone/>
            </a:pPr>
            <a:r>
              <a:rPr lang="en-US" sz="2400" dirty="0" smtClean="0"/>
              <a:t>LINE</a:t>
            </a:r>
            <a:r>
              <a:rPr lang="en-US" sz="2200" dirty="0" smtClean="0">
                <a:solidFill>
                  <a:srgbClr val="00B050"/>
                </a:solidFill>
              </a:rPr>
              <a:t>[</a:t>
            </a:r>
            <a:r>
              <a:rPr lang="en-US" sz="2200" dirty="0" err="1" smtClean="0">
                <a:solidFill>
                  <a:srgbClr val="00B050"/>
                </a:solidFill>
              </a:rPr>
              <a:t>Tang+,WWW</a:t>
            </a:r>
            <a:r>
              <a:rPr lang="en-US" sz="2200" dirty="0" smtClean="0">
                <a:solidFill>
                  <a:srgbClr val="00B050"/>
                </a:solidFill>
              </a:rPr>
              <a:t> 2015]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62429" y="5366194"/>
            <a:ext cx="531217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Limited just to the node </a:t>
            </a:r>
            <a:r>
              <a:rPr lang="en-US" sz="2800" dirty="0" err="1" smtClean="0">
                <a:solidFill>
                  <a:srgbClr val="FF0000"/>
                </a:solidFill>
              </a:rPr>
              <a:t>embeddings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/>
      <p:bldP spid="33" grpId="0"/>
      <p:bldP spid="37" grpId="0"/>
      <p:bldP spid="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Case-study: </a:t>
            </a:r>
            <a:r>
              <a:rPr lang="en-US" dirty="0" err="1"/>
              <a:t>MeMetracker</a:t>
            </a:r>
            <a:r>
              <a:rPr lang="en-US" dirty="0"/>
              <a:t>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Is the subgraph induced by the flow of the cascade similar to the topic content?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Approach:</a:t>
            </a:r>
            <a:endParaRPr lang="en-US" dirty="0"/>
          </a:p>
          <a:p>
            <a:r>
              <a:rPr lang="en-US" dirty="0" smtClean="0"/>
              <a:t>Embed </a:t>
            </a:r>
            <a:r>
              <a:rPr lang="en-US" dirty="0"/>
              <a:t>the subgraphs </a:t>
            </a:r>
            <a:r>
              <a:rPr lang="en-US" dirty="0" smtClean="0"/>
              <a:t>educed </a:t>
            </a:r>
            <a:r>
              <a:rPr lang="en-US" dirty="0"/>
              <a:t>by the </a:t>
            </a:r>
            <a:r>
              <a:rPr lang="en-US" dirty="0" smtClean="0"/>
              <a:t>cascades by leveraging sub2vec</a:t>
            </a:r>
          </a:p>
          <a:p>
            <a:r>
              <a:rPr lang="en-US" dirty="0" smtClean="0"/>
              <a:t>Cluster </a:t>
            </a:r>
            <a:r>
              <a:rPr lang="en-US" dirty="0"/>
              <a:t>the </a:t>
            </a:r>
            <a:r>
              <a:rPr lang="en-US" dirty="0" smtClean="0"/>
              <a:t>subgraph embedding</a:t>
            </a:r>
          </a:p>
          <a:p>
            <a:r>
              <a:rPr lang="en-US" dirty="0" smtClean="0"/>
              <a:t>Observe </a:t>
            </a:r>
            <a:r>
              <a:rPr lang="en-US" dirty="0"/>
              <a:t>the common ‘topics’ in each cluster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3879850"/>
            <a:ext cx="5172075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Case-study: </a:t>
            </a:r>
            <a:r>
              <a:rPr lang="en-US" dirty="0" err="1"/>
              <a:t>MeMetracker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772853"/>
            <a:ext cx="4200525" cy="11072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41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3746500"/>
            <a:ext cx="4524375" cy="1543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3" y="1662945"/>
            <a:ext cx="4122738" cy="12171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1974" y="2851651"/>
            <a:ext cx="136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Religious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10474" y="2880134"/>
            <a:ext cx="195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Entertainment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801974" y="518762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Spanish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63865" y="5187629"/>
            <a:ext cx="107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Politics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30498" y="5894306"/>
            <a:ext cx="6982168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Memes of similar topic induce similar subgraphs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371600"/>
            <a:ext cx="5648325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859" y="5634561"/>
            <a:ext cx="747903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Sub2Vec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scales linearly w.r.t number of subgraphs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爆炸形 1 5"/>
          <p:cNvSpPr/>
          <p:nvPr/>
        </p:nvSpPr>
        <p:spPr bwMode="auto">
          <a:xfrm>
            <a:off x="6334020" y="291611"/>
            <a:ext cx="2750658" cy="2187949"/>
          </a:xfrm>
          <a:prstGeom prst="irregularSeal1">
            <a:avLst/>
          </a:prstGeom>
          <a:solidFill>
            <a:schemeClr val="bg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ＭＳ Ｐゴシック" pitchFamily="116" charset="-128"/>
              </a:rPr>
              <a:t>More results in paper</a:t>
            </a:r>
          </a:p>
        </p:txBody>
      </p:sp>
    </p:spTree>
    <p:extLst>
      <p:ext uri="{BB962C8B-B14F-4D97-AF65-F5344CB8AC3E}">
        <p14:creationId xmlns:p14="http://schemas.microsoft.com/office/powerpoint/2010/main" val="34963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0" dirty="0"/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Conclusion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81" y="2433300"/>
            <a:ext cx="2165451" cy="152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Problems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ormulated</a:t>
            </a:r>
            <a:r>
              <a:rPr lang="en-US" b="0" dirty="0" smtClean="0"/>
              <a:t> novel Subgraph Embedding Problem</a:t>
            </a:r>
          </a:p>
          <a:p>
            <a:pPr lvl="1"/>
            <a:r>
              <a:rPr lang="en-US" dirty="0" smtClean="0"/>
              <a:t>Introduced the Neighborhood/Structural Property</a:t>
            </a:r>
            <a:endParaRPr lang="en-US" b="0" dirty="0" smtClean="0"/>
          </a:p>
          <a:p>
            <a:r>
              <a:rPr lang="en-US" b="0" dirty="0" smtClean="0"/>
              <a:t>Algorithms</a:t>
            </a:r>
          </a:p>
          <a:p>
            <a:pPr lvl="1"/>
            <a:r>
              <a:rPr lang="en-US" dirty="0"/>
              <a:t>P</a:t>
            </a:r>
            <a:r>
              <a:rPr lang="en-US" b="0" dirty="0" smtClean="0"/>
              <a:t>roposed effective and efficient </a:t>
            </a:r>
            <a:r>
              <a:rPr lang="en-US" dirty="0" smtClean="0"/>
              <a:t>Sub2Vec</a:t>
            </a:r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Datasets, Performance, Scalability</a:t>
            </a:r>
          </a:p>
          <a:p>
            <a:r>
              <a:rPr lang="en-US" b="0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Community Detection</a:t>
            </a:r>
          </a:p>
          <a:p>
            <a:pPr lvl="1"/>
            <a:r>
              <a:rPr lang="en-US" dirty="0" smtClean="0"/>
              <a:t>Graph Classification</a:t>
            </a:r>
          </a:p>
          <a:p>
            <a:pPr lvl="1"/>
            <a:r>
              <a:rPr lang="en-US" dirty="0" smtClean="0"/>
              <a:t>Sense 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44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7528792" y="4132695"/>
            <a:ext cx="448218" cy="284618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91" y="4514031"/>
            <a:ext cx="1471033" cy="16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82933" y="1646802"/>
            <a:ext cx="4378004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Code at:</a:t>
            </a:r>
          </a:p>
          <a:p>
            <a:pP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http://people.cs.vt.edu/~bijaya</a:t>
            </a:r>
          </a:p>
        </p:txBody>
      </p:sp>
      <p:pic>
        <p:nvPicPr>
          <p:cNvPr id="7" name="Picture 2" descr="http://t0.gstatic.com/images?q=tbn:ANd9GcQpH156shFzSx1HmAKxsBrk_sUtGWXvGLHm6T2QYpOnRxkrEmDt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694" y="1856888"/>
            <a:ext cx="604785" cy="60478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4560385" y="1376772"/>
            <a:ext cx="1458162" cy="9935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</p:txBody>
      </p:sp>
      <p:pic>
        <p:nvPicPr>
          <p:cNvPr id="9" name="Picture 3" descr="facebook-for-ios-icon.jpg (177×17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55" y="1876695"/>
            <a:ext cx="506167" cy="5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cchumanities.org/wp-content/uploads/2016/10/7057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5" y="1827523"/>
            <a:ext cx="812795" cy="8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eople.cs.vt.edu/~badityap/badityap-portra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20" y="2821184"/>
            <a:ext cx="765329" cy="10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aozhang\AppData\Roaming\Tencent\Users\439300090\QQ\WinTemp\RichOle\F]5B[{YIGK9RT2S2}A85B{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10" y="2766163"/>
            <a:ext cx="743649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5" y="2851766"/>
            <a:ext cx="945869" cy="945869"/>
          </a:xfrm>
          <a:prstGeom prst="rect">
            <a:avLst/>
          </a:prstGeom>
        </p:spPr>
      </p:pic>
      <p:pic>
        <p:nvPicPr>
          <p:cNvPr id="13314" name="Picture 2" descr="Image result for OR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23" y="1843647"/>
            <a:ext cx="1223777" cy="6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4153335"/>
            <a:ext cx="9102985" cy="72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dac.cs.vt.edu/wp-content/uploads/2016/02/Ramakrishnan-updat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51" y="2899498"/>
            <a:ext cx="889728" cy="9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018" y="4278921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30" name="Right Arrow 29"/>
          <p:cNvSpPr/>
          <p:nvPr/>
        </p:nvSpPr>
        <p:spPr>
          <a:xfrm>
            <a:off x="3292471" y="5383099"/>
            <a:ext cx="581030" cy="25504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07561" y="4304903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sp>
        <p:nvSpPr>
          <p:cNvPr id="36" name="Right Arrow 35"/>
          <p:cNvSpPr/>
          <p:nvPr/>
        </p:nvSpPr>
        <p:spPr>
          <a:xfrm>
            <a:off x="5985969" y="5344085"/>
            <a:ext cx="581030" cy="255044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71848" y="4816001"/>
            <a:ext cx="2472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Anomaly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Sense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68314" y="4283401"/>
            <a:ext cx="255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Mining Tasks</a:t>
            </a:r>
            <a:endParaRPr lang="en-US" sz="2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30" y="4706424"/>
            <a:ext cx="2641162" cy="18563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3219" y="4649398"/>
            <a:ext cx="1630824" cy="1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node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27" y="1160585"/>
            <a:ext cx="2817054" cy="1726760"/>
          </a:xfrm>
        </p:spPr>
      </p:pic>
      <p:sp>
        <p:nvSpPr>
          <p:cNvPr id="7" name="TextBox 6"/>
          <p:cNvSpPr txBox="1"/>
          <p:nvPr/>
        </p:nvSpPr>
        <p:spPr>
          <a:xfrm>
            <a:off x="1675230" y="2784680"/>
            <a:ext cx="6707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Ground Truth Communities in High-School Dataset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3" y="3230332"/>
            <a:ext cx="2886380" cy="1797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722" y="5039332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Node Embedding Approach 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3" y="3186117"/>
            <a:ext cx="2890940" cy="1806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0782" y="5043428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Ego-net Embedding Approach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9382" y="5731620"/>
            <a:ext cx="61375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How to embed entire ego-nets?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6" y="1345096"/>
            <a:ext cx="5069795" cy="4936434"/>
          </a:xfrm>
        </p:spPr>
        <p:txBody>
          <a:bodyPr/>
          <a:lstStyle/>
          <a:p>
            <a:r>
              <a:rPr lang="en-US" dirty="0" smtClean="0"/>
              <a:t>Ego-net embedding</a:t>
            </a:r>
          </a:p>
          <a:p>
            <a:r>
              <a:rPr lang="en-US" dirty="0" smtClean="0"/>
              <a:t>Cascade embedding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Domain Specific Applications</a:t>
            </a:r>
          </a:p>
          <a:p>
            <a:pPr lvl="1"/>
            <a:r>
              <a:rPr lang="en-US" dirty="0" smtClean="0"/>
              <a:t>Malware Detection</a:t>
            </a:r>
          </a:p>
          <a:p>
            <a:pPr lvl="1"/>
            <a:r>
              <a:rPr lang="en-US" dirty="0" smtClean="0"/>
              <a:t>Cyber-Security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8215" y="1093324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7157191" y="3504185"/>
            <a:ext cx="721169" cy="260332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26943" y="3942735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70" y="1471192"/>
            <a:ext cx="2641162" cy="18563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49" y="4404400"/>
            <a:ext cx="1692000" cy="19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subgraphs from the same graph</a:t>
            </a:r>
          </a:p>
          <a:p>
            <a:pPr lvl="1"/>
            <a:r>
              <a:rPr lang="en-US" dirty="0" smtClean="0"/>
              <a:t>Learn feature representations of each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60707" y="2640233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4089019" y="3925881"/>
            <a:ext cx="487972" cy="288826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22005" y="2640233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07553" y="5678287"/>
            <a:ext cx="6629187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“Preserve” pre-defined “subgraph property”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26" y="3143698"/>
            <a:ext cx="1771230" cy="24121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90" y="3143698"/>
            <a:ext cx="1928053" cy="2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Motivation</a:t>
            </a:r>
          </a:p>
          <a:p>
            <a:r>
              <a:rPr lang="en-US" b="1" dirty="0">
                <a:solidFill>
                  <a:srgbClr val="00B050"/>
                </a:solidFill>
              </a:rPr>
              <a:t>Problem Formulation</a:t>
            </a:r>
          </a:p>
          <a:p>
            <a:r>
              <a:rPr lang="en-US" b="0" dirty="0"/>
              <a:t>Method</a:t>
            </a:r>
          </a:p>
          <a:p>
            <a:r>
              <a:rPr lang="en-US" b="0" dirty="0"/>
              <a:t>Experiments</a:t>
            </a:r>
          </a:p>
          <a:p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101BE169-5F33-4002-A332-9BF0EA1EAB5D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32" y="4692706"/>
            <a:ext cx="2803583" cy="1970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Formulation: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</a:t>
                </a:r>
              </a:p>
              <a:p>
                <a:pPr lvl="1"/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subgraphs</a:t>
                </a:r>
              </a:p>
              <a:p>
                <a:pPr lvl="2"/>
                <a:r>
                  <a:rPr lang="en-US" dirty="0" smtClean="0"/>
                  <a:t>Typically for the same graph</a:t>
                </a:r>
              </a:p>
              <a:p>
                <a:pPr lvl="1"/>
                <a:r>
                  <a:rPr lang="en-US" dirty="0" smtClean="0"/>
                  <a:t>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Learn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-dimensional embedding for each subgraph</a:t>
                </a:r>
              </a:p>
              <a:p>
                <a:pPr lvl="1"/>
                <a:r>
                  <a:rPr lang="en-US" dirty="0" smtClean="0"/>
                  <a:t>Such that pre-defined subgraph property is preserved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900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Adhikari, Zhang, Ramakrishnan, Prakash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BE169-5F33-4002-A332-9BF0EA1EAB5D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7598" y="4231041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 of Subgraphs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4363050" y="5335219"/>
            <a:ext cx="996349" cy="246431"/>
          </a:xfrm>
          <a:prstGeom prst="rightArrow">
            <a:avLst/>
          </a:prstGeom>
          <a:solidFill>
            <a:srgbClr val="000000"/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4512" y="4256945"/>
            <a:ext cx="292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Subgraph Embedding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620" y="4633290"/>
            <a:ext cx="1673862" cy="19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9403</TotalTime>
  <Words>1561</Words>
  <Application>Microsoft Office PowerPoint</Application>
  <PresentationFormat>On-screen Show (4:3)</PresentationFormat>
  <Paragraphs>488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Arial</vt:lpstr>
      <vt:lpstr>Calibri</vt:lpstr>
      <vt:lpstr>Cambria Math</vt:lpstr>
      <vt:lpstr>Times New Roman</vt:lpstr>
      <vt:lpstr>Tw Cen MT</vt:lpstr>
      <vt:lpstr>Tw Cen MT Condensed</vt:lpstr>
      <vt:lpstr>Wingdings</vt:lpstr>
      <vt:lpstr>Wingdings 3</vt:lpstr>
      <vt:lpstr>Integral</vt:lpstr>
      <vt:lpstr>Sub2Vec: Feature Learning for Subgraphs</vt:lpstr>
      <vt:lpstr>Outline</vt:lpstr>
      <vt:lpstr>Motivation</vt:lpstr>
      <vt:lpstr>Motivation: Previous work</vt:lpstr>
      <vt:lpstr>Limitation of node embeddings</vt:lpstr>
      <vt:lpstr>More Applications</vt:lpstr>
      <vt:lpstr>Motivation: Our Approach</vt:lpstr>
      <vt:lpstr>Outline</vt:lpstr>
      <vt:lpstr>Problem Formulation: Setting</vt:lpstr>
      <vt:lpstr>Problem formulation: Challenges</vt:lpstr>
      <vt:lpstr>Property 1: Neighborhood</vt:lpstr>
      <vt:lpstr>Capturing neighborhood property</vt:lpstr>
      <vt:lpstr>Property 2: Structural</vt:lpstr>
      <vt:lpstr>How to capture structural property of a subgraphs? </vt:lpstr>
      <vt:lpstr>Capturing Structural Property</vt:lpstr>
      <vt:lpstr>Capturing Structural property</vt:lpstr>
      <vt:lpstr>Problem Statement</vt:lpstr>
      <vt:lpstr>Outline</vt:lpstr>
      <vt:lpstr>Sub2vec Framework</vt:lpstr>
      <vt:lpstr>Samples of paths</vt:lpstr>
      <vt:lpstr>Feature learning</vt:lpstr>
      <vt:lpstr>Sub2vec: DM</vt:lpstr>
      <vt:lpstr>Sub2vec: DM Objective</vt:lpstr>
      <vt:lpstr>Sub2vec: DBON</vt:lpstr>
      <vt:lpstr>Sub2vec: DBON Objective</vt:lpstr>
      <vt:lpstr>Complete algorithm</vt:lpstr>
      <vt:lpstr>Outline</vt:lpstr>
      <vt:lpstr>Community detection using subvec</vt:lpstr>
      <vt:lpstr>Community detection: Method</vt:lpstr>
      <vt:lpstr>Community Visualization</vt:lpstr>
      <vt:lpstr>Community detection: datasets</vt:lpstr>
      <vt:lpstr>Community detection: Baselines</vt:lpstr>
      <vt:lpstr>Community detection: results</vt:lpstr>
      <vt:lpstr>Graph Classification using sub2vec</vt:lpstr>
      <vt:lpstr>Graph Classification: Approach</vt:lpstr>
      <vt:lpstr>Dataset for Graph Classification</vt:lpstr>
      <vt:lpstr>Graph Classification: Baselines</vt:lpstr>
      <vt:lpstr>Graph Classification: Results</vt:lpstr>
      <vt:lpstr>Case-study: MeMetracker Dataset</vt:lpstr>
      <vt:lpstr>Case-study: MeMetracker Approach</vt:lpstr>
      <vt:lpstr>Case-study: MeMetracker</vt:lpstr>
      <vt:lpstr>Scalability</vt:lpstr>
      <vt:lpstr>Outline</vt:lpstr>
      <vt:lpstr>Conclusion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Beezay</dc:creator>
  <cp:lastModifiedBy>Bijaya</cp:lastModifiedBy>
  <cp:revision>2524</cp:revision>
  <dcterms:created xsi:type="dcterms:W3CDTF">2017-04-10T14:44:30Z</dcterms:created>
  <dcterms:modified xsi:type="dcterms:W3CDTF">2018-06-04T14:40:43Z</dcterms:modified>
</cp:coreProperties>
</file>