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37"/>
  </p:notesMasterIdLst>
  <p:sldIdLst>
    <p:sldId id="256" r:id="rId2"/>
    <p:sldId id="257" r:id="rId3"/>
    <p:sldId id="305" r:id="rId4"/>
    <p:sldId id="306" r:id="rId5"/>
    <p:sldId id="307" r:id="rId6"/>
    <p:sldId id="263" r:id="rId7"/>
    <p:sldId id="308" r:id="rId8"/>
    <p:sldId id="309" r:id="rId9"/>
    <p:sldId id="310" r:id="rId10"/>
    <p:sldId id="311" r:id="rId11"/>
    <p:sldId id="271" r:id="rId12"/>
    <p:sldId id="273" r:id="rId13"/>
    <p:sldId id="312" r:id="rId14"/>
    <p:sldId id="313" r:id="rId15"/>
    <p:sldId id="314" r:id="rId16"/>
    <p:sldId id="315" r:id="rId17"/>
    <p:sldId id="329" r:id="rId18"/>
    <p:sldId id="316" r:id="rId19"/>
    <p:sldId id="330" r:id="rId20"/>
    <p:sldId id="317" r:id="rId21"/>
    <p:sldId id="285" r:id="rId22"/>
    <p:sldId id="322" r:id="rId23"/>
    <p:sldId id="319" r:id="rId24"/>
    <p:sldId id="320" r:id="rId25"/>
    <p:sldId id="321" r:id="rId26"/>
    <p:sldId id="323" r:id="rId27"/>
    <p:sldId id="328" r:id="rId28"/>
    <p:sldId id="324" r:id="rId29"/>
    <p:sldId id="325" r:id="rId30"/>
    <p:sldId id="326" r:id="rId31"/>
    <p:sldId id="327" r:id="rId32"/>
    <p:sldId id="318" r:id="rId33"/>
    <p:sldId id="298" r:id="rId34"/>
    <p:sldId id="299" r:id="rId35"/>
    <p:sldId id="30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F0000"/>
    <a:srgbClr val="000000"/>
    <a:srgbClr val="810000"/>
    <a:srgbClr val="800000"/>
    <a:srgbClr val="002060"/>
    <a:srgbClr val="FFFFFF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33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FA7E6-380E-4B6D-B669-84C1FCF4B274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1FB6F-3B80-4B09-A1C6-A845D4239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92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1FB6F-3B80-4B09-A1C6-A845D42391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74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1FB6F-3B80-4B09-A1C6-A845D42391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71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1FB6F-3B80-4B09-A1C6-A845D42391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17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3815" y="639928"/>
            <a:ext cx="7396369" cy="1463040"/>
          </a:xfrm>
        </p:spPr>
        <p:txBody>
          <a:bodyPr anchor="ctr">
            <a:normAutofit/>
          </a:bodyPr>
          <a:lstStyle>
            <a:lvl1pPr algn="ctr">
              <a:defRPr sz="4400" spc="200" baseline="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8542" y="2348986"/>
            <a:ext cx="3326914" cy="1463040"/>
          </a:xfrm>
        </p:spPr>
        <p:txBody>
          <a:bodyPr lIns="91440" rIns="9144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00B050"/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8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Adhikari</a:t>
            </a:r>
            <a:r>
              <a:rPr lang="en-US" dirty="0" smtClean="0"/>
              <a:t>, Zhang, Ramakrishnan, Prakash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80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Adhikari</a:t>
            </a:r>
            <a:r>
              <a:rPr lang="en-US" dirty="0" smtClean="0"/>
              <a:t>, Zhang, Ramakrishnan, Prakash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708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Wingdings" panose="05000000000000000000" pitchFamily="2" charset="2"/>
              <a:buChar char="q"/>
              <a:defRPr sz="2800" b="0">
                <a:latin typeface="+mn-lt"/>
                <a:cs typeface="Times New Roman" panose="02020603050405020304" pitchFamily="18" charset="0"/>
              </a:defRPr>
            </a:lvl1pPr>
            <a:lvl2pPr marL="470919" indent="-342900">
              <a:buFont typeface="Arial" panose="020B0604020202020204" pitchFamily="34" charset="0"/>
              <a:buChar char="•"/>
              <a:defRPr sz="2400">
                <a:latin typeface="+mn-lt"/>
                <a:cs typeface="Times New Roman" panose="02020603050405020304" pitchFamily="18" charset="0"/>
              </a:defRPr>
            </a:lvl2pPr>
            <a:lvl3pPr marL="596649" indent="-285750"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742953" indent="-285750">
              <a:buFont typeface="Arial" panose="020B0604020202020204" pitchFamily="34" charset="0"/>
              <a:buChar char="•"/>
              <a:defRPr sz="1400">
                <a:latin typeface="+mn-lt"/>
                <a:cs typeface="Times New Roman" panose="02020603050405020304" pitchFamily="18" charset="0"/>
              </a:defRPr>
            </a:lvl4pPr>
            <a:lvl5pPr marL="925833" indent="-285750">
              <a:buFont typeface="Arial" panose="020B0604020202020204" pitchFamily="34" charset="0"/>
              <a:buChar char="•"/>
              <a:defRPr sz="14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13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Adhikari</a:t>
            </a:r>
            <a:r>
              <a:rPr lang="en-US" dirty="0" smtClean="0"/>
              <a:t>, Zhang, Ramakrishnan, Prakash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773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Adhikari</a:t>
            </a:r>
            <a:r>
              <a:rPr lang="en-US" dirty="0" smtClean="0"/>
              <a:t>, Zhang, Ramakrishnan, Prakash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79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Adhikari</a:t>
            </a:r>
            <a:r>
              <a:rPr lang="en-US" dirty="0" smtClean="0"/>
              <a:t>, Zhang, Ramakrishnan, Prakash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89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2805" y="6470704"/>
            <a:ext cx="4426094" cy="274320"/>
          </a:xfrm>
        </p:spPr>
        <p:txBody>
          <a:bodyPr/>
          <a:lstStyle/>
          <a:p>
            <a:r>
              <a:rPr lang="en-US" dirty="0" err="1" smtClean="0"/>
              <a:t>Adhikari</a:t>
            </a:r>
            <a:r>
              <a:rPr lang="en-US" dirty="0" smtClean="0"/>
              <a:t>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9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Adhikari</a:t>
            </a:r>
            <a:r>
              <a:rPr lang="en-US" dirty="0" smtClean="0"/>
              <a:t>, Zhang, Ramakrishnan, Prakash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10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5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Adhikari</a:t>
            </a:r>
            <a:r>
              <a:rPr lang="en-US" dirty="0" smtClean="0"/>
              <a:t>, Zhang, Ramakrishnan, Prakash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72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241108"/>
            <a:ext cx="809015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45" y="1345096"/>
            <a:ext cx="8020305" cy="493643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505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 dirty="0" err="1" smtClean="0"/>
              <a:t>Adhikari</a:t>
            </a:r>
            <a:r>
              <a:rPr lang="en-US" dirty="0" smtClean="0"/>
              <a:t>, Zhang, Ramakrishnan, Prakash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101BE169-5F33-4002-A332-9BF0EA1EAB5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87549" y="241108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http://s7d2.scene7.com/is/image/Fathead/lgo_ncaa_virginia_tech_hokies?layer=comp&amp;fit=constrain&amp;hei=300&amp;wid=300&amp;fmt=png-alpha&amp;qlt=95,0&amp;op_sharpen=1&amp;resMode=bicub&amp;op_usm=0.0,0.0,0,0&amp;iccEmbed=0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" y="6382439"/>
            <a:ext cx="360927" cy="48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57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b="1" kern="1200" cap="all" spc="100" baseline="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10.png"/><Relationship Id="rId5" Type="http://schemas.openxmlformats.org/officeDocument/2006/relationships/image" Target="../media/image47.png"/><Relationship Id="rId10" Type="http://schemas.openxmlformats.org/officeDocument/2006/relationships/image" Target="../media/image11.pn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60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1.png"/><Relationship Id="rId4" Type="http://schemas.openxmlformats.org/officeDocument/2006/relationships/image" Target="../media/image1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Distributed Representations of Subgraphs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8519" y="2534722"/>
            <a:ext cx="6066959" cy="209442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Bijaya </a:t>
            </a:r>
            <a:r>
              <a:rPr lang="en-US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Adhikari</a:t>
            </a:r>
            <a:r>
              <a:rPr 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,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Yao Zhang, </a:t>
            </a:r>
            <a:r>
              <a:rPr lang="en-US" sz="24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Naren</a:t>
            </a:r>
            <a:r>
              <a:rPr lang="en-US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 Ramakrishnan, 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and </a:t>
            </a:r>
            <a:endParaRPr lang="en-US" sz="24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. Aditya Prakash </a:t>
            </a:r>
          </a:p>
          <a:p>
            <a:endParaRPr lang="en-US" sz="1200" dirty="0">
              <a:cs typeface="Arial" panose="020B0604020202020204" pitchFamily="34" charset="0"/>
            </a:endParaRPr>
          </a:p>
          <a:p>
            <a:r>
              <a:rPr lang="en-US" sz="2800" dirty="0">
                <a:cs typeface="Arial" panose="020B0604020202020204" pitchFamily="34" charset="0"/>
              </a:rPr>
              <a:t>Department of Computer Science </a:t>
            </a:r>
          </a:p>
          <a:p>
            <a:r>
              <a:rPr lang="en-US" sz="2800" dirty="0">
                <a:cs typeface="Arial" panose="020B0604020202020204" pitchFamily="34" charset="0"/>
              </a:rPr>
              <a:t>Virginia Tech</a:t>
            </a:r>
          </a:p>
          <a:p>
            <a:endParaRPr lang="en-US" dirty="0"/>
          </a:p>
        </p:txBody>
      </p:sp>
      <p:sp>
        <p:nvSpPr>
          <p:cNvPr id="4" name="TextBox 5"/>
          <p:cNvSpPr txBox="1"/>
          <p:nvPr/>
        </p:nvSpPr>
        <p:spPr>
          <a:xfrm>
            <a:off x="3244406" y="4860880"/>
            <a:ext cx="26551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 smtClean="0">
                <a:cs typeface="Arial" panose="020B0604020202020204" pitchFamily="34" charset="0"/>
              </a:rPr>
              <a:t>IEEE ICDM </a:t>
            </a:r>
            <a:r>
              <a:rPr lang="en-US" sz="1350" dirty="0" err="1" smtClean="0">
                <a:cs typeface="Arial" panose="020B0604020202020204" pitchFamily="34" charset="0"/>
              </a:rPr>
              <a:t>DaMNet</a:t>
            </a:r>
            <a:r>
              <a:rPr lang="en-US" sz="1350" dirty="0" smtClean="0">
                <a:cs typeface="Arial" panose="020B0604020202020204" pitchFamily="34" charset="0"/>
              </a:rPr>
              <a:t>,  New Orleans, Nov </a:t>
            </a:r>
            <a:r>
              <a:rPr lang="en-US" sz="1350" dirty="0">
                <a:cs typeface="Arial" panose="020B0604020202020204" pitchFamily="34" charset="0"/>
              </a:rPr>
              <a:t>1</a:t>
            </a:r>
            <a:r>
              <a:rPr lang="en-US" sz="1350" dirty="0" smtClean="0">
                <a:cs typeface="Arial" panose="020B0604020202020204" pitchFamily="34" charset="0"/>
              </a:rPr>
              <a:t>8</a:t>
            </a:r>
            <a:r>
              <a:rPr lang="en-US" sz="1350" baseline="30000" dirty="0" smtClean="0">
                <a:cs typeface="Arial" panose="020B0604020202020204" pitchFamily="34" charset="0"/>
              </a:rPr>
              <a:t>th</a:t>
            </a:r>
            <a:r>
              <a:rPr lang="en-US" sz="1350" dirty="0">
                <a:cs typeface="Arial" panose="020B0604020202020204" pitchFamily="34" charset="0"/>
              </a:rPr>
              <a:t>, 2017</a:t>
            </a:r>
          </a:p>
        </p:txBody>
      </p:sp>
      <p:pic>
        <p:nvPicPr>
          <p:cNvPr id="5" name="Picture 1" descr="C:\Users\yaozhang\AppData\Roaming\Tencent\Users\439300090\QQ\WinTemp\RichOle\P{FQ8_O9A45I)F$_]B$OC1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5526"/>
            <a:ext cx="1470688" cy="5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32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Capturing neighborhood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Neighborhood property of a subgraph</a:t>
            </a:r>
          </a:p>
          <a:p>
            <a:pPr lvl="1"/>
            <a:r>
              <a:rPr lang="en-US" dirty="0" smtClean="0"/>
              <a:t>is defined as the set of all paths annotated by node ids (ID-Paths) in the subgraph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23" y="2632828"/>
            <a:ext cx="1059365" cy="11376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15253" y="2712972"/>
            <a:ext cx="5186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{(</a:t>
            </a:r>
            <a:r>
              <a:rPr lang="en-US" sz="2400" dirty="0" err="1" smtClean="0"/>
              <a:t>a,b,a,c</a:t>
            </a:r>
            <a:r>
              <a:rPr lang="en-US" sz="2400" dirty="0" smtClean="0"/>
              <a:t>), </a:t>
            </a:r>
            <a:r>
              <a:rPr lang="en-US" sz="2400" dirty="0" smtClean="0">
                <a:solidFill>
                  <a:srgbClr val="00B0F0"/>
                </a:solidFill>
              </a:rPr>
              <a:t>(</a:t>
            </a:r>
            <a:r>
              <a:rPr lang="en-US" sz="2400" dirty="0" err="1" smtClean="0">
                <a:solidFill>
                  <a:srgbClr val="00B0F0"/>
                </a:solidFill>
              </a:rPr>
              <a:t>c,e,a,e</a:t>
            </a:r>
            <a:r>
              <a:rPr lang="en-US" sz="2400" dirty="0" smtClean="0">
                <a:solidFill>
                  <a:srgbClr val="00B0F0"/>
                </a:solidFill>
              </a:rPr>
              <a:t>), (</a:t>
            </a:r>
            <a:r>
              <a:rPr lang="en-US" sz="2400" dirty="0" err="1" smtClean="0">
                <a:solidFill>
                  <a:srgbClr val="00B0F0"/>
                </a:solidFill>
              </a:rPr>
              <a:t>e,c,a,c</a:t>
            </a:r>
            <a:r>
              <a:rPr lang="en-US" sz="2400" dirty="0" smtClean="0">
                <a:solidFill>
                  <a:srgbClr val="00B0F0"/>
                </a:solidFill>
              </a:rPr>
              <a:t>), </a:t>
            </a:r>
            <a:r>
              <a:rPr lang="en-US" sz="2400" dirty="0" smtClean="0"/>
              <a:t>(</a:t>
            </a:r>
            <a:r>
              <a:rPr lang="en-US" sz="2400" dirty="0" err="1" smtClean="0"/>
              <a:t>b,e,c,e</a:t>
            </a:r>
            <a:r>
              <a:rPr lang="en-US" sz="2400" dirty="0" smtClean="0"/>
              <a:t>), … }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213585" y="3833109"/>
            <a:ext cx="5188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{(</a:t>
            </a:r>
            <a:r>
              <a:rPr lang="en-US" sz="2400" dirty="0" err="1" smtClean="0"/>
              <a:t>c,d,d,c</a:t>
            </a:r>
            <a:r>
              <a:rPr lang="en-US" sz="2400" dirty="0" smtClean="0"/>
              <a:t>), </a:t>
            </a:r>
            <a:r>
              <a:rPr lang="en-US" sz="2400" dirty="0" smtClean="0">
                <a:solidFill>
                  <a:srgbClr val="00B0F0"/>
                </a:solidFill>
              </a:rPr>
              <a:t>(</a:t>
            </a:r>
            <a:r>
              <a:rPr lang="en-US" sz="2400" dirty="0" err="1" smtClean="0">
                <a:solidFill>
                  <a:srgbClr val="00B0F0"/>
                </a:solidFill>
              </a:rPr>
              <a:t>c,e,a,e</a:t>
            </a:r>
            <a:r>
              <a:rPr lang="en-US" sz="2400" dirty="0" smtClean="0">
                <a:solidFill>
                  <a:srgbClr val="00B0F0"/>
                </a:solidFill>
              </a:rPr>
              <a:t>), (</a:t>
            </a:r>
            <a:r>
              <a:rPr lang="en-US" sz="2400" dirty="0" err="1" smtClean="0">
                <a:solidFill>
                  <a:srgbClr val="00B0F0"/>
                </a:solidFill>
              </a:rPr>
              <a:t>e,c,a,c</a:t>
            </a:r>
            <a:r>
              <a:rPr lang="en-US" sz="2400" dirty="0" smtClean="0">
                <a:solidFill>
                  <a:srgbClr val="00B0F0"/>
                </a:solidFill>
              </a:rPr>
              <a:t>), </a:t>
            </a:r>
            <a:r>
              <a:rPr lang="en-US" sz="2400" dirty="0" smtClean="0"/>
              <a:t>(</a:t>
            </a:r>
            <a:r>
              <a:rPr lang="en-US" sz="2400" dirty="0" err="1" smtClean="0"/>
              <a:t>d,c,d,e</a:t>
            </a:r>
            <a:r>
              <a:rPr lang="en-US" sz="2400" dirty="0" smtClean="0"/>
              <a:t>), … }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4164" y="4923285"/>
            <a:ext cx="4549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{(</a:t>
            </a:r>
            <a:r>
              <a:rPr lang="en-US" sz="2400" dirty="0" err="1" smtClean="0"/>
              <a:t>i,h,j,k</a:t>
            </a:r>
            <a:r>
              <a:rPr lang="en-US" sz="2400" dirty="0" smtClean="0"/>
              <a:t>), (</a:t>
            </a:r>
            <a:r>
              <a:rPr lang="en-US" sz="2400" dirty="0" err="1" smtClean="0"/>
              <a:t>h,k,i,h</a:t>
            </a:r>
            <a:r>
              <a:rPr lang="en-US" sz="2400" dirty="0" smtClean="0"/>
              <a:t>), (</a:t>
            </a:r>
            <a:r>
              <a:rPr lang="en-US" sz="2400" dirty="0" err="1" smtClean="0"/>
              <a:t>k,h,j,i</a:t>
            </a:r>
            <a:r>
              <a:rPr lang="en-US" sz="2400" dirty="0" smtClean="0"/>
              <a:t>), (</a:t>
            </a:r>
            <a:r>
              <a:rPr lang="en-US" sz="2400" dirty="0" err="1" smtClean="0"/>
              <a:t>i,h,k,j</a:t>
            </a:r>
            <a:r>
              <a:rPr lang="en-US" sz="2400" dirty="0" smtClean="0"/>
              <a:t>), … }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24" t="274"/>
          <a:stretch/>
        </p:blipFill>
        <p:spPr>
          <a:xfrm>
            <a:off x="1062567" y="3522133"/>
            <a:ext cx="1262645" cy="13963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650" y="4812291"/>
            <a:ext cx="1162050" cy="1171575"/>
          </a:xfrm>
          <a:prstGeom prst="rect">
            <a:avLst/>
          </a:prstGeom>
        </p:spPr>
      </p:pic>
      <p:sp>
        <p:nvSpPr>
          <p:cNvPr id="15" name="Explosion 1 14"/>
          <p:cNvSpPr/>
          <p:nvPr/>
        </p:nvSpPr>
        <p:spPr>
          <a:xfrm>
            <a:off x="4745567" y="4394200"/>
            <a:ext cx="4516966" cy="2269067"/>
          </a:xfrm>
          <a:prstGeom prst="irregularSeal1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  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53701" y="5052672"/>
            <a:ext cx="17331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Able to capture 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similarity in the 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neighborhood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7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/>
              <p:cNvSpPr txBox="1">
                <a:spLocks/>
              </p:cNvSpPr>
              <p:nvPr/>
            </p:nvSpPr>
            <p:spPr>
              <a:xfrm>
                <a:off x="803020" y="1796237"/>
                <a:ext cx="8020305" cy="1477790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457200" indent="-457200" algn="l" defTabSz="914377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2"/>
                  </a:buClr>
                  <a:buSzPct val="100000"/>
                  <a:buFont typeface="Wingdings" panose="05000000000000000000" pitchFamily="2" charset="2"/>
                  <a:buChar char="q"/>
                  <a:defRPr sz="2800" b="0" kern="120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lvl1pPr>
                <a:lvl2pPr marL="470919" indent="-342900" algn="l" defTabSz="914377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lvl2pPr>
                <a:lvl3pPr marL="596649" indent="-285750" algn="l" defTabSz="914377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lvl3pPr>
                <a:lvl4pPr marL="742953" indent="-285750" algn="l" defTabSz="914377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lvl4pPr>
                <a:lvl5pPr marL="925833" indent="-285750" algn="l" defTabSz="914377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lvl5pPr>
                <a:lvl6pPr marL="914400" indent="-137157" algn="l" defTabSz="914377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57" algn="l" defTabSz="914377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57" algn="l" defTabSz="914377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57" algn="l" defTabSz="914377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dirty="0" smtClean="0">
                    <a:solidFill>
                      <a:srgbClr val="00B0F0"/>
                    </a:solidFill>
                  </a:rPr>
                  <a:t>Given</a:t>
                </a:r>
                <a:r>
                  <a:rPr lang="en-US" dirty="0"/>
                  <a:t>: </a:t>
                </a:r>
              </a:p>
              <a:p>
                <a:pPr lvl="2"/>
                <a:r>
                  <a:rPr lang="en-US" sz="2200" dirty="0"/>
                  <a:t>A </a:t>
                </a:r>
                <a:r>
                  <a:rPr lang="en-US" sz="2200" dirty="0" smtClean="0"/>
                  <a:t>set of subgraph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  …, 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 smtClean="0"/>
                  <a:t>                                           </a:t>
                </a:r>
                <a:endParaRPr lang="en-US" sz="2200" dirty="0"/>
              </a:p>
              <a:p>
                <a:pPr lvl="2"/>
                <a:r>
                  <a:rPr lang="en-US" sz="2200" dirty="0" smtClean="0"/>
                  <a:t>An </a:t>
                </a:r>
                <a:r>
                  <a:rPr lang="en-US" sz="2200" dirty="0"/>
                  <a:t>integer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200" dirty="0"/>
              </a:p>
              <a:p>
                <a:pPr marL="0" indent="0">
                  <a:buFont typeface="Wingdings" panose="05000000000000000000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4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20" y="1796237"/>
                <a:ext cx="8020305" cy="1477790"/>
              </a:xfrm>
              <a:prstGeom prst="rect">
                <a:avLst/>
              </a:prstGeom>
              <a:blipFill rotWithShape="0">
                <a:blip r:embed="rId2"/>
                <a:stretch>
                  <a:fillRect t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/>
              <p:cNvSpPr txBox="1">
                <a:spLocks/>
              </p:cNvSpPr>
              <p:nvPr/>
            </p:nvSpPr>
            <p:spPr>
              <a:xfrm>
                <a:off x="768095" y="3122545"/>
                <a:ext cx="5234445" cy="1477790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457200" indent="-457200" algn="l" defTabSz="914377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2"/>
                  </a:buClr>
                  <a:buSzPct val="100000"/>
                  <a:buFont typeface="Wingdings" panose="05000000000000000000" pitchFamily="2" charset="2"/>
                  <a:buChar char="q"/>
                  <a:defRPr sz="2800" b="0" kern="120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lvl1pPr>
                <a:lvl2pPr marL="470919" indent="-342900" algn="l" defTabSz="914377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lvl2pPr>
                <a:lvl3pPr marL="596649" indent="-285750" algn="l" defTabSz="914377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lvl3pPr>
                <a:lvl4pPr marL="742953" indent="-285750" algn="l" defTabSz="914377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lvl4pPr>
                <a:lvl5pPr marL="925833" indent="-285750" algn="l" defTabSz="914377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lvl5pPr>
                <a:lvl6pPr marL="914400" indent="-137157" algn="l" defTabSz="914377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57" algn="l" defTabSz="914377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57" algn="l" defTabSz="914377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57" algn="l" defTabSz="914377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dirty="0" smtClean="0">
                    <a:solidFill>
                      <a:srgbClr val="00B0F0"/>
                    </a:solidFill>
                  </a:rPr>
                  <a:t>Learn</a:t>
                </a:r>
                <a:r>
                  <a:rPr lang="en-US" sz="1725" dirty="0" smtClean="0"/>
                  <a:t>:</a:t>
                </a:r>
                <a:endParaRPr lang="en-US" sz="1725" dirty="0"/>
              </a:p>
              <a:p>
                <a:pPr lvl="2"/>
                <a:r>
                  <a:rPr lang="en-US" sz="2400" b="0" dirty="0" smtClean="0"/>
                  <a:t>An embedding function </a:t>
                </a:r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 marL="310899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lang="en-US" sz="2200" b="1" dirty="0" smtClean="0"/>
              </a:p>
              <a:p>
                <a:pPr marL="310899" lvl="2" indent="0">
                  <a:buNone/>
                </a:pPr>
                <a:endParaRPr lang="en-US" sz="2200" b="1" dirty="0"/>
              </a:p>
              <a:p>
                <a:pPr marL="0" indent="0">
                  <a:buFont typeface="Wingdings" panose="05000000000000000000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4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5" y="3122545"/>
                <a:ext cx="5234445" cy="1477790"/>
              </a:xfrm>
              <a:prstGeom prst="rect">
                <a:avLst/>
              </a:prstGeom>
              <a:blipFill rotWithShape="0">
                <a:blip r:embed="rId3"/>
                <a:stretch>
                  <a:fillRect t="-5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101BE169-5F33-4002-A332-9BF0EA1EAB5D}" type="slidenum">
              <a:rPr lang="en-US" smtClean="0"/>
              <a:t>11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6210300" y="1155508"/>
            <a:ext cx="5333" cy="471494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Content Placeholder 2"/>
          <p:cNvSpPr txBox="1">
            <a:spLocks/>
          </p:cNvSpPr>
          <p:nvPr/>
        </p:nvSpPr>
        <p:spPr>
          <a:xfrm>
            <a:off x="768095" y="4427679"/>
            <a:ext cx="5053927" cy="155646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457200" indent="-45720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q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470919" indent="-34290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2pPr>
            <a:lvl3pPr marL="596649" indent="-28575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3pPr>
            <a:lvl4pPr marL="742953" indent="-28575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4pPr>
            <a:lvl5pPr marL="925833" indent="-28575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>
                <a:solidFill>
                  <a:srgbClr val="00B0F0"/>
                </a:solidFill>
              </a:rPr>
              <a:t>Such that</a:t>
            </a:r>
            <a:r>
              <a:rPr lang="en-US" sz="1800" dirty="0" smtClean="0"/>
              <a:t>:</a:t>
            </a:r>
            <a:endParaRPr lang="en-US" sz="1800" dirty="0"/>
          </a:p>
          <a:p>
            <a:pPr lvl="2"/>
            <a:r>
              <a:rPr lang="en-US" sz="2200" dirty="0" smtClean="0"/>
              <a:t>The neighborhood property of subgraphs is preserved</a:t>
            </a:r>
            <a:endParaRPr lang="en-US" sz="22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499461" y="713245"/>
            <a:ext cx="2358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Set of Subgraphs</a:t>
            </a:r>
            <a:endParaRPr lang="en-US" sz="2400" b="1" dirty="0"/>
          </a:p>
        </p:txBody>
      </p:sp>
      <p:sp>
        <p:nvSpPr>
          <p:cNvPr id="33" name="Right Arrow 32"/>
          <p:cNvSpPr/>
          <p:nvPr/>
        </p:nvSpPr>
        <p:spPr>
          <a:xfrm rot="5400000">
            <a:off x="7394754" y="3342822"/>
            <a:ext cx="721169" cy="260332"/>
          </a:xfrm>
          <a:prstGeom prst="rightArrow">
            <a:avLst/>
          </a:prstGeom>
          <a:solidFill>
            <a:srgbClr val="000000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264506" y="3942735"/>
            <a:ext cx="292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Subgraph Embedding</a:t>
            </a:r>
            <a:endParaRPr lang="en-US" sz="2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333" y="1256044"/>
            <a:ext cx="2641162" cy="18563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2112" y="4404400"/>
            <a:ext cx="1692000" cy="195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5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Motivation</a:t>
            </a:r>
          </a:p>
          <a:p>
            <a:r>
              <a:rPr lang="en-US" b="0" dirty="0"/>
              <a:t>Problem Formulation</a:t>
            </a:r>
          </a:p>
          <a:p>
            <a:r>
              <a:rPr lang="en-US" b="1" dirty="0">
                <a:solidFill>
                  <a:srgbClr val="00B050"/>
                </a:solidFill>
              </a:rPr>
              <a:t>Method</a:t>
            </a:r>
          </a:p>
          <a:p>
            <a:r>
              <a:rPr lang="en-US" b="0" dirty="0"/>
              <a:t>Experiments</a:t>
            </a:r>
          </a:p>
          <a:p>
            <a:r>
              <a:rPr lang="en-US" b="0" dirty="0" smtClean="0"/>
              <a:t>Conclusion</a:t>
            </a: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101BE169-5F33-4002-A332-9BF0EA1EAB5D}" type="slidenum">
              <a:rPr lang="en-US" smtClean="0"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6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200" y="20583"/>
            <a:ext cx="2641162" cy="18563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Subvec</a:t>
            </a:r>
            <a:r>
              <a:rPr lang="en-US" dirty="0" smtClean="0"/>
              <a:t>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45" y="1345096"/>
            <a:ext cx="4788155" cy="4936434"/>
          </a:xfrm>
        </p:spPr>
        <p:txBody>
          <a:bodyPr/>
          <a:lstStyle/>
          <a:p>
            <a:r>
              <a:rPr lang="en-US" dirty="0" smtClean="0"/>
              <a:t>Overview</a:t>
            </a:r>
          </a:p>
          <a:p>
            <a:pPr marL="585219" lvl="1" indent="-457200">
              <a:buFont typeface="+mj-lt"/>
              <a:buAutoNum type="arabicPeriod"/>
            </a:pPr>
            <a:r>
              <a:rPr lang="en-US" dirty="0" smtClean="0"/>
              <a:t>Generate samples of Id-paths</a:t>
            </a:r>
          </a:p>
          <a:p>
            <a:pPr marL="710949" lvl="2" indent="-457200"/>
            <a:r>
              <a:rPr lang="en-US" dirty="0" smtClean="0"/>
              <a:t>Enumerating all path is not possible</a:t>
            </a:r>
          </a:p>
          <a:p>
            <a:pPr marL="710949" lvl="2" indent="-457200"/>
            <a:r>
              <a:rPr lang="en-US" dirty="0" smtClean="0"/>
              <a:t>Generate samples of paths</a:t>
            </a:r>
          </a:p>
          <a:p>
            <a:pPr marL="253749" lvl="2" indent="0">
              <a:buNone/>
            </a:pPr>
            <a:endParaRPr lang="en-US" dirty="0" smtClean="0"/>
          </a:p>
          <a:p>
            <a:pPr marL="253749" lvl="2" indent="0">
              <a:buNone/>
            </a:pPr>
            <a:endParaRPr lang="en-US" dirty="0" smtClean="0"/>
          </a:p>
          <a:p>
            <a:pPr marL="585219" lvl="1" indent="-457200">
              <a:buFont typeface="+mj-lt"/>
              <a:buAutoNum type="arabicPeriod"/>
            </a:pPr>
            <a:r>
              <a:rPr lang="en-US" dirty="0" smtClean="0"/>
              <a:t>Leverage the Id-Paths to learn embeddings</a:t>
            </a:r>
          </a:p>
          <a:p>
            <a:pPr marL="710949" lvl="2" indent="-457200">
              <a:buFont typeface="+mj-lt"/>
              <a:buAutoNum type="arabicPeriod"/>
            </a:pPr>
            <a:r>
              <a:rPr lang="en-US" dirty="0" smtClean="0"/>
              <a:t>Learn the embedding such that nodes in the subgraph can be predicted</a:t>
            </a:r>
          </a:p>
          <a:p>
            <a:pPr marL="710949" lvl="2" indent="-457200">
              <a:buFont typeface="+mj-lt"/>
              <a:buAutoNum type="arabicPeriod"/>
            </a:pPr>
            <a:endParaRPr lang="en-US" dirty="0" smtClean="0"/>
          </a:p>
          <a:p>
            <a:pPr marL="710949" lvl="2" indent="-457200">
              <a:buFont typeface="+mj-lt"/>
              <a:buAutoNum type="arabicPeriod"/>
            </a:pPr>
            <a:endParaRPr lang="en-US" dirty="0" smtClean="0"/>
          </a:p>
          <a:p>
            <a:pPr marL="585219" lvl="1" indent="-457200">
              <a:buFont typeface="+mj-lt"/>
              <a:buAutoNum type="arabicPeriod"/>
            </a:pPr>
            <a:endParaRPr lang="en-US" dirty="0"/>
          </a:p>
          <a:p>
            <a:pPr marL="585219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13</a:t>
            </a:fld>
            <a:endParaRPr lang="en-US"/>
          </a:p>
        </p:txBody>
      </p:sp>
      <p:sp>
        <p:nvSpPr>
          <p:cNvPr id="8" name="Right Arrow 7"/>
          <p:cNvSpPr/>
          <p:nvPr/>
        </p:nvSpPr>
        <p:spPr>
          <a:xfrm rot="5400000">
            <a:off x="7466940" y="1962479"/>
            <a:ext cx="455690" cy="284616"/>
          </a:xfrm>
          <a:prstGeom prst="rightArrow">
            <a:avLst/>
          </a:prstGeom>
          <a:solidFill>
            <a:srgbClr val="000000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7470675" y="3895113"/>
            <a:ext cx="448218" cy="284618"/>
          </a:xfrm>
          <a:prstGeom prst="rightArrow">
            <a:avLst/>
          </a:prstGeom>
          <a:solidFill>
            <a:srgbClr val="000000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992" y="2403580"/>
            <a:ext cx="2641008" cy="13440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466" y="4327180"/>
            <a:ext cx="1692000" cy="195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9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Samples of id-paths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efficiently generate samples of Id-Paths?</a:t>
            </a:r>
          </a:p>
          <a:p>
            <a:pPr lvl="1"/>
            <a:r>
              <a:rPr lang="en-US" dirty="0" smtClean="0"/>
              <a:t>Subgraph Truncated Random Walks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14</a:t>
            </a:fld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406446" y="4022884"/>
            <a:ext cx="416525" cy="297296"/>
          </a:xfrm>
          <a:prstGeom prst="rightArrow">
            <a:avLst/>
          </a:prstGeom>
          <a:solidFill>
            <a:srgbClr val="000000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45" y="3028846"/>
            <a:ext cx="3674533" cy="25826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003" y="3326111"/>
            <a:ext cx="3906520" cy="1988139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771267" y="3722598"/>
            <a:ext cx="119031" cy="11788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68957" y="3951798"/>
            <a:ext cx="163001" cy="16697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09385" y="3633510"/>
            <a:ext cx="119031" cy="11788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78905" y="3482369"/>
            <a:ext cx="119031" cy="11788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782406" y="3509922"/>
            <a:ext cx="119031" cy="11788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22826" y="3951798"/>
            <a:ext cx="163001" cy="16697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76695" y="3951798"/>
            <a:ext cx="163001" cy="16697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812865" y="3951798"/>
            <a:ext cx="163001" cy="16697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6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4" grpId="1" animBg="1"/>
      <p:bldP spid="6" grpId="0" animBg="1"/>
      <p:bldP spid="6" grpId="1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learn feature vectors for each subgraphs?</a:t>
            </a:r>
          </a:p>
          <a:p>
            <a:pPr lvl="1"/>
            <a:r>
              <a:rPr lang="en-US" dirty="0" smtClean="0"/>
              <a:t>Leverage Paragraph2vec’s idea </a:t>
            </a:r>
            <a:r>
              <a:rPr lang="en-US" sz="2000" dirty="0" smtClean="0">
                <a:solidFill>
                  <a:srgbClr val="00B050"/>
                </a:solidFill>
              </a:rPr>
              <a:t>[Quoc+, ICML 2014]</a:t>
            </a:r>
          </a:p>
          <a:p>
            <a:pPr marL="128019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36" y="2855125"/>
            <a:ext cx="3927475" cy="22026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233" y="3070560"/>
            <a:ext cx="4047176" cy="14855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4040" y="5462028"/>
            <a:ext cx="3559564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SubVec</a:t>
            </a:r>
            <a:r>
              <a:rPr lang="en-US" dirty="0" smtClean="0"/>
              <a:t>: Distributed Memory Model</a:t>
            </a:r>
          </a:p>
          <a:p>
            <a:pPr algn="ctr"/>
            <a:r>
              <a:rPr lang="en-US" dirty="0" smtClean="0"/>
              <a:t>DM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47233" y="5462028"/>
            <a:ext cx="3438185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SubVec</a:t>
            </a:r>
            <a:r>
              <a:rPr lang="en-US" dirty="0" smtClean="0"/>
              <a:t>: Distributed Bag of Nodes</a:t>
            </a:r>
          </a:p>
          <a:p>
            <a:pPr algn="ctr"/>
            <a:r>
              <a:rPr lang="en-US" dirty="0" smtClean="0"/>
              <a:t>DBON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74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Subvec</a:t>
            </a:r>
            <a:r>
              <a:rPr lang="en-US" dirty="0" smtClean="0"/>
              <a:t>: DM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45" y="1345096"/>
            <a:ext cx="8020305" cy="4691764"/>
          </a:xfrm>
        </p:spPr>
        <p:txBody>
          <a:bodyPr>
            <a:normAutofit/>
          </a:bodyPr>
          <a:lstStyle/>
          <a:p>
            <a:r>
              <a:rPr lang="en-US" b="0" dirty="0" smtClean="0"/>
              <a:t>Models the probability of node occurring in the Id-Path</a:t>
            </a:r>
          </a:p>
          <a:p>
            <a:r>
              <a:rPr lang="en-US" dirty="0" smtClean="0"/>
              <a:t>Probability depends on</a:t>
            </a:r>
          </a:p>
          <a:p>
            <a:pPr lvl="1"/>
            <a:r>
              <a:rPr lang="en-US" b="0" dirty="0" smtClean="0"/>
              <a:t>Embedding of the node</a:t>
            </a:r>
          </a:p>
          <a:p>
            <a:pPr lvl="1"/>
            <a:r>
              <a:rPr lang="en-US" dirty="0" smtClean="0"/>
              <a:t>Embedding of other nodes in the Id-Path</a:t>
            </a:r>
          </a:p>
          <a:p>
            <a:pPr lvl="1"/>
            <a:r>
              <a:rPr lang="en-US" b="0" dirty="0" smtClean="0"/>
              <a:t>Embedding of the subgraph</a:t>
            </a:r>
          </a:p>
          <a:p>
            <a:pPr lvl="1"/>
            <a:endParaRPr lang="en-US" b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16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185760" y="5307496"/>
            <a:ext cx="8020305" cy="134095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457200" indent="-45720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q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470919" indent="-34290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2pPr>
            <a:lvl3pPr marL="596649" indent="-28575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3pPr>
            <a:lvl4pPr marL="742953" indent="-28575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4pPr>
            <a:lvl5pPr marL="925833" indent="-28575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30" name="Picture 6" descr="http://latex2png.com/output/latex_6af0be592c3388b69f866d5a3ca8fe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66" y="4596924"/>
            <a:ext cx="6806411" cy="76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203" y="1866079"/>
            <a:ext cx="2902386" cy="162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0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Subvec</a:t>
            </a:r>
            <a:r>
              <a:rPr lang="en-US" dirty="0"/>
              <a:t>: </a:t>
            </a:r>
            <a:r>
              <a:rPr lang="en-US" dirty="0" smtClean="0"/>
              <a:t>DM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overall objective of </a:t>
            </a:r>
            <a:r>
              <a:rPr lang="en-US" dirty="0" err="1" smtClean="0"/>
              <a:t>SubVec</a:t>
            </a:r>
            <a:r>
              <a:rPr lang="en-US" dirty="0" smtClean="0"/>
              <a:t> </a:t>
            </a:r>
            <a:r>
              <a:rPr lang="en-US" dirty="0"/>
              <a:t>DM </a:t>
            </a:r>
            <a:r>
              <a:rPr lang="en-US" dirty="0" smtClean="0"/>
              <a:t>is to maximize the log-likelihood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026" y="3754695"/>
            <a:ext cx="4416293" cy="2476794"/>
          </a:xfrm>
          <a:prstGeom prst="rect">
            <a:avLst/>
          </a:prstGeom>
        </p:spPr>
      </p:pic>
      <p:pic>
        <p:nvPicPr>
          <p:cNvPr id="1026" name="Picture 2" descr="http://latex2png.com/output/latex_d4942c838612dc162300421e15747a7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12" y="2725086"/>
            <a:ext cx="4644551" cy="62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24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7945" y="1345096"/>
                <a:ext cx="8020305" cy="4691764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 smtClean="0"/>
                  <a:t>Models the probability of a short walk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b="0" dirty="0" smtClean="0"/>
                  <a:t> appearing in the Id-Path of a subgraph</a:t>
                </a:r>
              </a:p>
              <a:p>
                <a:r>
                  <a:rPr lang="en-US" dirty="0" smtClean="0"/>
                  <a:t>Probability depends on</a:t>
                </a:r>
              </a:p>
              <a:p>
                <a:pPr lvl="1"/>
                <a:r>
                  <a:rPr lang="en-US" b="0" dirty="0" smtClean="0"/>
                  <a:t>Embedding of the nodes in the walk</a:t>
                </a:r>
              </a:p>
              <a:p>
                <a:pPr lvl="1"/>
                <a:r>
                  <a:rPr lang="en-US" b="0" dirty="0" smtClean="0"/>
                  <a:t>Embedding of the subgraph</a:t>
                </a:r>
              </a:p>
              <a:p>
                <a:pPr lvl="1"/>
                <a:endParaRPr lang="en-US" b="0" dirty="0" smtClean="0"/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7945" y="1345096"/>
                <a:ext cx="8020305" cy="4691764"/>
              </a:xfrm>
              <a:blipFill rotWithShape="0">
                <a:blip r:embed="rId2"/>
                <a:stretch>
                  <a:fillRect l="-1900" t="-2341" r="-2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Subvec</a:t>
            </a:r>
            <a:r>
              <a:rPr lang="en-US" dirty="0" smtClean="0"/>
              <a:t>: DBON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18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448" y="3158145"/>
            <a:ext cx="3389392" cy="1244067"/>
          </a:xfrm>
          <a:prstGeom prst="rect">
            <a:avLst/>
          </a:prstGeom>
        </p:spPr>
      </p:pic>
      <p:pic>
        <p:nvPicPr>
          <p:cNvPr id="14" name="Picture 2" descr="http://latex2png.com/output/latex_f8ff2a0e0e11154413c4362cdb5aa65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66" y="4591800"/>
            <a:ext cx="4532919" cy="76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04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Subvec</a:t>
            </a:r>
            <a:r>
              <a:rPr lang="en-US" dirty="0"/>
              <a:t>: </a:t>
            </a:r>
            <a:r>
              <a:rPr lang="en-US" dirty="0" smtClean="0"/>
              <a:t>DBON Objective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19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7945" y="1345096"/>
            <a:ext cx="8020305" cy="4936434"/>
          </a:xfrm>
        </p:spPr>
        <p:txBody>
          <a:bodyPr/>
          <a:lstStyle/>
          <a:p>
            <a:r>
              <a:rPr lang="en-US" dirty="0"/>
              <a:t>The overall objective of </a:t>
            </a:r>
            <a:r>
              <a:rPr lang="en-US" dirty="0" err="1" smtClean="0"/>
              <a:t>SubVec</a:t>
            </a:r>
            <a:r>
              <a:rPr lang="en-US" dirty="0" smtClean="0"/>
              <a:t> DBON is to maximize the log-likelihood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039" y="3957851"/>
            <a:ext cx="4760237" cy="1747232"/>
          </a:xfrm>
          <a:prstGeom prst="rect">
            <a:avLst/>
          </a:prstGeom>
        </p:spPr>
      </p:pic>
      <p:pic>
        <p:nvPicPr>
          <p:cNvPr id="8" name="Picture 4" descr="http://latex2png.com/output/latex_bd8944f87473e477782de47d23eeeb7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12" y="2732045"/>
            <a:ext cx="3375025" cy="60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8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Motivation</a:t>
            </a:r>
          </a:p>
          <a:p>
            <a:r>
              <a:rPr lang="en-US" b="0" dirty="0"/>
              <a:t>Problem Formulation</a:t>
            </a:r>
          </a:p>
          <a:p>
            <a:r>
              <a:rPr lang="en-US" b="0" dirty="0"/>
              <a:t>Method</a:t>
            </a:r>
          </a:p>
          <a:p>
            <a:r>
              <a:rPr lang="en-US" b="0" dirty="0" smtClean="0"/>
              <a:t>Experiments</a:t>
            </a:r>
            <a:endParaRPr lang="en-US" b="0" dirty="0"/>
          </a:p>
          <a:p>
            <a:r>
              <a:rPr lang="en-US" b="0" dirty="0" smtClean="0"/>
              <a:t>Conclusion</a:t>
            </a:r>
            <a:endParaRPr lang="en-US" b="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101BE169-5F33-4002-A332-9BF0EA1EAB5D}" type="slidenum">
              <a:rPr lang="en-US" smtClean="0"/>
              <a:t>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41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pseudo-code is as following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" y="2348954"/>
            <a:ext cx="7443413" cy="346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Motivation</a:t>
            </a:r>
          </a:p>
          <a:p>
            <a:r>
              <a:rPr lang="en-US" b="0" dirty="0"/>
              <a:t>Problem Formulation</a:t>
            </a:r>
          </a:p>
          <a:p>
            <a:r>
              <a:rPr lang="en-US" b="0" dirty="0"/>
              <a:t>Method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Experiments</a:t>
            </a:r>
            <a:endParaRPr lang="en-US" b="1" dirty="0">
              <a:solidFill>
                <a:srgbClr val="00B050"/>
              </a:solidFill>
            </a:endParaRPr>
          </a:p>
          <a:p>
            <a:r>
              <a:rPr lang="en-US" b="0" dirty="0" smtClean="0"/>
              <a:t>Conclusion</a:t>
            </a: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101BE169-5F33-4002-A332-9BF0EA1EAB5D}" type="slidenum">
              <a:rPr lang="en-US" smtClean="0"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9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89322"/>
              </p:ext>
            </p:extLst>
          </p:nvPr>
        </p:nvGraphicFramePr>
        <p:xfrm>
          <a:off x="1274618" y="1604819"/>
          <a:ext cx="5331721" cy="4117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905"/>
                <a:gridCol w="1228006"/>
                <a:gridCol w="1367905"/>
                <a:gridCol w="1367905"/>
              </a:tblGrid>
              <a:tr h="457456">
                <a:tc>
                  <a:txBody>
                    <a:bodyPr/>
                    <a:lstStyle/>
                    <a:p>
                      <a:r>
                        <a:rPr lang="en-US" dirty="0" smtClean="0"/>
                        <a:t>Dataset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|V|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|E|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Domain</a:t>
                      </a:r>
                      <a:endParaRPr lang="en-US" dirty="0"/>
                    </a:p>
                  </a:txBody>
                  <a:tcPr/>
                </a:tc>
              </a:tr>
              <a:tr h="457456">
                <a:tc>
                  <a:txBody>
                    <a:bodyPr/>
                    <a:lstStyle/>
                    <a:p>
                      <a:r>
                        <a:rPr lang="en-US" dirty="0" smtClean="0"/>
                        <a:t>Workplace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Contact</a:t>
                      </a:r>
                      <a:endParaRPr lang="en-US" dirty="0"/>
                    </a:p>
                  </a:txBody>
                  <a:tcPr/>
                </a:tc>
              </a:tr>
              <a:tr h="457456">
                <a:tc>
                  <a:txBody>
                    <a:bodyPr/>
                    <a:lstStyle/>
                    <a:p>
                      <a:r>
                        <a:rPr lang="en-US" dirty="0" smtClean="0"/>
                        <a:t>Cornell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Web</a:t>
                      </a:r>
                      <a:endParaRPr lang="en-US" dirty="0"/>
                    </a:p>
                  </a:txBody>
                  <a:tcPr/>
                </a:tc>
              </a:tr>
              <a:tr h="457456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HighSchool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Contact</a:t>
                      </a:r>
                      <a:endParaRPr lang="en-US" dirty="0"/>
                    </a:p>
                  </a:txBody>
                  <a:tcPr/>
                </a:tc>
              </a:tr>
              <a:tr h="457456">
                <a:tc>
                  <a:txBody>
                    <a:bodyPr/>
                    <a:lstStyle/>
                    <a:p>
                      <a:r>
                        <a:rPr lang="en-US" dirty="0" smtClean="0"/>
                        <a:t>Texas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Web</a:t>
                      </a:r>
                    </a:p>
                  </a:txBody>
                  <a:tcPr/>
                </a:tc>
              </a:tr>
              <a:tr h="457456">
                <a:tc>
                  <a:txBody>
                    <a:bodyPr/>
                    <a:lstStyle/>
                    <a:p>
                      <a:r>
                        <a:rPr lang="en-US" dirty="0" smtClean="0"/>
                        <a:t>Washington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446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Web</a:t>
                      </a:r>
                      <a:endParaRPr lang="en-US" dirty="0"/>
                    </a:p>
                  </a:txBody>
                  <a:tcPr/>
                </a:tc>
              </a:tr>
              <a:tr h="457456">
                <a:tc>
                  <a:txBody>
                    <a:bodyPr/>
                    <a:lstStyle/>
                    <a:p>
                      <a:r>
                        <a:rPr lang="en-US" dirty="0" smtClean="0"/>
                        <a:t>Wisconsin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530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Web</a:t>
                      </a:r>
                      <a:endParaRPr lang="en-US" dirty="0"/>
                    </a:p>
                  </a:txBody>
                  <a:tcPr/>
                </a:tc>
              </a:tr>
              <a:tr h="45745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PolBlogs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16783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Web</a:t>
                      </a:r>
                      <a:endParaRPr lang="en-US" dirty="0"/>
                    </a:p>
                  </a:txBody>
                  <a:tcPr/>
                </a:tc>
              </a:tr>
              <a:tr h="45745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Youtube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1.13M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2.97M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Social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07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149" y="3486883"/>
            <a:ext cx="2132134" cy="21321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Community detection using </a:t>
            </a:r>
            <a:r>
              <a:rPr lang="en-US" dirty="0" err="1" smtClean="0"/>
              <a:t>subvec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23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7945" y="1345096"/>
            <a:ext cx="8020305" cy="493643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Problem: </a:t>
            </a:r>
            <a:r>
              <a:rPr lang="en-US" dirty="0" smtClean="0"/>
              <a:t>Give a network</a:t>
            </a:r>
            <a:endParaRPr lang="en-US" dirty="0" smtClean="0">
              <a:solidFill>
                <a:srgbClr val="800000"/>
              </a:solidFill>
            </a:endParaRPr>
          </a:p>
          <a:p>
            <a:pPr lvl="1"/>
            <a:r>
              <a:rPr lang="en-GB" dirty="0" smtClean="0"/>
              <a:t>find partitions of the network</a:t>
            </a:r>
          </a:p>
          <a:p>
            <a:pPr lvl="1"/>
            <a:r>
              <a:rPr lang="en-GB" dirty="0" smtClean="0"/>
              <a:t>Such </a:t>
            </a:r>
            <a:r>
              <a:rPr lang="en-GB" dirty="0"/>
              <a:t>that </a:t>
            </a:r>
            <a:r>
              <a:rPr lang="en-GB" dirty="0" smtClean="0"/>
              <a:t>intra-partition density is high and inter-partitions density is low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04" y="3486883"/>
            <a:ext cx="2132134" cy="213213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058138" y="4404302"/>
            <a:ext cx="770771" cy="297296"/>
          </a:xfrm>
          <a:prstGeom prst="rightArrow">
            <a:avLst/>
          </a:prstGeom>
          <a:solidFill>
            <a:srgbClr val="000000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576887" y="3486882"/>
            <a:ext cx="745642" cy="748751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06642" y="4121516"/>
            <a:ext cx="927100" cy="86286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07647" y="4642033"/>
            <a:ext cx="927100" cy="86286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828909" y="3919858"/>
            <a:ext cx="826468" cy="801663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5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detection: Method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24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32" y="4430025"/>
            <a:ext cx="2132134" cy="2132134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2698695" y="4501825"/>
            <a:ext cx="1" cy="198853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821" y="4550307"/>
            <a:ext cx="1623665" cy="1710959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4579215" y="4521663"/>
            <a:ext cx="1" cy="198853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331" y="4521663"/>
            <a:ext cx="1793708" cy="1818979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V="1">
            <a:off x="6755300" y="4521663"/>
            <a:ext cx="1" cy="198853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6971" y="869940"/>
            <a:ext cx="5787844" cy="31808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251" y="4451667"/>
            <a:ext cx="2132134" cy="2132134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7555989" y="4451666"/>
            <a:ext cx="745642" cy="748751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143487" y="5084494"/>
            <a:ext cx="927100" cy="86286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386749" y="5606817"/>
            <a:ext cx="927100" cy="86286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808011" y="4884642"/>
            <a:ext cx="826468" cy="801663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93911" y="4952117"/>
            <a:ext cx="151494" cy="1539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999444" y="4867355"/>
            <a:ext cx="151494" cy="1539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190440" y="5766840"/>
            <a:ext cx="151494" cy="1539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938251" y="5818740"/>
            <a:ext cx="151494" cy="1539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007015" y="4059998"/>
            <a:ext cx="984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Graph</a:t>
            </a:r>
            <a:endParaRPr 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986287" y="4060462"/>
            <a:ext cx="132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Ego-Nets</a:t>
            </a:r>
            <a:endParaRPr lang="en-US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814031" y="4059998"/>
            <a:ext cx="1752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Embeddings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307234" y="4059997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Clusters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6350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  <p:bldP spid="22" grpId="0" animBg="1"/>
      <p:bldP spid="23" grpId="0" animBg="1"/>
      <p:bldP spid="24" grpId="0" animBg="1"/>
      <p:bldP spid="6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detection: Baselines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Newman </a:t>
            </a:r>
            <a:r>
              <a:rPr lang="en-US" sz="2000" dirty="0" smtClean="0">
                <a:solidFill>
                  <a:srgbClr val="00B050"/>
                </a:solidFill>
              </a:rPr>
              <a:t>[Newman, 2006]</a:t>
            </a:r>
            <a:endParaRPr lang="en-US" sz="2000" dirty="0">
              <a:solidFill>
                <a:srgbClr val="00B050"/>
              </a:solidFill>
            </a:endParaRPr>
          </a:p>
          <a:p>
            <a:pPr lvl="1"/>
            <a:r>
              <a:rPr lang="en-US" dirty="0"/>
              <a:t>Classical Modularity based Community Detection </a:t>
            </a:r>
            <a:r>
              <a:rPr lang="en-US" dirty="0" smtClean="0"/>
              <a:t>algorithm</a:t>
            </a:r>
          </a:p>
          <a:p>
            <a:r>
              <a:rPr lang="en-US" dirty="0" err="1" smtClean="0"/>
              <a:t>Louvian</a:t>
            </a:r>
            <a:r>
              <a:rPr lang="en-US" dirty="0"/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[</a:t>
            </a:r>
            <a:r>
              <a:rPr lang="en-US" sz="2000" dirty="0" err="1" smtClean="0">
                <a:solidFill>
                  <a:srgbClr val="00B050"/>
                </a:solidFill>
              </a:rPr>
              <a:t>Bondel</a:t>
            </a:r>
            <a:r>
              <a:rPr lang="en-US" sz="2000" dirty="0" smtClean="0">
                <a:solidFill>
                  <a:srgbClr val="00B050"/>
                </a:solidFill>
              </a:rPr>
              <a:t>+, 2008]</a:t>
            </a:r>
            <a:endParaRPr lang="en-US" sz="2000" dirty="0">
              <a:solidFill>
                <a:srgbClr val="00B050"/>
              </a:solidFill>
            </a:endParaRPr>
          </a:p>
          <a:p>
            <a:pPr lvl="1"/>
            <a:r>
              <a:rPr lang="en-US" dirty="0"/>
              <a:t>Fast Modularity based Community Detection algorithm </a:t>
            </a:r>
            <a:endParaRPr lang="en-US" dirty="0" smtClean="0"/>
          </a:p>
          <a:p>
            <a:r>
              <a:rPr lang="en-US" dirty="0" err="1" smtClean="0"/>
              <a:t>DeepWalk</a:t>
            </a:r>
            <a:r>
              <a:rPr lang="en-US" dirty="0" smtClean="0"/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[</a:t>
            </a:r>
            <a:r>
              <a:rPr lang="en-US" sz="2000" dirty="0" err="1" smtClean="0">
                <a:solidFill>
                  <a:srgbClr val="00B050"/>
                </a:solidFill>
              </a:rPr>
              <a:t>Perozzi</a:t>
            </a:r>
            <a:r>
              <a:rPr lang="en-US" sz="2000" dirty="0" smtClean="0">
                <a:solidFill>
                  <a:srgbClr val="00B050"/>
                </a:solidFill>
              </a:rPr>
              <a:t>+, 2014]</a:t>
            </a:r>
            <a:endParaRPr lang="en-US" sz="2000" dirty="0">
              <a:solidFill>
                <a:srgbClr val="00B050"/>
              </a:solidFill>
            </a:endParaRPr>
          </a:p>
          <a:p>
            <a:pPr lvl="1"/>
            <a:r>
              <a:rPr lang="en-US" dirty="0"/>
              <a:t>Node </a:t>
            </a:r>
            <a:r>
              <a:rPr lang="en-US" dirty="0" err="1"/>
              <a:t>embeddings</a:t>
            </a:r>
            <a:r>
              <a:rPr lang="en-US" dirty="0"/>
              <a:t> based on vanilla random </a:t>
            </a:r>
            <a:r>
              <a:rPr lang="en-US" dirty="0" smtClean="0"/>
              <a:t>walk</a:t>
            </a:r>
          </a:p>
          <a:p>
            <a:r>
              <a:rPr lang="en-US" dirty="0"/>
              <a:t>Node2Vec </a:t>
            </a:r>
            <a:r>
              <a:rPr lang="en-US" sz="2000" dirty="0" smtClean="0">
                <a:solidFill>
                  <a:srgbClr val="00B050"/>
                </a:solidFill>
              </a:rPr>
              <a:t>[Grover+, </a:t>
            </a:r>
            <a:r>
              <a:rPr lang="en-US" sz="2000" dirty="0">
                <a:solidFill>
                  <a:srgbClr val="00B050"/>
                </a:solidFill>
              </a:rPr>
              <a:t>2014</a:t>
            </a:r>
            <a:r>
              <a:rPr lang="en-US" sz="2000" dirty="0" smtClean="0">
                <a:solidFill>
                  <a:srgbClr val="00B050"/>
                </a:solidFill>
              </a:rPr>
              <a:t>]</a:t>
            </a:r>
          </a:p>
          <a:p>
            <a:pPr lvl="1"/>
            <a:r>
              <a:rPr lang="en-US" dirty="0" smtClean="0"/>
              <a:t>Node </a:t>
            </a:r>
            <a:r>
              <a:rPr lang="en-US" dirty="0" err="1" smtClean="0"/>
              <a:t>embeddings</a:t>
            </a:r>
            <a:r>
              <a:rPr lang="en-US" dirty="0" smtClean="0"/>
              <a:t> based on second order random walk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2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727" y="1757087"/>
            <a:ext cx="6750891" cy="3161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detection: results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26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7945" y="1345096"/>
            <a:ext cx="8020305" cy="4936434"/>
          </a:xfrm>
        </p:spPr>
        <p:txBody>
          <a:bodyPr/>
          <a:lstStyle/>
          <a:p>
            <a:r>
              <a:rPr lang="en-US" dirty="0" smtClean="0"/>
              <a:t>Measure Average F1-Score of the communities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3216" y="5013104"/>
            <a:ext cx="7750135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SubVec</a:t>
            </a:r>
            <a:r>
              <a:rPr lang="en-US" sz="2800" dirty="0" smtClean="0">
                <a:solidFill>
                  <a:srgbClr val="00B050"/>
                </a:solidFill>
              </a:rPr>
              <a:t> outperforms competitors in most datasets    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9" name="爆炸形 1 5"/>
          <p:cNvSpPr/>
          <p:nvPr/>
        </p:nvSpPr>
        <p:spPr bwMode="auto">
          <a:xfrm>
            <a:off x="6334020" y="291611"/>
            <a:ext cx="2750658" cy="2187949"/>
          </a:xfrm>
          <a:prstGeom prst="irregularSeal1">
            <a:avLst/>
          </a:prstGeom>
          <a:solidFill>
            <a:schemeClr val="bg2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ＭＳ Ｐゴシック" pitchFamily="116" charset="-128"/>
              </a:rPr>
              <a:t>More results in paper</a:t>
            </a:r>
          </a:p>
        </p:txBody>
      </p:sp>
    </p:spTree>
    <p:extLst>
      <p:ext uri="{BB962C8B-B14F-4D97-AF65-F5344CB8AC3E}">
        <p14:creationId xmlns:p14="http://schemas.microsoft.com/office/powerpoint/2010/main" val="188193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Community Detection: Visualization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27" y="1160585"/>
            <a:ext cx="2817054" cy="172676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27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5230" y="2784680"/>
            <a:ext cx="6611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Ground Truth Communities in </a:t>
            </a:r>
            <a:r>
              <a:rPr lang="en-US" sz="2400" b="1" dirty="0" err="1" smtClean="0"/>
              <a:t>HighSchool</a:t>
            </a:r>
            <a:r>
              <a:rPr lang="en-US" sz="2400" b="1" dirty="0"/>
              <a:t> </a:t>
            </a:r>
            <a:r>
              <a:rPr lang="en-US" sz="2400" b="1" dirty="0" smtClean="0"/>
              <a:t>Dataset 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93" y="3230332"/>
            <a:ext cx="2886380" cy="17972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6033" y="4992955"/>
            <a:ext cx="1549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Node2vec </a:t>
            </a:r>
            <a:endParaRPr lang="en-US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173" y="3186117"/>
            <a:ext cx="2890940" cy="18068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75361" y="4996273"/>
            <a:ext cx="110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SubVec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93563" y="5699393"/>
            <a:ext cx="7299562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Our Framework works well even for dense graphs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98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Case-study: </a:t>
            </a:r>
            <a:r>
              <a:rPr lang="en-US" dirty="0" err="1" smtClean="0"/>
              <a:t>MeMetracker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Memetracker</a:t>
            </a:r>
            <a:r>
              <a:rPr lang="en-US" dirty="0" smtClean="0"/>
              <a:t> dataset</a:t>
            </a:r>
          </a:p>
          <a:p>
            <a:pPr lvl="1"/>
            <a:r>
              <a:rPr lang="en-US" dirty="0" smtClean="0"/>
              <a:t>Consists of cascades of memes</a:t>
            </a:r>
          </a:p>
          <a:p>
            <a:pPr lvl="1"/>
            <a:r>
              <a:rPr lang="en-US" dirty="0" smtClean="0"/>
              <a:t>A meme is a short phrase</a:t>
            </a:r>
          </a:p>
          <a:p>
            <a:pPr lvl="1"/>
            <a:r>
              <a:rPr lang="en-US" dirty="0" smtClean="0"/>
              <a:t>Cascades flows though news and blog websites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Steps</a:t>
            </a:r>
          </a:p>
          <a:p>
            <a:pPr lvl="1"/>
            <a:r>
              <a:rPr lang="en-US" dirty="0" smtClean="0"/>
              <a:t>Each cascade induces a subgraph in the network</a:t>
            </a:r>
          </a:p>
          <a:p>
            <a:pPr lvl="1"/>
            <a:r>
              <a:rPr lang="en-US" dirty="0" smtClean="0"/>
              <a:t>Embed the subgraphs </a:t>
            </a:r>
            <a:r>
              <a:rPr lang="en-US" dirty="0" err="1" smtClean="0"/>
              <a:t>enduced</a:t>
            </a:r>
            <a:r>
              <a:rPr lang="en-US" dirty="0" smtClean="0"/>
              <a:t> by the cascades</a:t>
            </a:r>
          </a:p>
          <a:p>
            <a:pPr lvl="1"/>
            <a:r>
              <a:rPr lang="en-US" dirty="0" smtClean="0"/>
              <a:t>Cluster the embedding</a:t>
            </a:r>
          </a:p>
          <a:p>
            <a:pPr lvl="1"/>
            <a:r>
              <a:rPr lang="en-US" dirty="0" smtClean="0"/>
              <a:t>Observe the common ‘topics’ in each cluster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28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95482" y="1813726"/>
            <a:ext cx="944545" cy="5476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NBC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633866" y="1813725"/>
            <a:ext cx="944545" cy="5476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BBC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972250" y="1813726"/>
            <a:ext cx="944545" cy="5476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CNN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8" idx="6"/>
            <a:endCxn id="11" idx="2"/>
          </p:cNvCxnSpPr>
          <p:nvPr/>
        </p:nvCxnSpPr>
        <p:spPr>
          <a:xfrm flipV="1">
            <a:off x="6240027" y="2087543"/>
            <a:ext cx="39383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6"/>
            <a:endCxn id="12" idx="2"/>
          </p:cNvCxnSpPr>
          <p:nvPr/>
        </p:nvCxnSpPr>
        <p:spPr>
          <a:xfrm>
            <a:off x="7578411" y="2087543"/>
            <a:ext cx="39383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884476" y="1299413"/>
            <a:ext cx="1766556" cy="4622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Lipstick on a pig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122098" y="1303772"/>
            <a:ext cx="1766556" cy="4622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Lipstick on a pig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319526" y="1299413"/>
            <a:ext cx="1766556" cy="4622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Lipstick on a pig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75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62" y="3879850"/>
            <a:ext cx="5172075" cy="1409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Case-study: </a:t>
            </a:r>
            <a:r>
              <a:rPr lang="en-US" dirty="0" err="1"/>
              <a:t>MeMetracker</a:t>
            </a:r>
            <a:endParaRPr lang="en-US" dirty="0"/>
          </a:p>
        </p:txBody>
      </p:sp>
      <p:pic>
        <p:nvPicPr>
          <p:cNvPr id="30" name="Content Placeholder 2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" y="1772853"/>
            <a:ext cx="4200525" cy="110728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29</a:t>
            </a:fld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" y="3746500"/>
            <a:ext cx="4524375" cy="154305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173" y="1662945"/>
            <a:ext cx="4122738" cy="121718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801974" y="2851651"/>
            <a:ext cx="1364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Religious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310474" y="2880134"/>
            <a:ext cx="1955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Entertainment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801974" y="5187629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Spanish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463865" y="5187629"/>
            <a:ext cx="1070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Politics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827398" y="5894306"/>
            <a:ext cx="6041397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SubVec</a:t>
            </a:r>
            <a:r>
              <a:rPr lang="en-US" sz="2800" dirty="0" smtClean="0">
                <a:solidFill>
                  <a:srgbClr val="00B050"/>
                </a:solidFill>
              </a:rPr>
              <a:t> vectors from meaningful clusters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64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45" y="1345096"/>
            <a:ext cx="8020305" cy="571627"/>
          </a:xfrm>
        </p:spPr>
        <p:txBody>
          <a:bodyPr/>
          <a:lstStyle/>
          <a:p>
            <a:r>
              <a:rPr lang="en-US" dirty="0" smtClean="0"/>
              <a:t>Network Embedding Framework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101BE169-5F33-4002-A332-9BF0EA1EAB5D}" type="slidenum">
              <a:rPr lang="en-US" smtClean="0"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4" y="2671961"/>
            <a:ext cx="2567354" cy="2567354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020158" y="3868613"/>
            <a:ext cx="703384" cy="288826"/>
          </a:xfrm>
          <a:prstGeom prst="rightArrow">
            <a:avLst/>
          </a:prstGeom>
          <a:solidFill>
            <a:srgbClr val="000000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831419" y="3811225"/>
            <a:ext cx="703384" cy="288826"/>
          </a:xfrm>
          <a:prstGeom prst="rightArrow">
            <a:avLst/>
          </a:prstGeom>
          <a:solidFill>
            <a:srgbClr val="000000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366" y="2796923"/>
            <a:ext cx="1948229" cy="22370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14627" y="3038278"/>
            <a:ext cx="24721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Classification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Community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Link Prediction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Anomaly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Sense 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…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615942" y="2087874"/>
            <a:ext cx="2558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Data Mining Tasks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31309" y="2087874"/>
            <a:ext cx="2007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Input Network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39779" y="2087873"/>
            <a:ext cx="1752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Embeddings</a:t>
            </a:r>
            <a:endParaRPr lang="en-US" sz="2400" b="1" dirty="0"/>
          </a:p>
        </p:txBody>
      </p:sp>
      <p:sp>
        <p:nvSpPr>
          <p:cNvPr id="16" name="TextBox 6"/>
          <p:cNvSpPr txBox="1"/>
          <p:nvPr/>
        </p:nvSpPr>
        <p:spPr>
          <a:xfrm>
            <a:off x="2395517" y="5652550"/>
            <a:ext cx="412189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B050"/>
                </a:solidFill>
              </a:rPr>
              <a:t>Many Possible Applications!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2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  <p:bldP spid="13" grpId="0"/>
      <p:bldP spid="14" grpId="0"/>
      <p:bldP spid="15" grpId="0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Case-study: DBLP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DBLP is a co-authorship Network</a:t>
            </a:r>
          </a:p>
          <a:p>
            <a:pPr lvl="1"/>
            <a:r>
              <a:rPr lang="en-US" dirty="0" smtClean="0"/>
              <a:t>We extract subgraphs based on keywords in the title of the papers</a:t>
            </a:r>
          </a:p>
          <a:p>
            <a:pPr lvl="1"/>
            <a:r>
              <a:rPr lang="en-US" dirty="0" smtClean="0"/>
              <a:t>Keywords include ‘classification’, ‘clustering’, ‘XML’, and so on</a:t>
            </a:r>
          </a:p>
          <a:p>
            <a:pPr lvl="1"/>
            <a:r>
              <a:rPr lang="en-US" dirty="0" smtClean="0"/>
              <a:t>Each subgraph is annotated by a keyword</a:t>
            </a:r>
          </a:p>
          <a:p>
            <a:pPr marL="128019" lvl="1" indent="0">
              <a:buNone/>
            </a:pPr>
            <a:endParaRPr lang="en-US" dirty="0" smtClean="0"/>
          </a:p>
          <a:p>
            <a:r>
              <a:rPr lang="en-US" dirty="0" smtClean="0"/>
              <a:t>Steps</a:t>
            </a:r>
          </a:p>
          <a:p>
            <a:pPr lvl="1"/>
            <a:r>
              <a:rPr lang="en-US" dirty="0" smtClean="0"/>
              <a:t>Embed the subgraphs using </a:t>
            </a:r>
            <a:r>
              <a:rPr lang="en-US" dirty="0" err="1" smtClean="0"/>
              <a:t>SubVec</a:t>
            </a:r>
            <a:endParaRPr lang="en-US" dirty="0" smtClean="0"/>
          </a:p>
          <a:p>
            <a:pPr lvl="1"/>
            <a:r>
              <a:rPr lang="en-US" dirty="0" smtClean="0"/>
              <a:t>Visualize in 2-dimensions</a:t>
            </a:r>
          </a:p>
          <a:p>
            <a:pPr lvl="1"/>
            <a:r>
              <a:rPr lang="en-US" dirty="0" smtClean="0"/>
              <a:t>Observe similarity between the keywords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4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Case-study: DBLP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981" y="1412379"/>
            <a:ext cx="5775427" cy="422505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31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19767" y="5795919"/>
            <a:ext cx="4578626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SubVec</a:t>
            </a:r>
            <a:r>
              <a:rPr lang="en-US" sz="2800" dirty="0" smtClean="0">
                <a:solidFill>
                  <a:srgbClr val="00B050"/>
                </a:solidFill>
              </a:rPr>
              <a:t> vectors are meaningful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2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37" y="1371600"/>
            <a:ext cx="5648325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32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2859" y="5634561"/>
            <a:ext cx="7479035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SubVec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scales linearly w.r.t number of subgraphs 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8" name="爆炸形 1 5"/>
          <p:cNvSpPr/>
          <p:nvPr/>
        </p:nvSpPr>
        <p:spPr bwMode="auto">
          <a:xfrm>
            <a:off x="6334020" y="291611"/>
            <a:ext cx="2750658" cy="2187949"/>
          </a:xfrm>
          <a:prstGeom prst="irregularSeal1">
            <a:avLst/>
          </a:prstGeom>
          <a:solidFill>
            <a:schemeClr val="bg2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ＭＳ Ｐゴシック" pitchFamily="116" charset="-128"/>
              </a:rPr>
              <a:t>More results in paper</a:t>
            </a:r>
          </a:p>
        </p:txBody>
      </p:sp>
    </p:spTree>
    <p:extLst>
      <p:ext uri="{BB962C8B-B14F-4D97-AF65-F5344CB8AC3E}">
        <p14:creationId xmlns:p14="http://schemas.microsoft.com/office/powerpoint/2010/main" val="349633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Motivation</a:t>
            </a:r>
          </a:p>
          <a:p>
            <a:r>
              <a:rPr lang="en-US" b="0" dirty="0"/>
              <a:t>Problem Formulation</a:t>
            </a:r>
          </a:p>
          <a:p>
            <a:r>
              <a:rPr lang="en-US" b="0" dirty="0"/>
              <a:t>Method</a:t>
            </a:r>
          </a:p>
          <a:p>
            <a:r>
              <a:rPr lang="en-US" b="0" dirty="0"/>
              <a:t>Experiments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Conclusion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101BE169-5F33-4002-A332-9BF0EA1EAB5D}" type="slidenum">
              <a:rPr lang="en-US" smtClean="0"/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64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Problem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ormulated</a:t>
            </a:r>
            <a:r>
              <a:rPr lang="en-US" b="0" dirty="0" smtClean="0"/>
              <a:t> novel Subgraph Embedding Problem</a:t>
            </a:r>
          </a:p>
          <a:p>
            <a:pPr lvl="1"/>
            <a:r>
              <a:rPr lang="en-US" dirty="0" smtClean="0"/>
              <a:t>Introduced the Neighborhood Property</a:t>
            </a:r>
            <a:endParaRPr lang="en-US" b="0" dirty="0" smtClean="0"/>
          </a:p>
          <a:p>
            <a:r>
              <a:rPr lang="en-US" b="0" dirty="0" smtClean="0"/>
              <a:t>Algorithm</a:t>
            </a:r>
          </a:p>
          <a:p>
            <a:pPr lvl="1"/>
            <a:r>
              <a:rPr lang="en-US" dirty="0"/>
              <a:t>P</a:t>
            </a:r>
            <a:r>
              <a:rPr lang="en-US" b="0" dirty="0" smtClean="0"/>
              <a:t>roposed effective and efficient </a:t>
            </a:r>
            <a:r>
              <a:rPr lang="en-US" dirty="0" err="1" smtClean="0"/>
              <a:t>SubVec</a:t>
            </a:r>
            <a:endParaRPr lang="en-US" dirty="0" smtClean="0"/>
          </a:p>
          <a:p>
            <a:r>
              <a:rPr lang="en-US" dirty="0" smtClean="0"/>
              <a:t>Experiments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arge Datasets, Performance, Scalability</a:t>
            </a:r>
          </a:p>
          <a:p>
            <a:r>
              <a:rPr lang="en-US" b="0" dirty="0" smtClean="0"/>
              <a:t>Applications</a:t>
            </a:r>
            <a:endParaRPr lang="en-US" dirty="0"/>
          </a:p>
          <a:p>
            <a:pPr lvl="1"/>
            <a:r>
              <a:rPr lang="en-US" dirty="0" smtClean="0"/>
              <a:t>Community Detections</a:t>
            </a:r>
          </a:p>
          <a:p>
            <a:pPr lvl="1"/>
            <a:r>
              <a:rPr lang="en-US" dirty="0" smtClean="0"/>
              <a:t>Sense Making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101BE169-5F33-4002-A332-9BF0EA1EAB5D}" type="slidenum">
              <a:rPr lang="en-US" smtClean="0"/>
              <a:t>34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481" y="2352624"/>
            <a:ext cx="2165451" cy="152200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5400000">
            <a:off x="7528792" y="4052019"/>
            <a:ext cx="448218" cy="284618"/>
          </a:xfrm>
          <a:prstGeom prst="rightArrow">
            <a:avLst/>
          </a:prstGeom>
          <a:solidFill>
            <a:srgbClr val="000000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691" y="4514031"/>
            <a:ext cx="1471033" cy="16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0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101BE169-5F33-4002-A332-9BF0EA1EAB5D}" type="slidenum">
              <a:rPr lang="en-US" smtClean="0"/>
              <a:t>35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682933" y="1646802"/>
            <a:ext cx="4378004" cy="99351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Code at:</a:t>
            </a:r>
          </a:p>
          <a:p>
            <a:pP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http://people.cs.vt.edu/~bijaya</a:t>
            </a:r>
          </a:p>
        </p:txBody>
      </p:sp>
      <p:pic>
        <p:nvPicPr>
          <p:cNvPr id="7" name="Picture 2" descr="http://t0.gstatic.com/images?q=tbn:ANd9GcQpH156shFzSx1HmAKxsBrk_sUtGWXvGLHm6T2QYpOnRxkrEmDt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694" y="1856888"/>
            <a:ext cx="604785" cy="604785"/>
          </a:xfrm>
          <a:prstGeom prst="rect">
            <a:avLst/>
          </a:prstGeom>
          <a:noFill/>
        </p:spPr>
      </p:pic>
      <p:sp>
        <p:nvSpPr>
          <p:cNvPr id="8" name="Content Placeholder 2"/>
          <p:cNvSpPr>
            <a:spLocks noGrp="1"/>
          </p:cNvSpPr>
          <p:nvPr/>
        </p:nvSpPr>
        <p:spPr>
          <a:xfrm>
            <a:off x="4560385" y="1376772"/>
            <a:ext cx="1458162" cy="99351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Funding:</a:t>
            </a:r>
          </a:p>
        </p:txBody>
      </p:sp>
      <p:pic>
        <p:nvPicPr>
          <p:cNvPr id="9" name="Picture 3" descr="facebook-for-ios-icon.jpg (177×178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955" y="1876695"/>
            <a:ext cx="506167" cy="50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ww.cchumanities.org/wp-content/uploads/2016/10/70578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65" y="1827523"/>
            <a:ext cx="812795" cy="81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people.cs.vt.edu/~badityap/badityap-portrai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820" y="2910084"/>
            <a:ext cx="765329" cy="102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yaozhang\AppData\Roaming\Tencent\Users\439300090\QQ\WinTemp\RichOle\F]5B[{YIGK9RT2S2}A85B{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110" y="2855063"/>
            <a:ext cx="743649" cy="101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35" y="2940666"/>
            <a:ext cx="945869" cy="945869"/>
          </a:xfrm>
          <a:prstGeom prst="rect">
            <a:avLst/>
          </a:prstGeom>
        </p:spPr>
      </p:pic>
      <p:pic>
        <p:nvPicPr>
          <p:cNvPr id="13314" name="Picture 2" descr="Image result for ORN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223" y="1843647"/>
            <a:ext cx="1223777" cy="63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0" y="4153335"/>
            <a:ext cx="9102985" cy="727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http://dac.cs.vt.edu/wp-content/uploads/2016/02/Ramakrishnan-update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851" y="2988398"/>
            <a:ext cx="889728" cy="95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17018" y="4278921"/>
            <a:ext cx="2358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Set of Subgraphs</a:t>
            </a:r>
            <a:endParaRPr lang="en-US" sz="2400" b="1" dirty="0"/>
          </a:p>
        </p:txBody>
      </p:sp>
      <p:sp>
        <p:nvSpPr>
          <p:cNvPr id="30" name="Right Arrow 29"/>
          <p:cNvSpPr/>
          <p:nvPr/>
        </p:nvSpPr>
        <p:spPr>
          <a:xfrm>
            <a:off x="3292471" y="5383099"/>
            <a:ext cx="581030" cy="255044"/>
          </a:xfrm>
          <a:prstGeom prst="rightArrow">
            <a:avLst/>
          </a:prstGeom>
          <a:solidFill>
            <a:srgbClr val="000000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507561" y="4304903"/>
            <a:ext cx="292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Subgraph Embedding</a:t>
            </a:r>
            <a:endParaRPr lang="en-US" sz="2400" b="1" dirty="0"/>
          </a:p>
        </p:txBody>
      </p:sp>
      <p:sp>
        <p:nvSpPr>
          <p:cNvPr id="36" name="Right Arrow 35"/>
          <p:cNvSpPr/>
          <p:nvPr/>
        </p:nvSpPr>
        <p:spPr>
          <a:xfrm>
            <a:off x="5985969" y="5344085"/>
            <a:ext cx="581030" cy="255044"/>
          </a:xfrm>
          <a:prstGeom prst="rightArrow">
            <a:avLst/>
          </a:prstGeom>
          <a:solidFill>
            <a:srgbClr val="000000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671848" y="4816001"/>
            <a:ext cx="24721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Classification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Community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Link Prediction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Anomaly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Sense 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…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568314" y="4283401"/>
            <a:ext cx="2558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Data Mining Tasks</a:t>
            </a:r>
            <a:endParaRPr lang="en-US" sz="2400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830" y="4706424"/>
            <a:ext cx="2641162" cy="185635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03219" y="4649398"/>
            <a:ext cx="1630824" cy="18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8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Previous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45" y="1345096"/>
            <a:ext cx="8020305" cy="558439"/>
          </a:xfrm>
        </p:spPr>
        <p:txBody>
          <a:bodyPr/>
          <a:lstStyle/>
          <a:p>
            <a:r>
              <a:rPr lang="en-US" dirty="0" smtClean="0"/>
              <a:t>Most existing works are on node embeddings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4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50540" y="2335608"/>
            <a:ext cx="104775" cy="114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10705" y="2857883"/>
            <a:ext cx="104775" cy="114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7945" y="2849958"/>
            <a:ext cx="104775" cy="114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756816" y="2846041"/>
            <a:ext cx="104775" cy="114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80986" y="3207262"/>
            <a:ext cx="104775" cy="114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60501" y="3207262"/>
            <a:ext cx="104775" cy="114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50539" y="2849029"/>
            <a:ext cx="104775" cy="114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579501" y="2564208"/>
            <a:ext cx="104775" cy="114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627551" y="2862081"/>
            <a:ext cx="104775" cy="114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60501" y="2392758"/>
            <a:ext cx="104775" cy="114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5" idx="5"/>
            <a:endCxn id="7" idx="1"/>
          </p:cNvCxnSpPr>
          <p:nvPr/>
        </p:nvCxnSpPr>
        <p:spPr>
          <a:xfrm>
            <a:off x="2049932" y="2490319"/>
            <a:ext cx="176117" cy="3843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5"/>
            <a:endCxn id="11" idx="1"/>
          </p:cNvCxnSpPr>
          <p:nvPr/>
        </p:nvCxnSpPr>
        <p:spPr>
          <a:xfrm>
            <a:off x="1846247" y="2943602"/>
            <a:ext cx="129598" cy="28039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7" idx="2"/>
          </p:cNvCxnSpPr>
          <p:nvPr/>
        </p:nvCxnSpPr>
        <p:spPr>
          <a:xfrm>
            <a:off x="1861591" y="2903191"/>
            <a:ext cx="349114" cy="118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7"/>
            <a:endCxn id="15" idx="4"/>
          </p:cNvCxnSpPr>
          <p:nvPr/>
        </p:nvCxnSpPr>
        <p:spPr>
          <a:xfrm flipV="1">
            <a:off x="1846247" y="2507058"/>
            <a:ext cx="166642" cy="3557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5"/>
            <a:endCxn id="9" idx="1"/>
          </p:cNvCxnSpPr>
          <p:nvPr/>
        </p:nvCxnSpPr>
        <p:spPr>
          <a:xfrm>
            <a:off x="1668932" y="2661769"/>
            <a:ext cx="103228" cy="2010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7"/>
            <a:endCxn id="13" idx="3"/>
          </p:cNvCxnSpPr>
          <p:nvPr/>
        </p:nvCxnSpPr>
        <p:spPr>
          <a:xfrm flipV="1">
            <a:off x="1339970" y="2661769"/>
            <a:ext cx="254875" cy="2039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0" idx="7"/>
            <a:endCxn id="9" idx="3"/>
          </p:cNvCxnSpPr>
          <p:nvPr/>
        </p:nvCxnSpPr>
        <p:spPr>
          <a:xfrm flipV="1">
            <a:off x="1470417" y="2943602"/>
            <a:ext cx="301743" cy="2803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6"/>
            <a:endCxn id="11" idx="2"/>
          </p:cNvCxnSpPr>
          <p:nvPr/>
        </p:nvCxnSpPr>
        <p:spPr>
          <a:xfrm>
            <a:off x="1485761" y="3264412"/>
            <a:ext cx="4747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1"/>
            <a:endCxn id="12" idx="7"/>
          </p:cNvCxnSpPr>
          <p:nvPr/>
        </p:nvCxnSpPr>
        <p:spPr>
          <a:xfrm flipH="1" flipV="1">
            <a:off x="1339970" y="2865768"/>
            <a:ext cx="635875" cy="3582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" idx="7"/>
            <a:endCxn id="10" idx="7"/>
          </p:cNvCxnSpPr>
          <p:nvPr/>
        </p:nvCxnSpPr>
        <p:spPr>
          <a:xfrm>
            <a:off x="1470417" y="322400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3" idx="6"/>
            <a:endCxn id="7" idx="1"/>
          </p:cNvCxnSpPr>
          <p:nvPr/>
        </p:nvCxnSpPr>
        <p:spPr>
          <a:xfrm>
            <a:off x="1684276" y="2621358"/>
            <a:ext cx="541773" cy="25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6"/>
            <a:endCxn id="12" idx="2"/>
          </p:cNvCxnSpPr>
          <p:nvPr/>
        </p:nvCxnSpPr>
        <p:spPr>
          <a:xfrm flipV="1">
            <a:off x="942720" y="2906179"/>
            <a:ext cx="307819" cy="9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6" idx="5"/>
            <a:endCxn id="13" idx="1"/>
          </p:cNvCxnSpPr>
          <p:nvPr/>
        </p:nvCxnSpPr>
        <p:spPr>
          <a:xfrm>
            <a:off x="1339971" y="2433169"/>
            <a:ext cx="254874" cy="1477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7" idx="6"/>
            <a:endCxn id="14" idx="2"/>
          </p:cNvCxnSpPr>
          <p:nvPr/>
        </p:nvCxnSpPr>
        <p:spPr>
          <a:xfrm>
            <a:off x="2315480" y="2915033"/>
            <a:ext cx="312071" cy="41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882" y="2201147"/>
            <a:ext cx="1427651" cy="1446072"/>
          </a:xfrm>
          <a:prstGeom prst="rect">
            <a:avLst/>
          </a:prstGeom>
        </p:spPr>
      </p:pic>
      <p:sp>
        <p:nvSpPr>
          <p:cNvPr id="31" name="Right Arrow 30"/>
          <p:cNvSpPr/>
          <p:nvPr/>
        </p:nvSpPr>
        <p:spPr>
          <a:xfrm>
            <a:off x="2810188" y="2811489"/>
            <a:ext cx="351692" cy="104910"/>
          </a:xfrm>
          <a:prstGeom prst="rightArrow">
            <a:avLst/>
          </a:prstGeom>
          <a:solidFill>
            <a:srgbClr val="000000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89490" y="3621464"/>
                <a:ext cx="20455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90" y="3621464"/>
                <a:ext cx="2045560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4776" t="-10526" r="-179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3581252" y="3625968"/>
            <a:ext cx="1067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Vectors</a:t>
            </a:r>
            <a:endParaRPr lang="en-US" sz="2400" dirty="0"/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4948016" y="1870429"/>
            <a:ext cx="1425" cy="224547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Content Placeholder 2"/>
          <p:cNvSpPr txBox="1">
            <a:spLocks/>
          </p:cNvSpPr>
          <p:nvPr/>
        </p:nvSpPr>
        <p:spPr>
          <a:xfrm>
            <a:off x="5027815" y="2168365"/>
            <a:ext cx="4112330" cy="219209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457200" indent="-45720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q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470919" indent="-34290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2pPr>
            <a:lvl3pPr marL="596649" indent="-28575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3pPr>
            <a:lvl4pPr marL="742953" indent="-28575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4pPr>
            <a:lvl5pPr marL="925833" indent="-28575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 smtClean="0"/>
              <a:t>DeepWalk</a:t>
            </a:r>
            <a:r>
              <a:rPr lang="en-US" sz="2200" dirty="0" smtClean="0">
                <a:solidFill>
                  <a:srgbClr val="00B050"/>
                </a:solidFill>
              </a:rPr>
              <a:t>[</a:t>
            </a:r>
            <a:r>
              <a:rPr lang="en-US" sz="2200" dirty="0" err="1" smtClean="0">
                <a:solidFill>
                  <a:srgbClr val="00B050"/>
                </a:solidFill>
              </a:rPr>
              <a:t>Perozzi</a:t>
            </a:r>
            <a:r>
              <a:rPr lang="en-US" sz="2200" dirty="0" smtClean="0">
                <a:solidFill>
                  <a:srgbClr val="00B050"/>
                </a:solidFill>
              </a:rPr>
              <a:t>+, KDD2014]</a:t>
            </a:r>
          </a:p>
          <a:p>
            <a:pPr marL="0" indent="0">
              <a:buNone/>
            </a:pPr>
            <a:r>
              <a:rPr lang="en-US" sz="2400" dirty="0" smtClean="0"/>
              <a:t>Node2vec</a:t>
            </a:r>
            <a:r>
              <a:rPr lang="en-US" sz="2200" dirty="0" smtClean="0">
                <a:solidFill>
                  <a:srgbClr val="00B050"/>
                </a:solidFill>
              </a:rPr>
              <a:t>[Grover+, KDD 2016]</a:t>
            </a:r>
            <a:endParaRPr lang="en-US" sz="22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SDNE</a:t>
            </a:r>
            <a:r>
              <a:rPr lang="en-US" sz="2200" dirty="0" smtClean="0">
                <a:solidFill>
                  <a:srgbClr val="00B050"/>
                </a:solidFill>
              </a:rPr>
              <a:t>[Wang+, KDD 2016]</a:t>
            </a:r>
          </a:p>
          <a:p>
            <a:pPr marL="0" indent="0">
              <a:buNone/>
            </a:pPr>
            <a:r>
              <a:rPr lang="en-US" sz="2400" dirty="0" smtClean="0"/>
              <a:t>LINE</a:t>
            </a:r>
            <a:r>
              <a:rPr lang="en-US" sz="2200" dirty="0" smtClean="0">
                <a:solidFill>
                  <a:srgbClr val="00B050"/>
                </a:solidFill>
              </a:rPr>
              <a:t>[</a:t>
            </a:r>
            <a:r>
              <a:rPr lang="en-US" sz="2200" dirty="0" err="1" smtClean="0">
                <a:solidFill>
                  <a:srgbClr val="00B050"/>
                </a:solidFill>
              </a:rPr>
              <a:t>Tang+,WWW</a:t>
            </a:r>
            <a:r>
              <a:rPr lang="en-US" sz="2200" dirty="0" smtClean="0">
                <a:solidFill>
                  <a:srgbClr val="00B050"/>
                </a:solidFill>
              </a:rPr>
              <a:t> 2015]</a:t>
            </a:r>
          </a:p>
        </p:txBody>
      </p:sp>
      <p:sp>
        <p:nvSpPr>
          <p:cNvPr id="39" name="Oval 38"/>
          <p:cNvSpPr/>
          <p:nvPr/>
        </p:nvSpPr>
        <p:spPr>
          <a:xfrm>
            <a:off x="6379358" y="4967620"/>
            <a:ext cx="104775" cy="1143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339523" y="5489895"/>
            <a:ext cx="104775" cy="1143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966763" y="5481970"/>
            <a:ext cx="104775" cy="1143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885634" y="5478053"/>
            <a:ext cx="104775" cy="1143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509804" y="5839274"/>
            <a:ext cx="104775" cy="1143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089319" y="5839274"/>
            <a:ext cx="104775" cy="1143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379357" y="5481041"/>
            <a:ext cx="104775" cy="1143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708319" y="5196220"/>
            <a:ext cx="104775" cy="1143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756369" y="5494093"/>
            <a:ext cx="104775" cy="1143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089319" y="5024770"/>
            <a:ext cx="104775" cy="1143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>
            <a:stCxn id="48" idx="5"/>
            <a:endCxn id="40" idx="1"/>
          </p:cNvCxnSpPr>
          <p:nvPr/>
        </p:nvCxnSpPr>
        <p:spPr>
          <a:xfrm>
            <a:off x="7178750" y="5122331"/>
            <a:ext cx="176117" cy="38430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2" idx="5"/>
            <a:endCxn id="44" idx="1"/>
          </p:cNvCxnSpPr>
          <p:nvPr/>
        </p:nvCxnSpPr>
        <p:spPr>
          <a:xfrm>
            <a:off x="6975065" y="5575614"/>
            <a:ext cx="129598" cy="28039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40" idx="2"/>
          </p:cNvCxnSpPr>
          <p:nvPr/>
        </p:nvCxnSpPr>
        <p:spPr>
          <a:xfrm>
            <a:off x="6990409" y="5535203"/>
            <a:ext cx="349114" cy="118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2" idx="7"/>
            <a:endCxn id="48" idx="4"/>
          </p:cNvCxnSpPr>
          <p:nvPr/>
        </p:nvCxnSpPr>
        <p:spPr>
          <a:xfrm flipV="1">
            <a:off x="6975065" y="5139070"/>
            <a:ext cx="166642" cy="3557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6" idx="5"/>
            <a:endCxn id="42" idx="1"/>
          </p:cNvCxnSpPr>
          <p:nvPr/>
        </p:nvCxnSpPr>
        <p:spPr>
          <a:xfrm>
            <a:off x="6797750" y="5293781"/>
            <a:ext cx="103228" cy="2010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5" idx="7"/>
            <a:endCxn id="46" idx="3"/>
          </p:cNvCxnSpPr>
          <p:nvPr/>
        </p:nvCxnSpPr>
        <p:spPr>
          <a:xfrm flipV="1">
            <a:off x="6468788" y="5293781"/>
            <a:ext cx="254875" cy="2039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3" idx="7"/>
            <a:endCxn id="42" idx="3"/>
          </p:cNvCxnSpPr>
          <p:nvPr/>
        </p:nvCxnSpPr>
        <p:spPr>
          <a:xfrm flipV="1">
            <a:off x="6599235" y="5575614"/>
            <a:ext cx="301743" cy="2803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3" idx="6"/>
            <a:endCxn id="44" idx="2"/>
          </p:cNvCxnSpPr>
          <p:nvPr/>
        </p:nvCxnSpPr>
        <p:spPr>
          <a:xfrm>
            <a:off x="6614579" y="5896424"/>
            <a:ext cx="47474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4" idx="1"/>
            <a:endCxn id="45" idx="7"/>
          </p:cNvCxnSpPr>
          <p:nvPr/>
        </p:nvCxnSpPr>
        <p:spPr>
          <a:xfrm flipH="1" flipV="1">
            <a:off x="6468788" y="5497780"/>
            <a:ext cx="635875" cy="35823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3" idx="7"/>
            <a:endCxn id="43" idx="7"/>
          </p:cNvCxnSpPr>
          <p:nvPr/>
        </p:nvCxnSpPr>
        <p:spPr>
          <a:xfrm>
            <a:off x="6599235" y="585601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6" idx="6"/>
            <a:endCxn id="40" idx="1"/>
          </p:cNvCxnSpPr>
          <p:nvPr/>
        </p:nvCxnSpPr>
        <p:spPr>
          <a:xfrm>
            <a:off x="6813094" y="5253370"/>
            <a:ext cx="541773" cy="25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41" idx="6"/>
            <a:endCxn id="45" idx="2"/>
          </p:cNvCxnSpPr>
          <p:nvPr/>
        </p:nvCxnSpPr>
        <p:spPr>
          <a:xfrm flipV="1">
            <a:off x="6071538" y="5538191"/>
            <a:ext cx="307819" cy="92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39" idx="5"/>
            <a:endCxn id="46" idx="1"/>
          </p:cNvCxnSpPr>
          <p:nvPr/>
        </p:nvCxnSpPr>
        <p:spPr>
          <a:xfrm>
            <a:off x="6468789" y="5065181"/>
            <a:ext cx="254874" cy="1477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0" idx="6"/>
            <a:endCxn id="47" idx="2"/>
          </p:cNvCxnSpPr>
          <p:nvPr/>
        </p:nvCxnSpPr>
        <p:spPr>
          <a:xfrm>
            <a:off x="7444298" y="5547045"/>
            <a:ext cx="312071" cy="419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45392" y="5128768"/>
            <a:ext cx="5144553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to embed entire subgraphs?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65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1" grpId="0" animBg="1"/>
      <p:bldP spid="32" grpId="0"/>
      <p:bldP spid="33" grpId="0"/>
      <p:bldP spid="37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set of subgraphs from the same graph</a:t>
            </a:r>
          </a:p>
          <a:p>
            <a:pPr lvl="1"/>
            <a:r>
              <a:rPr lang="en-US" dirty="0" smtClean="0"/>
              <a:t>Learn feature representations of each subgraph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5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60707" y="2640233"/>
            <a:ext cx="2358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Set of Subgraphs</a:t>
            </a:r>
            <a:endParaRPr lang="en-US" sz="2400" b="1" dirty="0"/>
          </a:p>
        </p:txBody>
      </p:sp>
      <p:sp>
        <p:nvSpPr>
          <p:cNvPr id="13" name="Right Arrow 12"/>
          <p:cNvSpPr/>
          <p:nvPr/>
        </p:nvSpPr>
        <p:spPr>
          <a:xfrm>
            <a:off x="4089019" y="3925881"/>
            <a:ext cx="487972" cy="288826"/>
          </a:xfrm>
          <a:prstGeom prst="rightArrow">
            <a:avLst/>
          </a:prstGeom>
          <a:solidFill>
            <a:srgbClr val="000000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622005" y="2640233"/>
            <a:ext cx="292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Subgraph Embedding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307553" y="5678287"/>
            <a:ext cx="6629187" cy="52322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“Preserve” pre-defined “subgraph property”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626" y="3143698"/>
            <a:ext cx="1771230" cy="24121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2790" y="3143698"/>
            <a:ext cx="1928053" cy="222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9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Motivation</a:t>
            </a:r>
          </a:p>
          <a:p>
            <a:r>
              <a:rPr lang="en-US" b="1" dirty="0">
                <a:solidFill>
                  <a:srgbClr val="00B050"/>
                </a:solidFill>
              </a:rPr>
              <a:t>Problem Formulation</a:t>
            </a:r>
          </a:p>
          <a:p>
            <a:r>
              <a:rPr lang="en-US" b="0" dirty="0"/>
              <a:t>Method</a:t>
            </a:r>
          </a:p>
          <a:p>
            <a:r>
              <a:rPr lang="en-US" b="0" dirty="0"/>
              <a:t>Experiments</a:t>
            </a:r>
          </a:p>
          <a:p>
            <a:r>
              <a:rPr lang="en-US" b="0" dirty="0" smtClean="0"/>
              <a:t>Conclusion</a:t>
            </a: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101BE169-5F33-4002-A332-9BF0EA1EAB5D}" type="slidenum">
              <a:rPr lang="en-US" smtClean="0"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5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232" y="4692706"/>
            <a:ext cx="2803583" cy="19705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Formulation: Setting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</a:t>
                </a:r>
              </a:p>
              <a:p>
                <a:pPr lvl="1"/>
                <a:r>
                  <a:rPr lang="en-US" dirty="0" smtClean="0"/>
                  <a:t>A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 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of subgraphs</a:t>
                </a:r>
              </a:p>
              <a:p>
                <a:pPr lvl="2"/>
                <a:r>
                  <a:rPr lang="en-US" dirty="0" smtClean="0"/>
                  <a:t>Typically for the same graph</a:t>
                </a:r>
              </a:p>
              <a:p>
                <a:pPr lvl="1"/>
                <a:r>
                  <a:rPr lang="en-US" dirty="0" smtClean="0"/>
                  <a:t>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Learn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-dimensional embedding for each subgraph</a:t>
                </a:r>
              </a:p>
              <a:p>
                <a:pPr lvl="1"/>
                <a:r>
                  <a:rPr lang="en-US" dirty="0" smtClean="0"/>
                  <a:t>Such that pre-defined subgraph property is preserved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900" t="-2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87598" y="4231041"/>
            <a:ext cx="2358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Set of Subgraphs</a:t>
            </a:r>
            <a:endParaRPr lang="en-US" sz="2400" b="1" dirty="0"/>
          </a:p>
        </p:txBody>
      </p:sp>
      <p:sp>
        <p:nvSpPr>
          <p:cNvPr id="8" name="Right Arrow 7"/>
          <p:cNvSpPr/>
          <p:nvPr/>
        </p:nvSpPr>
        <p:spPr>
          <a:xfrm>
            <a:off x="4363050" y="5335219"/>
            <a:ext cx="996349" cy="246431"/>
          </a:xfrm>
          <a:prstGeom prst="rightArrow">
            <a:avLst/>
          </a:prstGeom>
          <a:solidFill>
            <a:srgbClr val="000000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04512" y="4256945"/>
            <a:ext cx="292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Subgraph Embedding</a:t>
            </a:r>
            <a:endParaRPr lang="en-US" sz="2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6196" y="4632032"/>
            <a:ext cx="1692000" cy="195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formulation: Challenges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8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642369" lvl="1" indent="-514350">
              <a:buFont typeface="+mj-lt"/>
              <a:buAutoNum type="arabicPeriod"/>
            </a:pPr>
            <a:r>
              <a:rPr lang="en-US" sz="2800" dirty="0" smtClean="0"/>
              <a:t> What subgraph property to preserve?</a:t>
            </a:r>
          </a:p>
          <a:p>
            <a:pPr marL="642369" lvl="1" indent="-514350">
              <a:buFont typeface="+mj-lt"/>
              <a:buAutoNum type="arabicPeriod"/>
            </a:pPr>
            <a:r>
              <a:rPr lang="en-US" sz="2800" dirty="0" smtClean="0"/>
              <a:t> How to characterize the property?</a:t>
            </a:r>
            <a:endParaRPr lang="en-US" sz="2800" dirty="0"/>
          </a:p>
          <a:p>
            <a:pPr marL="128019" lvl="1" indent="0"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982" y="3499829"/>
            <a:ext cx="1620113" cy="17397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94" y="3538699"/>
            <a:ext cx="1789025" cy="1992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518" y="3538699"/>
            <a:ext cx="1643326" cy="16567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25748" y="5149531"/>
                <a:ext cx="4823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748" y="5149531"/>
                <a:ext cx="48237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97849" y="5161691"/>
                <a:ext cx="4893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849" y="5161691"/>
                <a:ext cx="489301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79224" y="5161691"/>
                <a:ext cx="4893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224" y="5161691"/>
                <a:ext cx="489301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927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Idea: Neighborhood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45" y="1345096"/>
            <a:ext cx="8020305" cy="998054"/>
          </a:xfrm>
        </p:spPr>
        <p:txBody>
          <a:bodyPr/>
          <a:lstStyle/>
          <a:p>
            <a:r>
              <a:rPr lang="en-US" dirty="0" smtClean="0"/>
              <a:t>Neighborhood Property:</a:t>
            </a:r>
          </a:p>
          <a:p>
            <a:pPr lvl="1"/>
            <a:r>
              <a:rPr lang="en-US" dirty="0" smtClean="0"/>
              <a:t>Captures neighborhood information within the subgraph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485" y="2703167"/>
            <a:ext cx="1059365" cy="11376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76817" y="3730009"/>
                <a:ext cx="4823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817" y="3730009"/>
                <a:ext cx="482376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26876" y="3730009"/>
                <a:ext cx="4893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876" y="3730009"/>
                <a:ext cx="489301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40609" y="3730009"/>
                <a:ext cx="4893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609" y="3730009"/>
                <a:ext cx="489301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837944" y="4255973"/>
                <a:ext cx="8020305" cy="1217725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457200" indent="-457200" algn="l" defTabSz="914377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2"/>
                  </a:buClr>
                  <a:buSzPct val="100000"/>
                  <a:buFont typeface="Wingdings" panose="05000000000000000000" pitchFamily="2" charset="2"/>
                  <a:buChar char="q"/>
                  <a:defRPr sz="2800" b="0" kern="120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lvl1pPr>
                <a:lvl2pPr marL="470919" indent="-342900" algn="l" defTabSz="914377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lvl2pPr>
                <a:lvl3pPr marL="596649" indent="-285750" algn="l" defTabSz="914377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lvl3pPr>
                <a:lvl4pPr marL="742953" indent="-285750" algn="l" defTabSz="914377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lvl4pPr>
                <a:lvl5pPr marL="925833" indent="-285750" algn="l" defTabSz="914377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lvl5pPr>
                <a:lvl6pPr marL="914400" indent="-137157" algn="l" defTabSz="914377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57" algn="l" defTabSz="914377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57" algn="l" defTabSz="914377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57" algn="l" defTabSz="914377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Subgraph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share neighborhood</a:t>
                </a:r>
              </a:p>
              <a:p>
                <a:r>
                  <a:rPr lang="en-US" dirty="0" smtClean="0"/>
                  <a:t>Subgraph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does not</a:t>
                </a: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44" y="4255973"/>
                <a:ext cx="8020305" cy="1217725"/>
              </a:xfrm>
              <a:prstGeom prst="rect">
                <a:avLst/>
              </a:prstGeom>
              <a:blipFill rotWithShape="0">
                <a:blip r:embed="rId6"/>
                <a:stretch>
                  <a:fillRect l="-1900" t="-8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6283" y="2440606"/>
            <a:ext cx="1257300" cy="1400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0241" y="2669206"/>
            <a:ext cx="1162050" cy="1171575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 rot="18772027">
            <a:off x="1772268" y="2942628"/>
            <a:ext cx="1469349" cy="735875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18772027">
            <a:off x="3404337" y="2602885"/>
            <a:ext cx="1469349" cy="735875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3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12" grpId="0"/>
      <p:bldP spid="16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8769</TotalTime>
  <Words>1166</Words>
  <Application>Microsoft Office PowerPoint</Application>
  <PresentationFormat>On-screen Show (4:3)</PresentationFormat>
  <Paragraphs>345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ＭＳ Ｐゴシック</vt:lpstr>
      <vt:lpstr>Arial</vt:lpstr>
      <vt:lpstr>Calibri</vt:lpstr>
      <vt:lpstr>Cambria Math</vt:lpstr>
      <vt:lpstr>Times New Roman</vt:lpstr>
      <vt:lpstr>Tw Cen MT</vt:lpstr>
      <vt:lpstr>Tw Cen MT Condensed</vt:lpstr>
      <vt:lpstr>Wingdings</vt:lpstr>
      <vt:lpstr>Wingdings 3</vt:lpstr>
      <vt:lpstr>Integral</vt:lpstr>
      <vt:lpstr>Distributed Representations of Subgraphs</vt:lpstr>
      <vt:lpstr>Outline</vt:lpstr>
      <vt:lpstr>Motivation</vt:lpstr>
      <vt:lpstr>Motivation: Previous work</vt:lpstr>
      <vt:lpstr>Motivation: Our Approach</vt:lpstr>
      <vt:lpstr>Outline</vt:lpstr>
      <vt:lpstr>Problem Formulation: Setting</vt:lpstr>
      <vt:lpstr>Problem formulation: Challenges</vt:lpstr>
      <vt:lpstr>Idea: Neighborhood property</vt:lpstr>
      <vt:lpstr>Capturing neighborhood property</vt:lpstr>
      <vt:lpstr>Problem Statement</vt:lpstr>
      <vt:lpstr>Outline</vt:lpstr>
      <vt:lpstr>Subvec Framework</vt:lpstr>
      <vt:lpstr>Samples of id-paths</vt:lpstr>
      <vt:lpstr>Feature learning</vt:lpstr>
      <vt:lpstr>Subvec: DM</vt:lpstr>
      <vt:lpstr>Subvec: DM Objective</vt:lpstr>
      <vt:lpstr>Subvec: DBON</vt:lpstr>
      <vt:lpstr>Subvec: DBON Objective</vt:lpstr>
      <vt:lpstr>Complete algorithm</vt:lpstr>
      <vt:lpstr>Outline</vt:lpstr>
      <vt:lpstr>datasets</vt:lpstr>
      <vt:lpstr>Community detection using subvec</vt:lpstr>
      <vt:lpstr>Community detection: Method</vt:lpstr>
      <vt:lpstr>Community detection: Baselines</vt:lpstr>
      <vt:lpstr>Community detection: results</vt:lpstr>
      <vt:lpstr>Community Detection: Visualization</vt:lpstr>
      <vt:lpstr>Case-study: MeMetracker</vt:lpstr>
      <vt:lpstr>Case-study: MeMetracker</vt:lpstr>
      <vt:lpstr>Case-study: DBLP</vt:lpstr>
      <vt:lpstr>Case-study: DBLP</vt:lpstr>
      <vt:lpstr>Scalability</vt:lpstr>
      <vt:lpstr>Outline</vt:lpstr>
      <vt:lpstr>Conclusion</vt:lpstr>
      <vt:lpstr>Any 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Beezay</dc:creator>
  <cp:lastModifiedBy>Bijaya</cp:lastModifiedBy>
  <cp:revision>2400</cp:revision>
  <dcterms:created xsi:type="dcterms:W3CDTF">2017-04-10T14:44:30Z</dcterms:created>
  <dcterms:modified xsi:type="dcterms:W3CDTF">2017-11-18T18:53:44Z</dcterms:modified>
</cp:coreProperties>
</file>