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47"/>
  </p:notesMasterIdLst>
  <p:handoutMasterIdLst>
    <p:handoutMasterId r:id="rId48"/>
  </p:handoutMasterIdLst>
  <p:sldIdLst>
    <p:sldId id="256" r:id="rId2"/>
    <p:sldId id="402" r:id="rId3"/>
    <p:sldId id="410" r:id="rId4"/>
    <p:sldId id="432" r:id="rId5"/>
    <p:sldId id="433" r:id="rId6"/>
    <p:sldId id="434" r:id="rId7"/>
    <p:sldId id="428" r:id="rId8"/>
    <p:sldId id="415" r:id="rId9"/>
    <p:sldId id="316" r:id="rId10"/>
    <p:sldId id="340" r:id="rId11"/>
    <p:sldId id="429" r:id="rId12"/>
    <p:sldId id="342" r:id="rId13"/>
    <p:sldId id="343" r:id="rId14"/>
    <p:sldId id="344" r:id="rId15"/>
    <p:sldId id="427" r:id="rId16"/>
    <p:sldId id="436" r:id="rId17"/>
    <p:sldId id="345" r:id="rId18"/>
    <p:sldId id="437" r:id="rId19"/>
    <p:sldId id="350" r:id="rId20"/>
    <p:sldId id="438" r:id="rId21"/>
    <p:sldId id="408" r:id="rId22"/>
    <p:sldId id="391" r:id="rId23"/>
    <p:sldId id="352" r:id="rId24"/>
    <p:sldId id="398" r:id="rId25"/>
    <p:sldId id="353" r:id="rId26"/>
    <p:sldId id="354" r:id="rId27"/>
    <p:sldId id="395" r:id="rId28"/>
    <p:sldId id="355" r:id="rId29"/>
    <p:sldId id="440" r:id="rId30"/>
    <p:sldId id="399" r:id="rId31"/>
    <p:sldId id="400" r:id="rId32"/>
    <p:sldId id="431" r:id="rId33"/>
    <p:sldId id="357" r:id="rId34"/>
    <p:sldId id="439" r:id="rId35"/>
    <p:sldId id="358" r:id="rId36"/>
    <p:sldId id="360" r:id="rId37"/>
    <p:sldId id="361" r:id="rId38"/>
    <p:sldId id="362" r:id="rId39"/>
    <p:sldId id="359" r:id="rId40"/>
    <p:sldId id="363" r:id="rId41"/>
    <p:sldId id="365" r:id="rId42"/>
    <p:sldId id="366" r:id="rId43"/>
    <p:sldId id="367" r:id="rId44"/>
    <p:sldId id="368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850"/>
    <a:srgbClr val="800000"/>
    <a:srgbClr val="000000"/>
    <a:srgbClr val="FF0000"/>
    <a:srgbClr val="FF6E6E"/>
    <a:srgbClr val="6ED29B"/>
    <a:srgbClr val="810000"/>
    <a:srgbClr val="002060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7"/>
    <p:restoredTop sz="94674"/>
  </p:normalViewPr>
  <p:slideViewPr>
    <p:cSldViewPr snapToGrid="0">
      <p:cViewPr varScale="1">
        <p:scale>
          <a:sx n="82" d="100"/>
          <a:sy n="82" d="100"/>
        </p:scale>
        <p:origin x="2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089" y="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C71DB-12CF-41C9-B7B8-8CB5ECA14FFD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F0ABD-897C-46ED-AB41-01DDA95B4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60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A7E6-380E-4B6D-B669-84C1FCF4B274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1FB6F-3B80-4B09-A1C6-A845D423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7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7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97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0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2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815" y="639928"/>
            <a:ext cx="7396369" cy="1463040"/>
          </a:xfrm>
        </p:spPr>
        <p:txBody>
          <a:bodyPr anchor="ctr">
            <a:normAutofit/>
          </a:bodyPr>
          <a:lstStyle>
            <a:lvl1pPr algn="ctr">
              <a:defRPr sz="4400" spc="200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8542" y="2348986"/>
            <a:ext cx="3326914" cy="1463040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00B050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err="1"/>
              <a:t>Adhikari</a:t>
            </a:r>
            <a:r>
              <a:rPr lang="en-US" dirty="0"/>
              <a:t>, </a:t>
            </a:r>
            <a:r>
              <a:rPr lang="en-US" dirty="0" err="1"/>
              <a:t>Sondhi</a:t>
            </a:r>
            <a:r>
              <a:rPr lang="en-US" dirty="0"/>
              <a:t>, Zhang, Sharma, Prakash</a:t>
            </a:r>
          </a:p>
        </p:txBody>
      </p:sp>
      <p:pic>
        <p:nvPicPr>
          <p:cNvPr id="9" name="Picture 6" descr="https://secure.hosting.vt.edu/www.civilwar.vt.edu/wordpress/wp-content/uploads/2014/05/vt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99" y="6470704"/>
            <a:ext cx="1680634" cy="36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783FA-75B5-BC47-8F74-A9561108D1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6132"/>
            <a:ext cx="1342222" cy="3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8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80D7EA5-1028-41D3-A73B-816D953EF15F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8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97359863-3A51-40B2-AB66-580F8F136010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0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q"/>
              <a:defRPr sz="2800" b="0">
                <a:latin typeface="+mn-lt"/>
                <a:cs typeface="Times New Roman" panose="02020603050405020304" pitchFamily="18" charset="0"/>
              </a:defRPr>
            </a:lvl1pPr>
            <a:lvl2pPr marL="470919" indent="-342900">
              <a:buFont typeface="Arial" panose="020B0604020202020204" pitchFamily="34" charset="0"/>
              <a:buChar char="•"/>
              <a:defRPr sz="2400">
                <a:latin typeface="+mn-lt"/>
                <a:cs typeface="Times New Roman" panose="02020603050405020304" pitchFamily="18" charset="0"/>
              </a:defRPr>
            </a:lvl2pPr>
            <a:lvl3pPr marL="596649" indent="-285750"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742953" indent="-285750">
              <a:buFont typeface="Arial" panose="020B0604020202020204" pitchFamily="34" charset="0"/>
              <a:buChar char="•"/>
              <a:defRPr sz="1400">
                <a:latin typeface="+mn-lt"/>
                <a:cs typeface="Times New Roman" panose="02020603050405020304" pitchFamily="18" charset="0"/>
              </a:defRPr>
            </a:lvl4pPr>
            <a:lvl5pPr marL="925833" indent="-285750">
              <a:buFont typeface="Arial" panose="020B0604020202020204" pitchFamily="34" charset="0"/>
              <a:buChar char="•"/>
              <a:defRPr sz="1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E82C635A-5396-40E5-B6DF-F7136C0753B8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0211" y="0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err="1"/>
              <a:t>Adhikari</a:t>
            </a:r>
            <a:r>
              <a:rPr lang="en-US" dirty="0"/>
              <a:t>, </a:t>
            </a:r>
            <a:r>
              <a:rPr lang="en-US" dirty="0" err="1"/>
              <a:t>Sondhi</a:t>
            </a:r>
            <a:r>
              <a:rPr lang="en-US" dirty="0"/>
              <a:t>, Zhang, Sharma, Prakash</a:t>
            </a:r>
          </a:p>
        </p:txBody>
      </p:sp>
    </p:spTree>
    <p:extLst>
      <p:ext uri="{BB962C8B-B14F-4D97-AF65-F5344CB8AC3E}">
        <p14:creationId xmlns:p14="http://schemas.microsoft.com/office/powerpoint/2010/main" val="253061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777B278B-68F6-4E48-B82B-52BF97241A8D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7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6AF7A9FC-128B-43C4-B298-9D69B735E11D}" type="datetime1">
              <a:rPr lang="en-US" smtClean="0"/>
              <a:t>8/19/2018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7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EC84E293-345C-4C13-99AC-2B085A212D73}" type="datetime1">
              <a:rPr lang="en-US" smtClean="0"/>
              <a:t>8/19/2018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8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B0A5A6B1-ED0B-46CD-AA7A-FBEFB8A08E48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9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4A174290-508C-49FA-A82A-DD7E549C1A0E}" type="datetime1">
              <a:rPr lang="en-US" smtClean="0"/>
              <a:t>8/19/2018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1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7C6D18FF-FE3A-4F69-B2E8-593BFC0C2754}" type="datetime1">
              <a:rPr lang="en-US" smtClean="0"/>
              <a:t>8/19/2018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5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5A0E6622-FAE4-4348-A3AB-CC880663B2AD}" type="datetime1">
              <a:rPr lang="en-US" smtClean="0"/>
              <a:t>8/19/2018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2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241108"/>
            <a:ext cx="809015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45" y="1345096"/>
            <a:ext cx="8020305" cy="493643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err="1"/>
              <a:t>Adhikari</a:t>
            </a:r>
            <a:r>
              <a:rPr lang="en-US" dirty="0"/>
              <a:t>, </a:t>
            </a:r>
            <a:r>
              <a:rPr lang="en-US" dirty="0" err="1"/>
              <a:t>Sondhi</a:t>
            </a:r>
            <a:r>
              <a:rPr lang="en-US" dirty="0"/>
              <a:t>, Zhang, Sharma, Prakash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0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7549" y="24110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secure.hosting.vt.edu/www.civilwar.vt.edu/wordpress/wp-content/uploads/2014/05/vt-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99" y="6470704"/>
            <a:ext cx="1680634" cy="36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783FA-75B5-BC47-8F74-A9561108D1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6132"/>
            <a:ext cx="1342222" cy="3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7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b="1" kern="1200" cap="all" spc="10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8.jpeg"/><Relationship Id="rId7" Type="http://schemas.openxmlformats.org/officeDocument/2006/relationships/image" Target="../media/image40.jp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11.png"/><Relationship Id="rId10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42.png"/><Relationship Id="rId14" Type="http://schemas.openxmlformats.org/officeDocument/2006/relationships/hyperlink" Target="http://people.cs.vt.edu/~bijay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Mining E-Commerce Query Relations using Customer Interaction Networks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614" y="2503346"/>
            <a:ext cx="6623846" cy="272307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  <a:cs typeface="Arial" panose="020B0604020202020204" pitchFamily="34" charset="0"/>
              </a:rPr>
              <a:t>Bijaya </a:t>
            </a:r>
            <a:r>
              <a:rPr lang="en-US" sz="2400" dirty="0" err="1">
                <a:solidFill>
                  <a:srgbClr val="00B0F0"/>
                </a:solidFill>
                <a:cs typeface="Arial" panose="020B0604020202020204" pitchFamily="34" charset="0"/>
              </a:rPr>
              <a:t>Adhikari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sz="2400" dirty="0">
                <a:solidFill>
                  <a:srgbClr val="00B0F0"/>
                </a:solidFill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Parikshit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Sondhi</a:t>
            </a:r>
            <a:r>
              <a:rPr lang="en-US" sz="2400" baseline="30000" dirty="0"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Wenke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Zhang</a:t>
            </a:r>
            <a:r>
              <a:rPr lang="en-US" sz="2400" baseline="30000" dirty="0"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</a:p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Mohit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Sharma</a:t>
            </a:r>
            <a:r>
              <a:rPr lang="en-US" sz="2400" baseline="30000" dirty="0"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and B. Aditya Prakash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</a:p>
          <a:p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*Department of Computer Science, Virginia Tech</a:t>
            </a:r>
          </a:p>
          <a:p>
            <a:r>
              <a:rPr lang="en-US" sz="2000" baseline="30000" dirty="0">
                <a:cs typeface="Arial" panose="020B0604020202020204" pitchFamily="34" charset="0"/>
              </a:rPr>
              <a:t>+</a:t>
            </a:r>
            <a:r>
              <a:rPr lang="en-US" sz="2000" dirty="0">
                <a:cs typeface="Arial" panose="020B0604020202020204" pitchFamily="34" charset="0"/>
              </a:rPr>
              <a:t>Walmart Labs</a:t>
            </a:r>
          </a:p>
          <a:p>
            <a:endParaRPr lang="en-US" sz="12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244406" y="5515301"/>
            <a:ext cx="2655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cs typeface="Arial" panose="020B0604020202020204" pitchFamily="34" charset="0"/>
              </a:rPr>
              <a:t>WWW, Lyon, April 26</a:t>
            </a:r>
            <a:r>
              <a:rPr lang="en-US" sz="1350" baseline="30000" dirty="0">
                <a:cs typeface="Arial" panose="020B0604020202020204" pitchFamily="34" charset="0"/>
              </a:rPr>
              <a:t>th</a:t>
            </a:r>
            <a:r>
              <a:rPr lang="en-US" sz="1350" dirty="0">
                <a:cs typeface="Arial" panose="020B0604020202020204" pitchFamily="34" charset="0"/>
              </a:rPr>
              <a:t>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92A1D-A1D2-3744-8C12-422921405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0994" y="369738"/>
            <a:ext cx="1689545" cy="4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b="1" dirty="0">
                <a:solidFill>
                  <a:srgbClr val="00B050"/>
                </a:solidFill>
              </a:rPr>
              <a:t>Customer Interaction Networks</a:t>
            </a:r>
            <a:r>
              <a:rPr lang="en-US" dirty="0"/>
              <a:t> </a:t>
            </a:r>
          </a:p>
          <a:p>
            <a:r>
              <a:rPr lang="en-US" dirty="0"/>
              <a:t>Application 1: Intent Based Query Clustering</a:t>
            </a:r>
            <a:endParaRPr lang="en-US" b="0" dirty="0"/>
          </a:p>
          <a:p>
            <a:r>
              <a:rPr lang="en-US" dirty="0"/>
              <a:t>Application 2: Item Recommendation</a:t>
            </a:r>
          </a:p>
          <a:p>
            <a:r>
              <a:rPr lang="en-US" b="0" dirty="0"/>
              <a:t>Application 3: Critical Queries</a:t>
            </a:r>
          </a:p>
          <a:p>
            <a:r>
              <a:rPr lang="en-US" dirty="0"/>
              <a:t>Conclusion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6" name="L-Shape 5"/>
          <p:cNvSpPr/>
          <p:nvPr/>
        </p:nvSpPr>
        <p:spPr>
          <a:xfrm rot="18806691">
            <a:off x="889435" y="1353835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6" y="1345096"/>
            <a:ext cx="4971658" cy="4936434"/>
          </a:xfrm>
        </p:spPr>
        <p:txBody>
          <a:bodyPr/>
          <a:lstStyle/>
          <a:p>
            <a:r>
              <a:rPr lang="en-US" dirty="0"/>
              <a:t>We generate following networks:</a:t>
            </a:r>
          </a:p>
          <a:p>
            <a:pPr lvl="1"/>
            <a:r>
              <a:rPr lang="en-US" dirty="0"/>
              <a:t>Query Reformulation Network (QRN)</a:t>
            </a:r>
          </a:p>
          <a:p>
            <a:pPr lvl="1"/>
            <a:r>
              <a:rPr lang="en-US" dirty="0"/>
              <a:t>Item Click Network (ICN)</a:t>
            </a:r>
          </a:p>
          <a:p>
            <a:pPr lvl="1"/>
            <a:r>
              <a:rPr lang="en-US" dirty="0"/>
              <a:t>Composite Click Network (CCN)</a:t>
            </a:r>
          </a:p>
          <a:p>
            <a:pPr lvl="1"/>
            <a:r>
              <a:rPr lang="en-US" dirty="0"/>
              <a:t>Cover Network (CN)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10" y="4286281"/>
            <a:ext cx="2045797" cy="1033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68" y="2064910"/>
            <a:ext cx="2229839" cy="1290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5106" y="3885568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5510" y="1535723"/>
            <a:ext cx="2261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Engagement log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7180725" y="3420500"/>
            <a:ext cx="335727" cy="458151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QRN: Query Reformulation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Query-to-Query relations</a:t>
            </a:r>
          </a:p>
          <a:p>
            <a:r>
              <a:rPr lang="en-US" dirty="0"/>
              <a:t>Nodes: Queries</a:t>
            </a:r>
          </a:p>
          <a:p>
            <a:r>
              <a:rPr lang="en-US" dirty="0"/>
              <a:t>Edges: Reformulation</a:t>
            </a:r>
          </a:p>
          <a:p>
            <a:endParaRPr lang="en-US" dirty="0"/>
          </a:p>
          <a:p>
            <a:r>
              <a:rPr lang="en-US" dirty="0"/>
              <a:t>Construction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Consecutive</a:t>
            </a:r>
            <a:r>
              <a:rPr lang="en-US" dirty="0"/>
              <a:t> queries in a session</a:t>
            </a:r>
          </a:p>
          <a:p>
            <a:pPr lvl="1"/>
            <a:r>
              <a:rPr lang="en-US" dirty="0"/>
              <a:t>Having </a:t>
            </a:r>
            <a:r>
              <a:rPr lang="en-US" dirty="0">
                <a:solidFill>
                  <a:srgbClr val="00B050"/>
                </a:solidFill>
              </a:rPr>
              <a:t>minimum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Appearance</a:t>
            </a:r>
            <a:r>
              <a:rPr lang="en-US" dirty="0"/>
              <a:t> threshold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Reformulation</a:t>
            </a:r>
            <a:r>
              <a:rPr lang="en-US" dirty="0"/>
              <a:t> threshold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98" y="4834202"/>
            <a:ext cx="2045797" cy="1033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7936" y="3925268"/>
            <a:ext cx="2890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Query Reformulation</a:t>
            </a:r>
          </a:p>
          <a:p>
            <a:pPr algn="ctr"/>
            <a:r>
              <a:rPr lang="en-US" sz="2400" b="1" dirty="0"/>
              <a:t> Network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4633" y="1324610"/>
            <a:ext cx="2261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Engagement log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7501564" y="3402126"/>
            <a:ext cx="335727" cy="458151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43" y="1821257"/>
            <a:ext cx="2645875" cy="15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ICN: Item Click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8298" y="3925268"/>
            <a:ext cx="1430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Item Click</a:t>
            </a:r>
          </a:p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7501564" y="3402126"/>
            <a:ext cx="335727" cy="458151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Query-to-Item relations</a:t>
            </a:r>
          </a:p>
          <a:p>
            <a:r>
              <a:rPr lang="en-US" dirty="0"/>
              <a:t>Nodes: Queries/Items</a:t>
            </a:r>
          </a:p>
          <a:p>
            <a:r>
              <a:rPr lang="en-US" dirty="0"/>
              <a:t>Edges: Click</a:t>
            </a:r>
          </a:p>
          <a:p>
            <a:endParaRPr lang="en-US" dirty="0"/>
          </a:p>
          <a:p>
            <a:r>
              <a:rPr lang="en-US" dirty="0"/>
              <a:t>Construction</a:t>
            </a:r>
          </a:p>
          <a:p>
            <a:pPr lvl="1"/>
            <a:r>
              <a:rPr lang="en-US" dirty="0"/>
              <a:t>Clicks observed in the log</a:t>
            </a:r>
          </a:p>
          <a:p>
            <a:pPr lvl="1"/>
            <a:r>
              <a:rPr lang="en-US" dirty="0"/>
              <a:t>Having </a:t>
            </a:r>
            <a:r>
              <a:rPr lang="en-US" dirty="0">
                <a:solidFill>
                  <a:srgbClr val="00B050"/>
                </a:solidFill>
              </a:rPr>
              <a:t>minimum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Appearance</a:t>
            </a:r>
            <a:r>
              <a:rPr lang="en-US" dirty="0"/>
              <a:t> threshold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Click</a:t>
            </a:r>
            <a:r>
              <a:rPr lang="en-US" dirty="0"/>
              <a:t> threshold</a:t>
            </a:r>
          </a:p>
          <a:p>
            <a:endParaRPr lang="en-US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83" y="4945439"/>
            <a:ext cx="1909485" cy="999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24633" y="1324610"/>
            <a:ext cx="2261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Engagement log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43" y="1821257"/>
            <a:ext cx="2645875" cy="15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CIN</a:t>
            </a:r>
            <a:r>
              <a:rPr lang="en-US" sz="2800" dirty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5125608"/>
          </a:xfrm>
        </p:spPr>
        <p:txBody>
          <a:bodyPr>
            <a:normAutofit/>
          </a:bodyPr>
          <a:lstStyle/>
          <a:p>
            <a:r>
              <a:rPr lang="en-US" dirty="0"/>
              <a:t>CN: Cover Network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CCN: Composite Click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4226" y="1837303"/>
            <a:ext cx="282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Item Click Network</a:t>
            </a:r>
            <a:endParaRPr lang="en-US" sz="2400" b="1" dirty="0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45" y="2253953"/>
            <a:ext cx="1909485" cy="99919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62849" y="2488142"/>
            <a:ext cx="545913" cy="458151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6556" y="1792288"/>
            <a:ext cx="282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Cover Network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53" y="2222956"/>
            <a:ext cx="1959021" cy="10055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387" y="4868354"/>
            <a:ext cx="827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Item Click + Query Reformulation = Composite Click Network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9652" y="5739653"/>
            <a:ext cx="708650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considering other networks which use content</a:t>
            </a:r>
          </a:p>
        </p:txBody>
      </p:sp>
    </p:spTree>
    <p:extLst>
      <p:ext uri="{BB962C8B-B14F-4D97-AF65-F5344CB8AC3E}">
        <p14:creationId xmlns:p14="http://schemas.microsoft.com/office/powerpoint/2010/main" val="2027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-38081"/>
            <a:ext cx="8090154" cy="914400"/>
          </a:xfrm>
        </p:spPr>
        <p:txBody>
          <a:bodyPr>
            <a:normAutofit/>
          </a:bodyPr>
          <a:lstStyle/>
          <a:p>
            <a:r>
              <a:rPr lang="en-US" sz="3600" dirty="0"/>
              <a:t>Empirical properties and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679" y="3245472"/>
            <a:ext cx="3010155" cy="3240221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Low Density</a:t>
            </a:r>
          </a:p>
          <a:p>
            <a:r>
              <a:rPr lang="en-US" sz="2400" dirty="0"/>
              <a:t>Heavy Tailed Distributions</a:t>
            </a:r>
          </a:p>
          <a:p>
            <a:r>
              <a:rPr lang="en-US" sz="2400" dirty="0"/>
              <a:t>Positive </a:t>
            </a:r>
            <a:r>
              <a:rPr lang="en-US" sz="2400" dirty="0" err="1"/>
              <a:t>Assortativity</a:t>
            </a:r>
            <a:endParaRPr lang="en-US" sz="2400" dirty="0"/>
          </a:p>
          <a:p>
            <a:r>
              <a:rPr lang="en-US" sz="2400" dirty="0"/>
              <a:t>Long Diameter</a:t>
            </a:r>
          </a:p>
          <a:p>
            <a:r>
              <a:rPr lang="en-US" sz="2400" dirty="0"/>
              <a:t>Low Clustering</a:t>
            </a:r>
          </a:p>
          <a:p>
            <a:r>
              <a:rPr lang="en-US" sz="2400" dirty="0"/>
              <a:t>No GCC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503095" y="3344073"/>
            <a:ext cx="1286933" cy="258234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07788" y="5281952"/>
            <a:ext cx="1276704" cy="258234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97559" y="3955323"/>
            <a:ext cx="1286933" cy="258234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507788" y="5682702"/>
            <a:ext cx="1276704" cy="258234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07788" y="6035844"/>
            <a:ext cx="1275696" cy="258234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08868"/>
              </p:ext>
            </p:extLst>
          </p:nvPr>
        </p:nvGraphicFramePr>
        <p:xfrm>
          <a:off x="714109" y="658426"/>
          <a:ext cx="801303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770">
                  <a:extLst>
                    <a:ext uri="{9D8B030D-6E8A-4147-A177-3AD203B41FA5}">
                      <a16:colId xmlns:a16="http://schemas.microsoft.com/office/drawing/2014/main" val="1474624511"/>
                    </a:ext>
                  </a:extLst>
                </a:gridCol>
                <a:gridCol w="1006342">
                  <a:extLst>
                    <a:ext uri="{9D8B030D-6E8A-4147-A177-3AD203B41FA5}">
                      <a16:colId xmlns:a16="http://schemas.microsoft.com/office/drawing/2014/main" val="1056045787"/>
                    </a:ext>
                  </a:extLst>
                </a:gridCol>
                <a:gridCol w="798390">
                  <a:extLst>
                    <a:ext uri="{9D8B030D-6E8A-4147-A177-3AD203B41FA5}">
                      <a16:colId xmlns:a16="http://schemas.microsoft.com/office/drawing/2014/main" val="1567002170"/>
                    </a:ext>
                  </a:extLst>
                </a:gridCol>
                <a:gridCol w="1142069">
                  <a:extLst>
                    <a:ext uri="{9D8B030D-6E8A-4147-A177-3AD203B41FA5}">
                      <a16:colId xmlns:a16="http://schemas.microsoft.com/office/drawing/2014/main" val="1911755805"/>
                    </a:ext>
                  </a:extLst>
                </a:gridCol>
                <a:gridCol w="695695">
                  <a:extLst>
                    <a:ext uri="{9D8B030D-6E8A-4147-A177-3AD203B41FA5}">
                      <a16:colId xmlns:a16="http://schemas.microsoft.com/office/drawing/2014/main" val="1512527757"/>
                    </a:ext>
                  </a:extLst>
                </a:gridCol>
              </a:tblGrid>
              <a:tr h="314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Degree</a:t>
                      </a:r>
                    </a:p>
                    <a:p>
                      <a:pPr algn="ctr"/>
                      <a:r>
                        <a:rPr lang="en-US" dirty="0"/>
                        <a:t>Dist.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Assortativity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</a:t>
                      </a:r>
                    </a:p>
                    <a:p>
                      <a:pPr algn="ctr"/>
                      <a:r>
                        <a:rPr lang="en-US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PL/LN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  <a:r>
                        <a:rPr lang="en-US" baseline="0" dirty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785</a:t>
                      </a:r>
                      <a:r>
                        <a:rPr lang="en-US" baseline="0" dirty="0"/>
                        <a:t>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5782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59821" y="3208871"/>
            <a:ext cx="103777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Sparse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9821" y="4446368"/>
            <a:ext cx="2489516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Clustering of Popular queries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9821" y="5388232"/>
            <a:ext cx="294476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Separation of queries with different intents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503096" y="4709215"/>
            <a:ext cx="1286933" cy="258234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25245" y="2756520"/>
            <a:ext cx="2205507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9821" y="3783249"/>
            <a:ext cx="153744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Skewed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5274" y="2762464"/>
            <a:ext cx="2205507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9988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  <p:bldP spid="16" grpId="0" animBg="1"/>
      <p:bldP spid="6" grpId="0" animBg="1"/>
      <p:bldP spid="17" grpId="0" animBg="1"/>
      <p:bldP spid="18" grpId="0" animBg="1"/>
      <p:bldP spid="19" grpId="0" animBg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41555" y="3049354"/>
            <a:ext cx="8158137" cy="24788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QRN: Sparse, star-like, low clustering, long diameter</a:t>
            </a:r>
          </a:p>
          <a:p>
            <a:r>
              <a:rPr lang="en-US" dirty="0"/>
              <a:t>ICN : Sparse, low-clustering, long diameter</a:t>
            </a:r>
          </a:p>
          <a:p>
            <a:r>
              <a:rPr lang="en-US" dirty="0"/>
              <a:t>CCN: Sparse, low clustering, long diameter</a:t>
            </a:r>
          </a:p>
          <a:p>
            <a:r>
              <a:rPr lang="en-US" dirty="0"/>
              <a:t>Cover: Denser, high clustering, shorter diameter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-38081"/>
            <a:ext cx="8090154" cy="914400"/>
          </a:xfrm>
        </p:spPr>
        <p:txBody>
          <a:bodyPr>
            <a:normAutofit/>
          </a:bodyPr>
          <a:lstStyle/>
          <a:p>
            <a:r>
              <a:rPr lang="en-US" sz="3600" dirty="0"/>
              <a:t>Empirical properties and implications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/>
          </p:nvPr>
        </p:nvGraphicFramePr>
        <p:xfrm>
          <a:off x="714109" y="658426"/>
          <a:ext cx="801303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770">
                  <a:extLst>
                    <a:ext uri="{9D8B030D-6E8A-4147-A177-3AD203B41FA5}">
                      <a16:colId xmlns:a16="http://schemas.microsoft.com/office/drawing/2014/main" val="1474624511"/>
                    </a:ext>
                  </a:extLst>
                </a:gridCol>
                <a:gridCol w="1006342">
                  <a:extLst>
                    <a:ext uri="{9D8B030D-6E8A-4147-A177-3AD203B41FA5}">
                      <a16:colId xmlns:a16="http://schemas.microsoft.com/office/drawing/2014/main" val="1056045787"/>
                    </a:ext>
                  </a:extLst>
                </a:gridCol>
                <a:gridCol w="798390">
                  <a:extLst>
                    <a:ext uri="{9D8B030D-6E8A-4147-A177-3AD203B41FA5}">
                      <a16:colId xmlns:a16="http://schemas.microsoft.com/office/drawing/2014/main" val="1567002170"/>
                    </a:ext>
                  </a:extLst>
                </a:gridCol>
                <a:gridCol w="1142069">
                  <a:extLst>
                    <a:ext uri="{9D8B030D-6E8A-4147-A177-3AD203B41FA5}">
                      <a16:colId xmlns:a16="http://schemas.microsoft.com/office/drawing/2014/main" val="1911755805"/>
                    </a:ext>
                  </a:extLst>
                </a:gridCol>
                <a:gridCol w="695695">
                  <a:extLst>
                    <a:ext uri="{9D8B030D-6E8A-4147-A177-3AD203B41FA5}">
                      <a16:colId xmlns:a16="http://schemas.microsoft.com/office/drawing/2014/main" val="1512527757"/>
                    </a:ext>
                  </a:extLst>
                </a:gridCol>
              </a:tblGrid>
              <a:tr h="314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Degree</a:t>
                      </a:r>
                    </a:p>
                    <a:p>
                      <a:pPr algn="ctr"/>
                      <a:r>
                        <a:rPr lang="en-US" dirty="0"/>
                        <a:t>Dist.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Assortativity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</a:t>
                      </a:r>
                    </a:p>
                    <a:p>
                      <a:pPr algn="ctr"/>
                      <a:r>
                        <a:rPr lang="en-US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PL/LN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  <a:r>
                        <a:rPr lang="en-US" baseline="0" dirty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785</a:t>
                      </a:r>
                      <a:r>
                        <a:rPr lang="en-US" baseline="0" dirty="0"/>
                        <a:t>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5782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107631" y="3786111"/>
            <a:ext cx="1036369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E6E"/>
                </a:solidFill>
              </a:rPr>
              <a:t>More </a:t>
            </a:r>
          </a:p>
          <a:p>
            <a:pPr algn="ctr"/>
            <a:r>
              <a:rPr lang="en-US" sz="2400" b="1" dirty="0">
                <a:solidFill>
                  <a:srgbClr val="FF6E6E"/>
                </a:solidFill>
              </a:rPr>
              <a:t>useful</a:t>
            </a:r>
          </a:p>
        </p:txBody>
      </p:sp>
      <p:sp>
        <p:nvSpPr>
          <p:cNvPr id="3" name="Right Brace 2"/>
          <p:cNvSpPr/>
          <p:nvPr/>
        </p:nvSpPr>
        <p:spPr>
          <a:xfrm>
            <a:off x="7883967" y="3526421"/>
            <a:ext cx="351099" cy="1350379"/>
          </a:xfrm>
          <a:prstGeom prst="rightBrace">
            <a:avLst>
              <a:gd name="adj1" fmla="val 2764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Customer Interaction Networks</a:t>
            </a:r>
          </a:p>
          <a:p>
            <a:r>
              <a:rPr lang="en-US" b="1" dirty="0">
                <a:solidFill>
                  <a:srgbClr val="00B050"/>
                </a:solidFill>
              </a:rPr>
              <a:t>Application 1: Intent Based Query Clustering</a:t>
            </a:r>
          </a:p>
          <a:p>
            <a:r>
              <a:rPr lang="en-US" dirty="0"/>
              <a:t>Application 2: Item Recommendation</a:t>
            </a:r>
          </a:p>
          <a:p>
            <a:r>
              <a:rPr lang="en-US" b="0" dirty="0"/>
              <a:t>Application 3: Critical Queries</a:t>
            </a:r>
          </a:p>
          <a:p>
            <a:r>
              <a:rPr lang="en-US" dirty="0"/>
              <a:t>Conclusion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6" name="L-Shape 5"/>
          <p:cNvSpPr/>
          <p:nvPr/>
        </p:nvSpPr>
        <p:spPr>
          <a:xfrm rot="18806691">
            <a:off x="889435" y="1353835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8806691">
            <a:off x="889436" y="1948422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Reminder: Intent Based Query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4482608" cy="4936434"/>
          </a:xfrm>
        </p:spPr>
        <p:txBody>
          <a:bodyPr>
            <a:normAutofit/>
          </a:bodyPr>
          <a:lstStyle/>
          <a:p>
            <a:r>
              <a:rPr lang="en-US" dirty="0"/>
              <a:t>Important to group queries with similar intents </a:t>
            </a:r>
          </a:p>
          <a:p>
            <a:pPr lvl="1"/>
            <a:r>
              <a:rPr lang="en-US" dirty="0"/>
              <a:t>Improve search results</a:t>
            </a:r>
          </a:p>
          <a:p>
            <a:pPr marL="128019" lvl="1" indent="0">
              <a:buNone/>
            </a:pPr>
            <a:endParaRPr lang="en-US" dirty="0"/>
          </a:p>
          <a:p>
            <a:r>
              <a:rPr lang="en-US" dirty="0"/>
              <a:t>Query categories are not available for all queries</a:t>
            </a:r>
          </a:p>
          <a:p>
            <a:r>
              <a:rPr lang="en-US" dirty="0"/>
              <a:t>A natural question</a:t>
            </a:r>
          </a:p>
          <a:p>
            <a:pPr lvl="1"/>
            <a:r>
              <a:rPr lang="en-US" dirty="0"/>
              <a:t>How to group queries with the same intents?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73440" y="1344682"/>
            <a:ext cx="11955" cy="46567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57908" y="3867202"/>
            <a:ext cx="343472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“Phone” “Mobile” “TV” “Television”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3168" y="4677744"/>
            <a:ext cx="176760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“TV” “Television”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3168" y="5138518"/>
            <a:ext cx="1851789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“Phone” “Mobile”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7373469" y="4289612"/>
            <a:ext cx="237565" cy="318247"/>
          </a:xfrm>
          <a:prstGeom prst="down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ttp://www.logicbroker.com/wp-content/uploads/2013/12/Ecommerce-design-tips-to-av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47" y="1163846"/>
            <a:ext cx="2369410" cy="23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Informal problem On QRN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Given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 Query Reformulation network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An Integer k</a:t>
            </a:r>
          </a:p>
          <a:p>
            <a:r>
              <a:rPr lang="en-US" b="1" dirty="0"/>
              <a:t>Find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 k-partition of the network</a:t>
            </a:r>
          </a:p>
          <a:p>
            <a:r>
              <a:rPr lang="en-US" b="1" dirty="0"/>
              <a:t>Such that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Each partition contains queries with the same intent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use QRN?</a:t>
            </a:r>
          </a:p>
          <a:p>
            <a:pPr lvl="1"/>
            <a:r>
              <a:rPr lang="en-US" dirty="0"/>
              <a:t>Network Nature: Similar queries have edge</a:t>
            </a:r>
          </a:p>
          <a:p>
            <a:pPr lvl="1"/>
            <a:r>
              <a:rPr lang="en-US" dirty="0"/>
              <a:t>Sparsity: Queries are well separated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22" y="1785783"/>
            <a:ext cx="2689402" cy="13581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9045029">
            <a:off x="7255078" y="2106980"/>
            <a:ext cx="2088759" cy="1222518"/>
          </a:xfrm>
          <a:prstGeom prst="ellipse">
            <a:avLst/>
          </a:prstGeom>
          <a:solidFill>
            <a:srgbClr val="00B0F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39914" y="1785783"/>
            <a:ext cx="1750535" cy="597236"/>
          </a:xfrm>
          <a:prstGeom prst="ellipse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727" y="2420200"/>
            <a:ext cx="1006205" cy="1279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6" y="1345096"/>
            <a:ext cx="5709164" cy="4936434"/>
          </a:xfrm>
        </p:spPr>
        <p:txBody>
          <a:bodyPr/>
          <a:lstStyle/>
          <a:p>
            <a:r>
              <a:rPr lang="en-US" dirty="0"/>
              <a:t>Begins with query submission</a:t>
            </a:r>
          </a:p>
          <a:p>
            <a:endParaRPr lang="en-US" dirty="0"/>
          </a:p>
          <a:p>
            <a:r>
              <a:rPr lang="en-US" dirty="0"/>
              <a:t>List of results are produced</a:t>
            </a:r>
          </a:p>
          <a:p>
            <a:endParaRPr lang="en-US" dirty="0"/>
          </a:p>
          <a:p>
            <a:r>
              <a:rPr lang="en-US" dirty="0"/>
              <a:t>Based on the result</a:t>
            </a:r>
          </a:p>
          <a:p>
            <a:pPr lvl="1"/>
            <a:r>
              <a:rPr lang="en-US" dirty="0"/>
              <a:t>Click</a:t>
            </a:r>
          </a:p>
          <a:p>
            <a:pPr lvl="1"/>
            <a:r>
              <a:rPr lang="en-US" dirty="0"/>
              <a:t>Purchase</a:t>
            </a:r>
          </a:p>
          <a:p>
            <a:pPr lvl="1"/>
            <a:r>
              <a:rPr lang="en-US" dirty="0"/>
              <a:t>Reformulate the query</a:t>
            </a:r>
          </a:p>
          <a:p>
            <a:pPr lvl="2"/>
            <a:r>
              <a:rPr lang="en-US" dirty="0"/>
              <a:t>Specialization</a:t>
            </a:r>
          </a:p>
          <a:p>
            <a:pPr lvl="2"/>
            <a:r>
              <a:rPr lang="en-US" dirty="0"/>
              <a:t>Generalization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8068" y="1203574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“sweater”</a:t>
            </a:r>
            <a:endParaRPr lang="en-US" b="1" dirty="0"/>
          </a:p>
        </p:txBody>
      </p:sp>
      <p:pic>
        <p:nvPicPr>
          <p:cNvPr id="1032" name="Picture 8" descr="Image result for swe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18" y="2505172"/>
            <a:ext cx="961532" cy="12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652247" y="2339785"/>
            <a:ext cx="3083859" cy="1515036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Image result for swe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50" y="2506880"/>
            <a:ext cx="998577" cy="12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lick icon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45" y="3320697"/>
            <a:ext cx="1620773" cy="11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uy icon 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27" y="3315444"/>
            <a:ext cx="997484" cy="99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86473" y="4849510"/>
            <a:ext cx="2883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“red sweater”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057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5521235" cy="49364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Want to find partitions:</a:t>
            </a:r>
          </a:p>
          <a:p>
            <a:pPr lvl="1"/>
            <a:r>
              <a:rPr lang="en-US" dirty="0"/>
              <a:t>Homogenous</a:t>
            </a:r>
          </a:p>
          <a:p>
            <a:pPr lvl="1"/>
            <a:r>
              <a:rPr lang="en-US" dirty="0"/>
              <a:t>Each having different Intents</a:t>
            </a:r>
          </a:p>
          <a:p>
            <a:r>
              <a:rPr lang="en-US" dirty="0"/>
              <a:t>Homogeneity: </a:t>
            </a:r>
            <a:r>
              <a:rPr lang="en-US" dirty="0">
                <a:solidFill>
                  <a:srgbClr val="00B0F0"/>
                </a:solidFill>
              </a:rPr>
              <a:t>Shortest Paths</a:t>
            </a:r>
          </a:p>
          <a:p>
            <a:pPr lvl="1"/>
            <a:r>
              <a:rPr lang="en-US" dirty="0"/>
              <a:t>Each Edge: significant reformulation</a:t>
            </a:r>
          </a:p>
          <a:p>
            <a:pPr lvl="1"/>
            <a:r>
              <a:rPr lang="en-US" dirty="0"/>
              <a:t>Short distance: Closer relationship</a:t>
            </a:r>
          </a:p>
          <a:p>
            <a:pPr lvl="1"/>
            <a:r>
              <a:rPr lang="en-US" dirty="0"/>
              <a:t>Good candidate for intent similarity</a:t>
            </a:r>
          </a:p>
          <a:p>
            <a:r>
              <a:rPr lang="en-US" dirty="0"/>
              <a:t>Different intents: </a:t>
            </a:r>
            <a:r>
              <a:rPr lang="en-US" dirty="0">
                <a:solidFill>
                  <a:srgbClr val="00B0F0"/>
                </a:solidFill>
              </a:rPr>
              <a:t>High in-degree nodes</a:t>
            </a:r>
            <a:endParaRPr lang="en-US" dirty="0"/>
          </a:p>
          <a:p>
            <a:pPr lvl="1"/>
            <a:r>
              <a:rPr lang="en-US" dirty="0"/>
              <a:t>Tend to be general queries</a:t>
            </a:r>
          </a:p>
          <a:p>
            <a:pPr lvl="1"/>
            <a:r>
              <a:rPr lang="en-US" dirty="0"/>
              <a:t>In edges are generalizations</a:t>
            </a:r>
          </a:p>
          <a:p>
            <a:pPr lvl="1"/>
            <a:r>
              <a:rPr lang="en-US" dirty="0"/>
              <a:t>Good candidates to represent intent of broad region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22" y="727946"/>
            <a:ext cx="2689402" cy="135814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239914" y="727946"/>
            <a:ext cx="1750535" cy="597236"/>
          </a:xfrm>
          <a:prstGeom prst="ellipse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05" y="2668738"/>
            <a:ext cx="2689402" cy="1358149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359180" y="2765682"/>
            <a:ext cx="361380" cy="361379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430253" y="3643736"/>
            <a:ext cx="361380" cy="361379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720560" y="2946371"/>
            <a:ext cx="679805" cy="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768508" y="2946371"/>
            <a:ext cx="66174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0" idx="0"/>
          </p:cNvCxnSpPr>
          <p:nvPr/>
        </p:nvCxnSpPr>
        <p:spPr>
          <a:xfrm>
            <a:off x="8610943" y="3127061"/>
            <a:ext cx="0" cy="516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14" y="4618734"/>
            <a:ext cx="2689402" cy="1358149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7418439" y="5591700"/>
            <a:ext cx="361380" cy="361379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9045029">
            <a:off x="7233979" y="1056237"/>
            <a:ext cx="2088759" cy="1222518"/>
          </a:xfrm>
          <a:prstGeom prst="ellipse">
            <a:avLst/>
          </a:prstGeom>
          <a:solidFill>
            <a:srgbClr val="00B0F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5062175" cy="4936434"/>
          </a:xfrm>
        </p:spPr>
        <p:txBody>
          <a:bodyPr/>
          <a:lstStyle/>
          <a:p>
            <a:r>
              <a:rPr lang="en-US" dirty="0"/>
              <a:t>Want to find communities:</a:t>
            </a:r>
          </a:p>
          <a:p>
            <a:pPr lvl="1"/>
            <a:r>
              <a:rPr lang="en-US" dirty="0"/>
              <a:t>Homogenous</a:t>
            </a:r>
          </a:p>
          <a:p>
            <a:pPr lvl="1"/>
            <a:r>
              <a:rPr lang="en-US" dirty="0"/>
              <a:t>Each have different Intents</a:t>
            </a:r>
          </a:p>
          <a:p>
            <a:pPr lvl="1"/>
            <a:endParaRPr lang="en-US" dirty="0"/>
          </a:p>
          <a:p>
            <a:r>
              <a:rPr lang="en-US" dirty="0"/>
              <a:t>Quality of  a partition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09" y="1674786"/>
            <a:ext cx="2689402" cy="135814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259334" y="2647752"/>
            <a:ext cx="361380" cy="361379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03" y="3698707"/>
            <a:ext cx="2689402" cy="135814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282978" y="3795651"/>
            <a:ext cx="361380" cy="361379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10655" y="4676652"/>
            <a:ext cx="361380" cy="361379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644358" y="3976340"/>
            <a:ext cx="679805" cy="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92306" y="3976340"/>
            <a:ext cx="66174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620715" y="4083424"/>
            <a:ext cx="770250" cy="6275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http://latex2png.com/output/latex_2d9d39a5b38331be452bae354b0ace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50" y="3820945"/>
            <a:ext cx="3654510" cy="5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92263" y="3751545"/>
            <a:ext cx="1434230" cy="751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46581" y="3751545"/>
            <a:ext cx="1088466" cy="751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33270" y="4983672"/>
            <a:ext cx="258949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Short Distance to center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730577" y="4525349"/>
            <a:ext cx="0" cy="4360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87735" y="5572956"/>
            <a:ext cx="241765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High in-degree center</a:t>
            </a:r>
          </a:p>
        </p:txBody>
      </p:sp>
      <p:cxnSp>
        <p:nvCxnSpPr>
          <p:cNvPr id="26" name="Straight Arrow Connector 25"/>
          <p:cNvCxnSpPr>
            <a:stCxn id="25" idx="0"/>
            <a:endCxn id="22" idx="2"/>
          </p:cNvCxnSpPr>
          <p:nvPr/>
        </p:nvCxnSpPr>
        <p:spPr>
          <a:xfrm flipH="1" flipV="1">
            <a:off x="4290814" y="4503107"/>
            <a:ext cx="5746" cy="10698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7945" y="1345095"/>
            <a:ext cx="5076471" cy="421912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Given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 Query Reformulation Network G(V, E)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An Integer k</a:t>
            </a:r>
          </a:p>
          <a:p>
            <a:r>
              <a:rPr lang="en-US" b="1" dirty="0"/>
              <a:t>Find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 set S of k general query nodes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 set C of k partitions of G</a:t>
            </a:r>
          </a:p>
          <a:p>
            <a:r>
              <a:rPr lang="en-US" b="1" dirty="0"/>
              <a:t>Such that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Each Partition contains one element of 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Minimizes the objective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97" y="1474700"/>
            <a:ext cx="2689402" cy="1358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97" y="4101360"/>
            <a:ext cx="2689402" cy="13581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184189" y="4101360"/>
            <a:ext cx="1750535" cy="597236"/>
          </a:xfrm>
          <a:prstGeom prst="ellipse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697819" y="3125879"/>
            <a:ext cx="545913" cy="458151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045029">
            <a:off x="7199353" y="4422557"/>
            <a:ext cx="2088759" cy="1222518"/>
          </a:xfrm>
          <a:prstGeom prst="ellipse">
            <a:avLst/>
          </a:prstGeom>
          <a:solidFill>
            <a:srgbClr val="00B0F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latex2png.com/output/latex_220cc21ce042b56cecd0473e92fd78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33" y="5315441"/>
            <a:ext cx="4098093" cy="6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6061929" y="1435640"/>
            <a:ext cx="11955" cy="46567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329506" y="4188071"/>
            <a:ext cx="773273" cy="1861859"/>
          </a:xfrm>
          <a:prstGeom prst="ellipse">
            <a:avLst/>
          </a:prstGeom>
          <a:solidFill>
            <a:srgbClr val="00B05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Method: Hub-Query-Expansion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457740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main Idea: Leverage newly discovered properties of QRN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B050"/>
                </a:solidFill>
              </a:rPr>
              <a:t>Our Method:</a:t>
            </a:r>
          </a:p>
          <a:p>
            <a:pPr marL="514350" lvl="0" indent="-5143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/>
              <a:t>Detect Communities in each component  </a:t>
            </a:r>
          </a:p>
          <a:p>
            <a:pPr marL="514350" lvl="0" indent="-5143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/>
              <a:t>Assign ‘hubs’ to each Community</a:t>
            </a:r>
          </a:p>
          <a:p>
            <a:pPr marL="514350" lvl="0" indent="-5143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/>
              <a:t>Use BFS to expand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07" y="4405650"/>
            <a:ext cx="2689402" cy="13581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78890" y="4152892"/>
            <a:ext cx="3071752" cy="189703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14627" y="4188071"/>
            <a:ext cx="803033" cy="189703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1021" y="5327071"/>
            <a:ext cx="500377" cy="436728"/>
          </a:xfrm>
          <a:prstGeom prst="ellipse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10212" y="4170481"/>
            <a:ext cx="3041993" cy="1897038"/>
          </a:xfrm>
          <a:prstGeom prst="ellipse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37459" y="5327071"/>
            <a:ext cx="500377" cy="436728"/>
          </a:xfrm>
          <a:prstGeom prst="ellipse">
            <a:avLst/>
          </a:prstGeom>
          <a:solidFill>
            <a:srgbClr val="00B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52" y="4519197"/>
            <a:ext cx="417979" cy="1226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9162" y="4286471"/>
            <a:ext cx="2367041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Bottomline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 Time and Space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 suited for large networks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63787" y="2716193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(No GCC)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7836" y="3091637"/>
            <a:ext cx="230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(Skewed Degree)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7853" y="3508984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(Sparsity)</a:t>
            </a:r>
          </a:p>
        </p:txBody>
      </p:sp>
    </p:spTree>
    <p:extLst>
      <p:ext uri="{BB962C8B-B14F-4D97-AF65-F5344CB8AC3E}">
        <p14:creationId xmlns:p14="http://schemas.microsoft.com/office/powerpoint/2010/main" val="92611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  <p:bldP spid="12" grpId="0" animBg="1"/>
      <p:bldP spid="13" grpId="0" animBg="1"/>
      <p:bldP spid="9" grpId="0" animBg="1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of the methods we considered are:</a:t>
            </a:r>
          </a:p>
          <a:p>
            <a:r>
              <a:rPr lang="en-US" b="1" dirty="0" err="1"/>
              <a:t>BigClam</a:t>
            </a:r>
            <a:r>
              <a:rPr lang="en-US" sz="1800" b="1" dirty="0"/>
              <a:t>[</a:t>
            </a:r>
            <a:r>
              <a:rPr lang="en-US" sz="1800" dirty="0"/>
              <a:t>Yang+, 2013</a:t>
            </a:r>
            <a:r>
              <a:rPr lang="en-US" sz="1800" b="1" dirty="0"/>
              <a:t>]</a:t>
            </a:r>
            <a:r>
              <a:rPr lang="en-US" sz="1800" dirty="0"/>
              <a:t>: </a:t>
            </a:r>
            <a:r>
              <a:rPr lang="en-US" dirty="0"/>
              <a:t>Leverage latent relevance to find overlapping clusters</a:t>
            </a:r>
          </a:p>
          <a:p>
            <a:r>
              <a:rPr lang="en-US" b="1" dirty="0" err="1"/>
              <a:t>Louvian</a:t>
            </a:r>
            <a:r>
              <a:rPr lang="en-US" sz="2000" b="1" dirty="0"/>
              <a:t>[</a:t>
            </a:r>
            <a:r>
              <a:rPr lang="en-US" sz="2000" dirty="0" err="1"/>
              <a:t>Blondel</a:t>
            </a:r>
            <a:r>
              <a:rPr lang="en-US" sz="2000" dirty="0"/>
              <a:t>+, 2008</a:t>
            </a:r>
            <a:r>
              <a:rPr lang="en-US" sz="2000" b="1" dirty="0"/>
              <a:t>]</a:t>
            </a:r>
            <a:r>
              <a:rPr lang="en-US" sz="2000" dirty="0"/>
              <a:t>: </a:t>
            </a:r>
            <a:r>
              <a:rPr lang="en-US" dirty="0"/>
              <a:t>Modularity based community detection method</a:t>
            </a:r>
          </a:p>
          <a:p>
            <a:r>
              <a:rPr lang="en-US" b="1" dirty="0" err="1"/>
              <a:t>LouvSmal</a:t>
            </a:r>
            <a:r>
              <a:rPr lang="en-US" dirty="0" err="1"/>
              <a:t>l</a:t>
            </a:r>
            <a:r>
              <a:rPr lang="en-US" dirty="0"/>
              <a:t>: Modify </a:t>
            </a:r>
            <a:r>
              <a:rPr lang="en-US" dirty="0" err="1"/>
              <a:t>Louvian</a:t>
            </a:r>
            <a:r>
              <a:rPr lang="en-US" dirty="0"/>
              <a:t> to generate smaller communities </a:t>
            </a:r>
          </a:p>
          <a:p>
            <a:r>
              <a:rPr lang="en-US" b="1" dirty="0"/>
              <a:t>Star</a:t>
            </a:r>
            <a:r>
              <a:rPr lang="en-US" dirty="0"/>
              <a:t>: Generate Star Shaped Communities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Category Based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6" y="1345096"/>
            <a:ext cx="5330902" cy="4936434"/>
          </a:xfrm>
        </p:spPr>
        <p:txBody>
          <a:bodyPr>
            <a:normAutofit fontScale="92500"/>
          </a:bodyPr>
          <a:lstStyle/>
          <a:p>
            <a:r>
              <a:rPr lang="en-US" dirty="0"/>
              <a:t>Challenge: How to evaluate with partial ground truth (categories)?</a:t>
            </a:r>
          </a:p>
          <a:p>
            <a:r>
              <a:rPr lang="en-US" dirty="0"/>
              <a:t>AIH: Average Intent Homogeneity</a:t>
            </a:r>
          </a:p>
          <a:p>
            <a:pPr lvl="1"/>
            <a:r>
              <a:rPr lang="en-US" dirty="0"/>
              <a:t>Intuitively measures category based precision </a:t>
            </a:r>
          </a:p>
          <a:p>
            <a:endParaRPr lang="en-US" dirty="0"/>
          </a:p>
          <a:p>
            <a:r>
              <a:rPr lang="en-US" dirty="0"/>
              <a:t>AIS: Average Inverse Spread </a:t>
            </a:r>
          </a:p>
          <a:p>
            <a:pPr lvl="1"/>
            <a:r>
              <a:rPr lang="en-US" dirty="0"/>
              <a:t>Intuitively measures category based recall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F1: Harmonic mean of AIH and AIS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48" y="3257918"/>
            <a:ext cx="2689402" cy="13581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19045029">
            <a:off x="7184012" y="3523811"/>
            <a:ext cx="2088759" cy="1222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68848" y="3202614"/>
            <a:ext cx="1750535" cy="5972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18668" y="3349747"/>
            <a:ext cx="361380" cy="361379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54413" y="3355222"/>
            <a:ext cx="361380" cy="361379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08831" y="3359214"/>
            <a:ext cx="361380" cy="361379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98010" y="4221626"/>
            <a:ext cx="361380" cy="361379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54413" y="4230307"/>
            <a:ext cx="361380" cy="361379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79" y="1810871"/>
            <a:ext cx="7933368" cy="3173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2787" y="5423143"/>
            <a:ext cx="621676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</a:rPr>
              <a:t>HubQExpansion</a:t>
            </a:r>
            <a:r>
              <a:rPr lang="en-US" sz="2800" dirty="0">
                <a:solidFill>
                  <a:srgbClr val="00B050"/>
                </a:solidFill>
              </a:rPr>
              <a:t> outperforms the baselines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4203" y="324511"/>
            <a:ext cx="1694695" cy="830997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More results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 the paper</a:t>
            </a:r>
          </a:p>
        </p:txBody>
      </p:sp>
    </p:spTree>
    <p:extLst>
      <p:ext uri="{BB962C8B-B14F-4D97-AF65-F5344CB8AC3E}">
        <p14:creationId xmlns:p14="http://schemas.microsoft.com/office/powerpoint/2010/main" val="108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example query clusters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2201" y="2133600"/>
            <a:ext cx="306070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zebra animal           </a:t>
            </a:r>
          </a:p>
          <a:p>
            <a:r>
              <a:rPr lang="en-US" dirty="0"/>
              <a:t>zebra stuffed animal      </a:t>
            </a:r>
          </a:p>
          <a:p>
            <a:r>
              <a:rPr lang="en-US" dirty="0"/>
              <a:t>plush zebra stuffed animal             </a:t>
            </a:r>
          </a:p>
          <a:p>
            <a:r>
              <a:rPr lang="en-US" dirty="0"/>
              <a:t> stuffed animals zebra           </a:t>
            </a:r>
          </a:p>
          <a:p>
            <a:r>
              <a:rPr lang="en-US" dirty="0"/>
              <a:t>zebra stuffed toy              </a:t>
            </a:r>
          </a:p>
          <a:p>
            <a:r>
              <a:rPr lang="en-US" dirty="0"/>
              <a:t> stuffed zebras          </a:t>
            </a:r>
          </a:p>
          <a:p>
            <a:r>
              <a:rPr lang="en-US" dirty="0"/>
              <a:t>zebra stuff animal              </a:t>
            </a:r>
          </a:p>
          <a:p>
            <a:r>
              <a:rPr lang="en-US" dirty="0"/>
              <a:t>stuffed zebra           </a:t>
            </a:r>
          </a:p>
          <a:p>
            <a:r>
              <a:rPr lang="en-US" dirty="0"/>
              <a:t>zebra plush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25312" y="2148133"/>
            <a:ext cx="3644899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s-IS" dirty="0"/>
              <a:t>10 key for laptop            </a:t>
            </a:r>
          </a:p>
          <a:p>
            <a:r>
              <a:rPr lang="is-IS" dirty="0"/>
              <a:t>10 key          </a:t>
            </a:r>
          </a:p>
          <a:p>
            <a:r>
              <a:rPr lang="is-IS" dirty="0"/>
              <a:t>10key           </a:t>
            </a:r>
          </a:p>
          <a:p>
            <a:r>
              <a:rPr lang="is-IS" dirty="0"/>
              <a:t>10 key calculator with paper            </a:t>
            </a:r>
          </a:p>
          <a:p>
            <a:r>
              <a:rPr lang="is-IS" dirty="0"/>
              <a:t>10 key calculator with tape             </a:t>
            </a:r>
          </a:p>
          <a:p>
            <a:r>
              <a:rPr lang="is-IS" dirty="0"/>
              <a:t>10 key calculator               </a:t>
            </a:r>
          </a:p>
          <a:p>
            <a:r>
              <a:rPr lang="is-IS" dirty="0"/>
              <a:t>10 key printing calculator              </a:t>
            </a:r>
          </a:p>
          <a:p>
            <a:r>
              <a:rPr lang="is-IS" dirty="0"/>
              <a:t>10 key pad              </a:t>
            </a:r>
          </a:p>
          <a:p>
            <a:r>
              <a:rPr lang="is-IS" dirty="0"/>
              <a:t>10-key          </a:t>
            </a:r>
          </a:p>
          <a:p>
            <a:r>
              <a:rPr lang="is-IS" dirty="0"/>
              <a:t>10 key keypad           </a:t>
            </a:r>
          </a:p>
          <a:p>
            <a:r>
              <a:rPr lang="is-IS" dirty="0"/>
              <a:t>10 key usb keypad               </a:t>
            </a:r>
          </a:p>
        </p:txBody>
      </p:sp>
    </p:spTree>
    <p:extLst>
      <p:ext uri="{BB962C8B-B14F-4D97-AF65-F5344CB8AC3E}">
        <p14:creationId xmlns:p14="http://schemas.microsoft.com/office/powerpoint/2010/main" val="39709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Customer Interaction Networks</a:t>
            </a:r>
          </a:p>
          <a:p>
            <a:r>
              <a:rPr lang="en-US" dirty="0"/>
              <a:t>Application 1: Intent Based Query Clustering</a:t>
            </a:r>
          </a:p>
          <a:p>
            <a:r>
              <a:rPr lang="en-US" b="1" dirty="0">
                <a:solidFill>
                  <a:srgbClr val="00B050"/>
                </a:solidFill>
              </a:rPr>
              <a:t>Application 2: Item Recommendation</a:t>
            </a:r>
          </a:p>
          <a:p>
            <a:r>
              <a:rPr lang="en-US" b="0" dirty="0"/>
              <a:t>Application 3: Critical Queries</a:t>
            </a:r>
          </a:p>
          <a:p>
            <a:r>
              <a:rPr lang="en-US" dirty="0"/>
              <a:t>Conclusion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6" name="L-Shape 5"/>
          <p:cNvSpPr/>
          <p:nvPr/>
        </p:nvSpPr>
        <p:spPr>
          <a:xfrm rot="18806691">
            <a:off x="889435" y="1353835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8806691">
            <a:off x="889436" y="1948422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8806691">
            <a:off x="889436" y="2500531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item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4482608" cy="4936434"/>
          </a:xfrm>
        </p:spPr>
        <p:txBody>
          <a:bodyPr>
            <a:normAutofit/>
          </a:bodyPr>
          <a:lstStyle/>
          <a:p>
            <a:r>
              <a:rPr lang="en-US" dirty="0"/>
              <a:t>Many queries have little/no engagement data</a:t>
            </a:r>
          </a:p>
          <a:p>
            <a:pPr lvl="1"/>
            <a:r>
              <a:rPr lang="en-US" dirty="0"/>
              <a:t>``rare’’ queries</a:t>
            </a:r>
          </a:p>
          <a:p>
            <a:pPr marL="128019" lvl="1" indent="0">
              <a:buNone/>
            </a:pPr>
            <a:endParaRPr lang="en-US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How to recommend items for such queries?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73440" y="1344682"/>
            <a:ext cx="11955" cy="46567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29343" y="1516094"/>
            <a:ext cx="206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“unicorn”</a:t>
            </a:r>
            <a:endParaRPr lang="en-US" b="1" dirty="0"/>
          </a:p>
        </p:txBody>
      </p:sp>
      <p:sp>
        <p:nvSpPr>
          <p:cNvPr id="20" name="Down Arrow 19"/>
          <p:cNvSpPr/>
          <p:nvPr/>
        </p:nvSpPr>
        <p:spPr>
          <a:xfrm>
            <a:off x="7023847" y="2251267"/>
            <a:ext cx="305874" cy="543487"/>
          </a:xfrm>
          <a:prstGeom prst="down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Image result for unicorn toys wal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14" y="2974603"/>
            <a:ext cx="2045260" cy="20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 of Engagement</a:t>
            </a:r>
          </a:p>
          <a:p>
            <a:pPr lvl="1"/>
            <a:r>
              <a:rPr lang="en-US" dirty="0"/>
              <a:t>Organized by `sessions’</a:t>
            </a:r>
          </a:p>
          <a:p>
            <a:r>
              <a:rPr lang="en-US" dirty="0"/>
              <a:t>Consists of</a:t>
            </a:r>
          </a:p>
          <a:p>
            <a:pPr lvl="1"/>
            <a:r>
              <a:rPr lang="en-US" dirty="0"/>
              <a:t>Queries and engagement</a:t>
            </a:r>
          </a:p>
          <a:p>
            <a:pPr lvl="1"/>
            <a:r>
              <a:rPr lang="en-US" dirty="0"/>
              <a:t>Sorted by time</a:t>
            </a:r>
          </a:p>
          <a:p>
            <a:r>
              <a:rPr lang="en-US" dirty="0"/>
              <a:t>Engagement data captures</a:t>
            </a:r>
          </a:p>
          <a:p>
            <a:pPr lvl="1"/>
            <a:r>
              <a:rPr lang="en-US" dirty="0"/>
              <a:t>User intent</a:t>
            </a:r>
          </a:p>
          <a:p>
            <a:pPr lvl="1"/>
            <a:r>
              <a:rPr lang="en-US" dirty="0"/>
              <a:t>Measure of satisfaction</a:t>
            </a:r>
          </a:p>
          <a:p>
            <a:pPr lvl="1"/>
            <a:r>
              <a:rPr lang="en-US" dirty="0"/>
              <a:t>Evolution of intent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45" y="2478814"/>
            <a:ext cx="3422909" cy="1981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0372" y="1929189"/>
            <a:ext cx="231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Engagement log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3306" y="2433921"/>
            <a:ext cx="1873623" cy="10847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69877" y="5758310"/>
            <a:ext cx="40833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Many possible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328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81" y="2974343"/>
            <a:ext cx="3390110" cy="3264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Recommendation: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4936434"/>
          </a:xfrm>
        </p:spPr>
        <p:txBody>
          <a:bodyPr>
            <a:normAutofit/>
          </a:bodyPr>
          <a:lstStyle/>
          <a:p>
            <a:r>
              <a:rPr lang="en-US" b="1" dirty="0"/>
              <a:t>Problem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For queries with no/little engagement data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How to recommend items?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5018" y="3861450"/>
            <a:ext cx="223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Composite Click</a:t>
            </a:r>
          </a:p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1" name="Oval 10"/>
          <p:cNvSpPr/>
          <p:nvPr/>
        </p:nvSpPr>
        <p:spPr>
          <a:xfrm>
            <a:off x="4133652" y="4637858"/>
            <a:ext cx="403624" cy="377838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45018" y="4881621"/>
            <a:ext cx="255239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to recommend     items for query 4?</a:t>
            </a:r>
          </a:p>
        </p:txBody>
      </p:sp>
    </p:spTree>
    <p:extLst>
      <p:ext uri="{BB962C8B-B14F-4D97-AF65-F5344CB8AC3E}">
        <p14:creationId xmlns:p14="http://schemas.microsoft.com/office/powerpoint/2010/main" val="20872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879" y="1618231"/>
            <a:ext cx="3131533" cy="3015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Main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5300259" cy="4936434"/>
          </a:xfrm>
        </p:spPr>
        <p:txBody>
          <a:bodyPr>
            <a:normAutofit/>
          </a:bodyPr>
          <a:lstStyle/>
          <a:p>
            <a:r>
              <a:rPr lang="en-US" dirty="0"/>
              <a:t>Composite Click Network</a:t>
            </a:r>
          </a:p>
          <a:p>
            <a:r>
              <a:rPr lang="en-US" dirty="0"/>
              <a:t>Leverage Random Walk </a:t>
            </a:r>
            <a:r>
              <a:rPr lang="en-US" sz="1400" dirty="0"/>
              <a:t>[</a:t>
            </a:r>
            <a:r>
              <a:rPr lang="en-US" sz="1400" dirty="0" err="1"/>
              <a:t>Craswell</a:t>
            </a:r>
            <a:r>
              <a:rPr lang="en-US" sz="1400" dirty="0"/>
              <a:t>+, 2007</a:t>
            </a:r>
            <a:r>
              <a:rPr lang="en-US" sz="2000" dirty="0"/>
              <a:t>]</a:t>
            </a:r>
          </a:p>
          <a:p>
            <a:pPr lvl="1"/>
            <a:r>
              <a:rPr lang="en-US" dirty="0"/>
              <a:t>Treat a query (</a:t>
            </a:r>
            <a:r>
              <a:rPr lang="en-US" dirty="0" err="1"/>
              <a:t>eg</a:t>
            </a:r>
            <a:r>
              <a:rPr lang="en-US" dirty="0"/>
              <a:t> Q4) as a source node</a:t>
            </a:r>
          </a:p>
          <a:p>
            <a:pPr lvl="1"/>
            <a:r>
              <a:rPr lang="en-US" dirty="0"/>
              <a:t>Items as sink nodes</a:t>
            </a:r>
          </a:p>
          <a:p>
            <a:pPr lvl="1"/>
            <a:r>
              <a:rPr lang="en-US" dirty="0"/>
              <a:t>Start multiple random walks from Q4</a:t>
            </a:r>
          </a:p>
          <a:p>
            <a:pPr lvl="1"/>
            <a:r>
              <a:rPr lang="en-US" dirty="0"/>
              <a:t>Recommend the products where most of the random walks end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359140" y="3139127"/>
            <a:ext cx="386079" cy="376234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721864" y="4255032"/>
            <a:ext cx="392548" cy="361379"/>
          </a:xfrm>
          <a:prstGeom prst="ellipse">
            <a:avLst/>
          </a:prstGeom>
          <a:solidFill>
            <a:schemeClr val="accent3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38204" y="3562636"/>
            <a:ext cx="361380" cy="361379"/>
          </a:xfrm>
          <a:prstGeom prst="ellipse">
            <a:avLst/>
          </a:prstGeom>
          <a:solidFill>
            <a:schemeClr val="accent3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98041" y="4247160"/>
            <a:ext cx="361380" cy="361379"/>
          </a:xfrm>
          <a:prstGeom prst="ellipse">
            <a:avLst/>
          </a:prstGeom>
          <a:solidFill>
            <a:schemeClr val="accent3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94203" y="324511"/>
            <a:ext cx="1464047" cy="830997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Details in the paper</a:t>
            </a:r>
          </a:p>
        </p:txBody>
      </p:sp>
      <p:sp>
        <p:nvSpPr>
          <p:cNvPr id="22" name="Oval 21"/>
          <p:cNvSpPr/>
          <p:nvPr/>
        </p:nvSpPr>
        <p:spPr>
          <a:xfrm>
            <a:off x="7240228" y="3139127"/>
            <a:ext cx="386079" cy="376234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42236" y="2203870"/>
            <a:ext cx="386079" cy="376234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22" idx="6"/>
          </p:cNvCxnSpPr>
          <p:nvPr/>
        </p:nvCxnSpPr>
        <p:spPr>
          <a:xfrm flipH="1">
            <a:off x="7626307" y="3327244"/>
            <a:ext cx="73283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1"/>
            <a:endCxn id="23" idx="5"/>
          </p:cNvCxnSpPr>
          <p:nvPr/>
        </p:nvCxnSpPr>
        <p:spPr>
          <a:xfrm flipH="1" flipV="1">
            <a:off x="6471775" y="2525006"/>
            <a:ext cx="824993" cy="6692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5"/>
            <a:endCxn id="15" idx="0"/>
          </p:cNvCxnSpPr>
          <p:nvPr/>
        </p:nvCxnSpPr>
        <p:spPr>
          <a:xfrm>
            <a:off x="7569767" y="3460263"/>
            <a:ext cx="1348371" cy="7947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5"/>
            <a:endCxn id="17" idx="1"/>
          </p:cNvCxnSpPr>
          <p:nvPr/>
        </p:nvCxnSpPr>
        <p:spPr>
          <a:xfrm>
            <a:off x="7569767" y="3460263"/>
            <a:ext cx="581197" cy="8398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4"/>
            <a:endCxn id="16" idx="0"/>
          </p:cNvCxnSpPr>
          <p:nvPr/>
        </p:nvCxnSpPr>
        <p:spPr>
          <a:xfrm flipH="1">
            <a:off x="6318894" y="2580104"/>
            <a:ext cx="16382" cy="9825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8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6" y="1345096"/>
            <a:ext cx="4101608" cy="4936434"/>
          </a:xfrm>
        </p:spPr>
        <p:txBody>
          <a:bodyPr/>
          <a:lstStyle/>
          <a:p>
            <a:r>
              <a:rPr lang="en-US" b="1" dirty="0"/>
              <a:t>Experiment</a:t>
            </a:r>
          </a:p>
          <a:p>
            <a:pPr lvl="1"/>
            <a:r>
              <a:rPr lang="en-US" dirty="0"/>
              <a:t>Implemented and deployed</a:t>
            </a:r>
          </a:p>
          <a:p>
            <a:pPr lvl="1"/>
            <a:r>
              <a:rPr lang="en-US" dirty="0"/>
              <a:t>A/B test</a:t>
            </a:r>
          </a:p>
          <a:p>
            <a:pPr marL="128019" lvl="1" indent="0">
              <a:buNone/>
            </a:pPr>
            <a:endParaRPr lang="en-US" dirty="0"/>
          </a:p>
          <a:p>
            <a:r>
              <a:rPr lang="en-US" b="1" dirty="0"/>
              <a:t>Result</a:t>
            </a:r>
          </a:p>
          <a:p>
            <a:pPr lvl="1"/>
            <a:r>
              <a:rPr lang="en-US" dirty="0"/>
              <a:t>34% improvement in NDGC over current Walmart.com search engine!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879" y="1618231"/>
            <a:ext cx="3131533" cy="301504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359140" y="3139127"/>
            <a:ext cx="386079" cy="376234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721864" y="4255032"/>
            <a:ext cx="392548" cy="361379"/>
          </a:xfrm>
          <a:prstGeom prst="ellipse">
            <a:avLst/>
          </a:prstGeom>
          <a:solidFill>
            <a:schemeClr val="accent3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38204" y="3562636"/>
            <a:ext cx="361380" cy="361379"/>
          </a:xfrm>
          <a:prstGeom prst="ellipse">
            <a:avLst/>
          </a:prstGeom>
          <a:solidFill>
            <a:schemeClr val="accent3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098041" y="4247160"/>
            <a:ext cx="361380" cy="361379"/>
          </a:xfrm>
          <a:prstGeom prst="ellipse">
            <a:avLst/>
          </a:prstGeom>
          <a:solidFill>
            <a:schemeClr val="accent3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40228" y="3139127"/>
            <a:ext cx="386079" cy="376234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42236" y="2203870"/>
            <a:ext cx="386079" cy="376234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endCxn id="23" idx="6"/>
          </p:cNvCxnSpPr>
          <p:nvPr/>
        </p:nvCxnSpPr>
        <p:spPr>
          <a:xfrm flipH="1">
            <a:off x="7626307" y="3327244"/>
            <a:ext cx="73283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1"/>
            <a:endCxn id="24" idx="5"/>
          </p:cNvCxnSpPr>
          <p:nvPr/>
        </p:nvCxnSpPr>
        <p:spPr>
          <a:xfrm flipH="1" flipV="1">
            <a:off x="6471775" y="2525006"/>
            <a:ext cx="824993" cy="6692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5"/>
            <a:endCxn id="20" idx="0"/>
          </p:cNvCxnSpPr>
          <p:nvPr/>
        </p:nvCxnSpPr>
        <p:spPr>
          <a:xfrm>
            <a:off x="7569767" y="3460263"/>
            <a:ext cx="1348371" cy="7947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5"/>
            <a:endCxn id="22" idx="1"/>
          </p:cNvCxnSpPr>
          <p:nvPr/>
        </p:nvCxnSpPr>
        <p:spPr>
          <a:xfrm>
            <a:off x="7569767" y="3460263"/>
            <a:ext cx="581197" cy="8398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4"/>
            <a:endCxn id="21" idx="0"/>
          </p:cNvCxnSpPr>
          <p:nvPr/>
        </p:nvCxnSpPr>
        <p:spPr>
          <a:xfrm flipH="1">
            <a:off x="6318894" y="2580104"/>
            <a:ext cx="16382" cy="9825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Customer Interaction Networks</a:t>
            </a:r>
          </a:p>
          <a:p>
            <a:r>
              <a:rPr lang="en-US" dirty="0"/>
              <a:t>Application 1: Intent Based Query Clustering</a:t>
            </a:r>
          </a:p>
          <a:p>
            <a:r>
              <a:rPr lang="en-US" dirty="0"/>
              <a:t>Application 2: Item Recommendation</a:t>
            </a:r>
          </a:p>
          <a:p>
            <a:r>
              <a:rPr lang="en-US" b="1" dirty="0">
                <a:solidFill>
                  <a:srgbClr val="00B050"/>
                </a:solidFill>
              </a:rPr>
              <a:t>Application 3: Critical Queries</a:t>
            </a:r>
          </a:p>
          <a:p>
            <a:r>
              <a:rPr lang="en-US" dirty="0"/>
              <a:t>Conclusion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6" name="L-Shape 5"/>
          <p:cNvSpPr/>
          <p:nvPr/>
        </p:nvSpPr>
        <p:spPr>
          <a:xfrm rot="18806691">
            <a:off x="889435" y="1353835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8806691">
            <a:off x="889436" y="1948422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8806691">
            <a:off x="889436" y="2500531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8806691">
            <a:off x="896037" y="3052640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37945" y="1345096"/>
            <a:ext cx="4482608" cy="493643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70919" indent="-34290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596649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74295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92583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Queries impact each other</a:t>
            </a:r>
          </a:p>
          <a:p>
            <a:pPr lvl="1"/>
            <a:r>
              <a:rPr lang="en-US" dirty="0"/>
              <a:t>Engagement data from one can be used for another</a:t>
            </a:r>
          </a:p>
          <a:p>
            <a:r>
              <a:rPr lang="en-US" dirty="0"/>
              <a:t>A natural question</a:t>
            </a:r>
          </a:p>
          <a:p>
            <a:pPr lvl="1"/>
            <a:r>
              <a:rPr lang="en-US" dirty="0"/>
              <a:t>Which queries have the highest cumulative impact on others?</a:t>
            </a:r>
          </a:p>
          <a:p>
            <a:r>
              <a:rPr lang="en-US" dirty="0"/>
              <a:t>Critical Queries </a:t>
            </a:r>
          </a:p>
          <a:p>
            <a:pPr lvl="1"/>
            <a:r>
              <a:rPr lang="en-US" dirty="0"/>
              <a:t>Meaningful representatives</a:t>
            </a:r>
          </a:p>
          <a:p>
            <a:pPr lvl="1"/>
            <a:r>
              <a:rPr lang="en-US" dirty="0"/>
              <a:t>Improve other queries</a:t>
            </a:r>
          </a:p>
          <a:p>
            <a:pPr lvl="1"/>
            <a:r>
              <a:rPr lang="en-US" dirty="0"/>
              <a:t>Measure state of the search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096" y="241108"/>
            <a:ext cx="809015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 cap="all" spc="1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Reminder: critical queries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770211" y="0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1BE169-5F33-4002-A332-9BF0EA1EAB5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373440" y="1344682"/>
            <a:ext cx="11955" cy="46567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46939" y="1696699"/>
            <a:ext cx="1053494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‘‘iPhone’’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3692" y="2845839"/>
            <a:ext cx="1002197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‘‘Phone’’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31106" y="2848577"/>
            <a:ext cx="885160" cy="385428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149354" y="3388231"/>
            <a:ext cx="227500" cy="548469"/>
          </a:xfrm>
          <a:prstGeom prst="down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290" y="4042483"/>
            <a:ext cx="835527" cy="15097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848" y="4042483"/>
            <a:ext cx="759127" cy="1454536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>
          <a:xfrm>
            <a:off x="7149354" y="2220257"/>
            <a:ext cx="227500" cy="548469"/>
          </a:xfrm>
          <a:prstGeom prst="down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4998975" cy="4936434"/>
          </a:xfrm>
        </p:spPr>
        <p:txBody>
          <a:bodyPr>
            <a:normAutofit/>
          </a:bodyPr>
          <a:lstStyle/>
          <a:p>
            <a:r>
              <a:rPr lang="en-US" b="1" dirty="0"/>
              <a:t>Given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 Query Reformulation Network G(V, E)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An Integer k</a:t>
            </a:r>
          </a:p>
          <a:p>
            <a:r>
              <a:rPr lang="en-US" b="1" dirty="0"/>
              <a:t>Find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 set </a:t>
            </a:r>
            <a:r>
              <a:rPr lang="en-US" i="1" dirty="0">
                <a:solidFill>
                  <a:srgbClr val="00B050"/>
                </a:solidFill>
              </a:rPr>
              <a:t>T</a:t>
            </a:r>
            <a:r>
              <a:rPr lang="en-US" dirty="0">
                <a:solidFill>
                  <a:srgbClr val="00B050"/>
                </a:solidFill>
              </a:rPr>
              <a:t> of k nodes</a:t>
            </a:r>
          </a:p>
          <a:p>
            <a:r>
              <a:rPr lang="en-US" b="1" dirty="0"/>
              <a:t>Such that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The nodes in T have the highest cumulative impact on other queries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75" y="2784913"/>
            <a:ext cx="2895855" cy="1462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6730" y="2086638"/>
            <a:ext cx="2890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Query Reformulation</a:t>
            </a:r>
          </a:p>
          <a:p>
            <a:pPr algn="ctr"/>
            <a:r>
              <a:rPr lang="en-US" sz="2400" b="1" dirty="0"/>
              <a:t> Network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6035040" y="1493520"/>
            <a:ext cx="26889" cy="394862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8976" y="5591287"/>
            <a:ext cx="544114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to model the impact of queries?</a:t>
            </a:r>
          </a:p>
        </p:txBody>
      </p:sp>
    </p:spTree>
    <p:extLst>
      <p:ext uri="{BB962C8B-B14F-4D97-AF65-F5344CB8AC3E}">
        <p14:creationId xmlns:p14="http://schemas.microsoft.com/office/powerpoint/2010/main" val="325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tp://www.logicbroker.com/wp-content/uploads/2013/12/Ecommerce-design-tips-to-av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9" y="668406"/>
            <a:ext cx="1521784" cy="15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4" y="2584307"/>
            <a:ext cx="7935569" cy="187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Idea: model user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9578"/>
            <a:ext cx="8020305" cy="4936434"/>
          </a:xfrm>
        </p:spPr>
        <p:txBody>
          <a:bodyPr/>
          <a:lstStyle/>
          <a:p>
            <a:r>
              <a:rPr lang="en-US" dirty="0"/>
              <a:t>RUN (randomized user navigation) model</a:t>
            </a:r>
          </a:p>
          <a:p>
            <a:pPr marL="0" indent="0">
              <a:buNone/>
            </a:pPr>
            <a:r>
              <a:rPr lang="en-US" dirty="0"/>
              <a:t> Starts from arbitrary Node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61" y="4633770"/>
            <a:ext cx="2689402" cy="135814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70" y="4765350"/>
            <a:ext cx="417979" cy="122667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996430" y="4914053"/>
            <a:ext cx="679805" cy="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35050" y="4733364"/>
            <a:ext cx="361380" cy="361379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76235" y="4733364"/>
            <a:ext cx="361380" cy="361379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037615" y="4907798"/>
            <a:ext cx="695750" cy="145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717420" y="4733364"/>
            <a:ext cx="361380" cy="361379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  <a:endCxn id="19" idx="7"/>
          </p:cNvCxnSpPr>
          <p:nvPr/>
        </p:nvCxnSpPr>
        <p:spPr>
          <a:xfrm flipH="1">
            <a:off x="3983085" y="5041820"/>
            <a:ext cx="787258" cy="6116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65258" y="5600588"/>
            <a:ext cx="372357" cy="361379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141180" y="5187559"/>
            <a:ext cx="189122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Reformulation Log:</a:t>
            </a:r>
          </a:p>
          <a:p>
            <a:r>
              <a:rPr lang="en-US" dirty="0"/>
              <a:t>Q1, Q2, Q3, Q5</a:t>
            </a:r>
          </a:p>
        </p:txBody>
      </p:sp>
    </p:spTree>
    <p:extLst>
      <p:ext uri="{BB962C8B-B14F-4D97-AF65-F5344CB8AC3E}">
        <p14:creationId xmlns:p14="http://schemas.microsoft.com/office/powerpoint/2010/main" val="125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9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9" y="3285815"/>
            <a:ext cx="8272062" cy="2108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𝑻</m:t>
                        </m:r>
                      </m:e>
                    </m:d>
                    <m:r>
                      <a:rPr lang="en-U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  <a:ea typeface="Times New Roman" charset="0"/>
                    <a:cs typeface="Times New Roman" charset="0"/>
                  </a:rPr>
                  <a:t> the expected number of times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  <a:ea typeface="Times New Roman" charset="0"/>
                    <a:cs typeface="Times New Roman" charset="0"/>
                  </a:rPr>
                  <a:t> appear in reformulation path according to RUN model. </a:t>
                </a:r>
                <a:endParaRPr lang="en-US" dirty="0"/>
              </a:p>
              <a:p>
                <a:endParaRPr lang="en-US" b="1" dirty="0">
                  <a:solidFill>
                    <a:sysClr val="windowText" lastClr="00000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4936" y="5489386"/>
            <a:ext cx="149647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NP-Hard </a:t>
            </a:r>
          </a:p>
        </p:txBody>
      </p:sp>
    </p:spTree>
    <p:extLst>
      <p:ext uri="{BB962C8B-B14F-4D97-AF65-F5344CB8AC3E}">
        <p14:creationId xmlns:p14="http://schemas.microsoft.com/office/powerpoint/2010/main" val="3552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27661"/>
            <a:ext cx="8090154" cy="914400"/>
          </a:xfrm>
        </p:spPr>
        <p:txBody>
          <a:bodyPr/>
          <a:lstStyle/>
          <a:p>
            <a:r>
              <a:rPr lang="en-US" dirty="0"/>
              <a:t>Our Method: </a:t>
            </a:r>
            <a:r>
              <a:rPr lang="en-US" dirty="0" err="1"/>
              <a:t>C</a:t>
            </a:r>
            <a:r>
              <a:rPr lang="en-US" sz="3600" dirty="0" err="1"/>
              <a:t>ritical</a:t>
            </a:r>
            <a:r>
              <a:rPr lang="en-US" dirty="0" err="1"/>
              <a:t>Q</a:t>
            </a:r>
            <a:r>
              <a:rPr lang="en-US" sz="3600" dirty="0" err="1"/>
              <a:t>ueries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ysClr val="windowText" lastClr="000000"/>
                    </a:solidFill>
                    <a:ea typeface="Times New Roman" charset="0"/>
                    <a:cs typeface="Times New Roman" charset="0"/>
                  </a:rPr>
                  <a:t>Lemma1: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is submodular and monotonous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Greedy algorithm which adds new element at each step which maximizes marginal gain has (1-1/e) approximation </a:t>
                </a:r>
                <a:r>
                  <a:rPr lang="en-US" sz="1400" dirty="0"/>
                  <a:t>[</a:t>
                </a:r>
                <a:r>
                  <a:rPr lang="en-US" sz="1400" dirty="0" err="1"/>
                  <a:t>Nemhauser</a:t>
                </a:r>
                <a:r>
                  <a:rPr lang="en-US" sz="1400" dirty="0"/>
                  <a:t>+, 1978]</a:t>
                </a:r>
              </a:p>
              <a:p>
                <a:pPr lvl="1"/>
                <a:r>
                  <a:rPr lang="en-US" dirty="0"/>
                  <a:t>Speed up: Sampling technique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00" t="-2225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2050" name="Picture 2" descr="http://latex2png.com/output/latex_c2eb57b80cd2597ee5434cb36d1b66a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2" y="1985382"/>
            <a:ext cx="6188076" cy="3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280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 can leverage many methods/definitions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Most Frequent Queries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Queries Appearing in Most Sessions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Queries with highest PageRank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Queries with highest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1: Intent Based Query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4482608" cy="4936434"/>
          </a:xfrm>
        </p:spPr>
        <p:txBody>
          <a:bodyPr>
            <a:normAutofit/>
          </a:bodyPr>
          <a:lstStyle/>
          <a:p>
            <a:r>
              <a:rPr lang="en-US" dirty="0"/>
              <a:t>Important to group queries with similar intents </a:t>
            </a:r>
          </a:p>
          <a:p>
            <a:pPr lvl="1"/>
            <a:r>
              <a:rPr lang="en-US" dirty="0"/>
              <a:t>Improve search results</a:t>
            </a:r>
          </a:p>
          <a:p>
            <a:pPr marL="128019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 natural question</a:t>
            </a:r>
          </a:p>
          <a:p>
            <a:pPr lvl="1"/>
            <a:r>
              <a:rPr lang="en-US" dirty="0"/>
              <a:t>How to group queries with the same intents?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73440" y="1344682"/>
            <a:ext cx="11955" cy="46567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57908" y="3867202"/>
            <a:ext cx="343472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“Phone” “Mobile” “TV” “Television”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3168" y="4677744"/>
            <a:ext cx="176760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“TV” “Television”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3168" y="5138518"/>
            <a:ext cx="1851789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“Phone” “Mobile”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7373469" y="4289612"/>
            <a:ext cx="237565" cy="318247"/>
          </a:xfrm>
          <a:prstGeom prst="down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ttp://www.logicbroker.com/wp-content/uploads/2013/12/Ecommerce-design-tips-to-av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47" y="1163846"/>
            <a:ext cx="2369410" cy="23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Evaluation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5024693" cy="4936434"/>
          </a:xfrm>
        </p:spPr>
        <p:txBody>
          <a:bodyPr/>
          <a:lstStyle/>
          <a:p>
            <a:r>
              <a:rPr lang="en-US" b="1" dirty="0" err="1"/>
              <a:t>INFluenced</a:t>
            </a:r>
            <a:r>
              <a:rPr lang="en-US" b="1" dirty="0"/>
              <a:t> Queries (</a:t>
            </a:r>
            <a:r>
              <a:rPr lang="en-US" b="1" dirty="0" err="1"/>
              <a:t>InfQ</a:t>
            </a:r>
            <a:r>
              <a:rPr lang="en-US" b="1" dirty="0"/>
              <a:t>): </a:t>
            </a:r>
          </a:p>
          <a:p>
            <a:pPr lvl="1"/>
            <a:r>
              <a:rPr lang="en-US" b="1" dirty="0"/>
              <a:t>Number</a:t>
            </a:r>
            <a:r>
              <a:rPr lang="en-US" dirty="0"/>
              <a:t> of </a:t>
            </a:r>
            <a:r>
              <a:rPr lang="en-US" b="1" dirty="0"/>
              <a:t>related</a:t>
            </a:r>
            <a:r>
              <a:rPr lang="en-US" dirty="0"/>
              <a:t> </a:t>
            </a:r>
            <a:r>
              <a:rPr lang="en-US" b="1" dirty="0"/>
              <a:t>queries</a:t>
            </a:r>
            <a:r>
              <a:rPr lang="en-US" dirty="0"/>
              <a:t> within some radius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Sum of related Items (</a:t>
            </a:r>
            <a:r>
              <a:rPr lang="en-US" b="1" dirty="0" err="1"/>
              <a:t>SumI</a:t>
            </a:r>
            <a:r>
              <a:rPr lang="en-US" b="1" dirty="0"/>
              <a:t>)</a:t>
            </a:r>
          </a:p>
          <a:p>
            <a:pPr lvl="1"/>
            <a:r>
              <a:rPr lang="en-US" b="1" dirty="0"/>
              <a:t>Number</a:t>
            </a:r>
            <a:r>
              <a:rPr lang="en-US" dirty="0"/>
              <a:t> of </a:t>
            </a:r>
            <a:r>
              <a:rPr lang="en-US" b="1" dirty="0"/>
              <a:t>related</a:t>
            </a:r>
            <a:r>
              <a:rPr lang="en-US" dirty="0"/>
              <a:t> </a:t>
            </a:r>
            <a:r>
              <a:rPr lang="en-US" b="1" dirty="0"/>
              <a:t>items</a:t>
            </a:r>
            <a:r>
              <a:rPr lang="en-US" dirty="0"/>
              <a:t> shared with other queries within some radius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34" y="1247656"/>
            <a:ext cx="2689402" cy="1358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94" y="1351385"/>
            <a:ext cx="427432" cy="12544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80330" y="1341108"/>
            <a:ext cx="361380" cy="361379"/>
          </a:xfrm>
          <a:prstGeom prst="ellipse">
            <a:avLst/>
          </a:prstGeom>
          <a:solidFill>
            <a:srgbClr val="0070C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30193" y="1341111"/>
            <a:ext cx="361380" cy="361379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50337" y="1344788"/>
            <a:ext cx="361380" cy="361379"/>
          </a:xfrm>
          <a:prstGeom prst="ellipse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17066" y="2216319"/>
            <a:ext cx="361380" cy="361379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675420" y="1333267"/>
            <a:ext cx="361380" cy="361379"/>
          </a:xfrm>
          <a:prstGeom prst="ellipse">
            <a:avLst/>
          </a:prstGeom>
          <a:solidFill>
            <a:srgbClr val="FFFF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06866" y="2144434"/>
            <a:ext cx="490247" cy="460390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94039" y="2163533"/>
            <a:ext cx="490247" cy="460390"/>
          </a:xfrm>
          <a:prstGeom prst="rect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41710" y="2642733"/>
                <a:ext cx="10038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𝐼𝑛𝑓𝑄</m:t>
                      </m:r>
                      <m:r>
                        <a:rPr lang="en-US" b="0" i="1" smtClean="0">
                          <a:latin typeface="Cambria Math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710" y="2642733"/>
                <a:ext cx="1003801" cy="276999"/>
              </a:xfrm>
              <a:prstGeom prst="rect">
                <a:avLst/>
              </a:prstGeom>
              <a:blipFill>
                <a:blip r:embed="rId5"/>
                <a:stretch>
                  <a:fillRect l="-7317" t="-4444" r="-487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34" y="3967058"/>
            <a:ext cx="2689402" cy="13581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94" y="4070787"/>
            <a:ext cx="427432" cy="125442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080330" y="4060510"/>
            <a:ext cx="361380" cy="361379"/>
          </a:xfrm>
          <a:prstGeom prst="ellipse">
            <a:avLst/>
          </a:prstGeom>
          <a:solidFill>
            <a:srgbClr val="0070C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30193" y="4060513"/>
            <a:ext cx="361380" cy="361379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47490" y="4063128"/>
            <a:ext cx="361380" cy="361379"/>
          </a:xfrm>
          <a:prstGeom prst="ellipse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30193" y="4951881"/>
            <a:ext cx="361380" cy="361379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75420" y="4052669"/>
            <a:ext cx="361380" cy="361379"/>
          </a:xfrm>
          <a:prstGeom prst="ellipse">
            <a:avLst/>
          </a:prstGeom>
          <a:solidFill>
            <a:srgbClr val="FFFF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06866" y="4863836"/>
            <a:ext cx="490247" cy="460390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94039" y="4882935"/>
            <a:ext cx="490247" cy="460390"/>
          </a:xfrm>
          <a:prstGeom prst="rect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24589" y="5355246"/>
                <a:ext cx="1038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𝑆𝑢𝑚𝐼</m:t>
                      </m:r>
                      <m:r>
                        <a:rPr lang="en-US" b="0" i="1" smtClean="0">
                          <a:latin typeface="Cambria Math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89" y="5355246"/>
                <a:ext cx="1038041" cy="276999"/>
              </a:xfrm>
              <a:prstGeom prst="rect">
                <a:avLst/>
              </a:prstGeom>
              <a:blipFill>
                <a:blip r:embed="rId7"/>
                <a:stretch>
                  <a:fillRect l="-4706" r="-470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60200" y="46253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50582" y="429252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Oval 31"/>
          <p:cNvSpPr/>
          <p:nvPr/>
        </p:nvSpPr>
        <p:spPr>
          <a:xfrm rot="18660904">
            <a:off x="6799044" y="1476798"/>
            <a:ext cx="2088759" cy="14038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8660904">
            <a:off x="6738400" y="4169992"/>
            <a:ext cx="2088759" cy="14038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67" y="1155505"/>
            <a:ext cx="4684960" cy="3513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76055" y="5078491"/>
                <a:ext cx="4333293" cy="95410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B050"/>
                    </a:solidFill>
                  </a:rPr>
                  <a:t>Our method maximizes objective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055" y="5078491"/>
                <a:ext cx="4333293" cy="954107"/>
              </a:xfrm>
              <a:prstGeom prst="rect">
                <a:avLst/>
              </a:prstGeom>
              <a:blipFill>
                <a:blip r:embed="rId3"/>
                <a:stretch>
                  <a:fillRect t="-4294" b="-1411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52373" y="3840852"/>
            <a:ext cx="115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is better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96939" y="3526034"/>
            <a:ext cx="0" cy="923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991" y="1189575"/>
            <a:ext cx="2302947" cy="3454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Usability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29105" y="5078491"/>
            <a:ext cx="550436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Our method has the best usability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373" y="3840852"/>
            <a:ext cx="115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is better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96939" y="3526034"/>
            <a:ext cx="0" cy="923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556" y="1191165"/>
            <a:ext cx="2309080" cy="3452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87" y="1315839"/>
            <a:ext cx="514677" cy="6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Customer Interaction Networks</a:t>
            </a:r>
          </a:p>
          <a:p>
            <a:r>
              <a:rPr lang="en-US" dirty="0"/>
              <a:t>Application 1: Intent Based Query Clustering</a:t>
            </a:r>
          </a:p>
          <a:p>
            <a:r>
              <a:rPr lang="en-US" dirty="0"/>
              <a:t>Application 2: Item Recommendation</a:t>
            </a:r>
          </a:p>
          <a:p>
            <a:r>
              <a:rPr lang="en-US" b="0" dirty="0"/>
              <a:t>Application 3: Critical Queries</a:t>
            </a:r>
          </a:p>
          <a:p>
            <a:r>
              <a:rPr lang="en-US" b="1" dirty="0">
                <a:solidFill>
                  <a:srgbClr val="00B050"/>
                </a:solidFill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6" name="L-Shape 5"/>
          <p:cNvSpPr/>
          <p:nvPr/>
        </p:nvSpPr>
        <p:spPr>
          <a:xfrm rot="18806691">
            <a:off x="889435" y="1353835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8806691">
            <a:off x="889436" y="1948422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8806691">
            <a:off x="889436" y="2500531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8806691">
            <a:off x="896037" y="3052640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8806691">
            <a:off x="896038" y="3619421"/>
            <a:ext cx="388486" cy="178785"/>
          </a:xfrm>
          <a:prstGeom prst="corner">
            <a:avLst>
              <a:gd name="adj1" fmla="val 38247"/>
              <a:gd name="adj2" fmla="val 309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5189283" cy="493643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CINs are useful</a:t>
            </a:r>
          </a:p>
          <a:p>
            <a:pPr lvl="1"/>
            <a:r>
              <a:rPr lang="en-US" dirty="0"/>
              <a:t>They have useful properties</a:t>
            </a:r>
          </a:p>
          <a:p>
            <a:pPr lvl="1"/>
            <a:r>
              <a:rPr lang="en-US" dirty="0"/>
              <a:t>A1: Intent Based Query Clustering</a:t>
            </a:r>
          </a:p>
          <a:p>
            <a:pPr lvl="1"/>
            <a:r>
              <a:rPr lang="en-US" dirty="0"/>
              <a:t>A2: Item Recommendation</a:t>
            </a:r>
          </a:p>
          <a:p>
            <a:pPr lvl="1"/>
            <a:r>
              <a:rPr lang="en-US" dirty="0"/>
              <a:t>A3: Critical Queries</a:t>
            </a:r>
          </a:p>
          <a:p>
            <a:r>
              <a:rPr lang="en-US" b="1" dirty="0"/>
              <a:t>Formulation and Methods</a:t>
            </a:r>
          </a:p>
          <a:p>
            <a:pPr lvl="1"/>
            <a:r>
              <a:rPr lang="en-US" dirty="0"/>
              <a:t>exploit CINs properties</a:t>
            </a:r>
          </a:p>
          <a:p>
            <a:pPr lvl="1"/>
            <a:r>
              <a:rPr lang="en-US" dirty="0"/>
              <a:t>scalable</a:t>
            </a:r>
          </a:p>
          <a:p>
            <a:r>
              <a:rPr lang="en-US" b="1" dirty="0"/>
              <a:t>Future Work</a:t>
            </a:r>
          </a:p>
          <a:p>
            <a:pPr lvl="1"/>
            <a:r>
              <a:rPr lang="en-US" dirty="0"/>
              <a:t>Add content</a:t>
            </a:r>
          </a:p>
          <a:p>
            <a:pPr lvl="1"/>
            <a:r>
              <a:rPr lang="en-US" dirty="0"/>
              <a:t>Add query attributes</a:t>
            </a:r>
          </a:p>
          <a:p>
            <a:pPr lvl="1"/>
            <a:r>
              <a:rPr lang="en-US" dirty="0"/>
              <a:t>Other applications like type-ahead, query curation, and so 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89" y="1744111"/>
            <a:ext cx="2045797" cy="1033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0064" y="3065195"/>
            <a:ext cx="282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Item Click Network</a:t>
            </a:r>
          </a:p>
        </p:txBody>
      </p:sp>
      <p:pic>
        <p:nvPicPr>
          <p:cNvPr id="8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95" y="3434218"/>
            <a:ext cx="1909485" cy="999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2340" y="4711019"/>
            <a:ext cx="282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Cover Network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98" y="5084534"/>
            <a:ext cx="1959021" cy="10055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51827" y="1060655"/>
            <a:ext cx="2890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Query Reformulation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149147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57" y="1866627"/>
            <a:ext cx="994149" cy="1035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27" y="4624635"/>
            <a:ext cx="2045797" cy="1033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2646621" y="4872395"/>
            <a:ext cx="530532" cy="458151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0" y="4592962"/>
            <a:ext cx="2229839" cy="129059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816454" y="4010635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CINs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9990" y="4026069"/>
            <a:ext cx="2261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Engagement log</a:t>
            </a:r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Adhikari, </a:t>
            </a:r>
            <a:r>
              <a:rPr lang="en-US" dirty="0" err="1"/>
              <a:t>Sondhi</a:t>
            </a:r>
            <a:r>
              <a:rPr lang="en-US" dirty="0"/>
              <a:t>, Zhang, Sharma, Prakash</a:t>
            </a:r>
          </a:p>
        </p:txBody>
      </p:sp>
      <p:pic>
        <p:nvPicPr>
          <p:cNvPr id="20" name="Picture 2" descr="http://people.cs.vt.edu/~badityap/badityap-portrai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74" y="1872430"/>
            <a:ext cx="810980" cy="10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60" y="1866626"/>
            <a:ext cx="1033698" cy="1033698"/>
          </a:xfrm>
          <a:prstGeom prst="rect">
            <a:avLst/>
          </a:prstGeom>
        </p:spPr>
      </p:pic>
      <p:pic>
        <p:nvPicPr>
          <p:cNvPr id="1026" name="Picture 2" descr="http://people.cs.vt.edu/~badityap/epidamik/bija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0" y="1866626"/>
            <a:ext cx="893685" cy="99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113" y="2913383"/>
            <a:ext cx="632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Bijaya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70209" y="2910452"/>
            <a:ext cx="767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Parikshit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84969" y="2910452"/>
            <a:ext cx="682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Wenke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54948" y="2904204"/>
            <a:ext cx="663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Aditya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6" y="3186851"/>
            <a:ext cx="2195355" cy="110865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 rot="19045029">
            <a:off x="6375015" y="3355121"/>
            <a:ext cx="1575436" cy="1088344"/>
          </a:xfrm>
          <a:prstGeom prst="ellipse">
            <a:avLst/>
          </a:prstGeom>
          <a:solidFill>
            <a:srgbClr val="00B0F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612144" y="3186851"/>
            <a:ext cx="1351185" cy="487523"/>
          </a:xfrm>
          <a:prstGeom prst="ellipse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8664" y="3149983"/>
            <a:ext cx="91353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52" y="4577037"/>
            <a:ext cx="2058147" cy="103936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833493" y="5300453"/>
            <a:ext cx="304005" cy="356035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50860" y="4649267"/>
            <a:ext cx="284552" cy="271170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648603" y="5325082"/>
            <a:ext cx="284552" cy="271170"/>
          </a:xfrm>
          <a:prstGeom prst="ellipse">
            <a:avLst/>
          </a:prstGeom>
          <a:solidFill>
            <a:srgbClr val="FFFF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52904" y="4649267"/>
            <a:ext cx="284552" cy="271170"/>
          </a:xfrm>
          <a:prstGeom prst="ellipse">
            <a:avLst/>
          </a:prstGeom>
          <a:solidFill>
            <a:srgbClr val="00B0F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54948" y="4649267"/>
            <a:ext cx="284552" cy="271170"/>
          </a:xfrm>
          <a:prstGeom prst="ellipse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801485" y="3186851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Query</a:t>
            </a:r>
          </a:p>
          <a:p>
            <a:r>
              <a:rPr lang="en-US" sz="2400" b="1" dirty="0"/>
              <a:t>Clustering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54996" y="4673683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Critical</a:t>
            </a:r>
          </a:p>
          <a:p>
            <a:r>
              <a:rPr lang="en-US" sz="2400" b="1" dirty="0"/>
              <a:t>Queries</a:t>
            </a:r>
          </a:p>
        </p:txBody>
      </p:sp>
      <p:sp>
        <p:nvSpPr>
          <p:cNvPr id="54" name="Right Arrow 53"/>
          <p:cNvSpPr/>
          <p:nvPr/>
        </p:nvSpPr>
        <p:spPr>
          <a:xfrm rot="19809867">
            <a:off x="5018308" y="4541540"/>
            <a:ext cx="1245839" cy="114994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1747349">
            <a:off x="5052890" y="5376466"/>
            <a:ext cx="1245839" cy="114994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762994" y="564592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pic>
        <p:nvPicPr>
          <p:cNvPr id="33" name="Picture 2" descr="http://t0.gstatic.com/images?q=tbn:ANd9GcQpH156shFzSx1HmAKxsBrk_sUtGWXvGLHm6T2QYpOnRxkrEmDtw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57025" y="1700294"/>
            <a:ext cx="604785" cy="604785"/>
          </a:xfrm>
          <a:prstGeom prst="rect">
            <a:avLst/>
          </a:prstGeom>
          <a:noFill/>
        </p:spPr>
      </p:pic>
      <p:sp>
        <p:nvSpPr>
          <p:cNvPr id="34" name="Content Placeholder 2"/>
          <p:cNvSpPr>
            <a:spLocks noGrp="1"/>
          </p:cNvSpPr>
          <p:nvPr/>
        </p:nvSpPr>
        <p:spPr>
          <a:xfrm>
            <a:off x="7648603" y="805456"/>
            <a:ext cx="2103806" cy="82474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</a:p>
        </p:txBody>
      </p:sp>
      <p:pic>
        <p:nvPicPr>
          <p:cNvPr id="35" name="Picture 2" descr="Image result for ORN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85" y="2419772"/>
            <a:ext cx="1223777" cy="6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10" y="1866626"/>
            <a:ext cx="840719" cy="103369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27176" y="2904204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Mohit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9491" y="1240360"/>
            <a:ext cx="5150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14"/>
              </a:rPr>
              <a:t>Slides: http://people.cs.vt.edu/~bijaya/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21973" y="5962385"/>
            <a:ext cx="440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Walmart Labs is hiring @ job fair!</a:t>
            </a:r>
          </a:p>
        </p:txBody>
      </p:sp>
    </p:spTree>
    <p:extLst>
      <p:ext uri="{BB962C8B-B14F-4D97-AF65-F5344CB8AC3E}">
        <p14:creationId xmlns:p14="http://schemas.microsoft.com/office/powerpoint/2010/main" val="38952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2: item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4482608" cy="4936434"/>
          </a:xfrm>
        </p:spPr>
        <p:txBody>
          <a:bodyPr>
            <a:normAutofit/>
          </a:bodyPr>
          <a:lstStyle/>
          <a:p>
            <a:r>
              <a:rPr lang="en-US" dirty="0"/>
              <a:t>Many queries have little/no engagement data</a:t>
            </a:r>
          </a:p>
          <a:p>
            <a:pPr lvl="1"/>
            <a:r>
              <a:rPr lang="en-US" dirty="0"/>
              <a:t>``rare’’ queries</a:t>
            </a:r>
          </a:p>
          <a:p>
            <a:pPr marL="128019" lvl="1" indent="0">
              <a:buNone/>
            </a:pPr>
            <a:endParaRPr lang="en-US" dirty="0"/>
          </a:p>
          <a:p>
            <a:pPr marL="128019" lvl="1" indent="0">
              <a:buNone/>
            </a:pPr>
            <a:endParaRPr lang="en-US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How to recommend items for such queries?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73440" y="1344682"/>
            <a:ext cx="11955" cy="46567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29343" y="1516094"/>
            <a:ext cx="206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“unicorn”</a:t>
            </a:r>
            <a:endParaRPr lang="en-US" b="1" dirty="0"/>
          </a:p>
        </p:txBody>
      </p:sp>
      <p:sp>
        <p:nvSpPr>
          <p:cNvPr id="20" name="Down Arrow 19"/>
          <p:cNvSpPr/>
          <p:nvPr/>
        </p:nvSpPr>
        <p:spPr>
          <a:xfrm>
            <a:off x="7023847" y="2251267"/>
            <a:ext cx="305874" cy="543487"/>
          </a:xfrm>
          <a:prstGeom prst="down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Image result for unicorn toys wal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14" y="2974603"/>
            <a:ext cx="2045260" cy="20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3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37945" y="1345096"/>
            <a:ext cx="4482608" cy="493643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70919" indent="-34290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596649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74295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92583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Queries impact each other</a:t>
            </a:r>
          </a:p>
          <a:p>
            <a:pPr lvl="1"/>
            <a:r>
              <a:rPr lang="en-US" dirty="0"/>
              <a:t>Engagement data from one can be used for another</a:t>
            </a:r>
          </a:p>
          <a:p>
            <a:r>
              <a:rPr lang="en-US" dirty="0"/>
              <a:t>A natural question</a:t>
            </a:r>
          </a:p>
          <a:p>
            <a:pPr lvl="1"/>
            <a:r>
              <a:rPr lang="en-US" dirty="0"/>
              <a:t>Which queries have the highest cumulative impact on others?</a:t>
            </a:r>
          </a:p>
          <a:p>
            <a:r>
              <a:rPr lang="en-US" dirty="0"/>
              <a:t>Critical Queries </a:t>
            </a:r>
          </a:p>
          <a:p>
            <a:pPr lvl="1"/>
            <a:r>
              <a:rPr lang="en-US" dirty="0"/>
              <a:t>Meaningful representatives</a:t>
            </a:r>
          </a:p>
          <a:p>
            <a:pPr lvl="1"/>
            <a:r>
              <a:rPr lang="en-US" dirty="0"/>
              <a:t>Improve other queries</a:t>
            </a:r>
          </a:p>
          <a:p>
            <a:pPr lvl="1"/>
            <a:r>
              <a:rPr lang="en-US" dirty="0"/>
              <a:t>Measure state of the search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096" y="241108"/>
            <a:ext cx="809015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 cap="all" spc="1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Application 3: critical queries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770211" y="0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1BE169-5F33-4002-A332-9BF0EA1EAB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373440" y="1344682"/>
            <a:ext cx="11955" cy="46567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46939" y="1696699"/>
            <a:ext cx="1053494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‘‘iPhone’’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3692" y="2845839"/>
            <a:ext cx="1002197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‘‘Phone’’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31106" y="2848577"/>
            <a:ext cx="885160" cy="385428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149354" y="3388231"/>
            <a:ext cx="227500" cy="548469"/>
          </a:xfrm>
          <a:prstGeom prst="down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290" y="4042483"/>
            <a:ext cx="835527" cy="15097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848" y="4042483"/>
            <a:ext cx="759127" cy="1454536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>
          <a:xfrm>
            <a:off x="7149354" y="2220257"/>
            <a:ext cx="227500" cy="548469"/>
          </a:xfrm>
          <a:prstGeom prst="down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6" y="1345096"/>
            <a:ext cx="5361148" cy="4936434"/>
          </a:xfrm>
        </p:spPr>
        <p:txBody>
          <a:bodyPr/>
          <a:lstStyle/>
          <a:p>
            <a:r>
              <a:rPr lang="en-US" b="1" dirty="0"/>
              <a:t>A1: Intent based Query Clustering</a:t>
            </a:r>
          </a:p>
          <a:p>
            <a:pPr lvl="1"/>
            <a:r>
              <a:rPr lang="en-US" dirty="0"/>
              <a:t>Naïve methods like string matching don’t work well</a:t>
            </a:r>
          </a:p>
          <a:p>
            <a:pPr lvl="1"/>
            <a:r>
              <a:rPr lang="en-US" dirty="0"/>
              <a:t>Meta data like query category not available</a:t>
            </a:r>
          </a:p>
          <a:p>
            <a:r>
              <a:rPr lang="en-US" b="1" dirty="0"/>
              <a:t>A2: Item recommendation</a:t>
            </a:r>
          </a:p>
          <a:p>
            <a:pPr lvl="1"/>
            <a:r>
              <a:rPr lang="en-US" dirty="0"/>
              <a:t>No engagement data</a:t>
            </a:r>
          </a:p>
          <a:p>
            <a:r>
              <a:rPr lang="en-US" b="1" dirty="0"/>
              <a:t>A3: Mining critical queries</a:t>
            </a:r>
          </a:p>
          <a:p>
            <a:pPr lvl="1"/>
            <a:r>
              <a:rPr lang="en-US" dirty="0"/>
              <a:t>Characterizing impact and importance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6" name="Picture 2" descr="ttp://www.logicbroker.com/wp-content/uploads/2013/12/Ecommerce-design-tips-to-av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117821"/>
            <a:ext cx="2369410" cy="23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67" y="4013481"/>
            <a:ext cx="2645875" cy="1531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2391" y="3551816"/>
            <a:ext cx="231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Engagement log</a:t>
            </a:r>
          </a:p>
        </p:txBody>
      </p:sp>
    </p:spTree>
    <p:extLst>
      <p:ext uri="{BB962C8B-B14F-4D97-AF65-F5344CB8AC3E}">
        <p14:creationId xmlns:p14="http://schemas.microsoft.com/office/powerpoint/2010/main" val="26716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6" y="1345096"/>
            <a:ext cx="4818784" cy="4936434"/>
          </a:xfrm>
        </p:spPr>
        <p:txBody>
          <a:bodyPr/>
          <a:lstStyle/>
          <a:p>
            <a:pPr marL="571500"/>
            <a:r>
              <a:rPr lang="en-US" dirty="0"/>
              <a:t>All problems rely on query/item relations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571500"/>
            <a:r>
              <a:rPr lang="en-US" b="1" dirty="0">
                <a:solidFill>
                  <a:srgbClr val="FF0000"/>
                </a:solidFill>
              </a:rPr>
              <a:t>Our Idea: </a:t>
            </a:r>
          </a:p>
          <a:p>
            <a:pPr marL="585219" lvl="1"/>
            <a:r>
              <a:rPr lang="en-US" dirty="0">
                <a:solidFill>
                  <a:srgbClr val="FF0000"/>
                </a:solidFill>
              </a:rPr>
              <a:t>Build graphs</a:t>
            </a:r>
          </a:p>
          <a:p>
            <a:pPr marL="585219" lvl="1"/>
            <a:r>
              <a:rPr lang="en-US" dirty="0">
                <a:solidFill>
                  <a:srgbClr val="FF0000"/>
                </a:solidFill>
              </a:rPr>
              <a:t>Capture relations</a:t>
            </a:r>
          </a:p>
          <a:p>
            <a:pPr marL="585219" lvl="1"/>
            <a:r>
              <a:rPr lang="en-US" dirty="0">
                <a:solidFill>
                  <a:srgbClr val="FF0000"/>
                </a:solidFill>
              </a:rPr>
              <a:t>Leverage graphs to solve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Adhikari, Sondhi, Zhang, Sharma, Prakash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36" y="1711315"/>
            <a:ext cx="2645875" cy="1531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4560" y="1249650"/>
            <a:ext cx="231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Engagement log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01" y="4229199"/>
            <a:ext cx="2604842" cy="131544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7148021" y="3584237"/>
            <a:ext cx="591359" cy="458151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our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5144401" cy="4936434"/>
          </a:xfrm>
        </p:spPr>
        <p:txBody>
          <a:bodyPr/>
          <a:lstStyle/>
          <a:p>
            <a:r>
              <a:rPr lang="en-US" dirty="0"/>
              <a:t>Generate</a:t>
            </a:r>
          </a:p>
          <a:p>
            <a:pPr lvl="1"/>
            <a:r>
              <a:rPr lang="en-US" dirty="0"/>
              <a:t>Generate </a:t>
            </a:r>
            <a:r>
              <a:rPr lang="en-US" b="1" dirty="0">
                <a:solidFill>
                  <a:srgbClr val="00B050"/>
                </a:solidFill>
              </a:rPr>
              <a:t>meaningful</a:t>
            </a:r>
            <a:r>
              <a:rPr lang="en-US" dirty="0"/>
              <a:t> Customer Interaction </a:t>
            </a:r>
            <a:r>
              <a:rPr lang="en-US" b="1" dirty="0">
                <a:solidFill>
                  <a:srgbClr val="00B050"/>
                </a:solidFill>
              </a:rPr>
              <a:t>Networks</a:t>
            </a:r>
            <a:r>
              <a:rPr lang="en-US" dirty="0"/>
              <a:t> from </a:t>
            </a:r>
            <a:r>
              <a:rPr lang="en-US" b="1" dirty="0">
                <a:solidFill>
                  <a:srgbClr val="00B050"/>
                </a:solidFill>
              </a:rPr>
              <a:t>engagement</a:t>
            </a:r>
            <a:r>
              <a:rPr lang="en-US" dirty="0"/>
              <a:t> data</a:t>
            </a:r>
          </a:p>
          <a:p>
            <a:r>
              <a:rPr lang="en-US" dirty="0"/>
              <a:t>Understand</a:t>
            </a:r>
          </a:p>
          <a:p>
            <a:pPr lvl="1"/>
            <a:r>
              <a:rPr lang="en-US" dirty="0"/>
              <a:t>Develop </a:t>
            </a:r>
            <a:r>
              <a:rPr lang="en-US" b="1" dirty="0">
                <a:solidFill>
                  <a:srgbClr val="00B050"/>
                </a:solidFill>
              </a:rPr>
              <a:t>insights</a:t>
            </a:r>
            <a:r>
              <a:rPr lang="en-US" dirty="0"/>
              <a:t> of the nature of the generated networks</a:t>
            </a:r>
          </a:p>
          <a:p>
            <a:r>
              <a:rPr lang="en-US" dirty="0"/>
              <a:t>Exploit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Leverage</a:t>
            </a:r>
            <a:r>
              <a:rPr lang="en-US" dirty="0"/>
              <a:t> new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insights</a:t>
            </a:r>
            <a:r>
              <a:rPr lang="en-US" b="1" dirty="0"/>
              <a:t> </a:t>
            </a:r>
            <a:r>
              <a:rPr lang="en-US" dirty="0"/>
              <a:t>for Query Mining tasks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9</a:t>
            </a:fld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97" y="2910192"/>
            <a:ext cx="2045797" cy="103312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261018" y="5082265"/>
            <a:ext cx="2936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Intent based Query Clustering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Item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Mining Critical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86066" y="4510891"/>
            <a:ext cx="275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Query Mining Tasks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55" y="688821"/>
            <a:ext cx="2229839" cy="1290599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 rot="5400000">
            <a:off x="7444783" y="4080339"/>
            <a:ext cx="335727" cy="458151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41293" y="2509479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CIN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81697" y="159634"/>
            <a:ext cx="2261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Engagement log</a:t>
            </a:r>
          </a:p>
        </p:txBody>
      </p:sp>
      <p:sp>
        <p:nvSpPr>
          <p:cNvPr id="56" name="Right Arrow 55"/>
          <p:cNvSpPr/>
          <p:nvPr/>
        </p:nvSpPr>
        <p:spPr>
          <a:xfrm rot="5400000">
            <a:off x="7386912" y="2044411"/>
            <a:ext cx="335727" cy="458151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Adhikari, Sondhi, Zhang, Sharma,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 animBg="1"/>
      <p:bldP spid="54" grpId="0"/>
      <p:bldP spid="55" grpId="0"/>
      <p:bldP spid="5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11375</TotalTime>
  <Words>2066</Words>
  <Application>Microsoft Office PowerPoint</Application>
  <PresentationFormat>On-screen Show (4:3)</PresentationFormat>
  <Paragraphs>612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Cambria Math</vt:lpstr>
      <vt:lpstr>Times New Roman</vt:lpstr>
      <vt:lpstr>Tw Cen MT</vt:lpstr>
      <vt:lpstr>Tw Cen MT Condensed</vt:lpstr>
      <vt:lpstr>Wingdings</vt:lpstr>
      <vt:lpstr>Wingdings 3</vt:lpstr>
      <vt:lpstr>Integral</vt:lpstr>
      <vt:lpstr>Mining E-Commerce Query Relations using Customer Interaction Networks </vt:lpstr>
      <vt:lpstr>User Engagement</vt:lpstr>
      <vt:lpstr>Engagement data</vt:lpstr>
      <vt:lpstr>Application 1: Intent Based Query Clustering</vt:lpstr>
      <vt:lpstr>Application 2: item recommendation</vt:lpstr>
      <vt:lpstr>PowerPoint Presentation</vt:lpstr>
      <vt:lpstr>Challenges</vt:lpstr>
      <vt:lpstr>Main Idea</vt:lpstr>
      <vt:lpstr>Goal of our work</vt:lpstr>
      <vt:lpstr>Outline</vt:lpstr>
      <vt:lpstr>Networks</vt:lpstr>
      <vt:lpstr>QRN: Query Reformulation Network</vt:lpstr>
      <vt:lpstr>ICN: Item Click Network</vt:lpstr>
      <vt:lpstr>Other CINs</vt:lpstr>
      <vt:lpstr>Empirical properties and implications</vt:lpstr>
      <vt:lpstr>Empirical properties and implications</vt:lpstr>
      <vt:lpstr>Outline</vt:lpstr>
      <vt:lpstr>Reminder: Intent Based Query Clustering</vt:lpstr>
      <vt:lpstr>Informal problem On QRN</vt:lpstr>
      <vt:lpstr>Problem formulation</vt:lpstr>
      <vt:lpstr>Putting it together</vt:lpstr>
      <vt:lpstr>Problem Statement</vt:lpstr>
      <vt:lpstr>Our Method: Hub-Query-Expansion</vt:lpstr>
      <vt:lpstr>Baseline Methods</vt:lpstr>
      <vt:lpstr>Category Based Evaluation</vt:lpstr>
      <vt:lpstr>Performance</vt:lpstr>
      <vt:lpstr>Qualitative results</vt:lpstr>
      <vt:lpstr>Outline</vt:lpstr>
      <vt:lpstr>Reminder: item recommendation</vt:lpstr>
      <vt:lpstr>Item Recommendation: Problem</vt:lpstr>
      <vt:lpstr>Our Main Idea</vt:lpstr>
      <vt:lpstr>Experiments and Results</vt:lpstr>
      <vt:lpstr>Outline</vt:lpstr>
      <vt:lpstr>PowerPoint Presentation</vt:lpstr>
      <vt:lpstr>Informal Problem</vt:lpstr>
      <vt:lpstr>Our Idea: model user interaction</vt:lpstr>
      <vt:lpstr>Formal Problem</vt:lpstr>
      <vt:lpstr>Our Method: CriticalQueries</vt:lpstr>
      <vt:lpstr>Baseline Methods</vt:lpstr>
      <vt:lpstr>Usability Evaluation Metric</vt:lpstr>
      <vt:lpstr>Results: Objective</vt:lpstr>
      <vt:lpstr>Results: Usability</vt:lpstr>
      <vt:lpstr>Outline</vt:lpstr>
      <vt:lpstr>Take-Aways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Beezay</dc:creator>
  <cp:lastModifiedBy>Bijaya</cp:lastModifiedBy>
  <cp:revision>3154</cp:revision>
  <dcterms:created xsi:type="dcterms:W3CDTF">2017-04-10T14:44:30Z</dcterms:created>
  <dcterms:modified xsi:type="dcterms:W3CDTF">2018-08-19T20:54:57Z</dcterms:modified>
</cp:coreProperties>
</file>